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4"/>
  </p:notesMasterIdLst>
  <p:sldIdLst>
    <p:sldId id="256" r:id="rId2"/>
    <p:sldId id="268" r:id="rId3"/>
    <p:sldId id="269" r:id="rId4"/>
    <p:sldId id="270" r:id="rId5"/>
    <p:sldId id="312" r:id="rId6"/>
    <p:sldId id="313" r:id="rId7"/>
    <p:sldId id="274" r:id="rId8"/>
    <p:sldId id="275" r:id="rId9"/>
    <p:sldId id="276" r:id="rId10"/>
    <p:sldId id="278" r:id="rId11"/>
    <p:sldId id="279" r:id="rId12"/>
    <p:sldId id="314" r:id="rId13"/>
    <p:sldId id="281" r:id="rId14"/>
    <p:sldId id="282" r:id="rId15"/>
    <p:sldId id="283" r:id="rId16"/>
    <p:sldId id="284" r:id="rId17"/>
    <p:sldId id="285" r:id="rId18"/>
    <p:sldId id="286" r:id="rId19"/>
    <p:sldId id="481" r:id="rId20"/>
    <p:sldId id="506" r:id="rId21"/>
    <p:sldId id="507" r:id="rId22"/>
    <p:sldId id="508"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A9FBD64-18AB-F1CE-F6F7-55CC2DE8D9AE}" name="Jennifer Jovin-Bernstein (she/her/hers)" initials="JJB(" userId="S::Jennifer.Jovin-Bernstein@sagepub.com::d795446e-61a4-4863-ab66-620f9a14421d"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INTBCP518" initials="I"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F2F6"/>
    <a:srgbClr val="F0F8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544"/>
    <p:restoredTop sz="77528" autoAdjust="0"/>
  </p:normalViewPr>
  <p:slideViewPr>
    <p:cSldViewPr>
      <p:cViewPr varScale="1">
        <p:scale>
          <a:sx n="85" d="100"/>
          <a:sy n="85" d="100"/>
        </p:scale>
        <p:origin x="2028"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8/10/relationships/authors" Targe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422B10-FE80-4935-B9C9-55F2DE02CE53}" type="datetimeFigureOut">
              <a:rPr lang="en-US" smtClean="0"/>
              <a:t>11/4/2024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974C31-EB4A-4B21-8134-CB5741A1DC5F}" type="slidenum">
              <a:rPr lang="en-US" smtClean="0"/>
              <a:t>‹#›</a:t>
            </a:fld>
            <a:endParaRPr lang="en-US" dirty="0"/>
          </a:p>
        </p:txBody>
      </p:sp>
    </p:spTree>
    <p:extLst>
      <p:ext uri="{BB962C8B-B14F-4D97-AF65-F5344CB8AC3E}">
        <p14:creationId xmlns:p14="http://schemas.microsoft.com/office/powerpoint/2010/main" val="2113143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13-1 </a:t>
            </a:r>
            <a:r>
              <a:rPr lang="en-GB" sz="1800" dirty="0">
                <a:solidFill>
                  <a:srgbClr val="993300"/>
                </a:solidFill>
                <a:effectLst/>
                <a:latin typeface="Times New Roman" panose="02020603050405020304" pitchFamily="18" charset="0"/>
                <a:ea typeface="Times New Roman" panose="02020603050405020304" pitchFamily="18" charset="0"/>
              </a:rPr>
              <a:t>Define federalism, bicameralism, and constitutionalism.</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solidFill>
                  <a:srgbClr val="993300"/>
                </a:solidFill>
                <a:effectLst/>
                <a:latin typeface="Times New Roman" panose="02020603050405020304" pitchFamily="18" charset="0"/>
                <a:ea typeface="Times New Roman" panose="02020603050405020304" pitchFamily="18" charset="0"/>
              </a:rPr>
              <a:t>L.O. 13-2 </a:t>
            </a:r>
            <a:r>
              <a:rPr lang="en-US" sz="1800" dirty="0">
                <a:effectLst/>
                <a:latin typeface="Calibri" panose="020F0502020204030204" pitchFamily="34" charset="0"/>
                <a:ea typeface="Calibri" panose="020F0502020204030204" pitchFamily="34" charset="0"/>
                <a:cs typeface="Times New Roman" panose="02020603050405020304" pitchFamily="18" charset="0"/>
              </a:rPr>
              <a:t>Compare different types of federalism, bicameralism, and constitutionalism.</a:t>
            </a:r>
            <a:r>
              <a:rPr lang="en-US" sz="2800" dirty="0">
                <a:effectLst/>
              </a:rPr>
              <a:t> </a:t>
            </a:r>
            <a:endParaRPr lang="en-US" sz="18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Federal countries satisfy three criteria</a:t>
            </a:r>
          </a:p>
          <a:p>
            <a:pPr marL="342900" indent="-342900">
              <a:buAutoNum type="arabicPeriod"/>
            </a:pPr>
            <a:r>
              <a:rPr lang="en-US" sz="1800" i="1" dirty="0">
                <a:effectLst/>
                <a:latin typeface="Calibri" panose="020F0502020204030204" pitchFamily="34" charset="0"/>
                <a:ea typeface="Calibri" panose="020F0502020204030204" pitchFamily="34" charset="0"/>
                <a:cs typeface="Times New Roman" panose="02020603050405020304" pitchFamily="18" charset="0"/>
              </a:rPr>
              <a:t>Geopolitical division </a:t>
            </a:r>
            <a:r>
              <a:rPr lang="en-US" sz="1800" dirty="0">
                <a:effectLst/>
                <a:latin typeface="Calibri" panose="020F0502020204030204" pitchFamily="34" charset="0"/>
                <a:ea typeface="Calibri" panose="020F0502020204030204" pitchFamily="34" charset="0"/>
                <a:cs typeface="Times New Roman" panose="02020603050405020304" pitchFamily="18" charset="0"/>
              </a:rPr>
              <a:t>requires that the country be divided into mutually exclusive regional governments that are recognized in the constitution and that can’t be unilaterally abolished by the national government.</a:t>
            </a:r>
            <a:r>
              <a:rPr lang="en-US" dirty="0">
                <a:effectLst/>
              </a:rPr>
              <a:t> </a:t>
            </a:r>
          </a:p>
          <a:p>
            <a:pPr marL="228600" indent="-228600">
              <a:buAutoNum type="arabicPeriod"/>
            </a:pPr>
            <a:r>
              <a:rPr lang="en-US" sz="1800" i="1" dirty="0">
                <a:effectLst/>
                <a:latin typeface="Calibri" panose="020F0502020204030204" pitchFamily="34" charset="0"/>
                <a:ea typeface="Calibri" panose="020F0502020204030204" pitchFamily="34" charset="0"/>
                <a:cs typeface="Times New Roman" panose="02020603050405020304" pitchFamily="18" charset="0"/>
              </a:rPr>
              <a:t>Independence</a:t>
            </a:r>
            <a:r>
              <a:rPr lang="en-US" sz="1800" dirty="0">
                <a:solidFill>
                  <a:srgbClr val="548DD4"/>
                </a:solidFill>
                <a:effectLst/>
                <a:latin typeface="Times New Roman" panose="02020603050405020304" pitchFamily="18" charset="0"/>
                <a:ea typeface="Calibri" panose="020F0502020204030204" pitchFamily="34" charset="0"/>
              </a:rPr>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requires that the regional and national governments must have independent bases of authority. This is typically ensured by having them elected independently of one another.</a:t>
            </a:r>
            <a:r>
              <a:rPr lang="en-US" dirty="0">
                <a:effectLst/>
              </a:rPr>
              <a:t> </a:t>
            </a:r>
          </a:p>
          <a:p>
            <a:pPr marL="228600" indent="-228600">
              <a:buAutoNum type="arabicPeriod"/>
            </a:pPr>
            <a:r>
              <a:rPr lang="en-US" sz="1800" i="1" dirty="0">
                <a:effectLst/>
                <a:latin typeface="Calibri" panose="020F0502020204030204" pitchFamily="34" charset="0"/>
                <a:ea typeface="Calibri" panose="020F0502020204030204" pitchFamily="34" charset="0"/>
                <a:cs typeface="Times New Roman" panose="02020603050405020304" pitchFamily="18" charset="0"/>
              </a:rPr>
              <a:t>Direct governance</a:t>
            </a:r>
            <a:r>
              <a:rPr lang="en-US" sz="1800" dirty="0">
                <a:solidFill>
                  <a:srgbClr val="548DD4"/>
                </a:solidFill>
                <a:effectLst/>
                <a:latin typeface="Times New Roman" panose="02020603050405020304" pitchFamily="18" charset="0"/>
                <a:ea typeface="Calibri" panose="020F0502020204030204" pitchFamily="34" charset="0"/>
              </a:rPr>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requires that authority be shared between the regional governments and the national government such that each citizen is governed by at least two authorities. Each level of government must have the authority to act independently of the other in at least one policy realm, and this authority must be protected by the constitution.</a:t>
            </a:r>
            <a:r>
              <a:rPr lang="en-US" dirty="0">
                <a:effectLst/>
              </a:rPr>
              <a:t> </a:t>
            </a:r>
            <a:endParaRPr lang="en-US" dirty="0"/>
          </a:p>
          <a:p>
            <a:endParaRPr lang="en-US" dirty="0"/>
          </a:p>
          <a:p>
            <a:r>
              <a:rPr lang="en-US" dirty="0"/>
              <a:t>Federalism is relatively rare</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Federalism is relatively rare in the world.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Only about 10% of the world’s countries were federal in 2023: Argentina, Australia, Austria, Belgium, Bosnia and Herzegovina, Brazil, Canada, Comoros, Ethiopia, Germany, Iraq, Malaysia, Mexico, Micronesia, Nigeria, Pakistan, Russia, South Africa, Switzerland, the United Arab Emirates, the United States, and Venezuela.</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On the whole, countries that are federal tend to be either quite large, quite diverse, or both.</a:t>
            </a:r>
            <a:r>
              <a:rPr lang="en-US" dirty="0">
                <a:effectLst/>
              </a:rPr>
              <a:t>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Brazil is an example of a federal country. </a:t>
            </a:r>
            <a:endParaRPr lang="en-US" dirty="0"/>
          </a:p>
          <a:p>
            <a:endParaRPr lang="en-US" dirty="0"/>
          </a:p>
          <a:p>
            <a:r>
              <a:rPr lang="en-US" sz="1800" dirty="0">
                <a:effectLst/>
                <a:latin typeface="Calibri" panose="020F0502020204030204" pitchFamily="34" charset="0"/>
                <a:ea typeface="Calibri" panose="020F0502020204030204" pitchFamily="34" charset="0"/>
                <a:cs typeface="Times New Roman" panose="02020603050405020304" pitchFamily="18" charset="0"/>
              </a:rPr>
              <a:t>C</a:t>
            </a:r>
            <a:r>
              <a:rPr lang="en-US" sz="1800" b="1" dirty="0">
                <a:effectLst/>
                <a:latin typeface="Calibri" panose="020F0502020204030204" pitchFamily="34" charset="0"/>
                <a:ea typeface="Calibri" panose="020F0502020204030204" pitchFamily="34" charset="0"/>
                <a:cs typeface="Times New Roman" panose="02020603050405020304" pitchFamily="18" charset="0"/>
              </a:rPr>
              <a:t>ongruent federalism</a:t>
            </a:r>
            <a:r>
              <a:rPr lang="en-US" sz="1800" dirty="0">
                <a:effectLst/>
                <a:latin typeface="Calibri" panose="020F0502020204030204" pitchFamily="34" charset="0"/>
                <a:ea typeface="Calibri" panose="020F0502020204030204" pitchFamily="34" charset="0"/>
                <a:cs typeface="Times New Roman" panose="02020603050405020304" pitchFamily="18" charset="0"/>
              </a:rPr>
              <a:t> exists when the territorial units of a federal state share a similar demographic (ethnic, cultural, linguistic, religious, and so on) makeup.</a:t>
            </a:r>
            <a:r>
              <a:rPr lang="en-US" dirty="0">
                <a:effectLst/>
              </a:rPr>
              <a:t>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a:t>
            </a:fld>
            <a:endParaRPr lang="en-US" dirty="0"/>
          </a:p>
        </p:txBody>
      </p:sp>
    </p:spTree>
    <p:extLst>
      <p:ext uri="{BB962C8B-B14F-4D97-AF65-F5344CB8AC3E}">
        <p14:creationId xmlns:p14="http://schemas.microsoft.com/office/powerpoint/2010/main" val="18986330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EB54A6-BFA5-9219-BF47-219209A545D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9F99708-044A-3FAF-F000-8D69B8FBFAB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73449CF-CEA1-6CB7-AAD3-412FC6190E96}"/>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13-1 </a:t>
            </a:r>
            <a:r>
              <a:rPr lang="en-GB" sz="1200" dirty="0">
                <a:solidFill>
                  <a:srgbClr val="993300"/>
                </a:solidFill>
                <a:effectLst/>
                <a:latin typeface="Times New Roman" panose="02020603050405020304" pitchFamily="18" charset="0"/>
                <a:ea typeface="Times New Roman" panose="02020603050405020304" pitchFamily="18" charset="0"/>
              </a:rPr>
              <a:t>Define federalism, bicameralism, and constitutionalism.</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endParaRPr lang="en-US" dirty="0"/>
          </a:p>
        </p:txBody>
      </p:sp>
      <p:sp>
        <p:nvSpPr>
          <p:cNvPr id="4" name="Slide Number Placeholder 3">
            <a:extLst>
              <a:ext uri="{FF2B5EF4-FFF2-40B4-BE49-F238E27FC236}">
                <a16:creationId xmlns:a16="http://schemas.microsoft.com/office/drawing/2014/main" id="{77D63BB0-AA0E-133B-34C0-5D21BDF77C6E}"/>
              </a:ext>
            </a:extLst>
          </p:cNvPr>
          <p:cNvSpPr>
            <a:spLocks noGrp="1"/>
          </p:cNvSpPr>
          <p:nvPr>
            <p:ph type="sldNum" sz="quarter" idx="5"/>
          </p:nvPr>
        </p:nvSpPr>
        <p:spPr/>
        <p:txBody>
          <a:bodyPr/>
          <a:lstStyle/>
          <a:p>
            <a:fld id="{39974C31-EB4A-4B21-8134-CB5741A1DC5F}" type="slidenum">
              <a:rPr lang="en-US" smtClean="0"/>
              <a:t>11</a:t>
            </a:fld>
            <a:endParaRPr lang="en-US" dirty="0"/>
          </a:p>
        </p:txBody>
      </p:sp>
    </p:spTree>
    <p:extLst>
      <p:ext uri="{BB962C8B-B14F-4D97-AF65-F5344CB8AC3E}">
        <p14:creationId xmlns:p14="http://schemas.microsoft.com/office/powerpoint/2010/main" val="6578118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F29F54-3726-FE6C-DB5C-314A1B51438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23B90D9-ABB2-E03E-4A17-EDB3B9BC2C5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8E14DF7-9C9C-1DD0-4AC3-8867F174E763}"/>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L.O. 13-1 Define federalism, bicameralism, and constitutionalism.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[Insert note or caption that exceed 20 words in this section rather than on the slide]</a:t>
            </a:r>
          </a:p>
        </p:txBody>
      </p:sp>
      <p:sp>
        <p:nvSpPr>
          <p:cNvPr id="4" name="Slide Number Placeholder 3">
            <a:extLst>
              <a:ext uri="{FF2B5EF4-FFF2-40B4-BE49-F238E27FC236}">
                <a16:creationId xmlns:a16="http://schemas.microsoft.com/office/drawing/2014/main" id="{1601BB53-B796-FD40-E135-4138F4ECF1B4}"/>
              </a:ext>
            </a:extLst>
          </p:cNvPr>
          <p:cNvSpPr>
            <a:spLocks noGrp="1"/>
          </p:cNvSpPr>
          <p:nvPr>
            <p:ph type="sldNum" sz="quarter" idx="5"/>
          </p:nvPr>
        </p:nvSpPr>
        <p:spPr/>
        <p:txBody>
          <a:bodyPr/>
          <a:lstStyle/>
          <a:p>
            <a:fld id="{39974C31-EB4A-4B21-8134-CB5741A1DC5F}" type="slidenum">
              <a:rPr lang="en-US" smtClean="0"/>
              <a:t>12</a:t>
            </a:fld>
            <a:endParaRPr lang="en-US"/>
          </a:p>
        </p:txBody>
      </p:sp>
    </p:spTree>
    <p:extLst>
      <p:ext uri="{BB962C8B-B14F-4D97-AF65-F5344CB8AC3E}">
        <p14:creationId xmlns:p14="http://schemas.microsoft.com/office/powerpoint/2010/main" val="20203350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13-1 </a:t>
            </a:r>
            <a:r>
              <a:rPr lang="en-GB" sz="1200" dirty="0">
                <a:solidFill>
                  <a:srgbClr val="993300"/>
                </a:solidFill>
                <a:effectLst/>
                <a:latin typeface="Times New Roman" panose="02020603050405020304" pitchFamily="18" charset="0"/>
                <a:ea typeface="Times New Roman" panose="02020603050405020304" pitchFamily="18" charset="0"/>
              </a:rPr>
              <a:t>Define federalism, bicameralism, and constitutionalism.</a:t>
            </a:r>
            <a:endParaRPr lang="en-US" sz="1200" dirty="0">
              <a:solidFill>
                <a:srgbClr val="993300"/>
              </a:solidFill>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13-3 </a:t>
            </a:r>
            <a:r>
              <a:rPr lang="en-GB" sz="1200" dirty="0">
                <a:solidFill>
                  <a:srgbClr val="993300"/>
                </a:solidFill>
                <a:effectLst/>
                <a:latin typeface="Times New Roman" panose="02020603050405020304" pitchFamily="18" charset="0"/>
                <a:ea typeface="Times New Roman" panose="02020603050405020304" pitchFamily="18" charset="0"/>
              </a:rPr>
              <a:t>Assess the advantages and disadvantages of federalism, bicameralism, and constitutionalism.</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Traced to ancient Greece</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As Tsebelis and Money (1997, 17) explain, the origins of bicameralism can be traced back to ancient Greece.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Rather than a “simple government” in which the interests of only one social class would be represented, many Greek philosophers, such as Aristotle and Plato, preferred a “mixed government” that would represent all social classes.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practice, mixed governments in ancient Greece saw the aristocracy and the people represented in separate adviser-legislative councils.</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A class-based bicameral legislature, along with a monarch as the executive, was seen as an efficient system of checks and balances that helped ensure political stability.</a:t>
            </a: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endParaRPr lang="en-US" dirty="0"/>
          </a:p>
          <a:p>
            <a:endParaRPr lang="en-US" dirty="0"/>
          </a:p>
          <a:p>
            <a:r>
              <a:rPr lang="en-US" dirty="0"/>
              <a:t>The rise of republicanism</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At the end of the 18</a:t>
            </a:r>
            <a:r>
              <a:rPr lang="en-US" sz="1800" baseline="30000" dirty="0">
                <a:effectLst/>
                <a:latin typeface="Calibri" panose="020F0502020204030204" pitchFamily="34" charset="0"/>
                <a:ea typeface="Calibri" panose="020F0502020204030204" pitchFamily="34" charset="0"/>
                <a:cs typeface="Times New Roman" panose="02020603050405020304" pitchFamily="18" charset="0"/>
              </a:rPr>
              <a:t>th</a:t>
            </a:r>
            <a:r>
              <a:rPr lang="en-US" sz="1800" dirty="0">
                <a:effectLst/>
                <a:latin typeface="Calibri" panose="020F0502020204030204" pitchFamily="34" charset="0"/>
                <a:ea typeface="Calibri" panose="020F0502020204030204" pitchFamily="34" charset="0"/>
                <a:cs typeface="Times New Roman" panose="02020603050405020304" pitchFamily="18" charset="0"/>
              </a:rPr>
              <a:t> century, the legitimacy of class-based bicameral legislatures was challenged by the rise of republicanism and the belief that the people should be represented as a whole rather than as a set of competing social classes.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this new environment, bicameralism increasingly came to be associated with federal states that used the upper chamber to guarantee the representation of their constituent territorial units.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new view of bicameralism was first seen in the United States where the “Great Compromise” of 1787 led to the creation of a House of Representatives that was elected on the basis of a state’s population and a Senate that granted equal representation to each state.</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distinct interests of constituent territorial units came to replace the differing interests of social classes as the justification for powerful upper chambers.</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It’s perhaps no surprise then that all the examples of “strong”—symmetric and incongruent—bicameral systems illustrated in Figure 13.3 are in federal countries.</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Strong bicameral systems like the ones that emerged in the United States and Switzerland were harder to justify in unitary countries with no constituent territorial units to represent.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An implicit assumption is that individuals such as these may not be elected in sufficient numbers or on a regular enough basis in the popular elections to the lower chamber and must therefore be appointed to the upper chamber.</a:t>
            </a: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endParaRPr lang="en-US" dirty="0"/>
          </a:p>
          <a:p>
            <a:endParaRPr lang="en-US" dirty="0"/>
          </a:p>
          <a:p>
            <a:r>
              <a:rPr lang="en-US" dirty="0"/>
              <a:t>Spread of democratic values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Whereas some unitary countries, like the United Kingdom, responded to the spread of democratic values by establishing asymmetric, but still incongruent, forms of bicameralism, a few, like Denmark and Sweden, responded by trying to “democratize” the selection procedures used in the upper chamber.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typically involved adopting a similar selection procedure for the upper chamber to the one employed in the popularly elected lower chamber.</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result, as one would expect, was that the political composition of the upper chamber in these countries came to increasingly mirror that of the lower chamber.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many places, this congruence between the upper and lower chambers raised questions as to the actual utility of having an upper chamber. </a:t>
            </a:r>
            <a:endParaRPr lang="en-US" dirty="0"/>
          </a:p>
          <a:p>
            <a:endParaRPr lang="en-US" dirty="0"/>
          </a:p>
          <a:p>
            <a:r>
              <a:rPr lang="en-US" dirty="0"/>
              <a:t>Contemporary debates over bicameralism</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Contemporary debates over bicameralism largely mirror those that have driven the evolution and justification of bicameral systems in the past.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effect, there are two basic arguments in favor of bicameralism.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federal countries, bicameralism is primarily defended as an institutional means for protecting the federal system and promoting the distinct preferences of different territorial units.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And in unitary countries, bicameralism is primarily defended as an institutional means for improving the quality of legislation.</a:t>
            </a:r>
            <a:r>
              <a:rPr lang="en-US" dirty="0">
                <a:effectLst/>
              </a:rPr>
              <a:t>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13</a:t>
            </a:fld>
            <a:endParaRPr lang="en-US" dirty="0"/>
          </a:p>
        </p:txBody>
      </p:sp>
    </p:spTree>
    <p:extLst>
      <p:ext uri="{BB962C8B-B14F-4D97-AF65-F5344CB8AC3E}">
        <p14:creationId xmlns:p14="http://schemas.microsoft.com/office/powerpoint/2010/main" val="29890697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13-1 </a:t>
            </a:r>
            <a:r>
              <a:rPr lang="en-GB" sz="1200" dirty="0">
                <a:solidFill>
                  <a:srgbClr val="993300"/>
                </a:solidFill>
                <a:effectLst/>
                <a:latin typeface="Times New Roman" panose="02020603050405020304" pitchFamily="18" charset="0"/>
                <a:ea typeface="Times New Roman" panose="02020603050405020304" pitchFamily="18" charset="0"/>
              </a:rPr>
              <a:t>Define federalism, bicameralism, and constitutionalism.</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sz="1800" b="1" dirty="0">
                <a:effectLst/>
                <a:latin typeface="Calibri" panose="020F0502020204030204" pitchFamily="34" charset="0"/>
                <a:ea typeface="Calibri" panose="020F0502020204030204" pitchFamily="34" charset="0"/>
                <a:cs typeface="Times New Roman" panose="02020603050405020304" pitchFamily="18" charset="0"/>
              </a:rPr>
              <a:t>Constitutionalism</a:t>
            </a:r>
            <a:r>
              <a:rPr lang="en-US" sz="1800" dirty="0">
                <a:effectLst/>
                <a:latin typeface="Calibri" panose="020F0502020204030204" pitchFamily="34" charset="0"/>
                <a:ea typeface="Calibri" panose="020F0502020204030204" pitchFamily="34" charset="0"/>
                <a:cs typeface="Times New Roman" panose="02020603050405020304" pitchFamily="18" charset="0"/>
              </a:rPr>
              <a:t> refers to a commitment to be governed by a set of overarching rules and principles that are laid out in a constitution. </a:t>
            </a:r>
          </a:p>
          <a:p>
            <a:endParaRPr lang="en-US" sz="1800" dirty="0">
              <a:effectLst/>
              <a:latin typeface="Calibri" panose="020F0502020204030204" pitchFamily="34" charset="0"/>
              <a:cs typeface="Times New Roman" panose="02020603050405020304" pitchFamily="18" charset="0"/>
            </a:endParaRPr>
          </a:p>
          <a:p>
            <a:r>
              <a:rPr lang="en-US" sz="1800" dirty="0">
                <a:effectLst/>
                <a:latin typeface="Calibri" panose="020F0502020204030204" pitchFamily="34" charset="0"/>
                <a:ea typeface="Calibri" panose="020F0502020204030204" pitchFamily="34" charset="0"/>
                <a:cs typeface="Times New Roman" panose="02020603050405020304" pitchFamily="18" charset="0"/>
              </a:rPr>
              <a:t>A central part of any commitment to constitutionalism is the establishment of a set of institutions and procedures to protect constitutional rules and principles. These institutions and procedures are known as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systems of constitutional justice</a:t>
            </a:r>
            <a:r>
              <a:rPr lang="en-US" sz="1800" b="0" dirty="0">
                <a:effectLst/>
                <a:latin typeface="Calibri" panose="020F0502020204030204" pitchFamily="34" charset="0"/>
                <a:ea typeface="Calibri" panose="020F0502020204030204" pitchFamily="34" charset="0"/>
                <a:cs typeface="Times New Roman" panose="02020603050405020304" pitchFamily="18" charset="0"/>
              </a:rPr>
              <a:t>.</a:t>
            </a:r>
          </a:p>
          <a:p>
            <a:endParaRPr lang="en-US" sz="1800" b="0" dirty="0">
              <a:effectLst/>
              <a:latin typeface="Calibri" panose="020F0502020204030204" pitchFamily="34" charset="0"/>
              <a:cs typeface="Times New Roman" panose="02020603050405020304" pitchFamily="18" charset="0"/>
            </a:endParaRPr>
          </a:p>
          <a:p>
            <a:r>
              <a:rPr lang="en-US" sz="1800" dirty="0">
                <a:effectLst/>
                <a:latin typeface="Calibri" panose="020F0502020204030204" pitchFamily="34" charset="0"/>
                <a:ea typeface="Calibri" panose="020F0502020204030204" pitchFamily="34" charset="0"/>
                <a:cs typeface="Times New Roman" panose="02020603050405020304" pitchFamily="18" charset="0"/>
              </a:rPr>
              <a:t>Although there’s been a general shift toward this new constitutionalism since 1945, there’s considerable variation in the extent to which countries have delegated constitutional control over their actions to judges.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14</a:t>
            </a:fld>
            <a:endParaRPr lang="en-US" dirty="0"/>
          </a:p>
        </p:txBody>
      </p:sp>
    </p:spTree>
    <p:extLst>
      <p:ext uri="{BB962C8B-B14F-4D97-AF65-F5344CB8AC3E}">
        <p14:creationId xmlns:p14="http://schemas.microsoft.com/office/powerpoint/2010/main" val="39354415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13-1 </a:t>
            </a:r>
            <a:r>
              <a:rPr lang="en-GB" sz="1200" dirty="0">
                <a:solidFill>
                  <a:srgbClr val="993300"/>
                </a:solidFill>
                <a:effectLst/>
                <a:latin typeface="Times New Roman" panose="02020603050405020304" pitchFamily="18" charset="0"/>
                <a:ea typeface="Times New Roman" panose="02020603050405020304" pitchFamily="18" charset="0"/>
              </a:rPr>
              <a:t>Define federalism, bicameralism, and constitutionalism.</a:t>
            </a:r>
            <a:endParaRPr lang="en-US" sz="1200" dirty="0">
              <a:solidFill>
                <a:srgbClr val="993300"/>
              </a:solidFill>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rgbClr val="993300"/>
                </a:solidFill>
                <a:effectLst/>
                <a:latin typeface="Times New Roman" panose="02020603050405020304" pitchFamily="18" charset="0"/>
                <a:ea typeface="Times New Roman" panose="02020603050405020304" pitchFamily="18" charset="0"/>
              </a:rPr>
              <a:t>L.O. 13-2 </a:t>
            </a:r>
            <a:r>
              <a:rPr lang="en-US" sz="1200" dirty="0">
                <a:effectLst/>
                <a:latin typeface="Calibri" panose="020F0502020204030204" pitchFamily="34" charset="0"/>
                <a:ea typeface="Calibri" panose="020F0502020204030204" pitchFamily="34" charset="0"/>
                <a:cs typeface="Times New Roman" panose="02020603050405020304" pitchFamily="18" charset="0"/>
              </a:rPr>
              <a:t>Compare different types of federalism, bicameralism, and constitutionalism.</a:t>
            </a:r>
            <a:r>
              <a:rPr lang="en-US" sz="1800" dirty="0">
                <a:effectLst/>
              </a:rPr>
              <a:t> </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sz="1800" dirty="0">
                <a:effectLst/>
                <a:latin typeface="Calibri" panose="020F0502020204030204" pitchFamily="34" charset="0"/>
                <a:ea typeface="Calibri" panose="020F0502020204030204" pitchFamily="34" charset="0"/>
                <a:cs typeface="Times New Roman" panose="02020603050405020304" pitchFamily="18" charset="0"/>
              </a:rPr>
              <a:t>A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constitution</a:t>
            </a:r>
            <a:r>
              <a:rPr lang="en-US" sz="1800" dirty="0">
                <a:effectLst/>
                <a:latin typeface="Calibri" panose="020F0502020204030204" pitchFamily="34" charset="0"/>
                <a:ea typeface="Calibri" panose="020F0502020204030204" pitchFamily="34" charset="0"/>
                <a:cs typeface="Times New Roman" panose="02020603050405020304" pitchFamily="18" charset="0"/>
              </a:rPr>
              <a:t> provides the formal source of state authority. </a:t>
            </a:r>
          </a:p>
          <a:p>
            <a:endParaRPr lang="en-US" sz="1800" dirty="0">
              <a:effectLst/>
              <a:latin typeface="Calibri" panose="020F0502020204030204" pitchFamily="34" charset="0"/>
              <a:cs typeface="Times New Roman" panose="02020603050405020304" pitchFamily="18" charset="0"/>
            </a:endParaRPr>
          </a:p>
          <a:p>
            <a:r>
              <a:rPr lang="en-US" sz="1800" dirty="0">
                <a:effectLst/>
                <a:latin typeface="Calibri" panose="020F0502020204030204" pitchFamily="34" charset="0"/>
                <a:ea typeface="Calibri" panose="020F0502020204030204" pitchFamily="34" charset="0"/>
                <a:cs typeface="Times New Roman" panose="02020603050405020304" pitchFamily="18" charset="0"/>
              </a:rPr>
              <a:t>Almost all current constitutions are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codified constitutions</a:t>
            </a:r>
            <a:r>
              <a:rPr lang="en-US" sz="1800" dirty="0">
                <a:effectLst/>
                <a:latin typeface="Calibri" panose="020F0502020204030204" pitchFamily="34" charset="0"/>
                <a:ea typeface="Calibri" panose="020F0502020204030204" pitchFamily="34" charset="0"/>
                <a:cs typeface="Times New Roman" panose="02020603050405020304" pitchFamily="18" charset="0"/>
              </a:rPr>
              <a:t> in that they’re written in a single document. An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uncodified constitution</a:t>
            </a:r>
            <a:r>
              <a:rPr lang="en-US" sz="1800" dirty="0">
                <a:effectLst/>
                <a:latin typeface="Calibri" panose="020F0502020204030204" pitchFamily="34" charset="0"/>
                <a:ea typeface="Calibri" panose="020F0502020204030204" pitchFamily="34" charset="0"/>
                <a:cs typeface="Times New Roman" panose="02020603050405020304" pitchFamily="18" charset="0"/>
              </a:rPr>
              <a:t> is one that has several sources, which may be written or unwritten.</a:t>
            </a:r>
            <a:r>
              <a:rPr lang="en-US" dirty="0">
                <a:effectLst/>
              </a:rPr>
              <a:t> </a:t>
            </a:r>
            <a:endParaRPr lang="en-US" sz="1800" dirty="0">
              <a:effectLst/>
              <a:latin typeface="Calibri" panose="020F0502020204030204" pitchFamily="34" charset="0"/>
              <a:cs typeface="Times New Roman" panose="02020603050405020304" pitchFamily="18" charset="0"/>
            </a:endParaRPr>
          </a:p>
          <a:p>
            <a:endParaRPr lang="en-US" sz="1800" dirty="0">
              <a:effectLst/>
              <a:latin typeface="Calibri" panose="020F0502020204030204" pitchFamily="34" charset="0"/>
              <a:cs typeface="Times New Roman" panose="02020603050405020304" pitchFamily="18" charset="0"/>
            </a:endParaRPr>
          </a:p>
          <a:p>
            <a:r>
              <a:rPr lang="en-US" sz="1800" dirty="0">
                <a:effectLst/>
                <a:latin typeface="Calibri" panose="020F0502020204030204" pitchFamily="34" charset="0"/>
                <a:ea typeface="Calibri" panose="020F0502020204030204" pitchFamily="34" charset="0"/>
                <a:cs typeface="Times New Roman" panose="02020603050405020304" pitchFamily="18" charset="0"/>
              </a:rPr>
              <a:t>An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entrenched constitution</a:t>
            </a:r>
            <a:r>
              <a:rPr lang="en-US" sz="1800" dirty="0">
                <a:effectLst/>
                <a:latin typeface="Calibri" panose="020F0502020204030204" pitchFamily="34" charset="0"/>
                <a:ea typeface="Calibri" panose="020F0502020204030204" pitchFamily="34" charset="0"/>
                <a:cs typeface="Times New Roman" panose="02020603050405020304" pitchFamily="18" charset="0"/>
              </a:rPr>
              <a:t> can be modified only through a procedure of constitutional amendment.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Unentrenched constitutions</a:t>
            </a:r>
            <a:r>
              <a:rPr lang="en-US" sz="1800" dirty="0">
                <a:effectLst/>
                <a:latin typeface="Calibri" panose="020F0502020204030204" pitchFamily="34" charset="0"/>
                <a:ea typeface="Calibri" panose="020F0502020204030204" pitchFamily="34" charset="0"/>
                <a:cs typeface="Times New Roman" panose="02020603050405020304" pitchFamily="18" charset="0"/>
              </a:rPr>
              <a:t> have no special amendment procedures—they can be modified at any point in time by a simple legislative majority just like any other law. </a:t>
            </a:r>
          </a:p>
          <a:p>
            <a:endParaRPr lang="en-US" sz="1800" dirty="0">
              <a:effectLst/>
              <a:latin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Times New Roman" panose="02020603050405020304" pitchFamily="18" charset="0"/>
                <a:ea typeface="Times New Roman" panose="02020603050405020304" pitchFamily="18" charset="0"/>
              </a:rPr>
              <a:t>Historically, we can identify two ideal types of constitutions: the </a:t>
            </a:r>
            <a:r>
              <a:rPr lang="en-GB" sz="1800" b="1" dirty="0">
                <a:effectLst/>
                <a:latin typeface="Times New Roman" panose="02020603050405020304" pitchFamily="18" charset="0"/>
                <a:ea typeface="Times New Roman" panose="02020603050405020304" pitchFamily="18" charset="0"/>
              </a:rPr>
              <a:t>legislative supremacy constitution</a:t>
            </a:r>
            <a:r>
              <a:rPr lang="en-GB" sz="1800" dirty="0">
                <a:effectLst/>
                <a:latin typeface="Times New Roman" panose="02020603050405020304" pitchFamily="18" charset="0"/>
                <a:ea typeface="Times New Roman" panose="02020603050405020304" pitchFamily="18" charset="0"/>
              </a:rPr>
              <a:t> and the </a:t>
            </a:r>
            <a:r>
              <a:rPr lang="en-GB" sz="1800" b="1" dirty="0">
                <a:effectLst/>
                <a:latin typeface="Times New Roman" panose="02020603050405020304" pitchFamily="18" charset="0"/>
                <a:ea typeface="Times New Roman" panose="02020603050405020304" pitchFamily="18" charset="0"/>
              </a:rPr>
              <a:t>higher law constitution.</a:t>
            </a:r>
            <a:endParaRPr lang="en-US" sz="1800" dirty="0">
              <a:effectLst/>
              <a:latin typeface="Times New Roman" panose="02020603050405020304" pitchFamily="18" charset="0"/>
              <a:ea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15</a:t>
            </a:fld>
            <a:endParaRPr lang="en-US" dirty="0"/>
          </a:p>
        </p:txBody>
      </p:sp>
    </p:spTree>
    <p:extLst>
      <p:ext uri="{BB962C8B-B14F-4D97-AF65-F5344CB8AC3E}">
        <p14:creationId xmlns:p14="http://schemas.microsoft.com/office/powerpoint/2010/main" val="27028686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13-1 </a:t>
            </a:r>
            <a:r>
              <a:rPr lang="en-GB" sz="1200" dirty="0">
                <a:solidFill>
                  <a:srgbClr val="993300"/>
                </a:solidFill>
                <a:effectLst/>
                <a:latin typeface="Times New Roman" panose="02020603050405020304" pitchFamily="18" charset="0"/>
                <a:ea typeface="Times New Roman" panose="02020603050405020304" pitchFamily="18" charset="0"/>
              </a:rPr>
              <a:t>Define federalism, bicameralism, and constitutionalism.</a:t>
            </a:r>
            <a:endParaRPr lang="en-US" sz="1200" dirty="0">
              <a:solidFill>
                <a:srgbClr val="993300"/>
              </a:solidFill>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rgbClr val="993300"/>
                </a:solidFill>
                <a:effectLst/>
                <a:latin typeface="Times New Roman" panose="02020603050405020304" pitchFamily="18" charset="0"/>
                <a:ea typeface="Times New Roman" panose="02020603050405020304" pitchFamily="18" charset="0"/>
              </a:rPr>
              <a:t>L.O. 13-2 </a:t>
            </a:r>
            <a:r>
              <a:rPr lang="en-US" sz="1200" dirty="0">
                <a:effectLst/>
                <a:latin typeface="Calibri" panose="020F0502020204030204" pitchFamily="34" charset="0"/>
                <a:ea typeface="Calibri" panose="020F0502020204030204" pitchFamily="34" charset="0"/>
                <a:cs typeface="Times New Roman" panose="02020603050405020304" pitchFamily="18" charset="0"/>
              </a:rPr>
              <a:t>Compare different types of federalism, bicameralism, and constitutionalism.</a:t>
            </a:r>
            <a:r>
              <a:rPr lang="en-US" sz="1800" dirty="0">
                <a:effectLst/>
              </a:rPr>
              <a:t> </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Legislative Supremacy Constitution</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core principle behind legislative supremacy constitutions is that “elections legitimize legislative authority, and legislative majorities legitimize statutory authority.”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According to legislative supremacy constitutions, legislatures can do no legal wrong as they derive their legitimacy from being elected by the people.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Legislative supremacy constitutions have three basic features.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One is that they’re not entrenched and can be revised at the discretion of the legislature.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second distinctive feature is that there’s no institution with the power to review the constitutional legality of statutes.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third distinctive feature of legislative supremacy constitutions is that they don’t contain a bill of rights that might constrain legislative authority.</a:t>
            </a:r>
            <a:r>
              <a:rPr lang="en-US" sz="2800" dirty="0">
                <a:effectLst/>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constitution of the United Kingdom is an example of a legislative supremacy constitution. </a:t>
            </a:r>
            <a:endParaRPr lang="en-US" dirty="0"/>
          </a:p>
          <a:p>
            <a:endParaRPr lang="en-US" dirty="0"/>
          </a:p>
          <a:p>
            <a:r>
              <a:rPr lang="en-US" dirty="0"/>
              <a:t>Higher Law Constitution</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According to higher law constitutions, the state can do legal wrong and must therefore be constrained in what it can and can’t do.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notion of legislative supremacy is rejected. Higher law constitutions typically contain a bill of rights that allows nonstate actors to challenge state actions that violate individual and minority rights.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They also establish a mechanism—</a:t>
            </a:r>
            <a:r>
              <a:rPr lang="en-US" sz="1800" b="1" dirty="0">
                <a:effectLst/>
                <a:latin typeface="Calibri" panose="020F0502020204030204" pitchFamily="34" charset="0"/>
                <a:ea typeface="Calibri" panose="020F0502020204030204" pitchFamily="34" charset="0"/>
                <a:cs typeface="Times New Roman" panose="02020603050405020304" pitchFamily="18" charset="0"/>
              </a:rPr>
              <a:t>constitutional review</a:t>
            </a:r>
            <a:r>
              <a:rPr lang="en-US" sz="1800" dirty="0">
                <a:effectLst/>
                <a:latin typeface="Calibri" panose="020F0502020204030204" pitchFamily="34" charset="0"/>
                <a:ea typeface="Calibri" panose="020F0502020204030204" pitchFamily="34" charset="0"/>
                <a:cs typeface="Times New Roman" panose="02020603050405020304" pitchFamily="18" charset="0"/>
              </a:rPr>
              <a:t>—for defending the supremacy of the constitution and the rights that it contains.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Constitutional review is the authority of an institution to invalidate acts of government, such as legislation, administrative decisions, and judicial rulings that violate constitutional rules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Constitutional review can be exercised by judges sitting on special tribunals—constitutional courts—that aren’t part of the regular judicial system, as in most European countries, or by ordinary judges in the regular judicial system, as in the United States.</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When constitutional review is conducted by ordinary judges from the regular judicial system, it’s more commonly referred to as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judicial review</a:t>
            </a:r>
            <a:r>
              <a:rPr lang="en-US" sz="1800" dirty="0">
                <a:effectLst/>
                <a:latin typeface="Calibri" panose="020F0502020204030204" pitchFamily="34" charset="0"/>
                <a:ea typeface="Calibri" panose="020F0502020204030204" pitchFamily="34" charset="0"/>
                <a:cs typeface="Times New Roman" panose="02020603050405020304" pitchFamily="18" charset="0"/>
              </a:rPr>
              <a:t>.</a:t>
            </a:r>
            <a:r>
              <a:rPr lang="en-US" dirty="0">
                <a:effectLst/>
              </a:rPr>
              <a:t> </a:t>
            </a:r>
            <a:endParaRPr lang="en-US" dirty="0"/>
          </a:p>
          <a:p>
            <a:endParaRPr lang="en-US" dirty="0"/>
          </a:p>
          <a:p>
            <a:r>
              <a:rPr lang="en-US" dirty="0"/>
              <a:t>The New Constitutionalism</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Legislative supremacy constitutions were historically quite common but are relatively rare now.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Virtually all new constitutions—both democratic and authoritarian—are higher law constitutions that establish constitutional review and include an extensive list of political and social rights.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convergence around the idea that higher law constitutions are somehow better than legislative supremacy constitutions has been called the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new constitutionalism.</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shift toward this new constitutionalism began in Europe after 1945 with the creation of constitutional courts in Austria (1945), Italy (1948), and West Germany (1949).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The adoption of higher law constitutions can, in part, be viewed as an attempt to prevent a repetition of the individual abuses inflicted by the state in the recent past.</a:t>
            </a: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16</a:t>
            </a:fld>
            <a:endParaRPr lang="en-US" dirty="0"/>
          </a:p>
        </p:txBody>
      </p:sp>
    </p:spTree>
    <p:extLst>
      <p:ext uri="{BB962C8B-B14F-4D97-AF65-F5344CB8AC3E}">
        <p14:creationId xmlns:p14="http://schemas.microsoft.com/office/powerpoint/2010/main" val="408647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13-1 </a:t>
            </a:r>
            <a:r>
              <a:rPr lang="en-GB" sz="1200" dirty="0">
                <a:solidFill>
                  <a:srgbClr val="993300"/>
                </a:solidFill>
                <a:effectLst/>
                <a:latin typeface="Times New Roman" panose="02020603050405020304" pitchFamily="18" charset="0"/>
                <a:ea typeface="Times New Roman" panose="02020603050405020304" pitchFamily="18" charset="0"/>
              </a:rPr>
              <a:t>Define federalism, bicameralism, and constitutionalism.</a:t>
            </a:r>
            <a:endParaRPr lang="en-US" sz="1200" dirty="0">
              <a:solidFill>
                <a:srgbClr val="993300"/>
              </a:solidFill>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13-3 </a:t>
            </a:r>
            <a:r>
              <a:rPr lang="en-GB" sz="1200" dirty="0">
                <a:solidFill>
                  <a:srgbClr val="993300"/>
                </a:solidFill>
                <a:effectLst/>
                <a:latin typeface="Times New Roman" panose="02020603050405020304" pitchFamily="18" charset="0"/>
                <a:ea typeface="Times New Roman" panose="02020603050405020304" pitchFamily="18" charset="0"/>
              </a:rPr>
              <a:t>Assess the advantages and disadvantages of federalism, bicameralism, and constitutionalism.</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Variation in systems’ form</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There’s a great deal of variation in the precise form that systems of constitutional justice take in different countries.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is certainly true with respect to constitutional review. Constitutional review, for example, can be abstract or concrete.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Constitutional review can also vary in terms of where it takes place.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When it comes to classifying systems of constitutional justice, most political scientists focus on the distinction between centralized and decentralized systems.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They refer to decentralized systems as the American model of constitutional justice and to centralized systems as the European model of constitutional justice.</a:t>
            </a:r>
            <a:r>
              <a:rPr lang="en-US" dirty="0">
                <a:effectLst/>
              </a:rPr>
              <a:t> </a:t>
            </a:r>
            <a:endParaRPr lang="en-US" dirty="0"/>
          </a:p>
          <a:p>
            <a:endParaRPr lang="en-US" dirty="0"/>
          </a:p>
          <a:p>
            <a:r>
              <a:rPr lang="en-US" dirty="0"/>
              <a:t>The American Model</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the United States, “any judge of any court, in any case, at any time, at the behest of any litigating party, has the power to declare a law unconstitutional.”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Constitutional review in the United States is decentralized and carried out by ordinary judges in the regular judicial system. Constitutional review in the United States is, as a result, judicial review.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American separation-of-powers system, in which the executive, legislature, and judiciary are separate but equal branches of government, attempts to mark a clear distinction between what we can think of as the “judicial function”—resolving legal cases—and the “political function”—legislating.</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Courts in the American model are prohibited, though, from engaging in abstract review or giving advisory opinions on the constitutionality of legislative bills because this isn’t part of their job and would be usurping the rightful role of the legislature.</a:t>
            </a:r>
            <a:r>
              <a:rPr lang="en-US" dirty="0">
                <a:effectLst/>
              </a:rPr>
              <a:t> </a:t>
            </a:r>
            <a:endParaRPr lang="en-US" dirty="0"/>
          </a:p>
          <a:p>
            <a:endParaRPr lang="en-US" dirty="0"/>
          </a:p>
          <a:p>
            <a:r>
              <a:rPr lang="en-US" dirty="0"/>
              <a:t>The European Model</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judiciary has traditionally been seen as subordinate to the legislature in Europe.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judiciary has never been seen as a coequal branch of the government as it is in the United States.</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From a European perspective, “American-style judicial review, rather than corresponding to a separation of powers, actually establishes a permanent confusion of powers, because it enables the judiciary to participate in the legislative function.”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To avoid judicial review and a “government of judges” that might ensue, Europeans invented a completely new institution, the constitutional court, to conduct constitutional review.</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Constitutional courts have several defining characteristics.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First, they have a monopoly on conducting constitutional review.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Second, constitutional courts are formally detached from the regular judicial system.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Third, constitutional courts have jurisdiction only over constitutional matters.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Fourth, most constitutional courts can engage in abstract constitutional review.</a:t>
            </a:r>
            <a:r>
              <a:rPr lang="en-US" dirty="0">
                <a:effectLst/>
              </a:rPr>
              <a:t> </a:t>
            </a:r>
            <a:endParaRPr lang="en-US" sz="1800" dirty="0">
              <a:effectLst/>
              <a:latin typeface="Calibri" panose="020F0502020204030204" pitchFamily="34" charset="0"/>
              <a:cs typeface="Times New Roman" panose="02020603050405020304" pitchFamily="18" charset="0"/>
            </a:endParaRPr>
          </a:p>
          <a:p>
            <a:pPr marL="685800" lvl="1" indent="-228600">
              <a:buAutoNum type="arabicPeriod"/>
            </a:pP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17</a:t>
            </a:fld>
            <a:endParaRPr lang="en-US" dirty="0"/>
          </a:p>
        </p:txBody>
      </p:sp>
    </p:spTree>
    <p:extLst>
      <p:ext uri="{BB962C8B-B14F-4D97-AF65-F5344CB8AC3E}">
        <p14:creationId xmlns:p14="http://schemas.microsoft.com/office/powerpoint/2010/main" val="6763114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13-4 </a:t>
            </a:r>
            <a:r>
              <a:rPr lang="en-GB" sz="1800" dirty="0">
                <a:solidFill>
                  <a:srgbClr val="993300"/>
                </a:solidFill>
                <a:effectLst/>
                <a:latin typeface="Times New Roman" panose="02020603050405020304" pitchFamily="18" charset="0"/>
                <a:ea typeface="Times New Roman" panose="02020603050405020304" pitchFamily="18" charset="0"/>
              </a:rPr>
              <a:t>Describe veto player theory and interpret its implications.</a:t>
            </a:r>
            <a:endParaRPr lang="en-US" sz="18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Veto player theory</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Veto player theory argues that important characteristics of any country’s institutional structure are determined by its configuration of veto players.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veto player</a:t>
            </a:r>
            <a:r>
              <a:rPr lang="en-US" sz="1800" dirty="0">
                <a:effectLst/>
                <a:latin typeface="Calibri" panose="020F0502020204030204" pitchFamily="34" charset="0"/>
                <a:ea typeface="Calibri" panose="020F0502020204030204" pitchFamily="34" charset="0"/>
                <a:cs typeface="Times New Roman" panose="02020603050405020304" pitchFamily="18" charset="0"/>
              </a:rPr>
              <a:t> is an individual (such as a president) or collective actor (such as a legislative chamber) whose agreement is necessary for a change of the political status quo.</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any given country, there are two types of veto player.</a:t>
            </a:r>
            <a:r>
              <a:rPr lang="en-US" dirty="0">
                <a:effectLst/>
              </a:rPr>
              <a:t> </a:t>
            </a:r>
          </a:p>
          <a:p>
            <a:pPr marL="685800" lvl="1" indent="-228600">
              <a:buAutoNum type="arabicPeriod"/>
            </a:pPr>
            <a:r>
              <a:rPr lang="en-US" sz="1200" dirty="0">
                <a:effectLst/>
                <a:latin typeface="Calibri" panose="020F0502020204030204" pitchFamily="34" charset="0"/>
                <a:ea typeface="Calibri" panose="020F0502020204030204" pitchFamily="34" charset="0"/>
                <a:cs typeface="Times New Roman" panose="02020603050405020304" pitchFamily="18" charset="0"/>
              </a:rPr>
              <a:t>First, there are </a:t>
            </a:r>
            <a:r>
              <a:rPr lang="en-US" sz="1200" b="1" dirty="0">
                <a:effectLst/>
                <a:latin typeface="Calibri" panose="020F0502020204030204" pitchFamily="34" charset="0"/>
                <a:ea typeface="Calibri" panose="020F0502020204030204" pitchFamily="34" charset="0"/>
                <a:cs typeface="Times New Roman" panose="02020603050405020304" pitchFamily="18" charset="0"/>
              </a:rPr>
              <a:t>institutional veto players</a:t>
            </a:r>
            <a:r>
              <a:rPr lang="en-US" sz="1200" dirty="0">
                <a:effectLst/>
                <a:latin typeface="Calibri" panose="020F0502020204030204" pitchFamily="34" charset="0"/>
                <a:ea typeface="Calibri" panose="020F0502020204030204" pitchFamily="34" charset="0"/>
                <a:cs typeface="Times New Roman" panose="02020603050405020304" pitchFamily="18" charset="0"/>
              </a:rPr>
              <a:t>. Institutional veto players are those directly generated by a country’s constitution. </a:t>
            </a:r>
          </a:p>
          <a:p>
            <a:pPr marL="685800" lvl="1" indent="-228600">
              <a:buAutoNum type="arabicPeriod"/>
            </a:pPr>
            <a:r>
              <a:rPr lang="en-US" sz="1200" dirty="0">
                <a:effectLst/>
                <a:latin typeface="Calibri" panose="020F0502020204030204" pitchFamily="34" charset="0"/>
                <a:ea typeface="Calibri" panose="020F0502020204030204" pitchFamily="34" charset="0"/>
                <a:cs typeface="Times New Roman" panose="02020603050405020304" pitchFamily="18" charset="0"/>
              </a:rPr>
              <a:t>Second, there are </a:t>
            </a:r>
            <a:r>
              <a:rPr lang="en-US" sz="1200" b="1" dirty="0">
                <a:effectLst/>
                <a:latin typeface="Calibri" panose="020F0502020204030204" pitchFamily="34" charset="0"/>
                <a:ea typeface="Calibri" panose="020F0502020204030204" pitchFamily="34" charset="0"/>
                <a:cs typeface="Times New Roman" panose="02020603050405020304" pitchFamily="18" charset="0"/>
              </a:rPr>
              <a:t>partisan veto players</a:t>
            </a:r>
            <a:r>
              <a:rPr lang="en-US" sz="1200" dirty="0">
                <a:effectLst/>
                <a:latin typeface="Calibri" panose="020F0502020204030204" pitchFamily="34" charset="0"/>
                <a:ea typeface="Calibri" panose="020F0502020204030204" pitchFamily="34" charset="0"/>
                <a:cs typeface="Times New Roman" panose="02020603050405020304" pitchFamily="18" charset="0"/>
              </a:rPr>
              <a:t>. Partisan veto players are those generated by how the political game is played.</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Rather than see federalism, bicameralism, and constitutionalism as entirely different institutions that need to be studied separately, veto player theory suggests we might constructively view them as just different types of the same thing—that is, as different types of institutional veto players.</a:t>
            </a:r>
            <a:r>
              <a:rPr lang="en-US" sz="2800" dirty="0">
                <a:effectLst/>
              </a:rPr>
              <a:t> </a:t>
            </a:r>
          </a:p>
          <a:p>
            <a:endParaRPr lang="en-US" dirty="0"/>
          </a:p>
          <a:p>
            <a:r>
              <a:rPr lang="en-US" dirty="0"/>
              <a:t>Consequences for policy stability</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Veto player theory shows that the number of veto players in a country, as well as the ideological distance between them, has important consequences for policy stability. </a:t>
            </a:r>
          </a:p>
          <a:p>
            <a:pPr marL="228600" indent="-228600">
              <a:buAutoNum type="arabicPeriod"/>
            </a:pPr>
            <a:r>
              <a:rPr lang="en-US" sz="1800" dirty="0">
                <a:solidFill>
                  <a:srgbClr val="211D1E"/>
                </a:solidFill>
                <a:effectLst/>
                <a:latin typeface="Calibri" panose="020F0502020204030204" pitchFamily="34" charset="0"/>
                <a:ea typeface="Calibri" panose="020F0502020204030204" pitchFamily="34" charset="0"/>
                <a:cs typeface="Times New Roman" panose="02020603050405020304" pitchFamily="18" charset="0"/>
              </a:rPr>
              <a:t>Policy stability will increase with both the number of veto players in a country as well as their ideological divergence. </a:t>
            </a:r>
          </a:p>
          <a:p>
            <a:pPr marL="228600" indent="-228600">
              <a:buAutoNum type="arabicPeriod"/>
            </a:pPr>
            <a:r>
              <a:rPr lang="en-US" sz="1800" dirty="0">
                <a:solidFill>
                  <a:srgbClr val="211D1E"/>
                </a:solidFill>
                <a:effectLst/>
                <a:latin typeface="Calibri" panose="020F0502020204030204" pitchFamily="34" charset="0"/>
                <a:ea typeface="Calibri" panose="020F0502020204030204" pitchFamily="34" charset="0"/>
                <a:cs typeface="Times New Roman" panose="02020603050405020304" pitchFamily="18" charset="0"/>
              </a:rPr>
              <a:t>The core result in veto player theory, therefore, is that countries in which there are many veto players with conflicting policy preferences will be characterized by high levels of policy stability. </a:t>
            </a:r>
          </a:p>
          <a:p>
            <a:pPr marL="228600" indent="-228600">
              <a:buAutoNum type="arabicPeriod"/>
            </a:pPr>
            <a:r>
              <a:rPr lang="en-US" sz="1800" dirty="0">
                <a:solidFill>
                  <a:srgbClr val="211D1E"/>
                </a:solidFill>
                <a:effectLst/>
                <a:latin typeface="Calibri" panose="020F0502020204030204" pitchFamily="34" charset="0"/>
                <a:ea typeface="Calibri" panose="020F0502020204030204" pitchFamily="34" charset="0"/>
                <a:cs typeface="Times New Roman" panose="02020603050405020304" pitchFamily="18" charset="0"/>
              </a:rPr>
              <a:t>Countries in which there are few veto players and in which those veto players hold similar policy preferences will be characterized by less policy stability, larger shifts in policy, and stronger agenda-setting powers.</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regard to policy outcomes, this means we can expect countries with these types of institutions to be characterized by high policy stability, small policy shifts, little variation in the size of policy shifts, and weak agenda-setting powers.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These characteristics are likely to be particularly prevalent if the institutional veto players have dissimilar policy preferences.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For example, we’d expect policy output to be lower and less radical during periods of divided government or cohabitation.</a:t>
            </a:r>
            <a:r>
              <a:rPr lang="en-US" dirty="0">
                <a:effectLst/>
              </a:rPr>
              <a:t> </a:t>
            </a:r>
            <a:endParaRPr lang="en-US" sz="1800" dirty="0">
              <a:effectLst/>
              <a:latin typeface="Calibri" panose="020F0502020204030204" pitchFamily="34" charset="0"/>
              <a:cs typeface="Times New Roman" panose="02020603050405020304" pitchFamily="18" charset="0"/>
            </a:endParaRP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We’d also expect greater policy stability when the two legislative chambers in a bicameral system or the central and subnational governments in a federal system are controlled by different political parties.</a:t>
            </a:r>
            <a:r>
              <a:rPr lang="en-US" dirty="0">
                <a:effectLst/>
              </a:rPr>
              <a:t> </a:t>
            </a:r>
            <a:endParaRPr lang="en-US" dirty="0">
              <a:effectLst/>
              <a:latin typeface="Calibri" panose="020F0502020204030204" pitchFamily="34" charset="0"/>
              <a:cs typeface="Times New Roman" panose="02020603050405020304" pitchFamily="18" charset="0"/>
            </a:endParaRPr>
          </a:p>
          <a:p>
            <a:pPr marL="1143000" lvl="2"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Consider the United States. Many on the left of the political spectrum were disappointed with the legislative achievements of President Barack Obama after he came to power in January 2009. </a:t>
            </a:r>
          </a:p>
          <a:p>
            <a:pPr marL="1143000" lvl="2"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When President Trump took office in January 2017, many on the left of the political spectrum were horrified about his legislative goals.</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It's worth noting that there’s nothing inherently good or bad about policy stability.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Consider the effect of policy stability on government and regime stability.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Now consider the effect of policy stability on judicial and bureaucratic activism.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Veto player theory suggests that policy stability leads to high levels of judicial and bureaucratic activism.</a:t>
            </a:r>
            <a:r>
              <a:rPr lang="en-US" dirty="0">
                <a:effectLst/>
              </a:rPr>
              <a:t>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18</a:t>
            </a:fld>
            <a:endParaRPr lang="en-US" dirty="0"/>
          </a:p>
        </p:txBody>
      </p:sp>
    </p:spTree>
    <p:extLst>
      <p:ext uri="{BB962C8B-B14F-4D97-AF65-F5344CB8AC3E}">
        <p14:creationId xmlns:p14="http://schemas.microsoft.com/office/powerpoint/2010/main" val="5691649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20</a:t>
            </a:fld>
            <a:endParaRPr lang="en-US" dirty="0"/>
          </a:p>
        </p:txBody>
      </p:sp>
    </p:spTree>
    <p:extLst>
      <p:ext uri="{BB962C8B-B14F-4D97-AF65-F5344CB8AC3E}">
        <p14:creationId xmlns:p14="http://schemas.microsoft.com/office/powerpoint/2010/main" val="27105950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C83F0E-651C-5702-4F10-9B8792DD350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9D56F83-E228-749C-9FB5-1B09262A018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A56AF2C-31F7-9C27-4C28-ED16F5191316}"/>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8A05FD35-54FE-07EA-D459-074B20505544}"/>
              </a:ext>
            </a:extLst>
          </p:cNvPr>
          <p:cNvSpPr>
            <a:spLocks noGrp="1"/>
          </p:cNvSpPr>
          <p:nvPr>
            <p:ph type="sldNum" sz="quarter" idx="5"/>
          </p:nvPr>
        </p:nvSpPr>
        <p:spPr/>
        <p:txBody>
          <a:bodyPr/>
          <a:lstStyle/>
          <a:p>
            <a:fld id="{39974C31-EB4A-4B21-8134-CB5741A1DC5F}" type="slidenum">
              <a:rPr lang="en-US" smtClean="0"/>
              <a:t>21</a:t>
            </a:fld>
            <a:endParaRPr lang="en-US" dirty="0"/>
          </a:p>
        </p:txBody>
      </p:sp>
    </p:spTree>
    <p:extLst>
      <p:ext uri="{BB962C8B-B14F-4D97-AF65-F5344CB8AC3E}">
        <p14:creationId xmlns:p14="http://schemas.microsoft.com/office/powerpoint/2010/main" val="33295384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13-1 </a:t>
            </a:r>
            <a:r>
              <a:rPr lang="en-GB" sz="1200" dirty="0">
                <a:solidFill>
                  <a:srgbClr val="993300"/>
                </a:solidFill>
                <a:effectLst/>
                <a:latin typeface="Times New Roman" panose="02020603050405020304" pitchFamily="18" charset="0"/>
                <a:ea typeface="Times New Roman" panose="02020603050405020304" pitchFamily="18" charset="0"/>
              </a:rPr>
              <a:t>Define federalism, bicameralism, and constitutionalism.</a:t>
            </a:r>
            <a:endParaRPr lang="en-US" sz="1200" dirty="0">
              <a:solidFill>
                <a:srgbClr val="993300"/>
              </a:solidFill>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rgbClr val="993300"/>
                </a:solidFill>
                <a:effectLst/>
                <a:latin typeface="Times New Roman" panose="02020603050405020304" pitchFamily="18" charset="0"/>
                <a:ea typeface="Times New Roman" panose="02020603050405020304" pitchFamily="18" charset="0"/>
              </a:rPr>
              <a:t>L.O. 13-2 </a:t>
            </a:r>
            <a:r>
              <a:rPr lang="en-US" sz="1200" dirty="0">
                <a:effectLst/>
                <a:latin typeface="Calibri" panose="020F0502020204030204" pitchFamily="34" charset="0"/>
                <a:ea typeface="Calibri" panose="020F0502020204030204" pitchFamily="34" charset="0"/>
                <a:cs typeface="Times New Roman" panose="02020603050405020304" pitchFamily="18" charset="0"/>
              </a:rPr>
              <a:t>Compare different types of federalism, bicameralism, and constitutionalism.</a:t>
            </a:r>
            <a:r>
              <a:rPr lang="en-US" sz="1800" dirty="0">
                <a:effectLst/>
              </a:rPr>
              <a:t> </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sz="1800" b="1" dirty="0">
                <a:effectLst/>
                <a:latin typeface="Calibri" panose="020F0502020204030204" pitchFamily="34" charset="0"/>
                <a:ea typeface="Calibri" panose="020F0502020204030204" pitchFamily="34" charset="0"/>
                <a:cs typeface="Times New Roman" panose="02020603050405020304" pitchFamily="18" charset="0"/>
              </a:rPr>
              <a:t>Incongruent federalism, which is sometimes referred to as ethnofederalism or ethnic federalism,</a:t>
            </a:r>
            <a:r>
              <a:rPr lang="en-US" sz="1800" dirty="0">
                <a:effectLst/>
                <a:latin typeface="Calibri" panose="020F0502020204030204" pitchFamily="34" charset="0"/>
                <a:ea typeface="Calibri" panose="020F0502020204030204" pitchFamily="34" charset="0"/>
                <a:cs typeface="Times New Roman" panose="02020603050405020304" pitchFamily="18" charset="0"/>
              </a:rPr>
              <a:t> exists when the demographic makeup of the various territorial units differs among the units and the country as a whole. </a:t>
            </a:r>
          </a:p>
          <a:p>
            <a:endParaRPr lang="en-US" sz="1800" dirty="0">
              <a:effectLst/>
              <a:latin typeface="Calibri" panose="020F0502020204030204" pitchFamily="34" charset="0"/>
              <a:cs typeface="Times New Roman" panose="02020603050405020304" pitchFamily="18" charset="0"/>
            </a:endParaRPr>
          </a:p>
          <a:p>
            <a:r>
              <a:rPr lang="en-US" sz="1800" b="1" dirty="0">
                <a:effectLst/>
                <a:latin typeface="Calibri" panose="020F0502020204030204" pitchFamily="34" charset="0"/>
                <a:ea typeface="Calibri" panose="020F0502020204030204" pitchFamily="34" charset="0"/>
                <a:cs typeface="Times New Roman" panose="02020603050405020304" pitchFamily="18" charset="0"/>
              </a:rPr>
              <a:t>Symmetric federalism</a:t>
            </a:r>
            <a:r>
              <a:rPr lang="en-US" sz="1800" dirty="0">
                <a:effectLst/>
                <a:latin typeface="Calibri" panose="020F0502020204030204" pitchFamily="34" charset="0"/>
                <a:ea typeface="Calibri" panose="020F0502020204030204" pitchFamily="34" charset="0"/>
                <a:cs typeface="Times New Roman" panose="02020603050405020304" pitchFamily="18" charset="0"/>
              </a:rPr>
              <a:t> exists when the territorial units of a federal country possess equal powers relative to the central government. </a:t>
            </a:r>
          </a:p>
          <a:p>
            <a:endParaRPr lang="en-US" sz="1800" dirty="0">
              <a:effectLst/>
              <a:latin typeface="Calibri" panose="020F0502020204030204" pitchFamily="34" charset="0"/>
              <a:cs typeface="Times New Roman" panose="02020603050405020304" pitchFamily="18" charset="0"/>
            </a:endParaRPr>
          </a:p>
          <a:p>
            <a:r>
              <a:rPr lang="en-US" sz="1800" b="1" dirty="0">
                <a:effectLst/>
                <a:latin typeface="Calibri" panose="020F0502020204030204" pitchFamily="34" charset="0"/>
                <a:ea typeface="Calibri" panose="020F0502020204030204" pitchFamily="34" charset="0"/>
                <a:cs typeface="Times New Roman" panose="02020603050405020304" pitchFamily="18" charset="0"/>
              </a:rPr>
              <a:t>Asymmetric federalism</a:t>
            </a:r>
            <a:r>
              <a:rPr lang="en-US" sz="1800" dirty="0">
                <a:effectLst/>
                <a:latin typeface="Calibri" panose="020F0502020204030204" pitchFamily="34" charset="0"/>
                <a:ea typeface="Calibri" panose="020F0502020204030204" pitchFamily="34" charset="0"/>
                <a:cs typeface="Times New Roman" panose="02020603050405020304" pitchFamily="18" charset="0"/>
              </a:rPr>
              <a:t> exists when some territorial units of a federal country enjoy more extensive powers than others relative to the central government.</a:t>
            </a:r>
            <a:r>
              <a:rPr lang="en-US" dirty="0">
                <a:effectLst/>
              </a:rPr>
              <a:t>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3</a:t>
            </a:fld>
            <a:endParaRPr lang="en-US" dirty="0"/>
          </a:p>
        </p:txBody>
      </p:sp>
    </p:spTree>
    <p:extLst>
      <p:ext uri="{BB962C8B-B14F-4D97-AF65-F5344CB8AC3E}">
        <p14:creationId xmlns:p14="http://schemas.microsoft.com/office/powerpoint/2010/main" val="28545542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C93B2E-397E-F2AA-E50E-31C72D77CD7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667C021-BF8B-CF62-D738-1DC48B56A4D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1452FA7-98BF-C646-7213-077F411A78F5}"/>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ABE71761-1E27-E7D5-E785-6C62A0877C31}"/>
              </a:ext>
            </a:extLst>
          </p:cNvPr>
          <p:cNvSpPr>
            <a:spLocks noGrp="1"/>
          </p:cNvSpPr>
          <p:nvPr>
            <p:ph type="sldNum" sz="quarter" idx="5"/>
          </p:nvPr>
        </p:nvSpPr>
        <p:spPr/>
        <p:txBody>
          <a:bodyPr/>
          <a:lstStyle/>
          <a:p>
            <a:fld id="{39974C31-EB4A-4B21-8134-CB5741A1DC5F}" type="slidenum">
              <a:rPr lang="en-US" smtClean="0"/>
              <a:t>22</a:t>
            </a:fld>
            <a:endParaRPr lang="en-US" dirty="0"/>
          </a:p>
        </p:txBody>
      </p:sp>
    </p:spTree>
    <p:extLst>
      <p:ext uri="{BB962C8B-B14F-4D97-AF65-F5344CB8AC3E}">
        <p14:creationId xmlns:p14="http://schemas.microsoft.com/office/powerpoint/2010/main" val="22789602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13-1 </a:t>
            </a:r>
            <a:r>
              <a:rPr lang="en-GB" sz="1200" dirty="0">
                <a:solidFill>
                  <a:srgbClr val="993300"/>
                </a:solidFill>
                <a:effectLst/>
                <a:latin typeface="Times New Roman" panose="02020603050405020304" pitchFamily="18" charset="0"/>
                <a:ea typeface="Times New Roman" panose="02020603050405020304" pitchFamily="18" charset="0"/>
              </a:rPr>
              <a:t>Define federalism, bicameralism, and constitutionalism.</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Distinction between structure and practice</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It’s possible to make a conceptual distinction between federalism in structure (federalism) and federalism in practice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decentralization</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Whether a country is federal or unitary is ultimately a constitutional issue. It depends on whether a country has certain structural characteristics written into its constitution.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Knowing that a country is federal doesn’t immediately imply that significant policymaking power is in the hands of regional governments.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The degree to which actual policymaking power lies with the national or regional governments in both federal and unitary states determines the extent to which political scientists view these countries as centralized or decentralized.</a:t>
            </a: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endParaRPr lang="en-US" dirty="0"/>
          </a:p>
          <a:p>
            <a:endParaRPr lang="en-US" dirty="0"/>
          </a:p>
          <a:p>
            <a:r>
              <a:rPr lang="en-US" dirty="0"/>
              <a:t>Determining centralization/decentralization is difficult</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Determining the extent to which a country is centralized or decentralized can be quite difficult.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almost all unitary states, policymaking authority constitutionally resides with the central government.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Still, significant amounts of policymaking power can be devolved to regional governments in unitary countries.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In other words, subnational governments can play an important policymaking role even when they derive no explicit authority to do so from the constitution.</a:t>
            </a: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Now consider federal states. Oftentimes, the constitution of a federal country will delineate the specific policy realms in which the central or regional governments can act.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Although this is somewhat informative, having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authority to act</a:t>
            </a:r>
            <a:r>
              <a:rPr lang="en-US" sz="1800" dirty="0">
                <a:effectLst/>
                <a:latin typeface="Calibri" panose="020F0502020204030204" pitchFamily="34" charset="0"/>
                <a:ea typeface="Calibri" panose="020F0502020204030204" pitchFamily="34" charset="0"/>
                <a:cs typeface="Times New Roman" panose="02020603050405020304" pitchFamily="18" charset="0"/>
              </a:rPr>
              <a:t> in a policy realm can be very different from having the practical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ability to act</a:t>
            </a:r>
            <a:r>
              <a:rPr lang="en-US" sz="1800" dirty="0">
                <a:effectLst/>
                <a:latin typeface="Calibri" panose="020F0502020204030204" pitchFamily="34" charset="0"/>
                <a:ea typeface="Calibri" panose="020F0502020204030204" pitchFamily="34" charset="0"/>
                <a:cs typeface="Times New Roman" panose="02020603050405020304" pitchFamily="18" charset="0"/>
              </a:rPr>
              <a:t> in that area.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Looking at a constitution, whether in a federal or unitary country, can be misleading if we want to know the extent to which that country is centralized or decentralized in practice.</a:t>
            </a: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endParaRPr lang="en-US" dirty="0"/>
          </a:p>
          <a:p>
            <a:endParaRPr lang="en-US" dirty="0"/>
          </a:p>
          <a:p>
            <a:r>
              <a:rPr lang="en-US" dirty="0"/>
              <a:t>Use of tax revenue percentage</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recognition of these difficulties, political scientists frequently use the percentage of tax revenue that’s collected by the central government as a measure of state centralization.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is often referred to as fiscal (de)centralization.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basic assumption underlying this measure is that governments need tax revenue to implement policies.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scope of policymaking activities at any one level of government will ultimately depend on the share of tax revenues it collects.</a:t>
            </a:r>
            <a:r>
              <a:rPr lang="en-US" dirty="0">
                <a:effectLst/>
              </a:rPr>
              <a:t>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Figure 13.1, we illustrate the share of tax revenue collected by the central government out of the total collected tax revenue for 84 countries in 2020.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Figure 13.2, we simplify the world somewhat and show the names of various countries in a two-dimensional plot.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4</a:t>
            </a:fld>
            <a:endParaRPr lang="en-US" dirty="0"/>
          </a:p>
        </p:txBody>
      </p:sp>
    </p:spTree>
    <p:extLst>
      <p:ext uri="{BB962C8B-B14F-4D97-AF65-F5344CB8AC3E}">
        <p14:creationId xmlns:p14="http://schemas.microsoft.com/office/powerpoint/2010/main" val="33583546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L.O. 13-1 Define federalism, bicameralism, and constitutionalism.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Note: Data are for seventy-three unitary countries and eleven federal countries (OECD Global Revenue Statistics Database at https://stats.oecd.org/). The central government’s share of tax revenue is calculated as the tax revenue collected by the central government divided by the total tax revenue. The values and names of some unitary countries have been omitted for visual clarity.</a:t>
            </a:r>
          </a:p>
        </p:txBody>
      </p:sp>
      <p:sp>
        <p:nvSpPr>
          <p:cNvPr id="4" name="Slide Number Placeholder 3"/>
          <p:cNvSpPr>
            <a:spLocks noGrp="1"/>
          </p:cNvSpPr>
          <p:nvPr>
            <p:ph type="sldNum" sz="quarter" idx="5"/>
          </p:nvPr>
        </p:nvSpPr>
        <p:spPr/>
        <p:txBody>
          <a:bodyPr/>
          <a:lstStyle/>
          <a:p>
            <a:fld id="{39974C31-EB4A-4B21-8134-CB5741A1DC5F}" type="slidenum">
              <a:rPr lang="en-US" smtClean="0"/>
              <a:t>5</a:t>
            </a:fld>
            <a:endParaRPr lang="en-US"/>
          </a:p>
        </p:txBody>
      </p:sp>
    </p:spTree>
    <p:extLst>
      <p:ext uri="{BB962C8B-B14F-4D97-AF65-F5344CB8AC3E}">
        <p14:creationId xmlns:p14="http://schemas.microsoft.com/office/powerpoint/2010/main" val="20397092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BF6596-FB6B-9189-A9AC-7D4F4DBC5BC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D2587D5-E128-658F-FCED-B065D147D99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04D19A3-DA23-2843-0516-1F4DA450DC44}"/>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L.O. 13-1 Define federalism, bicameralism, and constitutionalism.</a:t>
            </a:r>
          </a:p>
        </p:txBody>
      </p:sp>
      <p:sp>
        <p:nvSpPr>
          <p:cNvPr id="4" name="Slide Number Placeholder 3">
            <a:extLst>
              <a:ext uri="{FF2B5EF4-FFF2-40B4-BE49-F238E27FC236}">
                <a16:creationId xmlns:a16="http://schemas.microsoft.com/office/drawing/2014/main" id="{11B3D4A5-E4E8-D433-145B-DE31749396F5}"/>
              </a:ext>
            </a:extLst>
          </p:cNvPr>
          <p:cNvSpPr>
            <a:spLocks noGrp="1"/>
          </p:cNvSpPr>
          <p:nvPr>
            <p:ph type="sldNum" sz="quarter" idx="5"/>
          </p:nvPr>
        </p:nvSpPr>
        <p:spPr/>
        <p:txBody>
          <a:bodyPr/>
          <a:lstStyle/>
          <a:p>
            <a:fld id="{39974C31-EB4A-4B21-8134-CB5741A1DC5F}" type="slidenum">
              <a:rPr lang="en-US" smtClean="0"/>
              <a:t>6</a:t>
            </a:fld>
            <a:endParaRPr lang="en-US"/>
          </a:p>
        </p:txBody>
      </p:sp>
    </p:spTree>
    <p:extLst>
      <p:ext uri="{BB962C8B-B14F-4D97-AF65-F5344CB8AC3E}">
        <p14:creationId xmlns:p14="http://schemas.microsoft.com/office/powerpoint/2010/main" val="14215036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13-1 </a:t>
            </a:r>
            <a:r>
              <a:rPr lang="en-GB" sz="1200" dirty="0">
                <a:solidFill>
                  <a:srgbClr val="993300"/>
                </a:solidFill>
                <a:effectLst/>
                <a:latin typeface="Times New Roman" panose="02020603050405020304" pitchFamily="18" charset="0"/>
                <a:ea typeface="Times New Roman" panose="02020603050405020304" pitchFamily="18" charset="0"/>
              </a:rPr>
              <a:t>Define federalism, bicameralism, and constitutionalism.</a:t>
            </a:r>
            <a:endParaRPr lang="en-US" sz="1200" dirty="0">
              <a:solidFill>
                <a:srgbClr val="993300"/>
              </a:solidFill>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13-3 </a:t>
            </a:r>
            <a:r>
              <a:rPr lang="en-GB" sz="1800" dirty="0">
                <a:solidFill>
                  <a:srgbClr val="993300"/>
                </a:solidFill>
                <a:effectLst/>
                <a:latin typeface="Times New Roman" panose="02020603050405020304" pitchFamily="18" charset="0"/>
                <a:ea typeface="Times New Roman" panose="02020603050405020304" pitchFamily="18" charset="0"/>
              </a:rPr>
              <a:t>Assess the advantages and disadvantages of federalism, bicameralism, and constitutionalism.</a:t>
            </a:r>
            <a:endParaRPr lang="en-US" sz="1800" dirty="0">
              <a:solidFill>
                <a:srgbClr val="993300"/>
              </a:solidFill>
              <a:effectLst/>
              <a:latin typeface="Times New Roman" panose="02020603050405020304" pitchFamily="18" charset="0"/>
              <a:ea typeface="Times New Roman" panose="02020603050405020304" pitchFamily="18" charset="0"/>
            </a:endParaRP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“Coming-together” and “holding-together.”</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Political scientists often distinguish between “coming-together” federalism and “holding-together” federalism.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b="1" dirty="0">
                <a:effectLst/>
                <a:latin typeface="Calibri" panose="020F0502020204030204" pitchFamily="34" charset="0"/>
                <a:ea typeface="Calibri" panose="020F0502020204030204" pitchFamily="34" charset="0"/>
                <a:cs typeface="Times New Roman" panose="02020603050405020304" pitchFamily="18" charset="0"/>
              </a:rPr>
              <a:t>Coming-together federalism</a:t>
            </a:r>
            <a:r>
              <a:rPr lang="en-US" sz="1800" dirty="0">
                <a:effectLst/>
                <a:latin typeface="Calibri" panose="020F0502020204030204" pitchFamily="34" charset="0"/>
                <a:ea typeface="Calibri" panose="020F0502020204030204" pitchFamily="34" charset="0"/>
                <a:cs typeface="Times New Roman" panose="02020603050405020304" pitchFamily="18" charset="0"/>
              </a:rPr>
              <a:t> results from a bottom-up bargaining process in which previously sovereign polities come together and voluntarily agree to pool their resources in order to improve their collective security and achieve other, typically economic, goals, such as a common currency and increased trade.</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In contrast,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holding-together federalism</a:t>
            </a:r>
            <a:r>
              <a:rPr lang="en-US" sz="1800" dirty="0">
                <a:effectLst/>
                <a:latin typeface="Calibri" panose="020F0502020204030204" pitchFamily="34" charset="0"/>
                <a:ea typeface="Calibri" panose="020F0502020204030204" pitchFamily="34" charset="0"/>
                <a:cs typeface="Times New Roman" panose="02020603050405020304" pitchFamily="18" charset="0"/>
              </a:rPr>
              <a:t> is the result of a top-down process in which the central government of a polity chooses to decentralize its power to subnational governments.</a:t>
            </a:r>
            <a:r>
              <a:rPr lang="en-US" dirty="0">
                <a:effectLst/>
              </a:rPr>
              <a:t> </a:t>
            </a:r>
            <a:endParaRPr lang="en-US" dirty="0"/>
          </a:p>
          <a:p>
            <a:endParaRPr lang="en-US" dirty="0"/>
          </a:p>
          <a:p>
            <a:endParaRPr lang="en-US" dirty="0"/>
          </a:p>
          <a:p>
            <a:r>
              <a:rPr lang="en-US" dirty="0"/>
              <a:t>Advantages over unitary systems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Some scholars have argued that decentralized systems are best for satisfying popular preferences in democratic countries in which individuals hold heterogeneous preferences.</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Another purported advantage of federalism is that it brings the “government” closer to the people.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It's commonly claimed that subnational governments in federal systems have a strong incentive to perform well in office if citizens and investors have the ability to move from one region to another.</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Advocates of federalism also point to its ability to encourage policy experimentation and innovation.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Federalism has also been promoted as a bulwark against tyranny. </a:t>
            </a:r>
          </a:p>
          <a:p>
            <a:endParaRPr lang="en-US" dirty="0"/>
          </a:p>
          <a:p>
            <a:r>
              <a:rPr lang="en-US" dirty="0"/>
              <a:t>Critics point to deleterious consequences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Although federalism has many supporters, several scholars have questioned its purported benefits.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Rather than leading to a more efficient form of government as the proponents of federalism maintain, critics claim that the different layers of federalism can lead to the unnecessary duplication of government and the inefficient overlapping of potentially contradictory policies.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Critics also argue that federalism exacerbates collective action problems in the formulation and implementation of economic and other policies, particularly in developing countries.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Although supporters of federalism regularly point to the benefits that accrue from having competition between different subnational governments, critics point to the possible deleterious consequences that such competition can have.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Competition, particularly in asymmetric federal systems in which some regions enjoy more power and discretion than others, may also lead to the amplification of preexisting inequalities in population, wealth, and political power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Far from enhancing government accountability, as its supporters claim, critics argue that federalism is just as likely to undermine it.</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Finally, some scholars argue that federalism can intensify intergroup conflict in countries where groups are geographically concentrated.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7</a:t>
            </a:fld>
            <a:endParaRPr lang="en-US" dirty="0"/>
          </a:p>
        </p:txBody>
      </p:sp>
    </p:spTree>
    <p:extLst>
      <p:ext uri="{BB962C8B-B14F-4D97-AF65-F5344CB8AC3E}">
        <p14:creationId xmlns:p14="http://schemas.microsoft.com/office/powerpoint/2010/main" val="32234340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13-1 </a:t>
            </a:r>
            <a:r>
              <a:rPr lang="en-GB" sz="1200" dirty="0">
                <a:solidFill>
                  <a:srgbClr val="993300"/>
                </a:solidFill>
                <a:effectLst/>
                <a:latin typeface="Times New Roman" panose="02020603050405020304" pitchFamily="18" charset="0"/>
                <a:ea typeface="Times New Roman" panose="02020603050405020304" pitchFamily="18" charset="0"/>
              </a:rPr>
              <a:t>Define federalism, bicameralism, and constitutionalism.</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sz="1800" dirty="0">
                <a:effectLst/>
                <a:latin typeface="Calibri" panose="020F0502020204030204" pitchFamily="34" charset="0"/>
                <a:ea typeface="Calibri" panose="020F0502020204030204" pitchFamily="34" charset="0"/>
                <a:cs typeface="Times New Roman" panose="02020603050405020304" pitchFamily="18" charset="0"/>
              </a:rPr>
              <a:t>A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bicameral legislature</a:t>
            </a:r>
            <a:r>
              <a:rPr lang="en-US" sz="1800" dirty="0">
                <a:effectLst/>
                <a:latin typeface="Calibri" panose="020F0502020204030204" pitchFamily="34" charset="0"/>
                <a:ea typeface="Calibri" panose="020F0502020204030204" pitchFamily="34" charset="0"/>
                <a:cs typeface="Times New Roman" panose="02020603050405020304" pitchFamily="18" charset="0"/>
              </a:rPr>
              <a:t> is one in which legislative deliberations occur in two distinct assemblies. </a:t>
            </a:r>
          </a:p>
          <a:p>
            <a:endParaRPr lang="en-US" sz="1800" dirty="0">
              <a:effectLst/>
              <a:latin typeface="Calibri" panose="020F0502020204030204" pitchFamily="34" charset="0"/>
              <a:cs typeface="Times New Roman" panose="02020603050405020304" pitchFamily="18" charset="0"/>
            </a:endParaRPr>
          </a:p>
          <a:p>
            <a:r>
              <a:rPr lang="en-US" dirty="0"/>
              <a:t>Significant impact on legislative process</a:t>
            </a:r>
            <a:endParaRPr lang="en-US" sz="1800" dirty="0">
              <a:effectLst/>
              <a:latin typeface="Calibri" panose="020F0502020204030204" pitchFamily="34" charset="0"/>
              <a:cs typeface="Times New Roman" panose="02020603050405020304" pitchFamily="18" charset="0"/>
            </a:endParaRP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Having a second assembly can have a significant impact on a country’s legislative process.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Bicameral systems can also have a significant impact on the legislative process even when the upper chamber is relatively weak, as in the United Kingdom.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8</a:t>
            </a:fld>
            <a:endParaRPr lang="en-US" dirty="0"/>
          </a:p>
        </p:txBody>
      </p:sp>
    </p:spTree>
    <p:extLst>
      <p:ext uri="{BB962C8B-B14F-4D97-AF65-F5344CB8AC3E}">
        <p14:creationId xmlns:p14="http://schemas.microsoft.com/office/powerpoint/2010/main" val="23525537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13-1 </a:t>
            </a:r>
            <a:r>
              <a:rPr lang="en-GB" sz="1200" dirty="0">
                <a:solidFill>
                  <a:srgbClr val="993300"/>
                </a:solidFill>
                <a:effectLst/>
                <a:latin typeface="Times New Roman" panose="02020603050405020304" pitchFamily="18" charset="0"/>
                <a:ea typeface="Times New Roman" panose="02020603050405020304" pitchFamily="18" charset="0"/>
              </a:rPr>
              <a:t>Define federalism, bicameralism, and constitutionalism.</a:t>
            </a:r>
            <a:endParaRPr lang="en-US" sz="1200" dirty="0">
              <a:solidFill>
                <a:srgbClr val="993300"/>
              </a:solidFill>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rgbClr val="993300"/>
                </a:solidFill>
                <a:effectLst/>
                <a:latin typeface="Times New Roman" panose="02020603050405020304" pitchFamily="18" charset="0"/>
                <a:ea typeface="Times New Roman" panose="02020603050405020304" pitchFamily="18" charset="0"/>
              </a:rPr>
              <a:t>L.O. 13-2 </a:t>
            </a:r>
            <a:r>
              <a:rPr lang="en-US" sz="1200" dirty="0">
                <a:effectLst/>
                <a:latin typeface="Calibri" panose="020F0502020204030204" pitchFamily="34" charset="0"/>
                <a:ea typeface="Calibri" panose="020F0502020204030204" pitchFamily="34" charset="0"/>
                <a:cs typeface="Times New Roman" panose="02020603050405020304" pitchFamily="18" charset="0"/>
              </a:rPr>
              <a:t>Compare different types of federalism, bicameralism, and constitutionalism.</a:t>
            </a:r>
            <a:r>
              <a:rPr lang="en-US" sz="1800" dirty="0">
                <a:effectLst/>
              </a:rPr>
              <a:t> </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Congruent bicameralism and incongruent bicameralism</a:t>
            </a:r>
          </a:p>
          <a:p>
            <a:pPr marL="342900" indent="-342900">
              <a:buAutoNum type="arabicPeriod"/>
            </a:pPr>
            <a:r>
              <a:rPr lang="en-US" sz="1800" b="1" dirty="0">
                <a:effectLst/>
                <a:latin typeface="Calibri" panose="020F0502020204030204" pitchFamily="34" charset="0"/>
                <a:ea typeface="Calibri" panose="020F0502020204030204" pitchFamily="34" charset="0"/>
                <a:cs typeface="Times New Roman" panose="02020603050405020304" pitchFamily="18" charset="0"/>
              </a:rPr>
              <a:t>Congruent bicameralism</a:t>
            </a:r>
            <a:r>
              <a:rPr lang="en-US" sz="1800" dirty="0">
                <a:effectLst/>
                <a:latin typeface="Calibri" panose="020F0502020204030204" pitchFamily="34" charset="0"/>
                <a:ea typeface="Calibri" panose="020F0502020204030204" pitchFamily="34" charset="0"/>
                <a:cs typeface="Times New Roman" panose="02020603050405020304" pitchFamily="18" charset="0"/>
              </a:rPr>
              <a:t> occurs when the two chambers have a similar political composition, whereas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incongruent bicameralism</a:t>
            </a:r>
            <a:r>
              <a:rPr lang="en-US" sz="1800" dirty="0">
                <a:effectLst/>
                <a:latin typeface="Calibri" panose="020F0502020204030204" pitchFamily="34" charset="0"/>
                <a:ea typeface="Calibri" panose="020F0502020204030204" pitchFamily="34" charset="0"/>
                <a:cs typeface="Times New Roman" panose="02020603050405020304" pitchFamily="18" charset="0"/>
              </a:rPr>
              <a:t> occurs when they have a different political composition.</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Whether bicameralism is congruent or incongruent depends on how the two chambers are elected and whom they’re supposed to represent.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When it comes to electing bicameral legislatures, it’s almost always the case that members of the lower chamber are directly elected through systems in which all eligible voters are given equal weight.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Appointment is a common method for selecting members to an upper chamber.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Like hereditary methods, though, appointing individuals to an upper chamber is often perceived as undemocratic.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Whether a bicameral legislature is congruent or not depends not only on whether the members of the two chambers are selected in the same way but also on whether they represent the same set of citizens. </a:t>
            </a:r>
            <a:endParaRPr lang="en-US" dirty="0"/>
          </a:p>
          <a:p>
            <a:endParaRPr lang="en-US" dirty="0"/>
          </a:p>
          <a:p>
            <a:r>
              <a:rPr lang="en-US" dirty="0"/>
              <a:t>Malapportionment</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By far the most common role for the upper chamber in a bicameral system is to represent the diversity of citizen preferences across the different subnational geographic units.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fact that citizens aren’t distributed equally across different subnational geographic units often leads to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malapportionment</a:t>
            </a:r>
            <a:r>
              <a:rPr lang="en-US" sz="1800" dirty="0">
                <a:effectLst/>
                <a:latin typeface="Calibri" panose="020F0502020204030204" pitchFamily="34" charset="0"/>
                <a:ea typeface="Calibri" panose="020F0502020204030204" pitchFamily="34" charset="0"/>
                <a:cs typeface="Times New Roman" panose="02020603050405020304" pitchFamily="18" charset="0"/>
              </a:rPr>
              <a:t> in territorially based upper chambers, with the result that some citizens receive significantly more representation than others.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is easily seen in countries such as Australia, Switzerland, Venezuela, and the United States, where the different geographic units all receive the same level of representation irrespective of how many residents they have.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To get a better idea of the level of malapportionment found in upper chambers that are designed to represent subnational geographic units, consider Table 13.1. </a:t>
            </a:r>
            <a:endParaRPr lang="en-US" dirty="0"/>
          </a:p>
          <a:p>
            <a:endParaRPr lang="en-US" dirty="0"/>
          </a:p>
          <a:p>
            <a:r>
              <a:rPr lang="en-US" dirty="0"/>
              <a:t>Symmetric bicameralism and asymmetrical bicameralism</a:t>
            </a:r>
          </a:p>
          <a:p>
            <a:pPr marL="342900" indent="-342900">
              <a:buAutoNum type="arabicPeriod"/>
            </a:pPr>
            <a:r>
              <a:rPr lang="en-US" sz="1800" b="1" dirty="0">
                <a:effectLst/>
                <a:latin typeface="Calibri" panose="020F0502020204030204" pitchFamily="34" charset="0"/>
                <a:ea typeface="Calibri" panose="020F0502020204030204" pitchFamily="34" charset="0"/>
                <a:cs typeface="Times New Roman" panose="02020603050405020304" pitchFamily="18" charset="0"/>
              </a:rPr>
              <a:t>Symmetric bicameralism</a:t>
            </a:r>
            <a:r>
              <a:rPr lang="en-US" sz="1800" dirty="0">
                <a:effectLst/>
                <a:latin typeface="Calibri" panose="020F0502020204030204" pitchFamily="34" charset="0"/>
                <a:ea typeface="Calibri" panose="020F0502020204030204" pitchFamily="34" charset="0"/>
                <a:cs typeface="Times New Roman" panose="02020603050405020304" pitchFamily="18" charset="0"/>
              </a:rPr>
              <a:t> occurs when the two legislative chambers have equal or near equal constitutional power.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Total symmetry exists when the agreement of both chambers is needed to enact a law. </a:t>
            </a:r>
          </a:p>
          <a:p>
            <a:pPr marL="228600" indent="-228600">
              <a:buAutoNum type="arabicPeriod"/>
            </a:pPr>
            <a:r>
              <a:rPr lang="en-US" sz="1800" b="1" dirty="0">
                <a:effectLst/>
                <a:latin typeface="Calibri" panose="020F0502020204030204" pitchFamily="34" charset="0"/>
                <a:ea typeface="Calibri" panose="020F0502020204030204" pitchFamily="34" charset="0"/>
                <a:cs typeface="Times New Roman" panose="02020603050405020304" pitchFamily="18" charset="0"/>
              </a:rPr>
              <a:t>Asymmetric bicameralism</a:t>
            </a:r>
            <a:r>
              <a:rPr lang="en-US" sz="1800" dirty="0">
                <a:effectLst/>
                <a:latin typeface="Calibri" panose="020F0502020204030204" pitchFamily="34" charset="0"/>
                <a:ea typeface="Calibri" panose="020F0502020204030204" pitchFamily="34" charset="0"/>
                <a:cs typeface="Times New Roman" panose="02020603050405020304" pitchFamily="18" charset="0"/>
              </a:rPr>
              <a:t> is more common and occurs when the two legislative chambers have unequal constitutional power.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Total asymmetry exists when one chamber is granted ultimate decision-making power.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Figure 13.3, we simplify the world somewhat and plot the names of various countries along these two dimensions.</a:t>
            </a:r>
            <a:r>
              <a:rPr lang="en-US" dirty="0">
                <a:effectLst/>
              </a:rPr>
              <a:t>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9</a:t>
            </a:fld>
            <a:endParaRPr lang="en-US" dirty="0"/>
          </a:p>
        </p:txBody>
      </p:sp>
    </p:spTree>
    <p:extLst>
      <p:ext uri="{BB962C8B-B14F-4D97-AF65-F5344CB8AC3E}">
        <p14:creationId xmlns:p14="http://schemas.microsoft.com/office/powerpoint/2010/main" val="42294524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BE5EE3-E5DB-7F16-58BF-D9A94A23548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265D297-7EFC-A867-BB11-EB630E399D1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D5B48B5-C131-A60D-999A-6A23585E8159}"/>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13-1 </a:t>
            </a:r>
            <a:r>
              <a:rPr lang="en-GB" sz="1200" dirty="0">
                <a:solidFill>
                  <a:srgbClr val="993300"/>
                </a:solidFill>
                <a:effectLst/>
                <a:latin typeface="Times New Roman" panose="02020603050405020304" pitchFamily="18" charset="0"/>
                <a:ea typeface="Times New Roman" panose="02020603050405020304" pitchFamily="18" charset="0"/>
              </a:rPr>
              <a:t>Define federalism, bicameralism, and constitutionalism.</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[Insert note or caption that exceed 20 words in this section rather than on the slide. Include this information in the notes section of all slides that display parts of the same table.]</a:t>
            </a:r>
          </a:p>
          <a:p>
            <a:endParaRPr lang="en-US" dirty="0"/>
          </a:p>
        </p:txBody>
      </p:sp>
      <p:sp>
        <p:nvSpPr>
          <p:cNvPr id="4" name="Slide Number Placeholder 3">
            <a:extLst>
              <a:ext uri="{FF2B5EF4-FFF2-40B4-BE49-F238E27FC236}">
                <a16:creationId xmlns:a16="http://schemas.microsoft.com/office/drawing/2014/main" id="{934161A3-1EBA-7492-BE62-AE3556547923}"/>
              </a:ext>
            </a:extLst>
          </p:cNvPr>
          <p:cNvSpPr>
            <a:spLocks noGrp="1"/>
          </p:cNvSpPr>
          <p:nvPr>
            <p:ph type="sldNum" sz="quarter" idx="5"/>
          </p:nvPr>
        </p:nvSpPr>
        <p:spPr/>
        <p:txBody>
          <a:bodyPr/>
          <a:lstStyle/>
          <a:p>
            <a:fld id="{39974C31-EB4A-4B21-8134-CB5741A1DC5F}" type="slidenum">
              <a:rPr lang="en-US" smtClean="0"/>
              <a:t>10</a:t>
            </a:fld>
            <a:endParaRPr lang="en-US" dirty="0"/>
          </a:p>
        </p:txBody>
      </p:sp>
    </p:spTree>
    <p:extLst>
      <p:ext uri="{BB962C8B-B14F-4D97-AF65-F5344CB8AC3E}">
        <p14:creationId xmlns:p14="http://schemas.microsoft.com/office/powerpoint/2010/main" val="24163460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rgbClr val="E2F2F6"/>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lvl1pPr>
              <a:defRPr>
                <a:solidFill>
                  <a:schemeClr val="tx1"/>
                </a:solidFill>
              </a:defRPr>
            </a:lvl1pPr>
          </a:lstStyle>
          <a:p>
            <a:r>
              <a:rPr lang="en-US" dirty="0"/>
              <a:t>Author, Title and Edition. © 20XX SAGE Publishing.</a:t>
            </a:r>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B6F15528-21DE-4FAA-801E-634DDDAF4B2B}" type="slidenum">
              <a:rPr lang="en-US" smtClean="0"/>
              <a:pPr/>
              <a:t>‹#›</a:t>
            </a:fld>
            <a:endParaRPr lang="en-US" dirty="0"/>
          </a:p>
        </p:txBody>
      </p:sp>
      <p:sp>
        <p:nvSpPr>
          <p:cNvPr id="7" name="Title 6"/>
          <p:cNvSpPr>
            <a:spLocks noGrp="1"/>
          </p:cNvSpPr>
          <p:nvPr>
            <p:ph type="title"/>
          </p:nvPr>
        </p:nvSpPr>
        <p:spPr>
          <a:xfrm>
            <a:off x="1371600" y="3733800"/>
            <a:ext cx="6400800" cy="1752600"/>
          </a:xfrm>
        </p:spPr>
        <p:txBody>
          <a:bodyPr>
            <a:normAutofit/>
          </a:bodyPr>
          <a:lstStyle>
            <a:lvl1pPr>
              <a:defRPr sz="3200">
                <a:solidFill>
                  <a:schemeClr val="tx1"/>
                </a:solidFill>
                <a:latin typeface="+mn-lt"/>
              </a:defRPr>
            </a:lvl1pPr>
          </a:lstStyle>
          <a:p>
            <a:r>
              <a:rPr lang="en-US" dirty="0"/>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3008313" cy="728310"/>
          </a:xfrm>
        </p:spPr>
        <p:txBody>
          <a:bodyPr anchor="b"/>
          <a:lstStyle>
            <a:lvl1pPr algn="l">
              <a:defRPr sz="2000" b="1"/>
            </a:lvl1pPr>
          </a:lstStyle>
          <a:p>
            <a:r>
              <a:rPr lang="en-US" dirty="0"/>
              <a:t>Click to edit Master title style</a:t>
            </a:r>
          </a:p>
        </p:txBody>
      </p:sp>
      <p:sp>
        <p:nvSpPr>
          <p:cNvPr id="3" name="Content Placeholder 2"/>
          <p:cNvSpPr>
            <a:spLocks noGrp="1"/>
          </p:cNvSpPr>
          <p:nvPr>
            <p:ph idx="1"/>
          </p:nvPr>
        </p:nvSpPr>
        <p:spPr>
          <a:xfrm>
            <a:off x="3575050" y="838200"/>
            <a:ext cx="5111750" cy="5287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676400"/>
            <a:ext cx="3008313" cy="4449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761999"/>
            <a:ext cx="5486400" cy="3965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Chambliss, Making Sense of the Social World, 7e. © 2025 SAGE Publishing.</a:t>
            </a:r>
            <a:endParaRPr lang="en-US" dirty="0"/>
          </a:p>
        </p:txBody>
      </p:sp>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457200" y="2133601"/>
            <a:ext cx="8229600" cy="838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Content Placeholder 6">
            <a:extLst>
              <a:ext uri="{FF2B5EF4-FFF2-40B4-BE49-F238E27FC236}">
                <a16:creationId xmlns:a16="http://schemas.microsoft.com/office/drawing/2014/main" id="{AE33146F-9291-A393-F831-502E86D203B3}"/>
              </a:ext>
            </a:extLst>
          </p:cNvPr>
          <p:cNvSpPr>
            <a:spLocks noGrp="1"/>
          </p:cNvSpPr>
          <p:nvPr>
            <p:ph sz="quarter" idx="13"/>
          </p:nvPr>
        </p:nvSpPr>
        <p:spPr>
          <a:xfrm>
            <a:off x="457200" y="3048000"/>
            <a:ext cx="8229600" cy="609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9" name="Content Placeholder 8">
            <a:extLst>
              <a:ext uri="{FF2B5EF4-FFF2-40B4-BE49-F238E27FC236}">
                <a16:creationId xmlns:a16="http://schemas.microsoft.com/office/drawing/2014/main" id="{3566296B-3BD4-C920-BCD0-B3DA6A1EDD91}"/>
              </a:ext>
            </a:extLst>
          </p:cNvPr>
          <p:cNvSpPr>
            <a:spLocks noGrp="1"/>
          </p:cNvSpPr>
          <p:nvPr>
            <p:ph sz="quarter" idx="14"/>
          </p:nvPr>
        </p:nvSpPr>
        <p:spPr>
          <a:xfrm>
            <a:off x="457200" y="3733800"/>
            <a:ext cx="8229600" cy="609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11" name="Content Placeholder 10">
            <a:extLst>
              <a:ext uri="{FF2B5EF4-FFF2-40B4-BE49-F238E27FC236}">
                <a16:creationId xmlns:a16="http://schemas.microsoft.com/office/drawing/2014/main" id="{E5DDAA98-944C-44B7-1094-6874AF2DABDC}"/>
              </a:ext>
            </a:extLst>
          </p:cNvPr>
          <p:cNvSpPr>
            <a:spLocks noGrp="1"/>
          </p:cNvSpPr>
          <p:nvPr>
            <p:ph sz="quarter" idx="15"/>
          </p:nvPr>
        </p:nvSpPr>
        <p:spPr>
          <a:xfrm>
            <a:off x="457200" y="4419600"/>
            <a:ext cx="8229600" cy="5651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13" name="Content Placeholder 12">
            <a:extLst>
              <a:ext uri="{FF2B5EF4-FFF2-40B4-BE49-F238E27FC236}">
                <a16:creationId xmlns:a16="http://schemas.microsoft.com/office/drawing/2014/main" id="{1A17CD32-FA55-425B-D509-706E78678285}"/>
              </a:ext>
            </a:extLst>
          </p:cNvPr>
          <p:cNvSpPr>
            <a:spLocks noGrp="1"/>
          </p:cNvSpPr>
          <p:nvPr>
            <p:ph sz="quarter" idx="16"/>
          </p:nvPr>
        </p:nvSpPr>
        <p:spPr>
          <a:xfrm>
            <a:off x="457200" y="5060950"/>
            <a:ext cx="8229600" cy="6540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Tree>
    <p:extLst>
      <p:ext uri="{BB962C8B-B14F-4D97-AF65-F5344CB8AC3E}">
        <p14:creationId xmlns:p14="http://schemas.microsoft.com/office/powerpoint/2010/main" val="11802622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696200" cy="1143000"/>
          </a:xfrm>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990600" y="1676400"/>
            <a:ext cx="7696200" cy="44497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a:xfrm>
            <a:off x="990600" y="6356350"/>
            <a:ext cx="7010400" cy="365125"/>
          </a:xfrm>
        </p:spPr>
        <p:txBody>
          <a:bodyPr/>
          <a:lstStyle/>
          <a:p>
            <a:r>
              <a:rPr lang="en-US" dirty="0"/>
              <a:t>Author, Title and Edition. © 20XX SAGE Publishing.</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Rectangle 6"/>
          <p:cNvSpPr/>
          <p:nvPr userDrawn="1"/>
        </p:nvSpPr>
        <p:spPr>
          <a:xfrm>
            <a:off x="0" y="0"/>
            <a:ext cx="609600" cy="68580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2402901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8" name="Footer Placeholder 7"/>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2027238"/>
            <a:ext cx="4040188"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590799"/>
            <a:ext cx="4040188"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2027238"/>
            <a:ext cx="4041775"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590799"/>
            <a:ext cx="4041775"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Author, Title and Edition. © 20XX SAGE Publishing.</a:t>
            </a:r>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5367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38200"/>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2133600"/>
            <a:ext cx="8229600" cy="3992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457200" y="6356350"/>
            <a:ext cx="7543800" cy="365125"/>
          </a:xfrm>
          <a:prstGeom prst="rect">
            <a:avLst/>
          </a:prstGeom>
        </p:spPr>
        <p:txBody>
          <a:bodyPr vert="horz" lIns="91440" tIns="45720" rIns="91440" bIns="45720" rtlCol="0" anchor="ctr"/>
          <a:lstStyle>
            <a:lvl1pPr algn="l">
              <a:defRPr sz="1050">
                <a:solidFill>
                  <a:schemeClr val="tx1"/>
                </a:solidFill>
                <a:latin typeface="Arial" panose="020B0604020202020204" pitchFamily="34" charset="0"/>
                <a:cs typeface="Arial" panose="020B0604020202020204" pitchFamily="34" charset="0"/>
              </a:defRPr>
            </a:lvl1pPr>
          </a:lstStyle>
          <a:p>
            <a:r>
              <a:rPr lang="en-US" dirty="0"/>
              <a:t>Author, Title and Edition. © 20XX SAGE Publishing.</a:t>
            </a:r>
          </a:p>
        </p:txBody>
      </p:sp>
      <p:sp>
        <p:nvSpPr>
          <p:cNvPr id="6" name="Slide Number Placeholder 5"/>
          <p:cNvSpPr>
            <a:spLocks noGrp="1"/>
          </p:cNvSpPr>
          <p:nvPr>
            <p:ph type="sldNum" sz="quarter" idx="4"/>
          </p:nvPr>
        </p:nvSpPr>
        <p:spPr>
          <a:xfrm>
            <a:off x="8229600" y="6356350"/>
            <a:ext cx="457200" cy="365125"/>
          </a:xfrm>
          <a:prstGeom prst="rect">
            <a:avLst/>
          </a:prstGeom>
        </p:spPr>
        <p:txBody>
          <a:bodyPr vert="horz" lIns="91440" tIns="45720" rIns="91440" bIns="45720" rtlCol="0" anchor="ctr"/>
          <a:lstStyle>
            <a:lvl1pPr algn="r">
              <a:defRPr sz="1200">
                <a:solidFill>
                  <a:schemeClr val="tx1"/>
                </a:solidFill>
              </a:defRPr>
            </a:lvl1pPr>
          </a:lstStyle>
          <a:p>
            <a:fld id="{B6F15528-21DE-4FAA-801E-634DDDAF4B2B}" type="slidenum">
              <a:rPr lang="en-US" smtClean="0"/>
              <a:pPr/>
              <a:t>‹#›</a:t>
            </a:fld>
            <a:endParaRPr lang="en-US" dirty="0"/>
          </a:p>
        </p:txBody>
      </p:sp>
      <p:sp>
        <p:nvSpPr>
          <p:cNvPr id="7" name="Rectangle 6"/>
          <p:cNvSpPr/>
          <p:nvPr userDrawn="1"/>
        </p:nvSpPr>
        <p:spPr>
          <a:xfrm>
            <a:off x="0" y="0"/>
            <a:ext cx="9144000" cy="6096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61" r:id="rId9"/>
    <p:sldLayoutId id="2147483656" r:id="rId10"/>
    <p:sldLayoutId id="2147483657" r:id="rId11"/>
    <p:sldLayoutId id="2147483662" r:id="rId12"/>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12.xml"/><Relationship Id="rId4" Type="http://schemas.openxmlformats.org/officeDocument/2006/relationships/slide" Target="slide2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19.xml"/><Relationship Id="rId1" Type="http://schemas.openxmlformats.org/officeDocument/2006/relationships/slideLayout" Target="../slideLayouts/slideLayout12.xml"/><Relationship Id="rId4" Type="http://schemas.openxmlformats.org/officeDocument/2006/relationships/slide" Target="slide5.xml"/></Relationships>
</file>

<file path=ppt/slides/_rels/slide22.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notesSlide" Target="../notesSlides/notesSlide20.xml"/><Relationship Id="rId1" Type="http://schemas.openxmlformats.org/officeDocument/2006/relationships/slideLayout" Target="../slideLayouts/slideLayout12.xml"/><Relationship Id="rId4" Type="http://schemas.openxmlformats.org/officeDocument/2006/relationships/slide" Target="slide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slide" Target="slide20.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slide" Target="slide2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4267200"/>
            <a:ext cx="6400800" cy="1752600"/>
          </a:xfrm>
        </p:spPr>
        <p:txBody>
          <a:bodyPr>
            <a:normAutofit fontScale="90000"/>
          </a:bodyPr>
          <a:lstStyle/>
          <a:p>
            <a:pPr marL="0" indent="0"/>
            <a:r>
              <a:rPr lang="en-US" dirty="0"/>
              <a:t>Clark, Foundations of Comparative Politics, Edition 2</a:t>
            </a:r>
            <a:br>
              <a:rPr lang="en-US" dirty="0"/>
            </a:br>
            <a:r>
              <a:rPr lang="en-US" dirty="0"/>
              <a:t>Chapter 13: Institutional Veto Players</a:t>
            </a:r>
          </a:p>
        </p:txBody>
      </p:sp>
    </p:spTree>
    <p:extLst>
      <p:ext uri="{BB962C8B-B14F-4D97-AF65-F5344CB8AC3E}">
        <p14:creationId xmlns:p14="http://schemas.microsoft.com/office/powerpoint/2010/main" val="25650089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AD77EA-A750-BBFE-66D1-C7AF86898C36}"/>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59E95FDA-25C4-05CB-4B31-770A21ECFC2B}"/>
              </a:ext>
            </a:extLst>
          </p:cNvPr>
          <p:cNvSpPr>
            <a:spLocks noGrp="1"/>
          </p:cNvSpPr>
          <p:nvPr>
            <p:ph type="title"/>
          </p:nvPr>
        </p:nvSpPr>
        <p:spPr/>
        <p:txBody>
          <a:bodyPr>
            <a:normAutofit/>
          </a:bodyPr>
          <a:lstStyle/>
          <a:p>
            <a:r>
              <a:rPr lang="en-US" sz="4000" dirty="0"/>
              <a:t>Bicameralism </a:t>
            </a:r>
            <a:r>
              <a:rPr lang="en-US" sz="2400" dirty="0"/>
              <a:t>(3 of 6)</a:t>
            </a:r>
            <a:endParaRPr lang="en-US" sz="4000" dirty="0"/>
          </a:p>
        </p:txBody>
      </p:sp>
      <p:sp>
        <p:nvSpPr>
          <p:cNvPr id="4" name="Content Placeholder 3">
            <a:extLst>
              <a:ext uri="{FF2B5EF4-FFF2-40B4-BE49-F238E27FC236}">
                <a16:creationId xmlns:a16="http://schemas.microsoft.com/office/drawing/2014/main" id="{85D22FFE-5215-3FDB-97D6-5A2D45D7C88E}"/>
              </a:ext>
            </a:extLst>
          </p:cNvPr>
          <p:cNvSpPr>
            <a:spLocks noGrp="1"/>
          </p:cNvSpPr>
          <p:nvPr>
            <p:ph idx="1"/>
          </p:nvPr>
        </p:nvSpPr>
        <p:spPr/>
        <p:txBody>
          <a:bodyPr>
            <a:normAutofit/>
          </a:bodyPr>
          <a:lstStyle/>
          <a:p>
            <a:pPr marL="0" indent="0">
              <a:buNone/>
            </a:pPr>
            <a:r>
              <a:rPr lang="en-US" sz="1800" b="1" dirty="0"/>
              <a:t>Table 13.1: Malapportionment in Upper Chambers, 2019 </a:t>
            </a: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r>
              <a:rPr lang="en-US" sz="1800" dirty="0"/>
              <a:t>Source: Data were collected by the authors. </a:t>
            </a:r>
          </a:p>
        </p:txBody>
      </p:sp>
      <p:graphicFrame>
        <p:nvGraphicFramePr>
          <p:cNvPr id="8" name="Table 7">
            <a:extLst>
              <a:ext uri="{FF2B5EF4-FFF2-40B4-BE49-F238E27FC236}">
                <a16:creationId xmlns:a16="http://schemas.microsoft.com/office/drawing/2014/main" id="{5650B030-137D-BC16-E3FB-D4712062C737}"/>
              </a:ext>
            </a:extLst>
          </p:cNvPr>
          <p:cNvGraphicFramePr>
            <a:graphicFrameLocks noGrp="1"/>
          </p:cNvGraphicFramePr>
          <p:nvPr>
            <p:extLst>
              <p:ext uri="{D42A27DB-BD31-4B8C-83A1-F6EECF244321}">
                <p14:modId xmlns:p14="http://schemas.microsoft.com/office/powerpoint/2010/main" val="1571674701"/>
              </p:ext>
            </p:extLst>
          </p:nvPr>
        </p:nvGraphicFramePr>
        <p:xfrm>
          <a:off x="609600" y="2590800"/>
          <a:ext cx="7696200" cy="3047999"/>
        </p:xfrm>
        <a:graphic>
          <a:graphicData uri="http://schemas.openxmlformats.org/drawingml/2006/table">
            <a:tbl>
              <a:tblPr firstRow="1" bandRow="1">
                <a:tableStyleId>{5C22544A-7EE6-4342-B048-85BDC9FD1C3A}</a:tableStyleId>
              </a:tblPr>
              <a:tblGrid>
                <a:gridCol w="1539240">
                  <a:extLst>
                    <a:ext uri="{9D8B030D-6E8A-4147-A177-3AD203B41FA5}">
                      <a16:colId xmlns:a16="http://schemas.microsoft.com/office/drawing/2014/main" val="2522896570"/>
                    </a:ext>
                  </a:extLst>
                </a:gridCol>
                <a:gridCol w="1539240">
                  <a:extLst>
                    <a:ext uri="{9D8B030D-6E8A-4147-A177-3AD203B41FA5}">
                      <a16:colId xmlns:a16="http://schemas.microsoft.com/office/drawing/2014/main" val="1651776185"/>
                    </a:ext>
                  </a:extLst>
                </a:gridCol>
                <a:gridCol w="1539240">
                  <a:extLst>
                    <a:ext uri="{9D8B030D-6E8A-4147-A177-3AD203B41FA5}">
                      <a16:colId xmlns:a16="http://schemas.microsoft.com/office/drawing/2014/main" val="2960864691"/>
                    </a:ext>
                  </a:extLst>
                </a:gridCol>
                <a:gridCol w="1539240">
                  <a:extLst>
                    <a:ext uri="{9D8B030D-6E8A-4147-A177-3AD203B41FA5}">
                      <a16:colId xmlns:a16="http://schemas.microsoft.com/office/drawing/2014/main" val="1832828128"/>
                    </a:ext>
                  </a:extLst>
                </a:gridCol>
                <a:gridCol w="1539240">
                  <a:extLst>
                    <a:ext uri="{9D8B030D-6E8A-4147-A177-3AD203B41FA5}">
                      <a16:colId xmlns:a16="http://schemas.microsoft.com/office/drawing/2014/main" val="2587983752"/>
                    </a:ext>
                  </a:extLst>
                </a:gridCol>
              </a:tblGrid>
              <a:tr h="896124">
                <a:tc>
                  <a:txBody>
                    <a:bodyPr/>
                    <a:lstStyle/>
                    <a:p>
                      <a:pPr marL="0" marR="0" algn="ctr">
                        <a:lnSpc>
                          <a:spcPct val="150000"/>
                        </a:lnSpc>
                        <a:spcBef>
                          <a:spcPts val="0"/>
                        </a:spcBef>
                        <a:spcAft>
                          <a:spcPts val="0"/>
                        </a:spcAft>
                      </a:pPr>
                      <a:r>
                        <a:rPr lang="en-US" sz="1800" b="1" dirty="0">
                          <a:solidFill>
                            <a:srgbClr val="000000"/>
                          </a:solidFill>
                          <a:effectLst/>
                          <a:latin typeface="+mn-lt"/>
                          <a:ea typeface="Times New Roman" panose="02020603050405020304" pitchFamily="18" charset="0"/>
                          <a:cs typeface="Times New Roman" panose="02020603050405020304" pitchFamily="18" charset="0"/>
                        </a:rPr>
                        <a:t> </a:t>
                      </a:r>
                    </a:p>
                  </a:txBody>
                  <a:tcPr marL="68580" marR="68580" marT="0" marB="0"/>
                </a:tc>
                <a:tc gridSpan="4">
                  <a:txBody>
                    <a:bodyPr/>
                    <a:lstStyle/>
                    <a:p>
                      <a:pPr marL="0" marR="0" algn="ctr">
                        <a:lnSpc>
                          <a:spcPct val="150000"/>
                        </a:lnSpc>
                        <a:spcBef>
                          <a:spcPts val="0"/>
                        </a:spcBef>
                        <a:spcAft>
                          <a:spcPts val="0"/>
                        </a:spcAft>
                      </a:pPr>
                      <a:r>
                        <a:rPr lang="en-US" sz="1800" b="1" dirty="0">
                          <a:solidFill>
                            <a:schemeClr val="bg1"/>
                          </a:solidFill>
                          <a:effectLst/>
                          <a:latin typeface="+mn-lt"/>
                          <a:ea typeface="Times New Roman" panose="02020603050405020304" pitchFamily="18" charset="0"/>
                          <a:cs typeface="Times New Roman" panose="02020603050405020304" pitchFamily="18" charset="0"/>
                        </a:rPr>
                        <a:t>Seats held by the percentages of the most favorably represented citizens (percentages)</a:t>
                      </a: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440382251"/>
                  </a:ext>
                </a:extLst>
              </a:tr>
              <a:tr h="430375">
                <a:tc>
                  <a:txBody>
                    <a:bodyPr/>
                    <a:lstStyle/>
                    <a:p>
                      <a:pPr marL="0" marR="0" algn="ctr">
                        <a:lnSpc>
                          <a:spcPct val="150000"/>
                        </a:lnSpc>
                        <a:spcBef>
                          <a:spcPts val="0"/>
                        </a:spcBef>
                        <a:spcAft>
                          <a:spcPts val="0"/>
                        </a:spcAft>
                      </a:pPr>
                      <a:r>
                        <a:rPr lang="en-US" sz="1800" b="1" dirty="0">
                          <a:solidFill>
                            <a:srgbClr val="000000"/>
                          </a:solidFill>
                          <a:effectLst/>
                          <a:latin typeface="+mn-lt"/>
                          <a:ea typeface="Times New Roman" panose="02020603050405020304" pitchFamily="18" charset="0"/>
                          <a:cs typeface="Times New Roman" panose="02020603050405020304" pitchFamily="18" charset="0"/>
                        </a:rPr>
                        <a:t> </a:t>
                      </a:r>
                    </a:p>
                  </a:txBody>
                  <a:tcPr marL="68580" marR="68580" marT="0" marB="0"/>
                </a:tc>
                <a:tc>
                  <a:txBody>
                    <a:bodyPr/>
                    <a:lstStyle/>
                    <a:p>
                      <a:pPr marL="0" marR="0" algn="ctr">
                        <a:lnSpc>
                          <a:spcPct val="150000"/>
                        </a:lnSpc>
                        <a:spcBef>
                          <a:spcPts val="0"/>
                        </a:spcBef>
                        <a:spcAft>
                          <a:spcPts val="0"/>
                        </a:spcAft>
                      </a:pPr>
                      <a:r>
                        <a:rPr lang="en-US" sz="1800" b="1" dirty="0">
                          <a:solidFill>
                            <a:srgbClr val="000000"/>
                          </a:solidFill>
                          <a:effectLst/>
                          <a:latin typeface="+mn-lt"/>
                          <a:ea typeface="Times New Roman" panose="02020603050405020304" pitchFamily="18" charset="0"/>
                          <a:cs typeface="Times New Roman" panose="02020603050405020304" pitchFamily="18" charset="0"/>
                        </a:rPr>
                        <a:t>10</a:t>
                      </a:r>
                    </a:p>
                  </a:txBody>
                  <a:tcPr marL="68580" marR="68580" marT="0" marB="0"/>
                </a:tc>
                <a:tc>
                  <a:txBody>
                    <a:bodyPr/>
                    <a:lstStyle/>
                    <a:p>
                      <a:pPr marL="0" marR="0" algn="ctr">
                        <a:lnSpc>
                          <a:spcPct val="150000"/>
                        </a:lnSpc>
                        <a:spcBef>
                          <a:spcPts val="0"/>
                        </a:spcBef>
                        <a:spcAft>
                          <a:spcPts val="0"/>
                        </a:spcAft>
                      </a:pPr>
                      <a:r>
                        <a:rPr lang="en-US" sz="1800" b="1" dirty="0">
                          <a:solidFill>
                            <a:srgbClr val="000000"/>
                          </a:solidFill>
                          <a:effectLst/>
                          <a:latin typeface="+mn-lt"/>
                          <a:ea typeface="Times New Roman" panose="02020603050405020304" pitchFamily="18" charset="0"/>
                          <a:cs typeface="Times New Roman" panose="02020603050405020304" pitchFamily="18" charset="0"/>
                        </a:rPr>
                        <a:t>20</a:t>
                      </a:r>
                    </a:p>
                  </a:txBody>
                  <a:tcPr marL="68580" marR="68580" marT="0" marB="0"/>
                </a:tc>
                <a:tc>
                  <a:txBody>
                    <a:bodyPr/>
                    <a:lstStyle/>
                    <a:p>
                      <a:pPr marL="0" marR="0" algn="ctr">
                        <a:lnSpc>
                          <a:spcPct val="150000"/>
                        </a:lnSpc>
                        <a:spcBef>
                          <a:spcPts val="0"/>
                        </a:spcBef>
                        <a:spcAft>
                          <a:spcPts val="0"/>
                        </a:spcAft>
                      </a:pPr>
                      <a:r>
                        <a:rPr lang="en-US" sz="1800" b="1" dirty="0">
                          <a:solidFill>
                            <a:srgbClr val="000000"/>
                          </a:solidFill>
                          <a:effectLst/>
                          <a:latin typeface="+mn-lt"/>
                          <a:ea typeface="Times New Roman" panose="02020603050405020304" pitchFamily="18" charset="0"/>
                          <a:cs typeface="Times New Roman" panose="02020603050405020304" pitchFamily="18" charset="0"/>
                        </a:rPr>
                        <a:t>30</a:t>
                      </a:r>
                    </a:p>
                  </a:txBody>
                  <a:tcPr marL="68580" marR="68580" marT="0" marB="0"/>
                </a:tc>
                <a:tc>
                  <a:txBody>
                    <a:bodyPr/>
                    <a:lstStyle/>
                    <a:p>
                      <a:pPr marL="0" marR="0" algn="ctr">
                        <a:lnSpc>
                          <a:spcPct val="150000"/>
                        </a:lnSpc>
                        <a:spcBef>
                          <a:spcPts val="0"/>
                        </a:spcBef>
                        <a:spcAft>
                          <a:spcPts val="0"/>
                        </a:spcAft>
                      </a:pPr>
                      <a:r>
                        <a:rPr lang="en-US" sz="1800" b="1" dirty="0">
                          <a:solidFill>
                            <a:srgbClr val="000000"/>
                          </a:solidFill>
                          <a:effectLst/>
                          <a:latin typeface="+mn-lt"/>
                          <a:ea typeface="Times New Roman" panose="02020603050405020304" pitchFamily="18" charset="0"/>
                          <a:cs typeface="Times New Roman" panose="02020603050405020304" pitchFamily="18" charset="0"/>
                        </a:rPr>
                        <a:t>50</a:t>
                      </a:r>
                    </a:p>
                  </a:txBody>
                  <a:tcPr marL="68580" marR="68580" marT="0" marB="0"/>
                </a:tc>
                <a:extLst>
                  <a:ext uri="{0D108BD9-81ED-4DB2-BD59-A6C34878D82A}">
                    <a16:rowId xmlns:a16="http://schemas.microsoft.com/office/drawing/2014/main" val="2152207750"/>
                  </a:ext>
                </a:extLst>
              </a:tr>
              <a:tr h="430375">
                <a:tc>
                  <a:txBody>
                    <a:bodyPr/>
                    <a:lstStyle/>
                    <a:p>
                      <a:pPr marL="0" marR="0" hangingPunct="0">
                        <a:lnSpc>
                          <a:spcPct val="150000"/>
                        </a:lnSpc>
                        <a:spcBef>
                          <a:spcPts val="0"/>
                        </a:spcBef>
                        <a:spcAft>
                          <a:spcPts val="1200"/>
                        </a:spcAft>
                      </a:pPr>
                      <a:r>
                        <a:rPr lang="en-GB" sz="1800" dirty="0">
                          <a:effectLst/>
                          <a:latin typeface="+mn-lt"/>
                          <a:ea typeface="Times New Roman" panose="02020603050405020304" pitchFamily="18" charset="0"/>
                          <a:cs typeface="Times New Roman" panose="02020603050405020304" pitchFamily="18" charset="0"/>
                        </a:rPr>
                        <a:t>United States</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hangingPunct="0">
                        <a:lnSpc>
                          <a:spcPct val="150000"/>
                        </a:lnSpc>
                        <a:spcBef>
                          <a:spcPts val="0"/>
                        </a:spcBef>
                        <a:spcAft>
                          <a:spcPts val="1200"/>
                        </a:spcAft>
                      </a:pPr>
                      <a:r>
                        <a:rPr lang="en-GB" sz="1800" dirty="0">
                          <a:effectLst/>
                          <a:latin typeface="+mn-lt"/>
                          <a:ea typeface="Times New Roman" panose="02020603050405020304" pitchFamily="18" charset="0"/>
                          <a:cs typeface="Times New Roman" panose="02020603050405020304" pitchFamily="18" charset="0"/>
                        </a:rPr>
                        <a:t>39.3</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hangingPunct="0">
                        <a:lnSpc>
                          <a:spcPct val="150000"/>
                        </a:lnSpc>
                        <a:spcBef>
                          <a:spcPts val="0"/>
                        </a:spcBef>
                        <a:spcAft>
                          <a:spcPts val="1200"/>
                        </a:spcAft>
                      </a:pPr>
                      <a:r>
                        <a:rPr lang="en-GB" sz="1800" dirty="0">
                          <a:effectLst/>
                          <a:latin typeface="+mn-lt"/>
                          <a:ea typeface="Times New Roman" panose="02020603050405020304" pitchFamily="18" charset="0"/>
                          <a:cs typeface="Times New Roman" panose="02020603050405020304" pitchFamily="18" charset="0"/>
                        </a:rPr>
                        <a:t>53.9</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hangingPunct="0">
                        <a:lnSpc>
                          <a:spcPct val="150000"/>
                        </a:lnSpc>
                        <a:spcBef>
                          <a:spcPts val="0"/>
                        </a:spcBef>
                        <a:spcAft>
                          <a:spcPts val="1200"/>
                        </a:spcAft>
                      </a:pPr>
                      <a:r>
                        <a:rPr lang="en-GB" sz="1800" dirty="0">
                          <a:effectLst/>
                          <a:latin typeface="+mn-lt"/>
                          <a:ea typeface="Times New Roman" panose="02020603050405020304" pitchFamily="18" charset="0"/>
                          <a:cs typeface="Times New Roman" panose="02020603050405020304" pitchFamily="18" charset="0"/>
                        </a:rPr>
                        <a:t>65.5</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hangingPunct="0">
                        <a:lnSpc>
                          <a:spcPct val="150000"/>
                        </a:lnSpc>
                        <a:spcBef>
                          <a:spcPts val="0"/>
                        </a:spcBef>
                        <a:spcAft>
                          <a:spcPts val="1200"/>
                        </a:spcAft>
                      </a:pPr>
                      <a:r>
                        <a:rPr lang="en-GB" sz="1800" dirty="0">
                          <a:effectLst/>
                          <a:latin typeface="+mn-lt"/>
                          <a:ea typeface="Times New Roman" panose="02020603050405020304" pitchFamily="18" charset="0"/>
                          <a:cs typeface="Times New Roman" panose="02020603050405020304" pitchFamily="18" charset="0"/>
                        </a:rPr>
                        <a:t>82.4</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219258483"/>
                  </a:ext>
                </a:extLst>
              </a:tr>
              <a:tr h="430375">
                <a:tc>
                  <a:txBody>
                    <a:bodyPr/>
                    <a:lstStyle/>
                    <a:p>
                      <a:pPr marL="0" marR="0" hangingPunct="0">
                        <a:lnSpc>
                          <a:spcPct val="150000"/>
                        </a:lnSpc>
                        <a:spcBef>
                          <a:spcPts val="0"/>
                        </a:spcBef>
                        <a:spcAft>
                          <a:spcPts val="1200"/>
                        </a:spcAft>
                      </a:pPr>
                      <a:r>
                        <a:rPr lang="en-GB" sz="1800" dirty="0">
                          <a:effectLst/>
                          <a:latin typeface="+mn-lt"/>
                          <a:ea typeface="Times New Roman" panose="02020603050405020304" pitchFamily="18" charset="0"/>
                          <a:cs typeface="Times New Roman" panose="02020603050405020304" pitchFamily="18" charset="0"/>
                        </a:rPr>
                        <a:t>Switzerland</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hangingPunct="0">
                        <a:lnSpc>
                          <a:spcPct val="150000"/>
                        </a:lnSpc>
                        <a:spcBef>
                          <a:spcPts val="0"/>
                        </a:spcBef>
                        <a:spcAft>
                          <a:spcPts val="1200"/>
                        </a:spcAft>
                      </a:pPr>
                      <a:r>
                        <a:rPr lang="en-GB" sz="1800" dirty="0">
                          <a:effectLst/>
                          <a:latin typeface="+mn-lt"/>
                          <a:ea typeface="Times New Roman" panose="02020603050405020304" pitchFamily="18" charset="0"/>
                          <a:cs typeface="Times New Roman" panose="02020603050405020304" pitchFamily="18" charset="0"/>
                        </a:rPr>
                        <a:t>39.3</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hangingPunct="0">
                        <a:lnSpc>
                          <a:spcPct val="150000"/>
                        </a:lnSpc>
                        <a:spcBef>
                          <a:spcPts val="0"/>
                        </a:spcBef>
                        <a:spcAft>
                          <a:spcPts val="1200"/>
                        </a:spcAft>
                      </a:pPr>
                      <a:r>
                        <a:rPr lang="en-GB" sz="1800" dirty="0">
                          <a:effectLst/>
                          <a:latin typeface="+mn-lt"/>
                          <a:ea typeface="Times New Roman" panose="02020603050405020304" pitchFamily="18" charset="0"/>
                          <a:cs typeface="Times New Roman" panose="02020603050405020304" pitchFamily="18" charset="0"/>
                        </a:rPr>
                        <a:t>53.1</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hangingPunct="0">
                        <a:lnSpc>
                          <a:spcPct val="150000"/>
                        </a:lnSpc>
                        <a:spcBef>
                          <a:spcPts val="0"/>
                        </a:spcBef>
                        <a:spcAft>
                          <a:spcPts val="1200"/>
                        </a:spcAft>
                      </a:pPr>
                      <a:r>
                        <a:rPr lang="en-GB" sz="1800" dirty="0">
                          <a:effectLst/>
                          <a:latin typeface="+mn-lt"/>
                          <a:ea typeface="Times New Roman" panose="02020603050405020304" pitchFamily="18" charset="0"/>
                          <a:cs typeface="Times New Roman" panose="02020603050405020304" pitchFamily="18" charset="0"/>
                        </a:rPr>
                        <a:t>63.0</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hangingPunct="0">
                        <a:lnSpc>
                          <a:spcPct val="150000"/>
                        </a:lnSpc>
                        <a:spcBef>
                          <a:spcPts val="0"/>
                        </a:spcBef>
                        <a:spcAft>
                          <a:spcPts val="1200"/>
                        </a:spcAft>
                      </a:pPr>
                      <a:r>
                        <a:rPr lang="en-GB" sz="1800" dirty="0">
                          <a:effectLst/>
                          <a:latin typeface="+mn-lt"/>
                          <a:ea typeface="Times New Roman" panose="02020603050405020304" pitchFamily="18" charset="0"/>
                          <a:cs typeface="Times New Roman" panose="02020603050405020304" pitchFamily="18" charset="0"/>
                        </a:rPr>
                        <a:t>80.6</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772863540"/>
                  </a:ext>
                </a:extLst>
              </a:tr>
              <a:tr h="430375">
                <a:tc>
                  <a:txBody>
                    <a:bodyPr/>
                    <a:lstStyle/>
                    <a:p>
                      <a:pPr marL="0" marR="0" hangingPunct="0">
                        <a:lnSpc>
                          <a:spcPct val="150000"/>
                        </a:lnSpc>
                        <a:spcBef>
                          <a:spcPts val="0"/>
                        </a:spcBef>
                        <a:spcAft>
                          <a:spcPts val="1200"/>
                        </a:spcAft>
                      </a:pPr>
                      <a:r>
                        <a:rPr lang="en-GB" sz="1800" dirty="0">
                          <a:effectLst/>
                          <a:latin typeface="+mn-lt"/>
                          <a:ea typeface="Times New Roman" panose="02020603050405020304" pitchFamily="18" charset="0"/>
                          <a:cs typeface="Times New Roman" panose="02020603050405020304" pitchFamily="18" charset="0"/>
                        </a:rPr>
                        <a:t>Australia</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hangingPunct="0">
                        <a:lnSpc>
                          <a:spcPct val="150000"/>
                        </a:lnSpc>
                        <a:spcBef>
                          <a:spcPts val="0"/>
                        </a:spcBef>
                        <a:spcAft>
                          <a:spcPts val="1200"/>
                        </a:spcAft>
                      </a:pPr>
                      <a:r>
                        <a:rPr lang="en-GB" sz="1800" dirty="0">
                          <a:effectLst/>
                          <a:latin typeface="+mn-lt"/>
                          <a:ea typeface="Times New Roman" panose="02020603050405020304" pitchFamily="18" charset="0"/>
                          <a:cs typeface="Times New Roman" panose="02020603050405020304" pitchFamily="18" charset="0"/>
                        </a:rPr>
                        <a:t>33.1</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hangingPunct="0">
                        <a:lnSpc>
                          <a:spcPct val="150000"/>
                        </a:lnSpc>
                        <a:spcBef>
                          <a:spcPts val="0"/>
                        </a:spcBef>
                        <a:spcAft>
                          <a:spcPts val="1200"/>
                        </a:spcAft>
                      </a:pPr>
                      <a:r>
                        <a:rPr lang="en-GB" sz="1800" dirty="0">
                          <a:effectLst/>
                          <a:latin typeface="+mn-lt"/>
                          <a:ea typeface="Times New Roman" panose="02020603050405020304" pitchFamily="18" charset="0"/>
                          <a:cs typeface="Times New Roman" panose="02020603050405020304" pitchFamily="18" charset="0"/>
                        </a:rPr>
                        <a:t>49.6</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hangingPunct="0">
                        <a:lnSpc>
                          <a:spcPct val="150000"/>
                        </a:lnSpc>
                        <a:spcBef>
                          <a:spcPts val="0"/>
                        </a:spcBef>
                        <a:spcAft>
                          <a:spcPts val="1200"/>
                        </a:spcAft>
                      </a:pPr>
                      <a:r>
                        <a:rPr lang="en-GB" sz="1800" dirty="0">
                          <a:effectLst/>
                          <a:latin typeface="+mn-lt"/>
                          <a:ea typeface="Times New Roman" panose="02020603050405020304" pitchFamily="18" charset="0"/>
                          <a:cs typeface="Times New Roman" panose="02020603050405020304" pitchFamily="18" charset="0"/>
                        </a:rPr>
                        <a:t>58.9</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hangingPunct="0">
                        <a:lnSpc>
                          <a:spcPct val="150000"/>
                        </a:lnSpc>
                        <a:spcBef>
                          <a:spcPts val="0"/>
                        </a:spcBef>
                        <a:spcAft>
                          <a:spcPts val="1200"/>
                        </a:spcAft>
                      </a:pPr>
                      <a:r>
                        <a:rPr lang="en-GB" sz="1800" dirty="0">
                          <a:effectLst/>
                          <a:latin typeface="+mn-lt"/>
                          <a:ea typeface="Times New Roman" panose="02020603050405020304" pitchFamily="18" charset="0"/>
                          <a:cs typeface="Times New Roman" panose="02020603050405020304" pitchFamily="18" charset="0"/>
                        </a:rPr>
                        <a:t>73.2</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399978760"/>
                  </a:ext>
                </a:extLst>
              </a:tr>
              <a:tr h="430375">
                <a:tc>
                  <a:txBody>
                    <a:bodyPr/>
                    <a:lstStyle/>
                    <a:p>
                      <a:pPr marL="0" marR="0" hangingPunct="0">
                        <a:lnSpc>
                          <a:spcPct val="150000"/>
                        </a:lnSpc>
                        <a:spcBef>
                          <a:spcPts val="0"/>
                        </a:spcBef>
                        <a:spcAft>
                          <a:spcPts val="1200"/>
                        </a:spcAft>
                      </a:pPr>
                      <a:r>
                        <a:rPr lang="en-GB" sz="1800" dirty="0">
                          <a:effectLst/>
                          <a:latin typeface="+mn-lt"/>
                          <a:ea typeface="Times New Roman" panose="02020603050405020304" pitchFamily="18" charset="0"/>
                          <a:cs typeface="Times New Roman" panose="02020603050405020304" pitchFamily="18" charset="0"/>
                        </a:rPr>
                        <a:t>Canada</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hangingPunct="0">
                        <a:lnSpc>
                          <a:spcPct val="150000"/>
                        </a:lnSpc>
                        <a:spcBef>
                          <a:spcPts val="0"/>
                        </a:spcBef>
                        <a:spcAft>
                          <a:spcPts val="1200"/>
                        </a:spcAft>
                      </a:pPr>
                      <a:r>
                        <a:rPr lang="en-GB" sz="1800" dirty="0">
                          <a:effectLst/>
                          <a:latin typeface="+mn-lt"/>
                          <a:ea typeface="Times New Roman" panose="02020603050405020304" pitchFamily="18" charset="0"/>
                          <a:cs typeface="Times New Roman" panose="02020603050405020304" pitchFamily="18" charset="0"/>
                        </a:rPr>
                        <a:t>37.3</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hangingPunct="0">
                        <a:lnSpc>
                          <a:spcPct val="150000"/>
                        </a:lnSpc>
                        <a:spcBef>
                          <a:spcPts val="0"/>
                        </a:spcBef>
                        <a:spcAft>
                          <a:spcPts val="1200"/>
                        </a:spcAft>
                      </a:pPr>
                      <a:r>
                        <a:rPr lang="en-GB" sz="1800" dirty="0">
                          <a:effectLst/>
                          <a:latin typeface="+mn-lt"/>
                          <a:ea typeface="Times New Roman" panose="02020603050405020304" pitchFamily="18" charset="0"/>
                          <a:cs typeface="Times New Roman" panose="02020603050405020304" pitchFamily="18" charset="0"/>
                        </a:rPr>
                        <a:t>46.1</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hangingPunct="0">
                        <a:lnSpc>
                          <a:spcPct val="150000"/>
                        </a:lnSpc>
                        <a:spcBef>
                          <a:spcPts val="0"/>
                        </a:spcBef>
                        <a:spcAft>
                          <a:spcPts val="1200"/>
                        </a:spcAft>
                      </a:pPr>
                      <a:r>
                        <a:rPr lang="en-GB" sz="1800" dirty="0">
                          <a:effectLst/>
                          <a:latin typeface="+mn-lt"/>
                          <a:ea typeface="Times New Roman" panose="02020603050405020304" pitchFamily="18" charset="0"/>
                          <a:cs typeface="Times New Roman" panose="02020603050405020304" pitchFamily="18" charset="0"/>
                        </a:rPr>
                        <a:t>50.6</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hangingPunct="0">
                        <a:lnSpc>
                          <a:spcPct val="150000"/>
                        </a:lnSpc>
                        <a:spcBef>
                          <a:spcPts val="0"/>
                        </a:spcBef>
                        <a:spcAft>
                          <a:spcPts val="1200"/>
                        </a:spcAft>
                      </a:pPr>
                      <a:r>
                        <a:rPr lang="en-GB" sz="1800" dirty="0">
                          <a:effectLst/>
                          <a:latin typeface="+mn-lt"/>
                          <a:ea typeface="Times New Roman" panose="02020603050405020304" pitchFamily="18" charset="0"/>
                          <a:cs typeface="Times New Roman" panose="02020603050405020304" pitchFamily="18" charset="0"/>
                        </a:rPr>
                        <a:t>65.7</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978702460"/>
                  </a:ext>
                </a:extLst>
              </a:tr>
            </a:tbl>
          </a:graphicData>
        </a:graphic>
      </p:graphicFrame>
      <p:sp>
        <p:nvSpPr>
          <p:cNvPr id="2" name="Footer Placeholder 1">
            <a:extLst>
              <a:ext uri="{FF2B5EF4-FFF2-40B4-BE49-F238E27FC236}">
                <a16:creationId xmlns:a16="http://schemas.microsoft.com/office/drawing/2014/main" id="{2CBFD8AC-FDA3-CFA9-AFF9-33A2F231FFD1}"/>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71B11F76-A8E2-F3ED-A4FD-45DB9F5D84D6}"/>
              </a:ext>
            </a:extLst>
          </p:cNvPr>
          <p:cNvSpPr>
            <a:spLocks noGrp="1"/>
          </p:cNvSpPr>
          <p:nvPr>
            <p:ph type="sldNum" sz="quarter" idx="12"/>
          </p:nvPr>
        </p:nvSpPr>
        <p:spPr/>
        <p:txBody>
          <a:bodyPr/>
          <a:lstStyle/>
          <a:p>
            <a:fld id="{B6F15528-21DE-4FAA-801E-634DDDAF4B2B}" type="slidenum">
              <a:rPr lang="en-US" smtClean="0"/>
              <a:pPr/>
              <a:t>10</a:t>
            </a:fld>
            <a:endParaRPr lang="en-US" dirty="0"/>
          </a:p>
        </p:txBody>
      </p:sp>
    </p:spTree>
    <p:extLst>
      <p:ext uri="{BB962C8B-B14F-4D97-AF65-F5344CB8AC3E}">
        <p14:creationId xmlns:p14="http://schemas.microsoft.com/office/powerpoint/2010/main" val="24585875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6F7C40-246C-1F35-D253-E659D1AF0918}"/>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30EE19D0-9128-D863-FC94-9479EE7B84BC}"/>
              </a:ext>
            </a:extLst>
          </p:cNvPr>
          <p:cNvSpPr>
            <a:spLocks noGrp="1"/>
          </p:cNvSpPr>
          <p:nvPr>
            <p:ph type="title"/>
          </p:nvPr>
        </p:nvSpPr>
        <p:spPr/>
        <p:txBody>
          <a:bodyPr>
            <a:normAutofit/>
          </a:bodyPr>
          <a:lstStyle/>
          <a:p>
            <a:r>
              <a:rPr lang="en-US" sz="4000" dirty="0"/>
              <a:t>Bicameralism </a:t>
            </a:r>
            <a:r>
              <a:rPr lang="en-US" sz="2400" dirty="0"/>
              <a:t>(4 of 6)</a:t>
            </a:r>
            <a:endParaRPr lang="en-US" sz="4000" dirty="0"/>
          </a:p>
        </p:txBody>
      </p:sp>
      <p:sp>
        <p:nvSpPr>
          <p:cNvPr id="4" name="Content Placeholder 3">
            <a:extLst>
              <a:ext uri="{FF2B5EF4-FFF2-40B4-BE49-F238E27FC236}">
                <a16:creationId xmlns:a16="http://schemas.microsoft.com/office/drawing/2014/main" id="{CA2CED5E-3642-EED8-731A-D3D7491027D5}"/>
              </a:ext>
            </a:extLst>
          </p:cNvPr>
          <p:cNvSpPr>
            <a:spLocks noGrp="1"/>
          </p:cNvSpPr>
          <p:nvPr>
            <p:ph idx="1"/>
          </p:nvPr>
        </p:nvSpPr>
        <p:spPr/>
        <p:txBody>
          <a:bodyPr>
            <a:normAutofit/>
          </a:bodyPr>
          <a:lstStyle/>
          <a:p>
            <a:pPr marL="0" indent="0">
              <a:buNone/>
            </a:pPr>
            <a:r>
              <a:rPr lang="en-US" sz="1800" b="1" dirty="0"/>
              <a:t>Table 13.1: Malapportionment in Upper Chambers, 2019 (cont’d) </a:t>
            </a: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r>
              <a:rPr lang="en-US" sz="1800" dirty="0"/>
              <a:t>Source: Data were collected by the authors. </a:t>
            </a:r>
          </a:p>
        </p:txBody>
      </p:sp>
      <p:graphicFrame>
        <p:nvGraphicFramePr>
          <p:cNvPr id="8" name="Table 7">
            <a:extLst>
              <a:ext uri="{FF2B5EF4-FFF2-40B4-BE49-F238E27FC236}">
                <a16:creationId xmlns:a16="http://schemas.microsoft.com/office/drawing/2014/main" id="{EE878DEF-89D2-AD0B-34E6-6BB06AF69003}"/>
              </a:ext>
            </a:extLst>
          </p:cNvPr>
          <p:cNvGraphicFramePr>
            <a:graphicFrameLocks noGrp="1"/>
          </p:cNvGraphicFramePr>
          <p:nvPr>
            <p:extLst>
              <p:ext uri="{D42A27DB-BD31-4B8C-83A1-F6EECF244321}">
                <p14:modId xmlns:p14="http://schemas.microsoft.com/office/powerpoint/2010/main" val="1235367299"/>
              </p:ext>
            </p:extLst>
          </p:nvPr>
        </p:nvGraphicFramePr>
        <p:xfrm>
          <a:off x="609600" y="2590800"/>
          <a:ext cx="7696200" cy="3047999"/>
        </p:xfrm>
        <a:graphic>
          <a:graphicData uri="http://schemas.openxmlformats.org/drawingml/2006/table">
            <a:tbl>
              <a:tblPr firstRow="1" bandRow="1">
                <a:tableStyleId>{5C22544A-7EE6-4342-B048-85BDC9FD1C3A}</a:tableStyleId>
              </a:tblPr>
              <a:tblGrid>
                <a:gridCol w="1539240">
                  <a:extLst>
                    <a:ext uri="{9D8B030D-6E8A-4147-A177-3AD203B41FA5}">
                      <a16:colId xmlns:a16="http://schemas.microsoft.com/office/drawing/2014/main" val="2522896570"/>
                    </a:ext>
                  </a:extLst>
                </a:gridCol>
                <a:gridCol w="1539240">
                  <a:extLst>
                    <a:ext uri="{9D8B030D-6E8A-4147-A177-3AD203B41FA5}">
                      <a16:colId xmlns:a16="http://schemas.microsoft.com/office/drawing/2014/main" val="1651776185"/>
                    </a:ext>
                  </a:extLst>
                </a:gridCol>
                <a:gridCol w="1539240">
                  <a:extLst>
                    <a:ext uri="{9D8B030D-6E8A-4147-A177-3AD203B41FA5}">
                      <a16:colId xmlns:a16="http://schemas.microsoft.com/office/drawing/2014/main" val="2960864691"/>
                    </a:ext>
                  </a:extLst>
                </a:gridCol>
                <a:gridCol w="1539240">
                  <a:extLst>
                    <a:ext uri="{9D8B030D-6E8A-4147-A177-3AD203B41FA5}">
                      <a16:colId xmlns:a16="http://schemas.microsoft.com/office/drawing/2014/main" val="1832828128"/>
                    </a:ext>
                  </a:extLst>
                </a:gridCol>
                <a:gridCol w="1539240">
                  <a:extLst>
                    <a:ext uri="{9D8B030D-6E8A-4147-A177-3AD203B41FA5}">
                      <a16:colId xmlns:a16="http://schemas.microsoft.com/office/drawing/2014/main" val="2587983752"/>
                    </a:ext>
                  </a:extLst>
                </a:gridCol>
              </a:tblGrid>
              <a:tr h="896124">
                <a:tc>
                  <a:txBody>
                    <a:bodyPr/>
                    <a:lstStyle/>
                    <a:p>
                      <a:pPr marL="0" marR="0" algn="ctr">
                        <a:lnSpc>
                          <a:spcPct val="150000"/>
                        </a:lnSpc>
                        <a:spcBef>
                          <a:spcPts val="0"/>
                        </a:spcBef>
                        <a:spcAft>
                          <a:spcPts val="0"/>
                        </a:spcAft>
                      </a:pPr>
                      <a:r>
                        <a:rPr lang="en-US" sz="1800" b="1" dirty="0">
                          <a:solidFill>
                            <a:srgbClr val="000000"/>
                          </a:solidFill>
                          <a:effectLst/>
                          <a:latin typeface="+mn-lt"/>
                          <a:ea typeface="Times New Roman" panose="02020603050405020304" pitchFamily="18" charset="0"/>
                          <a:cs typeface="Times New Roman" panose="02020603050405020304" pitchFamily="18" charset="0"/>
                        </a:rPr>
                        <a:t> </a:t>
                      </a:r>
                    </a:p>
                  </a:txBody>
                  <a:tcPr marL="68580" marR="68580" marT="0" marB="0"/>
                </a:tc>
                <a:tc gridSpan="4">
                  <a:txBody>
                    <a:bodyPr/>
                    <a:lstStyle/>
                    <a:p>
                      <a:pPr marL="0" marR="0" algn="ctr">
                        <a:lnSpc>
                          <a:spcPct val="150000"/>
                        </a:lnSpc>
                        <a:spcBef>
                          <a:spcPts val="0"/>
                        </a:spcBef>
                        <a:spcAft>
                          <a:spcPts val="0"/>
                        </a:spcAft>
                      </a:pPr>
                      <a:r>
                        <a:rPr lang="en-US" sz="1800" b="1" dirty="0">
                          <a:solidFill>
                            <a:schemeClr val="bg1"/>
                          </a:solidFill>
                          <a:effectLst/>
                          <a:latin typeface="+mn-lt"/>
                          <a:ea typeface="Times New Roman" panose="02020603050405020304" pitchFamily="18" charset="0"/>
                          <a:cs typeface="Times New Roman" panose="02020603050405020304" pitchFamily="18" charset="0"/>
                        </a:rPr>
                        <a:t>Seats held by the percentages of the most favorably represented citizens (percentages)</a:t>
                      </a: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440382251"/>
                  </a:ext>
                </a:extLst>
              </a:tr>
              <a:tr h="430375">
                <a:tc>
                  <a:txBody>
                    <a:bodyPr/>
                    <a:lstStyle/>
                    <a:p>
                      <a:pPr marL="0" marR="0" algn="ctr">
                        <a:lnSpc>
                          <a:spcPct val="150000"/>
                        </a:lnSpc>
                        <a:spcBef>
                          <a:spcPts val="0"/>
                        </a:spcBef>
                        <a:spcAft>
                          <a:spcPts val="0"/>
                        </a:spcAft>
                      </a:pPr>
                      <a:r>
                        <a:rPr lang="en-US" sz="1800" b="1" dirty="0">
                          <a:solidFill>
                            <a:srgbClr val="000000"/>
                          </a:solidFill>
                          <a:effectLst/>
                          <a:latin typeface="+mn-lt"/>
                          <a:ea typeface="Times New Roman" panose="02020603050405020304" pitchFamily="18" charset="0"/>
                          <a:cs typeface="Times New Roman" panose="02020603050405020304" pitchFamily="18" charset="0"/>
                        </a:rPr>
                        <a:t> </a:t>
                      </a:r>
                    </a:p>
                  </a:txBody>
                  <a:tcPr marL="68580" marR="68580" marT="0" marB="0"/>
                </a:tc>
                <a:tc>
                  <a:txBody>
                    <a:bodyPr/>
                    <a:lstStyle/>
                    <a:p>
                      <a:pPr marL="0" marR="0" algn="ctr">
                        <a:lnSpc>
                          <a:spcPct val="150000"/>
                        </a:lnSpc>
                        <a:spcBef>
                          <a:spcPts val="0"/>
                        </a:spcBef>
                        <a:spcAft>
                          <a:spcPts val="0"/>
                        </a:spcAft>
                      </a:pPr>
                      <a:r>
                        <a:rPr lang="en-US" sz="1800" b="1" dirty="0">
                          <a:solidFill>
                            <a:srgbClr val="000000"/>
                          </a:solidFill>
                          <a:effectLst/>
                          <a:latin typeface="+mn-lt"/>
                          <a:ea typeface="Times New Roman" panose="02020603050405020304" pitchFamily="18" charset="0"/>
                          <a:cs typeface="Times New Roman" panose="02020603050405020304" pitchFamily="18" charset="0"/>
                        </a:rPr>
                        <a:t>10</a:t>
                      </a:r>
                    </a:p>
                  </a:txBody>
                  <a:tcPr marL="68580" marR="68580" marT="0" marB="0"/>
                </a:tc>
                <a:tc>
                  <a:txBody>
                    <a:bodyPr/>
                    <a:lstStyle/>
                    <a:p>
                      <a:pPr marL="0" marR="0" algn="ctr">
                        <a:lnSpc>
                          <a:spcPct val="150000"/>
                        </a:lnSpc>
                        <a:spcBef>
                          <a:spcPts val="0"/>
                        </a:spcBef>
                        <a:spcAft>
                          <a:spcPts val="0"/>
                        </a:spcAft>
                      </a:pPr>
                      <a:r>
                        <a:rPr lang="en-US" sz="1800" b="1" dirty="0">
                          <a:solidFill>
                            <a:srgbClr val="000000"/>
                          </a:solidFill>
                          <a:effectLst/>
                          <a:latin typeface="+mn-lt"/>
                          <a:ea typeface="Times New Roman" panose="02020603050405020304" pitchFamily="18" charset="0"/>
                          <a:cs typeface="Times New Roman" panose="02020603050405020304" pitchFamily="18" charset="0"/>
                        </a:rPr>
                        <a:t>20</a:t>
                      </a:r>
                    </a:p>
                  </a:txBody>
                  <a:tcPr marL="68580" marR="68580" marT="0" marB="0"/>
                </a:tc>
                <a:tc>
                  <a:txBody>
                    <a:bodyPr/>
                    <a:lstStyle/>
                    <a:p>
                      <a:pPr marL="0" marR="0" algn="ctr">
                        <a:lnSpc>
                          <a:spcPct val="150000"/>
                        </a:lnSpc>
                        <a:spcBef>
                          <a:spcPts val="0"/>
                        </a:spcBef>
                        <a:spcAft>
                          <a:spcPts val="0"/>
                        </a:spcAft>
                      </a:pPr>
                      <a:r>
                        <a:rPr lang="en-US" sz="1800" b="1" dirty="0">
                          <a:solidFill>
                            <a:srgbClr val="000000"/>
                          </a:solidFill>
                          <a:effectLst/>
                          <a:latin typeface="+mn-lt"/>
                          <a:ea typeface="Times New Roman" panose="02020603050405020304" pitchFamily="18" charset="0"/>
                          <a:cs typeface="Times New Roman" panose="02020603050405020304" pitchFamily="18" charset="0"/>
                        </a:rPr>
                        <a:t>30</a:t>
                      </a:r>
                    </a:p>
                  </a:txBody>
                  <a:tcPr marL="68580" marR="68580" marT="0" marB="0"/>
                </a:tc>
                <a:tc>
                  <a:txBody>
                    <a:bodyPr/>
                    <a:lstStyle/>
                    <a:p>
                      <a:pPr marL="0" marR="0" algn="ctr">
                        <a:lnSpc>
                          <a:spcPct val="150000"/>
                        </a:lnSpc>
                        <a:spcBef>
                          <a:spcPts val="0"/>
                        </a:spcBef>
                        <a:spcAft>
                          <a:spcPts val="0"/>
                        </a:spcAft>
                      </a:pPr>
                      <a:r>
                        <a:rPr lang="en-US" sz="1800" b="1" dirty="0">
                          <a:solidFill>
                            <a:srgbClr val="000000"/>
                          </a:solidFill>
                          <a:effectLst/>
                          <a:latin typeface="+mn-lt"/>
                          <a:ea typeface="Times New Roman" panose="02020603050405020304" pitchFamily="18" charset="0"/>
                          <a:cs typeface="Times New Roman" panose="02020603050405020304" pitchFamily="18" charset="0"/>
                        </a:rPr>
                        <a:t>50</a:t>
                      </a:r>
                    </a:p>
                  </a:txBody>
                  <a:tcPr marL="68580" marR="68580" marT="0" marB="0"/>
                </a:tc>
                <a:extLst>
                  <a:ext uri="{0D108BD9-81ED-4DB2-BD59-A6C34878D82A}">
                    <a16:rowId xmlns:a16="http://schemas.microsoft.com/office/drawing/2014/main" val="2152207750"/>
                  </a:ext>
                </a:extLst>
              </a:tr>
              <a:tr h="430375">
                <a:tc>
                  <a:txBody>
                    <a:bodyPr/>
                    <a:lstStyle/>
                    <a:p>
                      <a:pPr marL="0" marR="0"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Germany</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26.0</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43.4</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55.5</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74.4</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219258483"/>
                  </a:ext>
                </a:extLst>
              </a:tr>
              <a:tr h="430375">
                <a:tc>
                  <a:txBody>
                    <a:bodyPr/>
                    <a:lstStyle/>
                    <a:p>
                      <a:pPr marL="0" marR="0"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India</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13.7</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25.1</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36.3</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56.2</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772863540"/>
                  </a:ext>
                </a:extLst>
              </a:tr>
              <a:tr h="430375">
                <a:tc>
                  <a:txBody>
                    <a:bodyPr/>
                    <a:lstStyle/>
                    <a:p>
                      <a:pPr marL="0" marR="0"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Austria</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12.2</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22.6</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32.3</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52.9</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399978760"/>
                  </a:ext>
                </a:extLst>
              </a:tr>
              <a:tr h="430375">
                <a:tc>
                  <a:txBody>
                    <a:bodyPr/>
                    <a:lstStyle/>
                    <a:p>
                      <a:pPr marL="0" marR="0"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Belgium</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11.2</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21.2</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31.1</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50.7</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978702460"/>
                  </a:ext>
                </a:extLst>
              </a:tr>
            </a:tbl>
          </a:graphicData>
        </a:graphic>
      </p:graphicFrame>
      <p:sp>
        <p:nvSpPr>
          <p:cNvPr id="2" name="Footer Placeholder 1">
            <a:extLst>
              <a:ext uri="{FF2B5EF4-FFF2-40B4-BE49-F238E27FC236}">
                <a16:creationId xmlns:a16="http://schemas.microsoft.com/office/drawing/2014/main" id="{DAEBAEA3-7570-7E32-D33E-48F150F37765}"/>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700938D2-A0DE-D481-791E-9A08A30B3DF0}"/>
              </a:ext>
            </a:extLst>
          </p:cNvPr>
          <p:cNvSpPr>
            <a:spLocks noGrp="1"/>
          </p:cNvSpPr>
          <p:nvPr>
            <p:ph type="sldNum" sz="quarter" idx="12"/>
          </p:nvPr>
        </p:nvSpPr>
        <p:spPr/>
        <p:txBody>
          <a:bodyPr/>
          <a:lstStyle/>
          <a:p>
            <a:fld id="{B6F15528-21DE-4FAA-801E-634DDDAF4B2B}" type="slidenum">
              <a:rPr lang="en-US" smtClean="0"/>
              <a:pPr/>
              <a:t>11</a:t>
            </a:fld>
            <a:endParaRPr lang="en-US" dirty="0"/>
          </a:p>
        </p:txBody>
      </p:sp>
    </p:spTree>
    <p:extLst>
      <p:ext uri="{BB962C8B-B14F-4D97-AF65-F5344CB8AC3E}">
        <p14:creationId xmlns:p14="http://schemas.microsoft.com/office/powerpoint/2010/main" val="41655356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D4A229-21C7-7B8C-7319-97DDA42C5DCF}"/>
            </a:ext>
          </a:extLst>
        </p:cNvPr>
        <p:cNvGrpSpPr/>
        <p:nvPr/>
      </p:nvGrpSpPr>
      <p:grpSpPr>
        <a:xfrm>
          <a:off x="0" y="0"/>
          <a:ext cx="0" cy="0"/>
          <a:chOff x="0" y="0"/>
          <a:chExt cx="0" cy="0"/>
        </a:xfrm>
      </p:grpSpPr>
      <p:sp>
        <p:nvSpPr>
          <p:cNvPr id="3" name="Title 2" descr="A chart categorizes countries based on bicameralism.">
            <a:extLst>
              <a:ext uri="{FF2B5EF4-FFF2-40B4-BE49-F238E27FC236}">
                <a16:creationId xmlns:a16="http://schemas.microsoft.com/office/drawing/2014/main" id="{B2C857C0-5494-59F4-B3A7-858F6019E86C}"/>
              </a:ext>
            </a:extLst>
          </p:cNvPr>
          <p:cNvSpPr>
            <a:spLocks noGrp="1"/>
          </p:cNvSpPr>
          <p:nvPr>
            <p:ph type="title"/>
          </p:nvPr>
        </p:nvSpPr>
        <p:spPr>
          <a:xfrm>
            <a:off x="457200" y="971508"/>
            <a:ext cx="8229600" cy="873713"/>
          </a:xfrm>
        </p:spPr>
        <p:txBody>
          <a:bodyPr>
            <a:normAutofit/>
          </a:bodyPr>
          <a:lstStyle/>
          <a:p>
            <a:r>
              <a:rPr lang="en-US" sz="4000" dirty="0"/>
              <a:t>Bicameralism </a:t>
            </a:r>
            <a:r>
              <a:rPr lang="en-US" sz="2400" dirty="0"/>
              <a:t>(5 of 6)</a:t>
            </a:r>
          </a:p>
        </p:txBody>
      </p:sp>
      <p:sp>
        <p:nvSpPr>
          <p:cNvPr id="4" name="Content Placeholder 3" descr="A chart categorizes countries based on bicameralism.">
            <a:extLst>
              <a:ext uri="{FF2B5EF4-FFF2-40B4-BE49-F238E27FC236}">
                <a16:creationId xmlns:a16="http://schemas.microsoft.com/office/drawing/2014/main" id="{FFD4A2E7-42AA-0986-8B51-7A45936D870C}"/>
              </a:ext>
            </a:extLst>
          </p:cNvPr>
          <p:cNvSpPr>
            <a:spLocks noGrp="1"/>
          </p:cNvSpPr>
          <p:nvPr>
            <p:ph idx="1"/>
          </p:nvPr>
        </p:nvSpPr>
        <p:spPr>
          <a:xfrm>
            <a:off x="457201" y="2183362"/>
            <a:ext cx="2438400" cy="1474238"/>
          </a:xfrm>
        </p:spPr>
        <p:txBody>
          <a:bodyPr anchor="ctr">
            <a:normAutofit/>
          </a:bodyPr>
          <a:lstStyle/>
          <a:p>
            <a:pPr marL="0" indent="0">
              <a:buNone/>
            </a:pPr>
            <a:r>
              <a:rPr lang="en-US" sz="2400" b="1" dirty="0"/>
              <a:t>Figure 13.3</a:t>
            </a:r>
            <a:r>
              <a:rPr lang="en-US" sz="2400" dirty="0"/>
              <a:t> Two Dimensions of Bicameralism</a:t>
            </a:r>
            <a:endParaRPr lang="en-US" sz="2400" noProof="0" dirty="0"/>
          </a:p>
        </p:txBody>
      </p:sp>
      <p:pic>
        <p:nvPicPr>
          <p:cNvPr id="10" name="Content Placeholder 9" descr="A chart categorizes countries based on bicameralism.">
            <a:extLst>
              <a:ext uri="{FF2B5EF4-FFF2-40B4-BE49-F238E27FC236}">
                <a16:creationId xmlns:a16="http://schemas.microsoft.com/office/drawing/2014/main" id="{213838B0-DEC0-7B88-C97A-37FB92DFC196}"/>
              </a:ext>
            </a:extLst>
          </p:cNvPr>
          <p:cNvPicPr>
            <a:picLocks noGrp="1" noChangeAspect="1"/>
          </p:cNvPicPr>
          <p:nvPr>
            <p:ph sz="quarter" idx="13"/>
          </p:nvPr>
        </p:nvPicPr>
        <p:blipFill>
          <a:blip r:embed="rId3"/>
          <a:stretch>
            <a:fillRect/>
          </a:stretch>
        </p:blipFill>
        <p:spPr>
          <a:xfrm>
            <a:off x="3193211" y="2502811"/>
            <a:ext cx="4045789" cy="2907389"/>
          </a:xfrm>
        </p:spPr>
      </p:pic>
      <p:sp>
        <p:nvSpPr>
          <p:cNvPr id="8" name="Content Placeholder 7" descr="A chart categorizes countries based on bicameralism.">
            <a:extLst>
              <a:ext uri="{FF2B5EF4-FFF2-40B4-BE49-F238E27FC236}">
                <a16:creationId xmlns:a16="http://schemas.microsoft.com/office/drawing/2014/main" id="{C18B6E4B-8057-DF46-2EDD-D9E5353DC09E}"/>
              </a:ext>
            </a:extLst>
          </p:cNvPr>
          <p:cNvSpPr>
            <a:spLocks noGrp="1"/>
          </p:cNvSpPr>
          <p:nvPr>
            <p:ph sz="quarter" idx="15"/>
          </p:nvPr>
        </p:nvSpPr>
        <p:spPr>
          <a:xfrm>
            <a:off x="5068170" y="5715375"/>
            <a:ext cx="2520526" cy="257367"/>
          </a:xfrm>
        </p:spPr>
        <p:txBody>
          <a:bodyPr anchor="ctr">
            <a:normAutofit/>
          </a:bodyPr>
          <a:lstStyle/>
          <a:p>
            <a:pPr marL="0" indent="0">
              <a:buNone/>
            </a:pPr>
            <a:r>
              <a:rPr lang="en-US" sz="1000" dirty="0">
                <a:hlinkClick r:id="rId4" action="ppaction://hlinksldjump"/>
              </a:rPr>
              <a:t>Access the long description for image.</a:t>
            </a:r>
            <a:endParaRPr lang="en-US" sz="1000" dirty="0"/>
          </a:p>
        </p:txBody>
      </p:sp>
      <p:sp>
        <p:nvSpPr>
          <p:cNvPr id="2" name="Footer Placeholder 1" descr="A chart categorizes countries based on bicameralism.">
            <a:extLst>
              <a:ext uri="{FF2B5EF4-FFF2-40B4-BE49-F238E27FC236}">
                <a16:creationId xmlns:a16="http://schemas.microsoft.com/office/drawing/2014/main" id="{92A750A3-C8B9-22CA-C12C-896C240B8CAF}"/>
              </a:ext>
            </a:extLst>
          </p:cNvPr>
          <p:cNvSpPr>
            <a:spLocks noGrp="1"/>
          </p:cNvSpPr>
          <p:nvPr>
            <p:ph type="ftr" sz="quarter" idx="11"/>
          </p:nvPr>
        </p:nvSpPr>
        <p:spPr>
          <a:xfrm>
            <a:off x="457200" y="6432800"/>
            <a:ext cx="7010400" cy="201213"/>
          </a:xfrm>
        </p:spPr>
        <p:txBody>
          <a:bodyPr/>
          <a:lstStyle/>
          <a:p>
            <a:r>
              <a:rPr lang="en-US" dirty="0"/>
              <a:t>Clark, Foundations of Comparative Politics, 2e. © 2025 SAGE Publishing.</a:t>
            </a:r>
          </a:p>
        </p:txBody>
      </p:sp>
      <p:sp>
        <p:nvSpPr>
          <p:cNvPr id="5" name="Slide Number Placeholder 4" descr="A chart categorizes countries based on bicameralism.">
            <a:extLst>
              <a:ext uri="{FF2B5EF4-FFF2-40B4-BE49-F238E27FC236}">
                <a16:creationId xmlns:a16="http://schemas.microsoft.com/office/drawing/2014/main" id="{1FA2C412-8DB1-773B-626B-43F146F8B661}"/>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12</a:t>
            </a:fld>
            <a:endParaRPr lang="en-US" dirty="0"/>
          </a:p>
        </p:txBody>
      </p:sp>
    </p:spTree>
    <p:extLst>
      <p:ext uri="{BB962C8B-B14F-4D97-AF65-F5344CB8AC3E}">
        <p14:creationId xmlns:p14="http://schemas.microsoft.com/office/powerpoint/2010/main" val="24586861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9557E4-A727-3755-70A6-586D421DCC06}"/>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83491965-11DA-C9E1-0852-32E24929BD0A}"/>
              </a:ext>
            </a:extLst>
          </p:cNvPr>
          <p:cNvSpPr>
            <a:spLocks noGrp="1"/>
          </p:cNvSpPr>
          <p:nvPr>
            <p:ph type="title"/>
          </p:nvPr>
        </p:nvSpPr>
        <p:spPr/>
        <p:txBody>
          <a:bodyPr>
            <a:normAutofit/>
          </a:bodyPr>
          <a:lstStyle/>
          <a:p>
            <a:r>
              <a:rPr lang="en-US" sz="4000" dirty="0"/>
              <a:t>Bicameralism </a:t>
            </a:r>
            <a:r>
              <a:rPr lang="en-US" sz="2400" dirty="0"/>
              <a:t>(6 of 6)</a:t>
            </a:r>
          </a:p>
        </p:txBody>
      </p:sp>
      <p:sp>
        <p:nvSpPr>
          <p:cNvPr id="4" name="Content Placeholder 3">
            <a:extLst>
              <a:ext uri="{FF2B5EF4-FFF2-40B4-BE49-F238E27FC236}">
                <a16:creationId xmlns:a16="http://schemas.microsoft.com/office/drawing/2014/main" id="{324D8CB2-75F2-205B-42CE-22FB06BF7EB6}"/>
              </a:ext>
            </a:extLst>
          </p:cNvPr>
          <p:cNvSpPr>
            <a:spLocks noGrp="1"/>
          </p:cNvSpPr>
          <p:nvPr>
            <p:ph idx="1"/>
          </p:nvPr>
        </p:nvSpPr>
        <p:spPr/>
        <p:txBody>
          <a:bodyPr/>
          <a:lstStyle/>
          <a:p>
            <a:pPr marL="0" indent="0">
              <a:buNone/>
            </a:pPr>
            <a:r>
              <a:rPr lang="en-US" dirty="0"/>
              <a:t>Why Bicameralism?</a:t>
            </a:r>
          </a:p>
          <a:p>
            <a:r>
              <a:rPr lang="en-US" dirty="0"/>
              <a:t>Traced to ancient Greece.</a:t>
            </a:r>
          </a:p>
          <a:p>
            <a:r>
              <a:rPr lang="en-US" dirty="0"/>
              <a:t>The rise of republicanism.</a:t>
            </a:r>
          </a:p>
          <a:p>
            <a:r>
              <a:rPr lang="en-US" dirty="0"/>
              <a:t>Spread of democratic values.</a:t>
            </a:r>
          </a:p>
          <a:p>
            <a:r>
              <a:rPr lang="en-US" dirty="0"/>
              <a:t>Contemporary debates over bicameralism.</a:t>
            </a:r>
          </a:p>
        </p:txBody>
      </p:sp>
      <p:sp>
        <p:nvSpPr>
          <p:cNvPr id="2" name="Footer Placeholder 1">
            <a:extLst>
              <a:ext uri="{FF2B5EF4-FFF2-40B4-BE49-F238E27FC236}">
                <a16:creationId xmlns:a16="http://schemas.microsoft.com/office/drawing/2014/main" id="{756C27D8-9752-06F0-4190-C6F3E36C65E8}"/>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86688638-ECEC-EEBC-6D94-5C051BE25F67}"/>
              </a:ext>
            </a:extLst>
          </p:cNvPr>
          <p:cNvSpPr>
            <a:spLocks noGrp="1"/>
          </p:cNvSpPr>
          <p:nvPr>
            <p:ph type="sldNum" sz="quarter" idx="12"/>
          </p:nvPr>
        </p:nvSpPr>
        <p:spPr/>
        <p:txBody>
          <a:bodyPr/>
          <a:lstStyle/>
          <a:p>
            <a:fld id="{B6F15528-21DE-4FAA-801E-634DDDAF4B2B}" type="slidenum">
              <a:rPr lang="en-US" smtClean="0"/>
              <a:pPr/>
              <a:t>13</a:t>
            </a:fld>
            <a:endParaRPr lang="en-US" dirty="0"/>
          </a:p>
        </p:txBody>
      </p:sp>
    </p:spTree>
    <p:extLst>
      <p:ext uri="{BB962C8B-B14F-4D97-AF65-F5344CB8AC3E}">
        <p14:creationId xmlns:p14="http://schemas.microsoft.com/office/powerpoint/2010/main" val="15771567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4C1993-6FC1-80E5-DD9B-DEC8B93BC2D0}"/>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33731738-A126-4DBD-95A6-BF5D3B588E5F}"/>
              </a:ext>
            </a:extLst>
          </p:cNvPr>
          <p:cNvSpPr>
            <a:spLocks noGrp="1"/>
          </p:cNvSpPr>
          <p:nvPr>
            <p:ph type="title"/>
          </p:nvPr>
        </p:nvSpPr>
        <p:spPr/>
        <p:txBody>
          <a:bodyPr>
            <a:normAutofit/>
          </a:bodyPr>
          <a:lstStyle/>
          <a:p>
            <a:r>
              <a:rPr lang="en-US" sz="4000" dirty="0"/>
              <a:t>Constitutionalism </a:t>
            </a:r>
            <a:r>
              <a:rPr lang="en-US" sz="2400" dirty="0"/>
              <a:t>(1 of 4)</a:t>
            </a:r>
          </a:p>
        </p:txBody>
      </p:sp>
      <p:sp>
        <p:nvSpPr>
          <p:cNvPr id="4" name="Content Placeholder 3">
            <a:extLst>
              <a:ext uri="{FF2B5EF4-FFF2-40B4-BE49-F238E27FC236}">
                <a16:creationId xmlns:a16="http://schemas.microsoft.com/office/drawing/2014/main" id="{E69925CC-6DAA-1EDB-2A8D-C55131423C47}"/>
              </a:ext>
            </a:extLst>
          </p:cNvPr>
          <p:cNvSpPr>
            <a:spLocks noGrp="1"/>
          </p:cNvSpPr>
          <p:nvPr>
            <p:ph idx="1"/>
          </p:nvPr>
        </p:nvSpPr>
        <p:spPr/>
        <p:txBody>
          <a:bodyPr/>
          <a:lstStyle/>
          <a:p>
            <a:r>
              <a:rPr lang="en-US" dirty="0"/>
              <a:t>Commitment to be governed.</a:t>
            </a:r>
          </a:p>
          <a:p>
            <a:r>
              <a:rPr lang="en-US" dirty="0"/>
              <a:t>Systems of constitutional justice.</a:t>
            </a:r>
          </a:p>
          <a:p>
            <a:r>
              <a:rPr lang="en-US" dirty="0"/>
              <a:t>Shift toward new constitutionalism.</a:t>
            </a:r>
          </a:p>
          <a:p>
            <a:endParaRPr lang="en-US" dirty="0"/>
          </a:p>
        </p:txBody>
      </p:sp>
      <p:sp>
        <p:nvSpPr>
          <p:cNvPr id="2" name="Footer Placeholder 1">
            <a:extLst>
              <a:ext uri="{FF2B5EF4-FFF2-40B4-BE49-F238E27FC236}">
                <a16:creationId xmlns:a16="http://schemas.microsoft.com/office/drawing/2014/main" id="{4B29041A-46C9-78C1-EF81-5541722120F5}"/>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26936AC5-69E2-E72E-1C57-4D3A3D2367C9}"/>
              </a:ext>
            </a:extLst>
          </p:cNvPr>
          <p:cNvSpPr>
            <a:spLocks noGrp="1"/>
          </p:cNvSpPr>
          <p:nvPr>
            <p:ph type="sldNum" sz="quarter" idx="12"/>
          </p:nvPr>
        </p:nvSpPr>
        <p:spPr/>
        <p:txBody>
          <a:bodyPr/>
          <a:lstStyle/>
          <a:p>
            <a:fld id="{B6F15528-21DE-4FAA-801E-634DDDAF4B2B}" type="slidenum">
              <a:rPr lang="en-US" smtClean="0"/>
              <a:pPr/>
              <a:t>14</a:t>
            </a:fld>
            <a:endParaRPr lang="en-US" dirty="0"/>
          </a:p>
        </p:txBody>
      </p:sp>
    </p:spTree>
    <p:extLst>
      <p:ext uri="{BB962C8B-B14F-4D97-AF65-F5344CB8AC3E}">
        <p14:creationId xmlns:p14="http://schemas.microsoft.com/office/powerpoint/2010/main" val="32609935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899472-BC1B-4846-BEC3-3F3DE4D5C6A1}"/>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6F508F06-22E0-2ADA-115A-BA9AF0045C5A}"/>
              </a:ext>
            </a:extLst>
          </p:cNvPr>
          <p:cNvSpPr>
            <a:spLocks noGrp="1"/>
          </p:cNvSpPr>
          <p:nvPr>
            <p:ph type="title"/>
          </p:nvPr>
        </p:nvSpPr>
        <p:spPr/>
        <p:txBody>
          <a:bodyPr>
            <a:normAutofit/>
          </a:bodyPr>
          <a:lstStyle/>
          <a:p>
            <a:r>
              <a:rPr lang="en-US" sz="4000" dirty="0"/>
              <a:t>Constitutionalism </a:t>
            </a:r>
            <a:r>
              <a:rPr lang="en-US" sz="2400" dirty="0"/>
              <a:t>(2 of 4)</a:t>
            </a:r>
          </a:p>
        </p:txBody>
      </p:sp>
      <p:sp>
        <p:nvSpPr>
          <p:cNvPr id="4" name="Content Placeholder 3">
            <a:extLst>
              <a:ext uri="{FF2B5EF4-FFF2-40B4-BE49-F238E27FC236}">
                <a16:creationId xmlns:a16="http://schemas.microsoft.com/office/drawing/2014/main" id="{26DB6CAB-581A-7296-8CD4-6B6E7C8051DE}"/>
              </a:ext>
            </a:extLst>
          </p:cNvPr>
          <p:cNvSpPr>
            <a:spLocks noGrp="1"/>
          </p:cNvSpPr>
          <p:nvPr>
            <p:ph idx="1"/>
          </p:nvPr>
        </p:nvSpPr>
        <p:spPr/>
        <p:txBody>
          <a:bodyPr/>
          <a:lstStyle/>
          <a:p>
            <a:pPr marL="0" indent="0">
              <a:buNone/>
            </a:pPr>
            <a:r>
              <a:rPr lang="en-US" dirty="0"/>
              <a:t>The Shift to a New Constitutionalism</a:t>
            </a:r>
          </a:p>
          <a:p>
            <a:r>
              <a:rPr lang="en-US" dirty="0"/>
              <a:t>Constitution.</a:t>
            </a:r>
          </a:p>
          <a:p>
            <a:r>
              <a:rPr lang="en-US" dirty="0"/>
              <a:t>Coded constitutions and uncoded constitutions.</a:t>
            </a:r>
          </a:p>
          <a:p>
            <a:r>
              <a:rPr lang="en-US" dirty="0"/>
              <a:t>Entrenched constitution and unentrenched constitution.</a:t>
            </a:r>
          </a:p>
          <a:p>
            <a:r>
              <a:rPr lang="en-US" dirty="0"/>
              <a:t>Two ideal types of constitutions.</a:t>
            </a:r>
          </a:p>
        </p:txBody>
      </p:sp>
      <p:sp>
        <p:nvSpPr>
          <p:cNvPr id="2" name="Footer Placeholder 1">
            <a:extLst>
              <a:ext uri="{FF2B5EF4-FFF2-40B4-BE49-F238E27FC236}">
                <a16:creationId xmlns:a16="http://schemas.microsoft.com/office/drawing/2014/main" id="{DAB7C3D6-0F58-9C46-A63C-A8B835560BE6}"/>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49C75583-FAED-FE38-3C21-9937251B33F6}"/>
              </a:ext>
            </a:extLst>
          </p:cNvPr>
          <p:cNvSpPr>
            <a:spLocks noGrp="1"/>
          </p:cNvSpPr>
          <p:nvPr>
            <p:ph type="sldNum" sz="quarter" idx="12"/>
          </p:nvPr>
        </p:nvSpPr>
        <p:spPr/>
        <p:txBody>
          <a:bodyPr/>
          <a:lstStyle/>
          <a:p>
            <a:fld id="{B6F15528-21DE-4FAA-801E-634DDDAF4B2B}" type="slidenum">
              <a:rPr lang="en-US" smtClean="0"/>
              <a:pPr/>
              <a:t>15</a:t>
            </a:fld>
            <a:endParaRPr lang="en-US" dirty="0"/>
          </a:p>
        </p:txBody>
      </p:sp>
    </p:spTree>
    <p:extLst>
      <p:ext uri="{BB962C8B-B14F-4D97-AF65-F5344CB8AC3E}">
        <p14:creationId xmlns:p14="http://schemas.microsoft.com/office/powerpoint/2010/main" val="41953230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B04902-B85D-34DB-59D5-1588B99A3BE6}"/>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553F0DBE-F63F-114E-2BD9-3B142DD57E49}"/>
              </a:ext>
            </a:extLst>
          </p:cNvPr>
          <p:cNvSpPr>
            <a:spLocks noGrp="1"/>
          </p:cNvSpPr>
          <p:nvPr>
            <p:ph type="title"/>
          </p:nvPr>
        </p:nvSpPr>
        <p:spPr/>
        <p:txBody>
          <a:bodyPr>
            <a:normAutofit/>
          </a:bodyPr>
          <a:lstStyle/>
          <a:p>
            <a:r>
              <a:rPr lang="en-US" sz="4000" dirty="0"/>
              <a:t>Constitutionalism </a:t>
            </a:r>
            <a:r>
              <a:rPr lang="en-US" sz="2400" dirty="0"/>
              <a:t>(3 of 4)</a:t>
            </a:r>
          </a:p>
        </p:txBody>
      </p:sp>
      <p:sp>
        <p:nvSpPr>
          <p:cNvPr id="4" name="Content Placeholder 3">
            <a:extLst>
              <a:ext uri="{FF2B5EF4-FFF2-40B4-BE49-F238E27FC236}">
                <a16:creationId xmlns:a16="http://schemas.microsoft.com/office/drawing/2014/main" id="{3596C73B-DD9B-B1BF-4DCC-138BABE17D0B}"/>
              </a:ext>
            </a:extLst>
          </p:cNvPr>
          <p:cNvSpPr>
            <a:spLocks noGrp="1"/>
          </p:cNvSpPr>
          <p:nvPr>
            <p:ph idx="1"/>
          </p:nvPr>
        </p:nvSpPr>
        <p:spPr/>
        <p:txBody>
          <a:bodyPr/>
          <a:lstStyle/>
          <a:p>
            <a:pPr marL="0" indent="0">
              <a:buNone/>
            </a:pPr>
            <a:r>
              <a:rPr lang="en-US" dirty="0"/>
              <a:t>The Shift to a New Constitutionalism</a:t>
            </a:r>
          </a:p>
          <a:p>
            <a:r>
              <a:rPr lang="en-US" dirty="0"/>
              <a:t>Legislative Supremacy Constitution.</a:t>
            </a:r>
          </a:p>
          <a:p>
            <a:r>
              <a:rPr lang="en-US" dirty="0"/>
              <a:t>Higher Law Constitution.</a:t>
            </a:r>
          </a:p>
          <a:p>
            <a:r>
              <a:rPr lang="en-US" dirty="0"/>
              <a:t>The New Constitutionalism.</a:t>
            </a:r>
          </a:p>
          <a:p>
            <a:endParaRPr lang="en-US" dirty="0"/>
          </a:p>
        </p:txBody>
      </p:sp>
      <p:sp>
        <p:nvSpPr>
          <p:cNvPr id="2" name="Footer Placeholder 1">
            <a:extLst>
              <a:ext uri="{FF2B5EF4-FFF2-40B4-BE49-F238E27FC236}">
                <a16:creationId xmlns:a16="http://schemas.microsoft.com/office/drawing/2014/main" id="{3C2CF7BA-61B9-47AD-C940-938665E68E64}"/>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C2DC9D39-6F77-1F25-8ECB-9AED3191B9E3}"/>
              </a:ext>
            </a:extLst>
          </p:cNvPr>
          <p:cNvSpPr>
            <a:spLocks noGrp="1"/>
          </p:cNvSpPr>
          <p:nvPr>
            <p:ph type="sldNum" sz="quarter" idx="12"/>
          </p:nvPr>
        </p:nvSpPr>
        <p:spPr/>
        <p:txBody>
          <a:bodyPr/>
          <a:lstStyle/>
          <a:p>
            <a:fld id="{B6F15528-21DE-4FAA-801E-634DDDAF4B2B}" type="slidenum">
              <a:rPr lang="en-US" smtClean="0"/>
              <a:pPr/>
              <a:t>16</a:t>
            </a:fld>
            <a:endParaRPr lang="en-US" dirty="0"/>
          </a:p>
        </p:txBody>
      </p:sp>
    </p:spTree>
    <p:extLst>
      <p:ext uri="{BB962C8B-B14F-4D97-AF65-F5344CB8AC3E}">
        <p14:creationId xmlns:p14="http://schemas.microsoft.com/office/powerpoint/2010/main" val="7959405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0C0D37-9478-0B13-8A4B-610F5A40654D}"/>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E2BA1103-8212-8137-2E9F-A4F57DD56D2B}"/>
              </a:ext>
            </a:extLst>
          </p:cNvPr>
          <p:cNvSpPr>
            <a:spLocks noGrp="1"/>
          </p:cNvSpPr>
          <p:nvPr>
            <p:ph type="title"/>
          </p:nvPr>
        </p:nvSpPr>
        <p:spPr/>
        <p:txBody>
          <a:bodyPr>
            <a:normAutofit/>
          </a:bodyPr>
          <a:lstStyle/>
          <a:p>
            <a:r>
              <a:rPr lang="en-US" sz="4000" dirty="0"/>
              <a:t>Constitutionalism </a:t>
            </a:r>
            <a:r>
              <a:rPr lang="en-US" sz="2400" dirty="0"/>
              <a:t>(4 of 4)</a:t>
            </a:r>
          </a:p>
        </p:txBody>
      </p:sp>
      <p:sp>
        <p:nvSpPr>
          <p:cNvPr id="4" name="Content Placeholder 3">
            <a:extLst>
              <a:ext uri="{FF2B5EF4-FFF2-40B4-BE49-F238E27FC236}">
                <a16:creationId xmlns:a16="http://schemas.microsoft.com/office/drawing/2014/main" id="{6E37CEA5-6E53-6A60-D88D-1193AF2BC448}"/>
              </a:ext>
            </a:extLst>
          </p:cNvPr>
          <p:cNvSpPr>
            <a:spLocks noGrp="1"/>
          </p:cNvSpPr>
          <p:nvPr>
            <p:ph idx="1"/>
          </p:nvPr>
        </p:nvSpPr>
        <p:spPr/>
        <p:txBody>
          <a:bodyPr/>
          <a:lstStyle/>
          <a:p>
            <a:pPr marL="0" indent="0">
              <a:buNone/>
            </a:pPr>
            <a:r>
              <a:rPr lang="en-US" dirty="0"/>
              <a:t>Different Systems of Constitutional Justice</a:t>
            </a:r>
          </a:p>
          <a:p>
            <a:r>
              <a:rPr lang="en-US" dirty="0"/>
              <a:t>Variation in systems’ form. </a:t>
            </a:r>
          </a:p>
          <a:p>
            <a:r>
              <a:rPr lang="en-US" dirty="0"/>
              <a:t>The American Model.</a:t>
            </a:r>
          </a:p>
          <a:p>
            <a:r>
              <a:rPr lang="en-US" dirty="0"/>
              <a:t>The European Model.</a:t>
            </a:r>
          </a:p>
        </p:txBody>
      </p:sp>
      <p:sp>
        <p:nvSpPr>
          <p:cNvPr id="2" name="Footer Placeholder 1">
            <a:extLst>
              <a:ext uri="{FF2B5EF4-FFF2-40B4-BE49-F238E27FC236}">
                <a16:creationId xmlns:a16="http://schemas.microsoft.com/office/drawing/2014/main" id="{B7091F0C-F1FC-F381-62EF-29FFE6BB4365}"/>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9EF8C32D-BE9C-CFAB-D4DB-13DA4FD9E628}"/>
              </a:ext>
            </a:extLst>
          </p:cNvPr>
          <p:cNvSpPr>
            <a:spLocks noGrp="1"/>
          </p:cNvSpPr>
          <p:nvPr>
            <p:ph type="sldNum" sz="quarter" idx="12"/>
          </p:nvPr>
        </p:nvSpPr>
        <p:spPr/>
        <p:txBody>
          <a:bodyPr/>
          <a:lstStyle/>
          <a:p>
            <a:fld id="{B6F15528-21DE-4FAA-801E-634DDDAF4B2B}" type="slidenum">
              <a:rPr lang="en-US" smtClean="0"/>
              <a:pPr/>
              <a:t>17</a:t>
            </a:fld>
            <a:endParaRPr lang="en-US" dirty="0"/>
          </a:p>
        </p:txBody>
      </p:sp>
    </p:spTree>
    <p:extLst>
      <p:ext uri="{BB962C8B-B14F-4D97-AF65-F5344CB8AC3E}">
        <p14:creationId xmlns:p14="http://schemas.microsoft.com/office/powerpoint/2010/main" val="28142603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E0E68E-DAC6-1A97-19AC-C7EAE23F3F9F}"/>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74638ADB-C9DA-A216-DA12-AE069376A869}"/>
              </a:ext>
            </a:extLst>
          </p:cNvPr>
          <p:cNvSpPr>
            <a:spLocks noGrp="1"/>
          </p:cNvSpPr>
          <p:nvPr>
            <p:ph type="title"/>
          </p:nvPr>
        </p:nvSpPr>
        <p:spPr/>
        <p:txBody>
          <a:bodyPr>
            <a:normAutofit/>
          </a:bodyPr>
          <a:lstStyle/>
          <a:p>
            <a:r>
              <a:rPr lang="en-US" sz="4000" dirty="0"/>
              <a:t>Veto Players</a:t>
            </a:r>
            <a:endParaRPr lang="en-US" sz="2400" dirty="0"/>
          </a:p>
        </p:txBody>
      </p:sp>
      <p:sp>
        <p:nvSpPr>
          <p:cNvPr id="4" name="Content Placeholder 3">
            <a:extLst>
              <a:ext uri="{FF2B5EF4-FFF2-40B4-BE49-F238E27FC236}">
                <a16:creationId xmlns:a16="http://schemas.microsoft.com/office/drawing/2014/main" id="{005AF06E-4400-2523-151F-7903AB544C4E}"/>
              </a:ext>
            </a:extLst>
          </p:cNvPr>
          <p:cNvSpPr>
            <a:spLocks noGrp="1"/>
          </p:cNvSpPr>
          <p:nvPr>
            <p:ph idx="1"/>
          </p:nvPr>
        </p:nvSpPr>
        <p:spPr/>
        <p:txBody>
          <a:bodyPr/>
          <a:lstStyle/>
          <a:p>
            <a:r>
              <a:rPr lang="en-US" dirty="0"/>
              <a:t>Veto player theory.</a:t>
            </a:r>
          </a:p>
          <a:p>
            <a:r>
              <a:rPr lang="en-US" dirty="0"/>
              <a:t>Consequences for policy stability.</a:t>
            </a:r>
          </a:p>
          <a:p>
            <a:endParaRPr lang="en-US" dirty="0"/>
          </a:p>
        </p:txBody>
      </p:sp>
      <p:sp>
        <p:nvSpPr>
          <p:cNvPr id="2" name="Footer Placeholder 1">
            <a:extLst>
              <a:ext uri="{FF2B5EF4-FFF2-40B4-BE49-F238E27FC236}">
                <a16:creationId xmlns:a16="http://schemas.microsoft.com/office/drawing/2014/main" id="{8BC89E6E-94F5-9329-6DE4-347EE80A0C58}"/>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CA695F0A-38E1-4AF1-CFF4-BA5103311487}"/>
              </a:ext>
            </a:extLst>
          </p:cNvPr>
          <p:cNvSpPr>
            <a:spLocks noGrp="1"/>
          </p:cNvSpPr>
          <p:nvPr>
            <p:ph type="sldNum" sz="quarter" idx="12"/>
          </p:nvPr>
        </p:nvSpPr>
        <p:spPr/>
        <p:txBody>
          <a:bodyPr/>
          <a:lstStyle/>
          <a:p>
            <a:fld id="{B6F15528-21DE-4FAA-801E-634DDDAF4B2B}" type="slidenum">
              <a:rPr lang="en-US" smtClean="0"/>
              <a:pPr/>
              <a:t>18</a:t>
            </a:fld>
            <a:endParaRPr lang="en-US" dirty="0"/>
          </a:p>
        </p:txBody>
      </p:sp>
    </p:spTree>
    <p:extLst>
      <p:ext uri="{BB962C8B-B14F-4D97-AF65-F5344CB8AC3E}">
        <p14:creationId xmlns:p14="http://schemas.microsoft.com/office/powerpoint/2010/main" val="16305257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ECAD27-9E46-B01E-F949-120F1A1ACB1D}"/>
              </a:ext>
            </a:extLst>
          </p:cNvPr>
          <p:cNvSpPr>
            <a:spLocks noGrp="1"/>
          </p:cNvSpPr>
          <p:nvPr>
            <p:ph type="title"/>
          </p:nvPr>
        </p:nvSpPr>
        <p:spPr>
          <a:xfrm>
            <a:off x="457200" y="1086013"/>
            <a:ext cx="8229600" cy="1326987"/>
          </a:xfrm>
        </p:spPr>
        <p:txBody>
          <a:bodyPr>
            <a:noAutofit/>
          </a:bodyPr>
          <a:lstStyle/>
          <a:p>
            <a:r>
              <a:rPr lang="en-US" dirty="0">
                <a:solidFill>
                  <a:schemeClr val="tx1"/>
                </a:solidFill>
                <a:effectLst/>
                <a:ea typeface="Calibri" panose="020F0502020204030204" pitchFamily="34" charset="0"/>
                <a:cs typeface="Times New Roman" panose="02020603050405020304" pitchFamily="18" charset="0"/>
              </a:rPr>
              <a:t>Appendix: Accessibility Content, Long Descriptions for Images</a:t>
            </a:r>
            <a:endParaRPr lang="en-US" dirty="0">
              <a:solidFill>
                <a:schemeClr val="tx1"/>
              </a:solidFill>
            </a:endParaRPr>
          </a:p>
        </p:txBody>
      </p:sp>
      <p:sp>
        <p:nvSpPr>
          <p:cNvPr id="2" name="Footer Placeholder 1">
            <a:extLst>
              <a:ext uri="{FF2B5EF4-FFF2-40B4-BE49-F238E27FC236}">
                <a16:creationId xmlns:a16="http://schemas.microsoft.com/office/drawing/2014/main" id="{CF47C15A-D187-80C3-6435-D516C7D0F455}"/>
              </a:ext>
            </a:extLst>
          </p:cNvPr>
          <p:cNvSpPr>
            <a:spLocks noGrp="1"/>
          </p:cNvSpPr>
          <p:nvPr>
            <p:ph type="ftr" sz="quarter" idx="11"/>
          </p:nvPr>
        </p:nvSpPr>
        <p:spPr/>
        <p:txBody>
          <a:bodyPr/>
          <a:lstStyle/>
          <a:p>
            <a:r>
              <a:rPr lang="en-US" dirty="0" err="1"/>
              <a:t>Goodfriend</a:t>
            </a:r>
            <a:r>
              <a:rPr lang="en-US" dirty="0"/>
              <a:t>, Psychology and Our Curious World 1e. © 2024 SAGE Publishing.</a:t>
            </a:r>
          </a:p>
        </p:txBody>
      </p:sp>
      <p:sp>
        <p:nvSpPr>
          <p:cNvPr id="5" name="Slide Number Placeholder 4">
            <a:extLst>
              <a:ext uri="{FF2B5EF4-FFF2-40B4-BE49-F238E27FC236}">
                <a16:creationId xmlns:a16="http://schemas.microsoft.com/office/drawing/2014/main" id="{C7599F68-765A-F18C-141E-CB64D807B66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dirty="0">
              <a:ln>
                <a:noFill/>
              </a:ln>
              <a:effectLst/>
              <a:uLnTx/>
              <a:uFillTx/>
              <a:latin typeface="Arial"/>
              <a:ea typeface="+mn-ea"/>
              <a:cs typeface="+mn-cs"/>
            </a:endParaRPr>
          </a:p>
        </p:txBody>
      </p:sp>
    </p:spTree>
    <p:extLst>
      <p:ext uri="{BB962C8B-B14F-4D97-AF65-F5344CB8AC3E}">
        <p14:creationId xmlns:p14="http://schemas.microsoft.com/office/powerpoint/2010/main" val="27694450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6F14AD1-1C53-4A56-6DA4-1D2597E02299}"/>
              </a:ext>
            </a:extLst>
          </p:cNvPr>
          <p:cNvSpPr>
            <a:spLocks noGrp="1"/>
          </p:cNvSpPr>
          <p:nvPr>
            <p:ph type="title"/>
          </p:nvPr>
        </p:nvSpPr>
        <p:spPr/>
        <p:txBody>
          <a:bodyPr>
            <a:normAutofit/>
          </a:bodyPr>
          <a:lstStyle/>
          <a:p>
            <a:r>
              <a:rPr lang="en-US" sz="4000" dirty="0"/>
              <a:t>Federalism </a:t>
            </a:r>
            <a:r>
              <a:rPr lang="en-US" sz="2400" dirty="0"/>
              <a:t>(1 of 6)</a:t>
            </a:r>
          </a:p>
        </p:txBody>
      </p:sp>
      <p:sp>
        <p:nvSpPr>
          <p:cNvPr id="4" name="Content Placeholder 3">
            <a:extLst>
              <a:ext uri="{FF2B5EF4-FFF2-40B4-BE49-F238E27FC236}">
                <a16:creationId xmlns:a16="http://schemas.microsoft.com/office/drawing/2014/main" id="{B9634CB7-E72D-E1A5-AB22-60CE50116AC4}"/>
              </a:ext>
            </a:extLst>
          </p:cNvPr>
          <p:cNvSpPr>
            <a:spLocks noGrp="1"/>
          </p:cNvSpPr>
          <p:nvPr>
            <p:ph idx="1"/>
          </p:nvPr>
        </p:nvSpPr>
        <p:spPr/>
        <p:txBody>
          <a:bodyPr/>
          <a:lstStyle/>
          <a:p>
            <a:pPr marL="0" indent="0">
              <a:buNone/>
            </a:pPr>
            <a:r>
              <a:rPr lang="en-US" dirty="0"/>
              <a:t>Federalism: Federalism in Structure</a:t>
            </a:r>
          </a:p>
          <a:p>
            <a:r>
              <a:rPr lang="en-US" dirty="0"/>
              <a:t>Federal countries satisfy three criteria.</a:t>
            </a:r>
          </a:p>
          <a:p>
            <a:r>
              <a:rPr lang="en-US" dirty="0"/>
              <a:t>Federalism is relatively rare.</a:t>
            </a:r>
          </a:p>
          <a:p>
            <a:r>
              <a:rPr lang="en-US" dirty="0"/>
              <a:t>Congruent federalism.</a:t>
            </a:r>
          </a:p>
        </p:txBody>
      </p:sp>
      <p:sp>
        <p:nvSpPr>
          <p:cNvPr id="2" name="Footer Placeholder 1">
            <a:extLst>
              <a:ext uri="{FF2B5EF4-FFF2-40B4-BE49-F238E27FC236}">
                <a16:creationId xmlns:a16="http://schemas.microsoft.com/office/drawing/2014/main" id="{4781583F-7F85-0B10-B1AE-6FAD950BCF12}"/>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648CFEB1-31C7-19D9-A175-93FF022D5380}"/>
              </a:ext>
            </a:extLst>
          </p:cNvPr>
          <p:cNvSpPr>
            <a:spLocks noGrp="1"/>
          </p:cNvSpPr>
          <p:nvPr>
            <p:ph type="sldNum" sz="quarter" idx="12"/>
          </p:nvPr>
        </p:nvSpPr>
        <p:spPr/>
        <p:txBody>
          <a:bodyPr/>
          <a:lstStyle/>
          <a:p>
            <a:fld id="{B6F15528-21DE-4FAA-801E-634DDDAF4B2B}" type="slidenum">
              <a:rPr lang="en-US" smtClean="0"/>
              <a:pPr/>
              <a:t>2</a:t>
            </a:fld>
            <a:endParaRPr lang="en-US" dirty="0"/>
          </a:p>
        </p:txBody>
      </p:sp>
    </p:spTree>
    <p:extLst>
      <p:ext uri="{BB962C8B-B14F-4D97-AF65-F5344CB8AC3E}">
        <p14:creationId xmlns:p14="http://schemas.microsoft.com/office/powerpoint/2010/main" val="8113345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F62B34-762E-6409-CB79-10F10A333769}"/>
              </a:ext>
            </a:extLst>
          </p:cNvPr>
          <p:cNvSpPr>
            <a:spLocks noGrp="1"/>
          </p:cNvSpPr>
          <p:nvPr>
            <p:ph type="title"/>
          </p:nvPr>
        </p:nvSpPr>
        <p:spPr>
          <a:xfrm>
            <a:off x="457200" y="1002306"/>
            <a:ext cx="8229600" cy="768517"/>
          </a:xfrm>
        </p:spPr>
        <p:txBody>
          <a:bodyPr>
            <a:normAutofit/>
          </a:bodyPr>
          <a:lstStyle/>
          <a:p>
            <a:r>
              <a:rPr lang="en-US" sz="4000" dirty="0">
                <a:solidFill>
                  <a:schemeClr val="tx1"/>
                </a:solidFill>
              </a:rPr>
              <a:t>Figure 13.1: Long Description</a:t>
            </a:r>
            <a:endParaRPr lang="en-US" sz="4000" dirty="0"/>
          </a:p>
        </p:txBody>
      </p:sp>
      <p:sp>
        <p:nvSpPr>
          <p:cNvPr id="4" name="Content Placeholder 3">
            <a:extLst>
              <a:ext uri="{FF2B5EF4-FFF2-40B4-BE49-F238E27FC236}">
                <a16:creationId xmlns:a16="http://schemas.microsoft.com/office/drawing/2014/main" id="{657707BC-26DC-9868-A248-1D9F27B338D3}"/>
              </a:ext>
            </a:extLst>
          </p:cNvPr>
          <p:cNvSpPr>
            <a:spLocks noGrp="1"/>
          </p:cNvSpPr>
          <p:nvPr>
            <p:ph idx="1"/>
          </p:nvPr>
        </p:nvSpPr>
        <p:spPr>
          <a:xfrm>
            <a:off x="457200" y="1987653"/>
            <a:ext cx="8229600" cy="3193947"/>
          </a:xfrm>
        </p:spPr>
        <p:txBody>
          <a:bodyPr anchor="ctr">
            <a:noAutofit/>
          </a:bodyPr>
          <a:lstStyle/>
          <a:p>
            <a:pPr marL="0" indent="0">
              <a:lnSpc>
                <a:spcPct val="107000"/>
              </a:lnSpc>
              <a:spcBef>
                <a:spcPts val="200"/>
              </a:spcBef>
              <a:buNone/>
            </a:pPr>
            <a:r>
              <a:rPr lang="en-US" sz="2400" dirty="0">
                <a:latin typeface="Arial" panose="020B0604020202020204" pitchFamily="34" charset="0"/>
                <a:ea typeface="Aptos" panose="020B0004020202020204" pitchFamily="34" charset="0"/>
                <a:cs typeface="Arial" panose="020B0604020202020204" pitchFamily="34" charset="0"/>
              </a:rPr>
              <a:t>A vertical list of countries organized by levels representing the number of characters in their writing systems: 100, 90, 80, 70, 60, 50, 40, 30, and 20. It starts with Singapore, Bangladesh, Malaysia at the top in the 100 brackets, ending with Germany at the bottom in the 20 brackets. The two categories labeled at the bottom of the columns are unitary and federal. Each column is highlighted with average points.</a:t>
            </a:r>
            <a:endParaRPr lang="en-US" sz="2400" dirty="0">
              <a:effectLst/>
              <a:latin typeface="Arial" panose="020B0604020202020204" pitchFamily="34" charset="0"/>
              <a:ea typeface="Aptos" panose="020B0004020202020204" pitchFamily="34" charset="0"/>
              <a:cs typeface="Arial" panose="020B0604020202020204" pitchFamily="34" charset="0"/>
            </a:endParaRPr>
          </a:p>
        </p:txBody>
      </p:sp>
      <p:sp>
        <p:nvSpPr>
          <p:cNvPr id="9" name="Content Placeholder 8">
            <a:extLst>
              <a:ext uri="{FF2B5EF4-FFF2-40B4-BE49-F238E27FC236}">
                <a16:creationId xmlns:a16="http://schemas.microsoft.com/office/drawing/2014/main" id="{B2B73982-64C3-F10D-0C9F-A182552B100C}"/>
              </a:ext>
            </a:extLst>
          </p:cNvPr>
          <p:cNvSpPr>
            <a:spLocks noGrp="1"/>
          </p:cNvSpPr>
          <p:nvPr>
            <p:ph sz="quarter" idx="16"/>
          </p:nvPr>
        </p:nvSpPr>
        <p:spPr>
          <a:xfrm>
            <a:off x="3505200" y="6004881"/>
            <a:ext cx="2133600" cy="233337"/>
          </a:xfrm>
        </p:spPr>
        <p:txBody>
          <a:bodyPr anchor="ctr">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a:ea typeface="+mn-ea"/>
                <a:cs typeface="+mn-cs"/>
                <a:hlinkClick r:id="rId3" action="ppaction://hlinksldjump"/>
              </a:rPr>
              <a:t>Access the corresponding image.</a:t>
            </a:r>
          </a:p>
        </p:txBody>
      </p:sp>
      <p:sp>
        <p:nvSpPr>
          <p:cNvPr id="2" name="Footer Placeholder 1">
            <a:extLst>
              <a:ext uri="{FF2B5EF4-FFF2-40B4-BE49-F238E27FC236}">
                <a16:creationId xmlns:a16="http://schemas.microsoft.com/office/drawing/2014/main" id="{0EECE0CB-65DC-D1F9-37A0-35FCD83413AD}"/>
              </a:ext>
            </a:extLst>
          </p:cNvPr>
          <p:cNvSpPr>
            <a:spLocks noGrp="1"/>
          </p:cNvSpPr>
          <p:nvPr>
            <p:ph type="ftr" sz="quarter" idx="11"/>
          </p:nvPr>
        </p:nvSpPr>
        <p:spPr>
          <a:xfrm>
            <a:off x="457200" y="6432237"/>
            <a:ext cx="7543800" cy="213350"/>
          </a:xfrm>
        </p:spPr>
        <p:txBody>
          <a:bodyPr/>
          <a:lstStyle/>
          <a:p>
            <a:r>
              <a:rPr lang="en-US" dirty="0" err="1"/>
              <a:t>Goodfriend</a:t>
            </a:r>
            <a:r>
              <a:rPr lang="en-US" dirty="0"/>
              <a:t>, Psychology and Our Curious World 1e. © 2024 SAGE Publishing.</a:t>
            </a:r>
          </a:p>
        </p:txBody>
      </p:sp>
      <p:sp>
        <p:nvSpPr>
          <p:cNvPr id="5" name="Slide Number Placeholder 4">
            <a:extLst>
              <a:ext uri="{FF2B5EF4-FFF2-40B4-BE49-F238E27FC236}">
                <a16:creationId xmlns:a16="http://schemas.microsoft.com/office/drawing/2014/main" id="{BB0655AE-61E6-C9F8-B72C-2D576CDC6BCC}"/>
              </a:ext>
            </a:extLst>
          </p:cNvPr>
          <p:cNvSpPr>
            <a:spLocks noGrp="1"/>
          </p:cNvSpPr>
          <p:nvPr>
            <p:ph type="sldNum" sz="quarter" idx="12"/>
          </p:nvPr>
        </p:nvSpPr>
        <p:spPr/>
        <p:txBody>
          <a:bodyPr/>
          <a:lstStyle/>
          <a:p>
            <a:fld id="{B6F15528-21DE-4FAA-801E-634DDDAF4B2B}" type="slidenum">
              <a:rPr lang="en-US" smtClean="0"/>
              <a:pPr/>
              <a:t>20</a:t>
            </a:fld>
            <a:endParaRPr lang="en-US"/>
          </a:p>
        </p:txBody>
      </p:sp>
    </p:spTree>
    <p:extLst>
      <p:ext uri="{BB962C8B-B14F-4D97-AF65-F5344CB8AC3E}">
        <p14:creationId xmlns:p14="http://schemas.microsoft.com/office/powerpoint/2010/main" val="18672633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082FC2-95F9-C7C6-864B-9D7DA0C6CD3B}"/>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5E388F19-FD7A-19EB-135B-A44609A56E5D}"/>
              </a:ext>
            </a:extLst>
          </p:cNvPr>
          <p:cNvSpPr>
            <a:spLocks noGrp="1"/>
          </p:cNvSpPr>
          <p:nvPr>
            <p:ph type="title"/>
          </p:nvPr>
        </p:nvSpPr>
        <p:spPr>
          <a:xfrm>
            <a:off x="457200" y="1002306"/>
            <a:ext cx="8229600" cy="768517"/>
          </a:xfrm>
        </p:spPr>
        <p:txBody>
          <a:bodyPr>
            <a:normAutofit/>
          </a:bodyPr>
          <a:lstStyle/>
          <a:p>
            <a:r>
              <a:rPr lang="en-US" sz="4000" dirty="0">
                <a:solidFill>
                  <a:schemeClr val="tx1"/>
                </a:solidFill>
              </a:rPr>
              <a:t>Figure 13.2: Long Description</a:t>
            </a:r>
            <a:endParaRPr lang="en-US" sz="4000" dirty="0"/>
          </a:p>
        </p:txBody>
      </p:sp>
      <p:sp>
        <p:nvSpPr>
          <p:cNvPr id="4" name="Content Placeholder 3">
            <a:extLst>
              <a:ext uri="{FF2B5EF4-FFF2-40B4-BE49-F238E27FC236}">
                <a16:creationId xmlns:a16="http://schemas.microsoft.com/office/drawing/2014/main" id="{5B6535F7-CC9A-1844-13E7-0BE666D599E1}"/>
              </a:ext>
            </a:extLst>
          </p:cNvPr>
          <p:cNvSpPr>
            <a:spLocks noGrp="1"/>
          </p:cNvSpPr>
          <p:nvPr>
            <p:ph idx="1"/>
          </p:nvPr>
        </p:nvSpPr>
        <p:spPr>
          <a:xfrm>
            <a:off x="457200" y="1987653"/>
            <a:ext cx="8229600" cy="3868041"/>
          </a:xfrm>
        </p:spPr>
        <p:txBody>
          <a:bodyPr anchor="ctr">
            <a:noAutofit/>
          </a:bodyPr>
          <a:lstStyle/>
          <a:p>
            <a:pPr marL="0" indent="0">
              <a:lnSpc>
                <a:spcPct val="107000"/>
              </a:lnSpc>
              <a:spcBef>
                <a:spcPts val="200"/>
              </a:spcBef>
              <a:buNone/>
            </a:pPr>
            <a:r>
              <a:rPr lang="en-US" sz="2400" dirty="0">
                <a:latin typeface="Arial" panose="020B0604020202020204" pitchFamily="34" charset="0"/>
                <a:ea typeface="Aptos" panose="020B0004020202020204" pitchFamily="34" charset="0"/>
                <a:cs typeface="Arial" panose="020B0604020202020204" pitchFamily="34" charset="0"/>
              </a:rPr>
              <a:t>The X-axis spans from Unitary to Federal, and the Y-axis from Centralized to Decentralized. Countries are placed in quadrants according to their type of governance. Germany, </a:t>
            </a:r>
            <a:r>
              <a:rPr lang="en-US" sz="2400" dirty="0" err="1">
                <a:latin typeface="Arial" panose="020B0604020202020204" pitchFamily="34" charset="0"/>
                <a:ea typeface="Aptos" panose="020B0004020202020204" pitchFamily="34" charset="0"/>
                <a:cs typeface="Arial" panose="020B0604020202020204" pitchFamily="34" charset="0"/>
              </a:rPr>
              <a:t>Swtizerland</a:t>
            </a:r>
            <a:r>
              <a:rPr lang="en-US" sz="2400" dirty="0">
                <a:latin typeface="Arial" panose="020B0604020202020204" pitchFamily="34" charset="0"/>
                <a:ea typeface="Aptos" panose="020B0004020202020204" pitchFamily="34" charset="0"/>
                <a:cs typeface="Arial" panose="020B0604020202020204" pitchFamily="34" charset="0"/>
              </a:rPr>
              <a:t>, United States, Canada, Brazil, and Belgium are in the first quadrant. In the second quadrant, France, China, Spain, Slovenia, Finland, Poland, Sweden, and Latvia are placed. In the third quadrant, Singapore, Bangladesh, Bhutan, Jamaica, New Zealand, Cambodia, Guyana, and Bahamas are placed. Malaysia, Pakistan, and Mexico are placed in the fourth quadrant.</a:t>
            </a:r>
            <a:endParaRPr lang="en-US" sz="2400" dirty="0">
              <a:effectLst/>
              <a:latin typeface="Arial" panose="020B0604020202020204" pitchFamily="34" charset="0"/>
              <a:ea typeface="Aptos" panose="020B0004020202020204" pitchFamily="34" charset="0"/>
              <a:cs typeface="Arial" panose="020B0604020202020204" pitchFamily="34" charset="0"/>
            </a:endParaRPr>
          </a:p>
        </p:txBody>
      </p:sp>
      <p:sp>
        <p:nvSpPr>
          <p:cNvPr id="9" name="Content Placeholder 8">
            <a:extLst>
              <a:ext uri="{FF2B5EF4-FFF2-40B4-BE49-F238E27FC236}">
                <a16:creationId xmlns:a16="http://schemas.microsoft.com/office/drawing/2014/main" id="{4C37254E-590C-E970-F6F4-D4741CAA6116}"/>
              </a:ext>
            </a:extLst>
          </p:cNvPr>
          <p:cNvSpPr>
            <a:spLocks noGrp="1"/>
          </p:cNvSpPr>
          <p:nvPr>
            <p:ph sz="quarter" idx="16"/>
          </p:nvPr>
        </p:nvSpPr>
        <p:spPr>
          <a:xfrm>
            <a:off x="3505200" y="6004881"/>
            <a:ext cx="2133600" cy="233337"/>
          </a:xfrm>
        </p:spPr>
        <p:txBody>
          <a:bodyPr anchor="ctr">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a:ea typeface="+mn-ea"/>
                <a:cs typeface="+mn-cs"/>
                <a:hlinkClick r:id="rId3" action="ppaction://hlinksldjump"/>
              </a:rPr>
              <a:t>Access the corresponding image.</a:t>
            </a:r>
            <a:endParaRPr kumimoji="0" lang="en-US" sz="1000" b="0" i="0" u="none" strike="noStrike" kern="1200" cap="none" spc="0" normalizeH="0" baseline="0" noProof="0" dirty="0">
              <a:ln>
                <a:noFill/>
              </a:ln>
              <a:solidFill>
                <a:prstClr val="black"/>
              </a:solidFill>
              <a:effectLst/>
              <a:uLnTx/>
              <a:uFillTx/>
              <a:latin typeface="Arial"/>
              <a:ea typeface="+mn-ea"/>
              <a:cs typeface="+mn-cs"/>
              <a:hlinkClick r:id="rId4" action="ppaction://hlinksldjump"/>
            </a:endParaRPr>
          </a:p>
        </p:txBody>
      </p:sp>
      <p:sp>
        <p:nvSpPr>
          <p:cNvPr id="2" name="Footer Placeholder 1">
            <a:extLst>
              <a:ext uri="{FF2B5EF4-FFF2-40B4-BE49-F238E27FC236}">
                <a16:creationId xmlns:a16="http://schemas.microsoft.com/office/drawing/2014/main" id="{047C1ABC-6BB6-7BCC-2405-8DEB6B1CE9DB}"/>
              </a:ext>
            </a:extLst>
          </p:cNvPr>
          <p:cNvSpPr>
            <a:spLocks noGrp="1"/>
          </p:cNvSpPr>
          <p:nvPr>
            <p:ph type="ftr" sz="quarter" idx="11"/>
          </p:nvPr>
        </p:nvSpPr>
        <p:spPr>
          <a:xfrm>
            <a:off x="457200" y="6432237"/>
            <a:ext cx="7543800" cy="213350"/>
          </a:xfrm>
        </p:spPr>
        <p:txBody>
          <a:bodyPr/>
          <a:lstStyle/>
          <a:p>
            <a:r>
              <a:rPr lang="en-US" dirty="0" err="1"/>
              <a:t>Goodfriend</a:t>
            </a:r>
            <a:r>
              <a:rPr lang="en-US" dirty="0"/>
              <a:t>, Psychology and Our Curious World 1e. © 2024 SAGE Publishing.</a:t>
            </a:r>
          </a:p>
        </p:txBody>
      </p:sp>
      <p:sp>
        <p:nvSpPr>
          <p:cNvPr id="5" name="Slide Number Placeholder 4">
            <a:extLst>
              <a:ext uri="{FF2B5EF4-FFF2-40B4-BE49-F238E27FC236}">
                <a16:creationId xmlns:a16="http://schemas.microsoft.com/office/drawing/2014/main" id="{88E057BB-2BDC-F13D-A5BB-40AC73732093}"/>
              </a:ext>
            </a:extLst>
          </p:cNvPr>
          <p:cNvSpPr>
            <a:spLocks noGrp="1"/>
          </p:cNvSpPr>
          <p:nvPr>
            <p:ph type="sldNum" sz="quarter" idx="12"/>
          </p:nvPr>
        </p:nvSpPr>
        <p:spPr/>
        <p:txBody>
          <a:bodyPr/>
          <a:lstStyle/>
          <a:p>
            <a:fld id="{B6F15528-21DE-4FAA-801E-634DDDAF4B2B}" type="slidenum">
              <a:rPr lang="en-US" smtClean="0"/>
              <a:pPr/>
              <a:t>21</a:t>
            </a:fld>
            <a:endParaRPr lang="en-US"/>
          </a:p>
        </p:txBody>
      </p:sp>
    </p:spTree>
    <p:extLst>
      <p:ext uri="{BB962C8B-B14F-4D97-AF65-F5344CB8AC3E}">
        <p14:creationId xmlns:p14="http://schemas.microsoft.com/office/powerpoint/2010/main" val="5832673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E944B0-45DD-8E92-2CDB-79D8CD33D0FA}"/>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A1E49EB0-9BBF-75DB-B78C-240FB109A002}"/>
              </a:ext>
            </a:extLst>
          </p:cNvPr>
          <p:cNvSpPr>
            <a:spLocks noGrp="1"/>
          </p:cNvSpPr>
          <p:nvPr>
            <p:ph type="title"/>
          </p:nvPr>
        </p:nvSpPr>
        <p:spPr>
          <a:xfrm>
            <a:off x="457200" y="1002306"/>
            <a:ext cx="8229600" cy="768517"/>
          </a:xfrm>
        </p:spPr>
        <p:txBody>
          <a:bodyPr>
            <a:normAutofit/>
          </a:bodyPr>
          <a:lstStyle/>
          <a:p>
            <a:r>
              <a:rPr lang="en-US" sz="4000" dirty="0">
                <a:solidFill>
                  <a:schemeClr val="tx1"/>
                </a:solidFill>
              </a:rPr>
              <a:t>Figure 13.3: Long Description</a:t>
            </a:r>
            <a:endParaRPr lang="en-US" sz="4000" dirty="0"/>
          </a:p>
        </p:txBody>
      </p:sp>
      <p:sp>
        <p:nvSpPr>
          <p:cNvPr id="4" name="Content Placeholder 3">
            <a:extLst>
              <a:ext uri="{FF2B5EF4-FFF2-40B4-BE49-F238E27FC236}">
                <a16:creationId xmlns:a16="http://schemas.microsoft.com/office/drawing/2014/main" id="{E4FF49D3-0DE2-1515-EB2C-4970870C70E8}"/>
              </a:ext>
            </a:extLst>
          </p:cNvPr>
          <p:cNvSpPr>
            <a:spLocks noGrp="1"/>
          </p:cNvSpPr>
          <p:nvPr>
            <p:ph idx="1"/>
          </p:nvPr>
        </p:nvSpPr>
        <p:spPr>
          <a:xfrm>
            <a:off x="457200" y="1987653"/>
            <a:ext cx="8229600" cy="3651147"/>
          </a:xfrm>
        </p:spPr>
        <p:txBody>
          <a:bodyPr anchor="ctr">
            <a:noAutofit/>
          </a:bodyPr>
          <a:lstStyle/>
          <a:p>
            <a:pPr marL="0" indent="0">
              <a:lnSpc>
                <a:spcPct val="107000"/>
              </a:lnSpc>
              <a:spcBef>
                <a:spcPts val="200"/>
              </a:spcBef>
              <a:buNone/>
            </a:pPr>
            <a:r>
              <a:rPr lang="en-US" sz="2400" dirty="0">
                <a:latin typeface="Arial" panose="020B0604020202020204" pitchFamily="34" charset="0"/>
                <a:ea typeface="Aptos" panose="020B0004020202020204" pitchFamily="34" charset="0"/>
                <a:cs typeface="Arial" panose="020B0604020202020204" pitchFamily="34" charset="0"/>
              </a:rPr>
              <a:t>A quadrant chart showing types of bicameralism. The vertical axis ranges from Asymmetric (bottom) to Symmetric (top), and the horizontal axis ranges from Congruent (left) to Incongruent (right). Top-left: Weak Bicameralism (Italy, Japan). Top-right: Strong Bicameralism (Australia, Germany, Switzerland, United States). Bottom-left: Insignificant Bicameralism (Austria, Bahamas, Jamaica). Bottom-right: Weak Bicameralism (Canada, France, India, United Kingdom).</a:t>
            </a:r>
            <a:endParaRPr lang="en-US" sz="2400" dirty="0">
              <a:effectLst/>
              <a:latin typeface="Arial" panose="020B0604020202020204" pitchFamily="34" charset="0"/>
              <a:ea typeface="Aptos" panose="020B0004020202020204" pitchFamily="34" charset="0"/>
              <a:cs typeface="Arial" panose="020B0604020202020204" pitchFamily="34" charset="0"/>
            </a:endParaRPr>
          </a:p>
        </p:txBody>
      </p:sp>
      <p:sp>
        <p:nvSpPr>
          <p:cNvPr id="9" name="Content Placeholder 8">
            <a:extLst>
              <a:ext uri="{FF2B5EF4-FFF2-40B4-BE49-F238E27FC236}">
                <a16:creationId xmlns:a16="http://schemas.microsoft.com/office/drawing/2014/main" id="{9A5BC6C3-79BC-17FA-CB70-F9DC78718DF8}"/>
              </a:ext>
            </a:extLst>
          </p:cNvPr>
          <p:cNvSpPr>
            <a:spLocks noGrp="1"/>
          </p:cNvSpPr>
          <p:nvPr>
            <p:ph sz="quarter" idx="16"/>
          </p:nvPr>
        </p:nvSpPr>
        <p:spPr>
          <a:xfrm>
            <a:off x="3505200" y="6004881"/>
            <a:ext cx="2133600" cy="233337"/>
          </a:xfrm>
        </p:spPr>
        <p:txBody>
          <a:bodyPr anchor="ctr">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a:ea typeface="+mn-ea"/>
                <a:cs typeface="+mn-cs"/>
                <a:hlinkClick r:id="rId3" action="ppaction://hlinksldjump"/>
              </a:rPr>
              <a:t>Access the corresponding image.</a:t>
            </a:r>
            <a:endParaRPr kumimoji="0" lang="en-US" sz="1000" b="0" i="0" u="none" strike="noStrike" kern="1200" cap="none" spc="0" normalizeH="0" baseline="0" noProof="0" dirty="0">
              <a:ln>
                <a:noFill/>
              </a:ln>
              <a:solidFill>
                <a:prstClr val="black"/>
              </a:solidFill>
              <a:effectLst/>
              <a:uLnTx/>
              <a:uFillTx/>
              <a:latin typeface="Arial"/>
              <a:ea typeface="+mn-ea"/>
              <a:cs typeface="+mn-cs"/>
              <a:hlinkClick r:id="rId4" action="ppaction://hlinksldjump"/>
            </a:endParaRPr>
          </a:p>
        </p:txBody>
      </p:sp>
      <p:sp>
        <p:nvSpPr>
          <p:cNvPr id="2" name="Footer Placeholder 1">
            <a:extLst>
              <a:ext uri="{FF2B5EF4-FFF2-40B4-BE49-F238E27FC236}">
                <a16:creationId xmlns:a16="http://schemas.microsoft.com/office/drawing/2014/main" id="{B3CA4F5D-A0EC-7D89-E3C4-F2CCB362C87F}"/>
              </a:ext>
            </a:extLst>
          </p:cNvPr>
          <p:cNvSpPr>
            <a:spLocks noGrp="1"/>
          </p:cNvSpPr>
          <p:nvPr>
            <p:ph type="ftr" sz="quarter" idx="11"/>
          </p:nvPr>
        </p:nvSpPr>
        <p:spPr>
          <a:xfrm>
            <a:off x="457200" y="6432237"/>
            <a:ext cx="7543800" cy="213350"/>
          </a:xfrm>
        </p:spPr>
        <p:txBody>
          <a:bodyPr/>
          <a:lstStyle/>
          <a:p>
            <a:r>
              <a:rPr lang="en-US" dirty="0" err="1"/>
              <a:t>Goodfriend</a:t>
            </a:r>
            <a:r>
              <a:rPr lang="en-US" dirty="0"/>
              <a:t>, Psychology and Our Curious World 1e. © 2024 SAGE Publishing.</a:t>
            </a:r>
          </a:p>
        </p:txBody>
      </p:sp>
      <p:sp>
        <p:nvSpPr>
          <p:cNvPr id="5" name="Slide Number Placeholder 4">
            <a:extLst>
              <a:ext uri="{FF2B5EF4-FFF2-40B4-BE49-F238E27FC236}">
                <a16:creationId xmlns:a16="http://schemas.microsoft.com/office/drawing/2014/main" id="{009F6AC2-263D-5CC9-9659-AF7C9F525667}"/>
              </a:ext>
            </a:extLst>
          </p:cNvPr>
          <p:cNvSpPr>
            <a:spLocks noGrp="1"/>
          </p:cNvSpPr>
          <p:nvPr>
            <p:ph type="sldNum" sz="quarter" idx="12"/>
          </p:nvPr>
        </p:nvSpPr>
        <p:spPr/>
        <p:txBody>
          <a:bodyPr/>
          <a:lstStyle/>
          <a:p>
            <a:fld id="{B6F15528-21DE-4FAA-801E-634DDDAF4B2B}" type="slidenum">
              <a:rPr lang="en-US" smtClean="0"/>
              <a:pPr/>
              <a:t>22</a:t>
            </a:fld>
            <a:endParaRPr lang="en-US"/>
          </a:p>
        </p:txBody>
      </p:sp>
    </p:spTree>
    <p:extLst>
      <p:ext uri="{BB962C8B-B14F-4D97-AF65-F5344CB8AC3E}">
        <p14:creationId xmlns:p14="http://schemas.microsoft.com/office/powerpoint/2010/main" val="33963673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A8A38A-D7F3-6EF3-B560-06AB448E339D}"/>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1062D666-EE46-D1F5-3543-6DE056596288}"/>
              </a:ext>
            </a:extLst>
          </p:cNvPr>
          <p:cNvSpPr>
            <a:spLocks noGrp="1"/>
          </p:cNvSpPr>
          <p:nvPr>
            <p:ph type="title"/>
          </p:nvPr>
        </p:nvSpPr>
        <p:spPr/>
        <p:txBody>
          <a:bodyPr>
            <a:normAutofit/>
          </a:bodyPr>
          <a:lstStyle/>
          <a:p>
            <a:r>
              <a:rPr lang="en-US" sz="4000" dirty="0"/>
              <a:t>Federalism </a:t>
            </a:r>
            <a:r>
              <a:rPr lang="en-US" sz="2400" dirty="0"/>
              <a:t>(2 of 6)</a:t>
            </a:r>
          </a:p>
        </p:txBody>
      </p:sp>
      <p:sp>
        <p:nvSpPr>
          <p:cNvPr id="4" name="Content Placeholder 3">
            <a:extLst>
              <a:ext uri="{FF2B5EF4-FFF2-40B4-BE49-F238E27FC236}">
                <a16:creationId xmlns:a16="http://schemas.microsoft.com/office/drawing/2014/main" id="{DE01F1A5-453F-0C96-4AB0-B6E9FE47A450}"/>
              </a:ext>
            </a:extLst>
          </p:cNvPr>
          <p:cNvSpPr>
            <a:spLocks noGrp="1"/>
          </p:cNvSpPr>
          <p:nvPr>
            <p:ph idx="1"/>
          </p:nvPr>
        </p:nvSpPr>
        <p:spPr/>
        <p:txBody>
          <a:bodyPr/>
          <a:lstStyle/>
          <a:p>
            <a:pPr marL="0" indent="0">
              <a:buNone/>
            </a:pPr>
            <a:r>
              <a:rPr lang="en-US" dirty="0"/>
              <a:t>Federalism: Federalism in Structure</a:t>
            </a:r>
          </a:p>
          <a:p>
            <a:r>
              <a:rPr lang="en-US" dirty="0"/>
              <a:t>Incongruent federalism.</a:t>
            </a:r>
          </a:p>
          <a:p>
            <a:r>
              <a:rPr lang="en-US" dirty="0"/>
              <a:t>Symmetric federalism.</a:t>
            </a:r>
          </a:p>
          <a:p>
            <a:r>
              <a:rPr lang="en-US" dirty="0"/>
              <a:t>Asymmetric federalism.</a:t>
            </a:r>
          </a:p>
        </p:txBody>
      </p:sp>
      <p:sp>
        <p:nvSpPr>
          <p:cNvPr id="2" name="Footer Placeholder 1">
            <a:extLst>
              <a:ext uri="{FF2B5EF4-FFF2-40B4-BE49-F238E27FC236}">
                <a16:creationId xmlns:a16="http://schemas.microsoft.com/office/drawing/2014/main" id="{7C4BF05E-DF63-3F33-37E6-A40B648A282B}"/>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FB7B99BA-A195-A8F6-172F-F025C66E2FF3}"/>
              </a:ext>
            </a:extLst>
          </p:cNvPr>
          <p:cNvSpPr>
            <a:spLocks noGrp="1"/>
          </p:cNvSpPr>
          <p:nvPr>
            <p:ph type="sldNum" sz="quarter" idx="12"/>
          </p:nvPr>
        </p:nvSpPr>
        <p:spPr/>
        <p:txBody>
          <a:bodyPr/>
          <a:lstStyle/>
          <a:p>
            <a:fld id="{B6F15528-21DE-4FAA-801E-634DDDAF4B2B}" type="slidenum">
              <a:rPr lang="en-US" smtClean="0"/>
              <a:pPr/>
              <a:t>3</a:t>
            </a:fld>
            <a:endParaRPr lang="en-US" dirty="0"/>
          </a:p>
        </p:txBody>
      </p:sp>
    </p:spTree>
    <p:extLst>
      <p:ext uri="{BB962C8B-B14F-4D97-AF65-F5344CB8AC3E}">
        <p14:creationId xmlns:p14="http://schemas.microsoft.com/office/powerpoint/2010/main" val="42946302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4509A8-8BF7-58FB-4D20-AC7DF7BA4B0B}"/>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40092670-5AA7-AAE2-7248-22BCFA105F49}"/>
              </a:ext>
            </a:extLst>
          </p:cNvPr>
          <p:cNvSpPr>
            <a:spLocks noGrp="1"/>
          </p:cNvSpPr>
          <p:nvPr>
            <p:ph type="title"/>
          </p:nvPr>
        </p:nvSpPr>
        <p:spPr/>
        <p:txBody>
          <a:bodyPr>
            <a:normAutofit/>
          </a:bodyPr>
          <a:lstStyle/>
          <a:p>
            <a:r>
              <a:rPr lang="en-US" sz="4000" dirty="0"/>
              <a:t>Federalism </a:t>
            </a:r>
            <a:r>
              <a:rPr lang="en-US" sz="2400" dirty="0"/>
              <a:t>(3 of 6)</a:t>
            </a:r>
          </a:p>
        </p:txBody>
      </p:sp>
      <p:sp>
        <p:nvSpPr>
          <p:cNvPr id="4" name="Content Placeholder 3">
            <a:extLst>
              <a:ext uri="{FF2B5EF4-FFF2-40B4-BE49-F238E27FC236}">
                <a16:creationId xmlns:a16="http://schemas.microsoft.com/office/drawing/2014/main" id="{50145EC9-B7EB-FB9A-965C-F36DE5E25AAC}"/>
              </a:ext>
            </a:extLst>
          </p:cNvPr>
          <p:cNvSpPr>
            <a:spLocks noGrp="1"/>
          </p:cNvSpPr>
          <p:nvPr>
            <p:ph idx="1"/>
          </p:nvPr>
        </p:nvSpPr>
        <p:spPr/>
        <p:txBody>
          <a:bodyPr/>
          <a:lstStyle/>
          <a:p>
            <a:pPr marL="0" indent="0">
              <a:buNone/>
            </a:pPr>
            <a:r>
              <a:rPr lang="en-US" dirty="0"/>
              <a:t>Decentralization: Federalism in Practice</a:t>
            </a:r>
          </a:p>
          <a:p>
            <a:r>
              <a:rPr lang="en-US" dirty="0"/>
              <a:t>Distinction between structure and practice.</a:t>
            </a:r>
          </a:p>
          <a:p>
            <a:r>
              <a:rPr lang="en-US" dirty="0"/>
              <a:t>Determining centralization/decentralization is difficult.</a:t>
            </a:r>
          </a:p>
          <a:p>
            <a:r>
              <a:rPr lang="en-US" dirty="0"/>
              <a:t>Use of tax revenue percentage.</a:t>
            </a:r>
          </a:p>
        </p:txBody>
      </p:sp>
      <p:sp>
        <p:nvSpPr>
          <p:cNvPr id="2" name="Footer Placeholder 1">
            <a:extLst>
              <a:ext uri="{FF2B5EF4-FFF2-40B4-BE49-F238E27FC236}">
                <a16:creationId xmlns:a16="http://schemas.microsoft.com/office/drawing/2014/main" id="{E1AC561B-47F3-7BA5-2A59-C8B21B5B1D05}"/>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810FA65B-8110-3FC9-EFF2-1C51FC9764BF}"/>
              </a:ext>
            </a:extLst>
          </p:cNvPr>
          <p:cNvSpPr>
            <a:spLocks noGrp="1"/>
          </p:cNvSpPr>
          <p:nvPr>
            <p:ph type="sldNum" sz="quarter" idx="12"/>
          </p:nvPr>
        </p:nvSpPr>
        <p:spPr/>
        <p:txBody>
          <a:bodyPr/>
          <a:lstStyle/>
          <a:p>
            <a:fld id="{B6F15528-21DE-4FAA-801E-634DDDAF4B2B}" type="slidenum">
              <a:rPr lang="en-US" smtClean="0"/>
              <a:pPr/>
              <a:t>4</a:t>
            </a:fld>
            <a:endParaRPr lang="en-US" dirty="0"/>
          </a:p>
        </p:txBody>
      </p:sp>
    </p:spTree>
    <p:extLst>
      <p:ext uri="{BB962C8B-B14F-4D97-AF65-F5344CB8AC3E}">
        <p14:creationId xmlns:p14="http://schemas.microsoft.com/office/powerpoint/2010/main" val="34511967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33BBF4-E134-30C2-9CF2-07C3F0814E69}"/>
              </a:ext>
            </a:extLst>
          </p:cNvPr>
          <p:cNvSpPr>
            <a:spLocks noGrp="1"/>
          </p:cNvSpPr>
          <p:nvPr>
            <p:ph type="title"/>
          </p:nvPr>
        </p:nvSpPr>
        <p:spPr>
          <a:xfrm>
            <a:off x="457200" y="971508"/>
            <a:ext cx="8229600" cy="873713"/>
          </a:xfrm>
        </p:spPr>
        <p:txBody>
          <a:bodyPr>
            <a:normAutofit/>
          </a:bodyPr>
          <a:lstStyle/>
          <a:p>
            <a:r>
              <a:rPr lang="en-US" sz="4000" dirty="0"/>
              <a:t>Federalism</a:t>
            </a:r>
            <a:r>
              <a:rPr lang="en-US" dirty="0"/>
              <a:t> </a:t>
            </a:r>
            <a:r>
              <a:rPr lang="en-US" sz="2400" dirty="0"/>
              <a:t>(4 of 6)</a:t>
            </a:r>
          </a:p>
        </p:txBody>
      </p:sp>
      <p:sp>
        <p:nvSpPr>
          <p:cNvPr id="4" name="Content Placeholder 3">
            <a:extLst>
              <a:ext uri="{FF2B5EF4-FFF2-40B4-BE49-F238E27FC236}">
                <a16:creationId xmlns:a16="http://schemas.microsoft.com/office/drawing/2014/main" id="{0DF905E3-0411-E833-9E4C-7710CF373A0E}"/>
              </a:ext>
            </a:extLst>
          </p:cNvPr>
          <p:cNvSpPr>
            <a:spLocks noGrp="1"/>
          </p:cNvSpPr>
          <p:nvPr>
            <p:ph idx="1"/>
          </p:nvPr>
        </p:nvSpPr>
        <p:spPr>
          <a:xfrm>
            <a:off x="457200" y="2183362"/>
            <a:ext cx="3479413" cy="1931438"/>
          </a:xfrm>
        </p:spPr>
        <p:txBody>
          <a:bodyPr anchor="ctr">
            <a:normAutofit/>
          </a:bodyPr>
          <a:lstStyle/>
          <a:p>
            <a:pPr marL="0" indent="0">
              <a:buNone/>
            </a:pPr>
            <a:r>
              <a:rPr lang="en-US" sz="2400" b="1" dirty="0"/>
              <a:t>Figure 13.1</a:t>
            </a:r>
            <a:r>
              <a:rPr lang="en-US" sz="2400" dirty="0"/>
              <a:t> Revenue Centralization: Central Government’s Share of Tax Revenue</a:t>
            </a:r>
            <a:endParaRPr lang="en-US" sz="2400" noProof="0" dirty="0"/>
          </a:p>
        </p:txBody>
      </p:sp>
      <p:pic>
        <p:nvPicPr>
          <p:cNvPr id="15" name="Content Placeholder 14" descr="A chart representing unitary and federal countries on a scale.">
            <a:extLst>
              <a:ext uri="{FF2B5EF4-FFF2-40B4-BE49-F238E27FC236}">
                <a16:creationId xmlns:a16="http://schemas.microsoft.com/office/drawing/2014/main" id="{565095DD-D5F1-B3F1-86FC-0CE6ED7CAE12}"/>
              </a:ext>
            </a:extLst>
          </p:cNvPr>
          <p:cNvPicPr>
            <a:picLocks noGrp="1" noChangeAspect="1"/>
          </p:cNvPicPr>
          <p:nvPr>
            <p:ph sz="quarter" idx="13"/>
          </p:nvPr>
        </p:nvPicPr>
        <p:blipFill>
          <a:blip r:embed="rId3"/>
          <a:stretch>
            <a:fillRect/>
          </a:stretch>
        </p:blipFill>
        <p:spPr>
          <a:xfrm>
            <a:off x="4292987" y="2019926"/>
            <a:ext cx="3479413" cy="3618874"/>
          </a:xfrm>
        </p:spPr>
      </p:pic>
      <p:sp>
        <p:nvSpPr>
          <p:cNvPr id="8" name="Content Placeholder 7">
            <a:extLst>
              <a:ext uri="{FF2B5EF4-FFF2-40B4-BE49-F238E27FC236}">
                <a16:creationId xmlns:a16="http://schemas.microsoft.com/office/drawing/2014/main" id="{2EB13D08-D702-C23A-2833-9FD1E25A5F7D}"/>
              </a:ext>
            </a:extLst>
          </p:cNvPr>
          <p:cNvSpPr>
            <a:spLocks noGrp="1"/>
          </p:cNvSpPr>
          <p:nvPr>
            <p:ph sz="quarter" idx="15"/>
          </p:nvPr>
        </p:nvSpPr>
        <p:spPr>
          <a:xfrm>
            <a:off x="5068170" y="5715375"/>
            <a:ext cx="2520526" cy="257367"/>
          </a:xfrm>
        </p:spPr>
        <p:txBody>
          <a:bodyPr anchor="ctr">
            <a:normAutofit/>
          </a:bodyPr>
          <a:lstStyle/>
          <a:p>
            <a:pPr marL="0" indent="0">
              <a:buNone/>
            </a:pPr>
            <a:r>
              <a:rPr lang="en-US" sz="1000" dirty="0">
                <a:hlinkClick r:id="rId4" action="ppaction://hlinksldjump"/>
              </a:rPr>
              <a:t>Access the long description for image.</a:t>
            </a:r>
            <a:endParaRPr lang="en-US" sz="1000" dirty="0"/>
          </a:p>
        </p:txBody>
      </p:sp>
      <p:sp>
        <p:nvSpPr>
          <p:cNvPr id="2" name="Footer Placeholder 1">
            <a:extLst>
              <a:ext uri="{FF2B5EF4-FFF2-40B4-BE49-F238E27FC236}">
                <a16:creationId xmlns:a16="http://schemas.microsoft.com/office/drawing/2014/main" id="{7981BA8B-1D89-3A9F-BB11-5F7F4711D072}"/>
              </a:ext>
            </a:extLst>
          </p:cNvPr>
          <p:cNvSpPr>
            <a:spLocks noGrp="1"/>
          </p:cNvSpPr>
          <p:nvPr>
            <p:ph type="ftr" sz="quarter" idx="11"/>
          </p:nvPr>
        </p:nvSpPr>
        <p:spPr>
          <a:xfrm>
            <a:off x="457200" y="6432800"/>
            <a:ext cx="7010400" cy="201213"/>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FF09AAEF-27E7-4AA2-6817-CD96463CCDCF}"/>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5</a:t>
            </a:fld>
            <a:endParaRPr lang="en-US" dirty="0"/>
          </a:p>
        </p:txBody>
      </p:sp>
    </p:spTree>
    <p:extLst>
      <p:ext uri="{BB962C8B-B14F-4D97-AF65-F5344CB8AC3E}">
        <p14:creationId xmlns:p14="http://schemas.microsoft.com/office/powerpoint/2010/main" val="36906438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4E86D1-9766-EE89-04DC-E4173F2EE0A9}"/>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6BA19DC9-4205-AFDC-F6A6-3C4A8BF05833}"/>
              </a:ext>
            </a:extLst>
          </p:cNvPr>
          <p:cNvSpPr>
            <a:spLocks noGrp="1"/>
          </p:cNvSpPr>
          <p:nvPr>
            <p:ph type="title"/>
          </p:nvPr>
        </p:nvSpPr>
        <p:spPr>
          <a:xfrm>
            <a:off x="457200" y="971508"/>
            <a:ext cx="8229600" cy="873713"/>
          </a:xfrm>
        </p:spPr>
        <p:txBody>
          <a:bodyPr>
            <a:normAutofit/>
          </a:bodyPr>
          <a:lstStyle/>
          <a:p>
            <a:r>
              <a:rPr lang="en-US" sz="4000" dirty="0"/>
              <a:t>Federalism</a:t>
            </a:r>
            <a:r>
              <a:rPr lang="en-US" dirty="0"/>
              <a:t> </a:t>
            </a:r>
            <a:r>
              <a:rPr lang="en-US" sz="2400" dirty="0"/>
              <a:t>(5 of 6)</a:t>
            </a:r>
          </a:p>
        </p:txBody>
      </p:sp>
      <p:sp>
        <p:nvSpPr>
          <p:cNvPr id="4" name="Content Placeholder 3">
            <a:extLst>
              <a:ext uri="{FF2B5EF4-FFF2-40B4-BE49-F238E27FC236}">
                <a16:creationId xmlns:a16="http://schemas.microsoft.com/office/drawing/2014/main" id="{358DF1ED-6535-4FC5-B867-A46A81008A45}"/>
              </a:ext>
            </a:extLst>
          </p:cNvPr>
          <p:cNvSpPr>
            <a:spLocks noGrp="1"/>
          </p:cNvSpPr>
          <p:nvPr>
            <p:ph idx="1"/>
          </p:nvPr>
        </p:nvSpPr>
        <p:spPr>
          <a:xfrm>
            <a:off x="457201" y="2183362"/>
            <a:ext cx="2438400" cy="1474238"/>
          </a:xfrm>
        </p:spPr>
        <p:txBody>
          <a:bodyPr anchor="ctr">
            <a:normAutofit/>
          </a:bodyPr>
          <a:lstStyle/>
          <a:p>
            <a:pPr marL="0" indent="0">
              <a:buNone/>
            </a:pPr>
            <a:r>
              <a:rPr lang="en-US" sz="2400" b="1" dirty="0"/>
              <a:t>Figure 13.2</a:t>
            </a:r>
            <a:r>
              <a:rPr lang="en-US" sz="2400" dirty="0"/>
              <a:t> Two Dimensions of Federalism</a:t>
            </a:r>
            <a:endParaRPr lang="en-US" sz="2400" noProof="0" dirty="0"/>
          </a:p>
        </p:txBody>
      </p:sp>
      <p:pic>
        <p:nvPicPr>
          <p:cNvPr id="11" name="Content Placeholder 10" descr="A chart categorizes countries based on their governance structure.">
            <a:extLst>
              <a:ext uri="{FF2B5EF4-FFF2-40B4-BE49-F238E27FC236}">
                <a16:creationId xmlns:a16="http://schemas.microsoft.com/office/drawing/2014/main" id="{C9F6C9DF-696C-6B2D-BBE1-4D25FF60FB83}"/>
              </a:ext>
            </a:extLst>
          </p:cNvPr>
          <p:cNvPicPr>
            <a:picLocks noGrp="1" noChangeAspect="1"/>
          </p:cNvPicPr>
          <p:nvPr>
            <p:ph sz="quarter" idx="13"/>
          </p:nvPr>
        </p:nvPicPr>
        <p:blipFill>
          <a:blip r:embed="rId3"/>
          <a:stretch>
            <a:fillRect/>
          </a:stretch>
        </p:blipFill>
        <p:spPr>
          <a:xfrm>
            <a:off x="3569255" y="2572875"/>
            <a:ext cx="4126945" cy="2684925"/>
          </a:xfrm>
        </p:spPr>
      </p:pic>
      <p:sp>
        <p:nvSpPr>
          <p:cNvPr id="8" name="Content Placeholder 7">
            <a:extLst>
              <a:ext uri="{FF2B5EF4-FFF2-40B4-BE49-F238E27FC236}">
                <a16:creationId xmlns:a16="http://schemas.microsoft.com/office/drawing/2014/main" id="{70756101-F18D-7F23-963C-497CCC78AC96}"/>
              </a:ext>
            </a:extLst>
          </p:cNvPr>
          <p:cNvSpPr>
            <a:spLocks noGrp="1"/>
          </p:cNvSpPr>
          <p:nvPr>
            <p:ph sz="quarter" idx="15"/>
          </p:nvPr>
        </p:nvSpPr>
        <p:spPr>
          <a:xfrm>
            <a:off x="5068170" y="5715375"/>
            <a:ext cx="2520526" cy="257367"/>
          </a:xfrm>
        </p:spPr>
        <p:txBody>
          <a:bodyPr anchor="ctr">
            <a:normAutofit/>
          </a:bodyPr>
          <a:lstStyle/>
          <a:p>
            <a:pPr marL="0" indent="0">
              <a:buNone/>
            </a:pPr>
            <a:r>
              <a:rPr lang="en-US" sz="1000" dirty="0">
                <a:hlinkClick r:id="rId4" action="ppaction://hlinksldjump"/>
              </a:rPr>
              <a:t>Access the long description for image.</a:t>
            </a:r>
            <a:endParaRPr lang="en-US" sz="1000" dirty="0"/>
          </a:p>
        </p:txBody>
      </p:sp>
      <p:sp>
        <p:nvSpPr>
          <p:cNvPr id="2" name="Footer Placeholder 1">
            <a:extLst>
              <a:ext uri="{FF2B5EF4-FFF2-40B4-BE49-F238E27FC236}">
                <a16:creationId xmlns:a16="http://schemas.microsoft.com/office/drawing/2014/main" id="{7945D6D2-B045-0C60-CCFB-5D9C2422F111}"/>
              </a:ext>
            </a:extLst>
          </p:cNvPr>
          <p:cNvSpPr>
            <a:spLocks noGrp="1"/>
          </p:cNvSpPr>
          <p:nvPr>
            <p:ph type="ftr" sz="quarter" idx="11"/>
          </p:nvPr>
        </p:nvSpPr>
        <p:spPr>
          <a:xfrm>
            <a:off x="457200" y="6432800"/>
            <a:ext cx="7010400" cy="201213"/>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76F4B1A2-B74E-5281-7A66-340D2BD8F0D5}"/>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6</a:t>
            </a:fld>
            <a:endParaRPr lang="en-US" dirty="0"/>
          </a:p>
        </p:txBody>
      </p:sp>
    </p:spTree>
    <p:extLst>
      <p:ext uri="{BB962C8B-B14F-4D97-AF65-F5344CB8AC3E}">
        <p14:creationId xmlns:p14="http://schemas.microsoft.com/office/powerpoint/2010/main" val="27879508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ACCAE1-5BA2-87A3-20E5-0328D44198E8}"/>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3519EED8-F369-38D5-C659-93814F82CFEC}"/>
              </a:ext>
            </a:extLst>
          </p:cNvPr>
          <p:cNvSpPr>
            <a:spLocks noGrp="1"/>
          </p:cNvSpPr>
          <p:nvPr>
            <p:ph type="title"/>
          </p:nvPr>
        </p:nvSpPr>
        <p:spPr/>
        <p:txBody>
          <a:bodyPr>
            <a:normAutofit/>
          </a:bodyPr>
          <a:lstStyle/>
          <a:p>
            <a:r>
              <a:rPr lang="en-US" sz="4000" dirty="0"/>
              <a:t>Federalism </a:t>
            </a:r>
            <a:r>
              <a:rPr lang="en-US" sz="2400" dirty="0"/>
              <a:t>(6 of 6)</a:t>
            </a:r>
          </a:p>
        </p:txBody>
      </p:sp>
      <p:sp>
        <p:nvSpPr>
          <p:cNvPr id="4" name="Content Placeholder 3">
            <a:extLst>
              <a:ext uri="{FF2B5EF4-FFF2-40B4-BE49-F238E27FC236}">
                <a16:creationId xmlns:a16="http://schemas.microsoft.com/office/drawing/2014/main" id="{0F84B11C-8918-2F38-B4E7-BA2FED44FE59}"/>
              </a:ext>
            </a:extLst>
          </p:cNvPr>
          <p:cNvSpPr>
            <a:spLocks noGrp="1"/>
          </p:cNvSpPr>
          <p:nvPr>
            <p:ph idx="1"/>
          </p:nvPr>
        </p:nvSpPr>
        <p:spPr/>
        <p:txBody>
          <a:bodyPr/>
          <a:lstStyle/>
          <a:p>
            <a:pPr marL="0" indent="0">
              <a:buNone/>
            </a:pPr>
            <a:r>
              <a:rPr lang="en-US" dirty="0"/>
              <a:t>Why Federalism?</a:t>
            </a:r>
          </a:p>
          <a:p>
            <a:r>
              <a:rPr lang="en-US" dirty="0"/>
              <a:t>“Coming-together” and “holding-together.”</a:t>
            </a:r>
          </a:p>
          <a:p>
            <a:r>
              <a:rPr lang="en-US" dirty="0"/>
              <a:t>Advantages over unitary systems.</a:t>
            </a:r>
          </a:p>
          <a:p>
            <a:r>
              <a:rPr lang="en-US" dirty="0"/>
              <a:t>Critics point to deleterious consequences.</a:t>
            </a:r>
          </a:p>
        </p:txBody>
      </p:sp>
      <p:sp>
        <p:nvSpPr>
          <p:cNvPr id="2" name="Footer Placeholder 1">
            <a:extLst>
              <a:ext uri="{FF2B5EF4-FFF2-40B4-BE49-F238E27FC236}">
                <a16:creationId xmlns:a16="http://schemas.microsoft.com/office/drawing/2014/main" id="{F61F486A-F78C-0B2C-F89A-A5BD2D818023}"/>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16E16C8E-00A6-408D-E1D6-B95FDDA5DADA}"/>
              </a:ext>
            </a:extLst>
          </p:cNvPr>
          <p:cNvSpPr>
            <a:spLocks noGrp="1"/>
          </p:cNvSpPr>
          <p:nvPr>
            <p:ph type="sldNum" sz="quarter" idx="12"/>
          </p:nvPr>
        </p:nvSpPr>
        <p:spPr/>
        <p:txBody>
          <a:bodyPr/>
          <a:lstStyle/>
          <a:p>
            <a:fld id="{B6F15528-21DE-4FAA-801E-634DDDAF4B2B}" type="slidenum">
              <a:rPr lang="en-US" smtClean="0"/>
              <a:pPr/>
              <a:t>7</a:t>
            </a:fld>
            <a:endParaRPr lang="en-US" dirty="0"/>
          </a:p>
        </p:txBody>
      </p:sp>
    </p:spTree>
    <p:extLst>
      <p:ext uri="{BB962C8B-B14F-4D97-AF65-F5344CB8AC3E}">
        <p14:creationId xmlns:p14="http://schemas.microsoft.com/office/powerpoint/2010/main" val="9929383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43EEED-A718-BFE3-4A89-C93B81B71515}"/>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B5D0B5F7-7781-148F-D90C-EA3487137088}"/>
              </a:ext>
            </a:extLst>
          </p:cNvPr>
          <p:cNvSpPr>
            <a:spLocks noGrp="1"/>
          </p:cNvSpPr>
          <p:nvPr>
            <p:ph type="title"/>
          </p:nvPr>
        </p:nvSpPr>
        <p:spPr/>
        <p:txBody>
          <a:bodyPr>
            <a:normAutofit/>
          </a:bodyPr>
          <a:lstStyle/>
          <a:p>
            <a:r>
              <a:rPr lang="en-US" sz="4000" dirty="0"/>
              <a:t>Bicameralism </a:t>
            </a:r>
            <a:r>
              <a:rPr lang="en-US" sz="2400" dirty="0"/>
              <a:t>(1 of 6)</a:t>
            </a:r>
          </a:p>
        </p:txBody>
      </p:sp>
      <p:sp>
        <p:nvSpPr>
          <p:cNvPr id="4" name="Content Placeholder 3">
            <a:extLst>
              <a:ext uri="{FF2B5EF4-FFF2-40B4-BE49-F238E27FC236}">
                <a16:creationId xmlns:a16="http://schemas.microsoft.com/office/drawing/2014/main" id="{572AB1B3-93E5-96E4-02F0-015EF43FD98A}"/>
              </a:ext>
            </a:extLst>
          </p:cNvPr>
          <p:cNvSpPr>
            <a:spLocks noGrp="1"/>
          </p:cNvSpPr>
          <p:nvPr>
            <p:ph idx="1"/>
          </p:nvPr>
        </p:nvSpPr>
        <p:spPr/>
        <p:txBody>
          <a:bodyPr/>
          <a:lstStyle/>
          <a:p>
            <a:r>
              <a:rPr lang="en-US" dirty="0"/>
              <a:t>Bicameral legislature.</a:t>
            </a:r>
          </a:p>
          <a:p>
            <a:r>
              <a:rPr lang="en-US" dirty="0"/>
              <a:t>Significant impact on legislative process.</a:t>
            </a:r>
          </a:p>
          <a:p>
            <a:endParaRPr lang="en-US" dirty="0"/>
          </a:p>
        </p:txBody>
      </p:sp>
      <p:sp>
        <p:nvSpPr>
          <p:cNvPr id="2" name="Footer Placeholder 1">
            <a:extLst>
              <a:ext uri="{FF2B5EF4-FFF2-40B4-BE49-F238E27FC236}">
                <a16:creationId xmlns:a16="http://schemas.microsoft.com/office/drawing/2014/main" id="{2F699A80-D3B1-529C-2933-A67E685736A9}"/>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C0AA7466-8DAC-7830-EEAB-6AA2E4483973}"/>
              </a:ext>
            </a:extLst>
          </p:cNvPr>
          <p:cNvSpPr>
            <a:spLocks noGrp="1"/>
          </p:cNvSpPr>
          <p:nvPr>
            <p:ph type="sldNum" sz="quarter" idx="12"/>
          </p:nvPr>
        </p:nvSpPr>
        <p:spPr/>
        <p:txBody>
          <a:bodyPr/>
          <a:lstStyle/>
          <a:p>
            <a:fld id="{B6F15528-21DE-4FAA-801E-634DDDAF4B2B}" type="slidenum">
              <a:rPr lang="en-US" smtClean="0"/>
              <a:pPr/>
              <a:t>8</a:t>
            </a:fld>
            <a:endParaRPr lang="en-US" dirty="0"/>
          </a:p>
        </p:txBody>
      </p:sp>
    </p:spTree>
    <p:extLst>
      <p:ext uri="{BB962C8B-B14F-4D97-AF65-F5344CB8AC3E}">
        <p14:creationId xmlns:p14="http://schemas.microsoft.com/office/powerpoint/2010/main" val="35114225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BBD180-7EEC-80B2-A587-4787BD673861}"/>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7232FAFF-558D-1ADA-EBA3-CAE07F08A906}"/>
              </a:ext>
            </a:extLst>
          </p:cNvPr>
          <p:cNvSpPr>
            <a:spLocks noGrp="1"/>
          </p:cNvSpPr>
          <p:nvPr>
            <p:ph type="title"/>
          </p:nvPr>
        </p:nvSpPr>
        <p:spPr/>
        <p:txBody>
          <a:bodyPr>
            <a:normAutofit/>
          </a:bodyPr>
          <a:lstStyle/>
          <a:p>
            <a:r>
              <a:rPr lang="en-US" sz="4000" dirty="0"/>
              <a:t>Bicameralism </a:t>
            </a:r>
            <a:r>
              <a:rPr lang="en-US" sz="2400" dirty="0"/>
              <a:t>(2 of 6)</a:t>
            </a:r>
          </a:p>
        </p:txBody>
      </p:sp>
      <p:sp>
        <p:nvSpPr>
          <p:cNvPr id="4" name="Content Placeholder 3">
            <a:extLst>
              <a:ext uri="{FF2B5EF4-FFF2-40B4-BE49-F238E27FC236}">
                <a16:creationId xmlns:a16="http://schemas.microsoft.com/office/drawing/2014/main" id="{BB9D852F-62A0-5422-91D5-A2A3FEE31069}"/>
              </a:ext>
            </a:extLst>
          </p:cNvPr>
          <p:cNvSpPr>
            <a:spLocks noGrp="1"/>
          </p:cNvSpPr>
          <p:nvPr>
            <p:ph idx="1"/>
          </p:nvPr>
        </p:nvSpPr>
        <p:spPr/>
        <p:txBody>
          <a:bodyPr/>
          <a:lstStyle/>
          <a:p>
            <a:pPr marL="0" indent="0">
              <a:buNone/>
            </a:pPr>
            <a:r>
              <a:rPr lang="en-US" dirty="0"/>
              <a:t>Types of Bicameralism</a:t>
            </a:r>
          </a:p>
          <a:p>
            <a:r>
              <a:rPr lang="en-US" dirty="0"/>
              <a:t>Congruent bicameralism and incongruent bicameralism.</a:t>
            </a:r>
          </a:p>
          <a:p>
            <a:r>
              <a:rPr lang="en-US" dirty="0"/>
              <a:t>Malapportionment.</a:t>
            </a:r>
          </a:p>
          <a:p>
            <a:r>
              <a:rPr lang="en-US" dirty="0"/>
              <a:t>Symmetric bicameralism and asymmetrical bicameralism.</a:t>
            </a:r>
          </a:p>
        </p:txBody>
      </p:sp>
      <p:sp>
        <p:nvSpPr>
          <p:cNvPr id="2" name="Footer Placeholder 1">
            <a:extLst>
              <a:ext uri="{FF2B5EF4-FFF2-40B4-BE49-F238E27FC236}">
                <a16:creationId xmlns:a16="http://schemas.microsoft.com/office/drawing/2014/main" id="{EA5A9111-3420-FE54-123E-D783BB583114}"/>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D1468021-94DF-86CD-717F-AD98232A86C2}"/>
              </a:ext>
            </a:extLst>
          </p:cNvPr>
          <p:cNvSpPr>
            <a:spLocks noGrp="1"/>
          </p:cNvSpPr>
          <p:nvPr>
            <p:ph type="sldNum" sz="quarter" idx="12"/>
          </p:nvPr>
        </p:nvSpPr>
        <p:spPr/>
        <p:txBody>
          <a:bodyPr/>
          <a:lstStyle/>
          <a:p>
            <a:fld id="{B6F15528-21DE-4FAA-801E-634DDDAF4B2B}" type="slidenum">
              <a:rPr lang="en-US" smtClean="0"/>
              <a:pPr/>
              <a:t>9</a:t>
            </a:fld>
            <a:endParaRPr lang="en-US" dirty="0"/>
          </a:p>
        </p:txBody>
      </p:sp>
    </p:spTree>
    <p:extLst>
      <p:ext uri="{BB962C8B-B14F-4D97-AF65-F5344CB8AC3E}">
        <p14:creationId xmlns:p14="http://schemas.microsoft.com/office/powerpoint/2010/main" val="4700000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501</TotalTime>
  <Words>5391</Words>
  <Application>Microsoft Office PowerPoint</Application>
  <PresentationFormat>On-screen Show (4:3)</PresentationFormat>
  <Paragraphs>458</Paragraphs>
  <Slides>22</Slides>
  <Notes>20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Arial</vt:lpstr>
      <vt:lpstr>Calibri</vt:lpstr>
      <vt:lpstr>Times New Roman</vt:lpstr>
      <vt:lpstr>Office Theme</vt:lpstr>
      <vt:lpstr>Clark, Foundations of Comparative Politics, Edition 2 Chapter 13: Institutional Veto Players</vt:lpstr>
      <vt:lpstr>Federalism (1 of 6)</vt:lpstr>
      <vt:lpstr>Federalism (2 of 6)</vt:lpstr>
      <vt:lpstr>Federalism (3 of 6)</vt:lpstr>
      <vt:lpstr>Federalism (4 of 6)</vt:lpstr>
      <vt:lpstr>Federalism (5 of 6)</vt:lpstr>
      <vt:lpstr>Federalism (6 of 6)</vt:lpstr>
      <vt:lpstr>Bicameralism (1 of 6)</vt:lpstr>
      <vt:lpstr>Bicameralism (2 of 6)</vt:lpstr>
      <vt:lpstr>Bicameralism (3 of 6)</vt:lpstr>
      <vt:lpstr>Bicameralism (4 of 6)</vt:lpstr>
      <vt:lpstr>Bicameralism (5 of 6)</vt:lpstr>
      <vt:lpstr>Bicameralism (6 of 6)</vt:lpstr>
      <vt:lpstr>Constitutionalism (1 of 4)</vt:lpstr>
      <vt:lpstr>Constitutionalism (2 of 4)</vt:lpstr>
      <vt:lpstr>Constitutionalism (3 of 4)</vt:lpstr>
      <vt:lpstr>Constitutionalism (4 of 4)</vt:lpstr>
      <vt:lpstr>Veto Players</vt:lpstr>
      <vt:lpstr>Appendix: Accessibility Content, Long Descriptions for Images</vt:lpstr>
      <vt:lpstr>Figure 13.1: Long Description</vt:lpstr>
      <vt:lpstr>Figure 13.2: Long Description</vt:lpstr>
      <vt:lpstr>Figure 13.3: Long Description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Clark 2e Chapter 13 PowerPoints</dc:title>
  <dc:subject/>
  <dc:creator>Tominia, Madilyn</dc:creator>
  <cp:keywords/>
  <dc:description/>
  <cp:lastModifiedBy>Bhavani Gopal (Integra)</cp:lastModifiedBy>
  <cp:revision>36</cp:revision>
  <dcterms:created xsi:type="dcterms:W3CDTF">2006-08-16T00:00:00Z</dcterms:created>
  <dcterms:modified xsi:type="dcterms:W3CDTF">2024-11-04T08:39:39Z</dcterms:modified>
  <cp:category/>
</cp:coreProperties>
</file>