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ppt/authors.xml" ContentType="application/vnd.ms-powerpoint.author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0"/>
  </p:notesMasterIdLst>
  <p:sldIdLst>
    <p:sldId id="256" r:id="rId2"/>
    <p:sldId id="268" r:id="rId3"/>
    <p:sldId id="269" r:id="rId4"/>
    <p:sldId id="270" r:id="rId5"/>
    <p:sldId id="271" r:id="rId6"/>
    <p:sldId id="272" r:id="rId7"/>
    <p:sldId id="274" r:id="rId8"/>
    <p:sldId id="275"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5A9FBD64-18AB-F1CE-F6F7-55CC2DE8D9AE}" name="Jennifer Jovin-Bernstein (she/her/hers)" initials="JJB(" userId="S::Jennifer.Jovin-Bernstein@sagepub.com::d795446e-61a4-4863-ab66-620f9a14421d"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2F2F6"/>
    <a:srgbClr val="F0F8F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245"/>
    <p:restoredTop sz="70254" autoAdjust="0"/>
  </p:normalViewPr>
  <p:slideViewPr>
    <p:cSldViewPr>
      <p:cViewPr varScale="1">
        <p:scale>
          <a:sx n="47" d="100"/>
          <a:sy n="47" d="100"/>
        </p:scale>
        <p:origin x="2262" y="48"/>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5" Type="http://schemas.microsoft.com/office/2018/10/relationships/authors" Target="author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6422B10-FE80-4935-B9C9-55F2DE02CE53}" type="datetimeFigureOut">
              <a:rPr lang="en-US" smtClean="0"/>
              <a:t>10/11/2024</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9974C31-EB4A-4B21-8134-CB5741A1DC5F}" type="slidenum">
              <a:rPr lang="en-US" smtClean="0"/>
              <a:t>‹#›</a:t>
            </a:fld>
            <a:endParaRPr lang="en-US" dirty="0"/>
          </a:p>
        </p:txBody>
      </p:sp>
    </p:spTree>
    <p:extLst>
      <p:ext uri="{BB962C8B-B14F-4D97-AF65-F5344CB8AC3E}">
        <p14:creationId xmlns:p14="http://schemas.microsoft.com/office/powerpoint/2010/main" val="211314339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1-1 </a:t>
            </a:r>
            <a:r>
              <a:rPr lang="en-GB" sz="1800" dirty="0">
                <a:solidFill>
                  <a:srgbClr val="993300"/>
                </a:solidFill>
                <a:effectLst/>
                <a:latin typeface="Times New Roman" panose="02020603050405020304" pitchFamily="18" charset="0"/>
                <a:ea typeface="Times New Roman" panose="02020603050405020304" pitchFamily="18" charset="0"/>
              </a:rPr>
              <a:t>Explain the difference between comparative politics and international politics.</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Ideas, values, beliefs, and attitudes</a:t>
            </a:r>
          </a:p>
          <a:p>
            <a:pPr marL="342900" indent="-342900">
              <a:buAutoNum type="arabicPeriod"/>
            </a:pPr>
            <a:r>
              <a:rPr lang="en-US" sz="1800" dirty="0">
                <a:solidFill>
                  <a:srgbClr val="000000"/>
                </a:solidFill>
                <a:effectLst/>
                <a:latin typeface="Times New Roman" panose="02020603050405020304" pitchFamily="18" charset="0"/>
                <a:ea typeface="Calibri" panose="020F0502020204030204" pitchFamily="34" charset="0"/>
              </a:rPr>
              <a:t>Issac Kramnick argues that a political ideology is a set of ideas, values, beliefs, and attitudes that are “put in the service of politicized interests involved in a struggle to affect the distribution of power and the outcomes of public policy.” </a:t>
            </a:r>
          </a:p>
          <a:p>
            <a:pPr marL="342900" indent="-342900">
              <a:buAutoNum type="arabicPeriod"/>
            </a:pPr>
            <a:r>
              <a:rPr lang="en-US" sz="1800" dirty="0">
                <a:solidFill>
                  <a:srgbClr val="000000"/>
                </a:solidFill>
                <a:effectLst/>
                <a:latin typeface="Times New Roman" panose="02020603050405020304" pitchFamily="18" charset="0"/>
                <a:ea typeface="Calibri" panose="020F0502020204030204" pitchFamily="34" charset="0"/>
              </a:rPr>
              <a:t>First, a key aspect of an ideology is that it’s a </a:t>
            </a:r>
            <a:r>
              <a:rPr lang="en-US" sz="1800" i="1" dirty="0">
                <a:solidFill>
                  <a:srgbClr val="000000"/>
                </a:solidFill>
                <a:effectLst/>
                <a:latin typeface="Times New Roman" panose="02020603050405020304" pitchFamily="18" charset="0"/>
                <a:ea typeface="Calibri" panose="020F0502020204030204" pitchFamily="34" charset="0"/>
              </a:rPr>
              <a:t>set </a:t>
            </a:r>
            <a:r>
              <a:rPr lang="en-US" sz="1800" dirty="0">
                <a:solidFill>
                  <a:srgbClr val="000000"/>
                </a:solidFill>
                <a:effectLst/>
                <a:latin typeface="Times New Roman" panose="02020603050405020304" pitchFamily="18" charset="0"/>
                <a:ea typeface="Calibri" panose="020F0502020204030204" pitchFamily="34" charset="0"/>
              </a:rPr>
              <a:t>or </a:t>
            </a:r>
            <a:r>
              <a:rPr lang="en-US" sz="1800" i="1" dirty="0">
                <a:solidFill>
                  <a:srgbClr val="000000"/>
                </a:solidFill>
                <a:effectLst/>
                <a:latin typeface="Times New Roman" panose="02020603050405020304" pitchFamily="18" charset="0"/>
                <a:ea typeface="Calibri" panose="020F0502020204030204" pitchFamily="34" charset="0"/>
              </a:rPr>
              <a:t>collection </a:t>
            </a:r>
            <a:r>
              <a:rPr lang="en-US" sz="1800" dirty="0">
                <a:solidFill>
                  <a:srgbClr val="000000"/>
                </a:solidFill>
                <a:effectLst/>
                <a:latin typeface="Times New Roman" panose="02020603050405020304" pitchFamily="18" charset="0"/>
                <a:ea typeface="Calibri" panose="020F0502020204030204" pitchFamily="34" charset="0"/>
              </a:rPr>
              <a:t>of ideas, beliefs, values, and attitudes such that the elements of the set form a pattern in the sense that particular ideas tend to occur alongside certain beliefs.</a:t>
            </a:r>
            <a:r>
              <a:rPr lang="en-US" sz="2800" dirty="0">
                <a:effectLst/>
              </a:rPr>
              <a:t> </a:t>
            </a:r>
            <a:endParaRPr lang="en-US" sz="1800" dirty="0">
              <a:solidFill>
                <a:srgbClr val="000000"/>
              </a:solidFill>
              <a:effectLst/>
              <a:latin typeface="Times New Roman" panose="02020603050405020304" pitchFamily="18" charset="0"/>
            </a:endParaRPr>
          </a:p>
          <a:p>
            <a:pPr marL="342900" indent="-342900">
              <a:buAutoNum type="arabicPeriod"/>
            </a:pPr>
            <a:r>
              <a:rPr lang="en-US" sz="1800" dirty="0">
                <a:solidFill>
                  <a:srgbClr val="000000"/>
                </a:solidFill>
                <a:effectLst/>
                <a:latin typeface="Times New Roman" panose="02020603050405020304" pitchFamily="18" charset="0"/>
                <a:ea typeface="Calibri" panose="020F0502020204030204" pitchFamily="34" charset="0"/>
              </a:rPr>
              <a:t>Ideologies imply that the values and attitudes we hold constrain the ideas we use and the beliefs we hold, and vice versa.</a:t>
            </a:r>
            <a:r>
              <a:rPr lang="en-US" sz="2800" dirty="0">
                <a:effectLst/>
              </a:rPr>
              <a:t> </a:t>
            </a:r>
            <a:endParaRPr lang="en-US" sz="1800" dirty="0">
              <a:solidFill>
                <a:srgbClr val="000000"/>
              </a:solidFill>
              <a:effectLst/>
              <a:latin typeface="Times New Roman" panose="02020603050405020304" pitchFamily="18" charset="0"/>
              <a:ea typeface="Calibri" panose="020F0502020204030204" pitchFamily="34" charset="0"/>
            </a:endParaRPr>
          </a:p>
          <a:p>
            <a:pPr marL="228600" indent="-228600">
              <a:buAutoNum type="arabicPeriod"/>
            </a:pPr>
            <a:endParaRPr lang="en-US" dirty="0"/>
          </a:p>
          <a:p>
            <a:endParaRPr lang="en-US" dirty="0"/>
          </a:p>
          <a:p>
            <a:r>
              <a:rPr lang="en-US" dirty="0"/>
              <a:t>Ideologies emphasize certain ideas</a:t>
            </a:r>
          </a:p>
          <a:p>
            <a:pPr marL="342900" indent="-342900">
              <a:buAutoNum type="arabicPeriod"/>
            </a:pPr>
            <a:r>
              <a:rPr lang="en-US" sz="1800" dirty="0">
                <a:solidFill>
                  <a:srgbClr val="000000"/>
                </a:solidFill>
                <a:effectLst/>
                <a:latin typeface="Times New Roman" panose="02020603050405020304" pitchFamily="18" charset="0"/>
                <a:ea typeface="Calibri" panose="020F0502020204030204" pitchFamily="34" charset="0"/>
              </a:rPr>
              <a:t>Ideologies emphasize certain ideas and define concepts in particular ways. For example, the concepts of “freedom” and “hierarchy” are defined in different ways and are given varying amounts of emphasis depending on the ideology in question.</a:t>
            </a:r>
            <a:r>
              <a:rPr lang="en-US" dirty="0">
                <a:effectLst/>
              </a:rPr>
              <a:t> </a:t>
            </a:r>
          </a:p>
          <a:p>
            <a:pPr marL="228600" indent="-228600">
              <a:buAutoNum type="arabicPeriod"/>
            </a:pPr>
            <a:r>
              <a:rPr lang="en-US" sz="1800" dirty="0">
                <a:solidFill>
                  <a:srgbClr val="000000"/>
                </a:solidFill>
                <a:effectLst/>
                <a:latin typeface="Times New Roman" panose="02020603050405020304" pitchFamily="18" charset="0"/>
                <a:ea typeface="Calibri" panose="020F0502020204030204" pitchFamily="34" charset="0"/>
              </a:rPr>
              <a:t>Ideologies also make competing claims about the way the world works. </a:t>
            </a:r>
          </a:p>
          <a:p>
            <a:pPr marL="228600" indent="-228600">
              <a:buAutoNum type="arabicPeriod"/>
            </a:pPr>
            <a:r>
              <a:rPr lang="en-US" sz="1800" dirty="0">
                <a:solidFill>
                  <a:srgbClr val="000000"/>
                </a:solidFill>
                <a:effectLst/>
                <a:latin typeface="Times New Roman" panose="02020603050405020304" pitchFamily="18" charset="0"/>
                <a:ea typeface="Calibri" panose="020F0502020204030204" pitchFamily="34" charset="0"/>
              </a:rPr>
              <a:t>Ideologies both express and shape the opinions, attitudes (such as altruism, deference, individualism, or optimism), and emotional dispositions of their adherents.</a:t>
            </a:r>
            <a:r>
              <a:rPr lang="en-US" dirty="0">
                <a:effectLst/>
              </a:rPr>
              <a:t> </a:t>
            </a:r>
            <a:endParaRPr lang="en-US" dirty="0"/>
          </a:p>
          <a:p>
            <a:endParaRPr lang="en-US" dirty="0"/>
          </a:p>
          <a:p>
            <a:r>
              <a:rPr lang="en-US" dirty="0"/>
              <a:t>Not all ideas are political</a:t>
            </a:r>
          </a:p>
          <a:p>
            <a:pPr marL="342900" indent="-342900">
              <a:buAutoNum type="arabicPeriod"/>
            </a:pPr>
            <a:r>
              <a:rPr lang="en-US" sz="1800" dirty="0">
                <a:solidFill>
                  <a:srgbClr val="000000"/>
                </a:solidFill>
                <a:effectLst/>
                <a:latin typeface="Times New Roman" panose="02020603050405020304" pitchFamily="18" charset="0"/>
                <a:ea typeface="Calibri" panose="020F0502020204030204" pitchFamily="34" charset="0"/>
              </a:rPr>
              <a:t>It’s important to recognize that not all collections of ideas, beliefs, values, and attitudes are </a:t>
            </a:r>
            <a:r>
              <a:rPr lang="en-US" sz="1800" i="1" dirty="0">
                <a:solidFill>
                  <a:srgbClr val="000000"/>
                </a:solidFill>
                <a:effectLst/>
                <a:latin typeface="Times New Roman" panose="02020603050405020304" pitchFamily="18" charset="0"/>
                <a:ea typeface="Calibri" panose="020F0502020204030204" pitchFamily="34" charset="0"/>
              </a:rPr>
              <a:t>political </a:t>
            </a:r>
            <a:r>
              <a:rPr lang="en-US" sz="1800" dirty="0">
                <a:solidFill>
                  <a:srgbClr val="000000"/>
                </a:solidFill>
                <a:effectLst/>
                <a:latin typeface="Times New Roman" panose="02020603050405020304" pitchFamily="18" charset="0"/>
                <a:ea typeface="Calibri" panose="020F0502020204030204" pitchFamily="34" charset="0"/>
              </a:rPr>
              <a:t>ideologies. </a:t>
            </a:r>
          </a:p>
          <a:p>
            <a:pPr marL="342900" indent="-342900">
              <a:buAutoNum type="arabicPeriod"/>
            </a:pPr>
            <a:r>
              <a:rPr lang="en-US" sz="1800" dirty="0">
                <a:solidFill>
                  <a:srgbClr val="000000"/>
                </a:solidFill>
                <a:effectLst/>
                <a:latin typeface="Times New Roman" panose="02020603050405020304" pitchFamily="18" charset="0"/>
                <a:ea typeface="Calibri" panose="020F0502020204030204" pitchFamily="34" charset="0"/>
              </a:rPr>
              <a:t>Religions, as well as more secular philosophies like Confucianism or Scientism, also contain ideas, beliefs, values, and attitudes. </a:t>
            </a:r>
          </a:p>
          <a:p>
            <a:pPr marL="342900" indent="-342900">
              <a:buAutoNum type="arabicPeriod"/>
            </a:pPr>
            <a:r>
              <a:rPr lang="en-US" sz="1800" dirty="0">
                <a:solidFill>
                  <a:srgbClr val="000000"/>
                </a:solidFill>
                <a:effectLst/>
                <a:latin typeface="Times New Roman" panose="02020603050405020304" pitchFamily="18" charset="0"/>
                <a:ea typeface="Calibri" panose="020F0502020204030204" pitchFamily="34" charset="0"/>
              </a:rPr>
              <a:t>An ideology becomes a </a:t>
            </a:r>
            <a:r>
              <a:rPr lang="en-US" sz="1800" i="1" dirty="0">
                <a:solidFill>
                  <a:srgbClr val="000000"/>
                </a:solidFill>
                <a:effectLst/>
                <a:latin typeface="Times New Roman" panose="02020603050405020304" pitchFamily="18" charset="0"/>
                <a:ea typeface="Calibri" panose="020F0502020204030204" pitchFamily="34" charset="0"/>
              </a:rPr>
              <a:t>political </a:t>
            </a:r>
            <a:r>
              <a:rPr lang="en-US" sz="1800" dirty="0">
                <a:solidFill>
                  <a:srgbClr val="000000"/>
                </a:solidFill>
                <a:effectLst/>
                <a:latin typeface="Times New Roman" panose="02020603050405020304" pitchFamily="18" charset="0"/>
                <a:ea typeface="Calibri" panose="020F0502020204030204" pitchFamily="34" charset="0"/>
              </a:rPr>
              <a:t>ideology only when it’s used to influence the distribution of power in society.</a:t>
            </a:r>
            <a:r>
              <a:rPr lang="en-US" sz="2800" dirty="0">
                <a:effectLst/>
              </a:rPr>
              <a:t> </a:t>
            </a:r>
            <a:endParaRPr lang="en-US" sz="1800" dirty="0">
              <a:solidFill>
                <a:srgbClr val="000000"/>
              </a:solidFill>
              <a:effectLst/>
              <a:latin typeface="Times New Roman" panose="02020603050405020304" pitchFamily="18" charset="0"/>
              <a:ea typeface="Calibri" panose="020F0502020204030204" pitchFamily="34" charset="0"/>
            </a:endParaRPr>
          </a:p>
          <a:p>
            <a:pPr marL="228600" indent="-228600">
              <a:buAutoNum type="arabicPeriod"/>
            </a:pPr>
            <a:endParaRPr lang="en-US" dirty="0"/>
          </a:p>
          <a:p>
            <a:endParaRPr lang="en-US" dirty="0"/>
          </a:p>
          <a:p>
            <a:r>
              <a:rPr lang="en-US" dirty="0"/>
              <a:t>Political ideology and political action</a:t>
            </a:r>
          </a:p>
          <a:p>
            <a:pPr marL="342900" indent="-342900">
              <a:buAutoNum type="arabicPeriod"/>
            </a:pPr>
            <a:r>
              <a:rPr lang="en-US" sz="1800" dirty="0">
                <a:solidFill>
                  <a:srgbClr val="000000"/>
                </a:solidFill>
                <a:effectLst/>
                <a:latin typeface="Times New Roman" panose="02020603050405020304" pitchFamily="18" charset="0"/>
                <a:ea typeface="Calibri" panose="020F0502020204030204" pitchFamily="34" charset="0"/>
              </a:rPr>
              <a:t>One of the key things that separates scientific ideas and beliefs from the ideas and beliefs in a political ideology is that while scientific ideas and beliefs can and should be used for political purposes, the value</a:t>
            </a:r>
            <a:r>
              <a:rPr lang="en-US" sz="1800" i="1" dirty="0">
                <a:solidFill>
                  <a:srgbClr val="000000"/>
                </a:solidFill>
                <a:effectLst/>
                <a:latin typeface="Times New Roman" panose="02020603050405020304" pitchFamily="18" charset="0"/>
                <a:ea typeface="Calibri" panose="020F0502020204030204" pitchFamily="34" charset="0"/>
              </a:rPr>
              <a:t> </a:t>
            </a:r>
            <a:r>
              <a:rPr lang="en-US" sz="1800" dirty="0">
                <a:solidFill>
                  <a:srgbClr val="000000"/>
                </a:solidFill>
                <a:effectLst/>
                <a:latin typeface="Times New Roman" panose="02020603050405020304" pitchFamily="18" charset="0"/>
                <a:ea typeface="Calibri" panose="020F0502020204030204" pitchFamily="34" charset="0"/>
              </a:rPr>
              <a:t>of ideas and beliefs in a political ideology often depends on their utility in furthering political action. </a:t>
            </a:r>
          </a:p>
          <a:p>
            <a:pPr marL="342900" indent="-342900">
              <a:buAutoNum type="arabicPeriod"/>
            </a:pPr>
            <a:r>
              <a:rPr lang="en-US" sz="1800" dirty="0">
                <a:solidFill>
                  <a:srgbClr val="000000"/>
                </a:solidFill>
                <a:effectLst/>
                <a:latin typeface="Times New Roman" panose="02020603050405020304" pitchFamily="18" charset="0"/>
                <a:ea typeface="Calibri" panose="020F0502020204030204" pitchFamily="34" charset="0"/>
              </a:rPr>
              <a:t>Many have argued that scientific theories shouldn’t involve statements of value or attitude. </a:t>
            </a:r>
          </a:p>
          <a:p>
            <a:pPr marL="342900" indent="-342900">
              <a:buAutoNum type="arabicPeriod"/>
            </a:pPr>
            <a:r>
              <a:rPr lang="en-US" sz="1800" dirty="0">
                <a:solidFill>
                  <a:srgbClr val="000000"/>
                </a:solidFill>
                <a:effectLst/>
                <a:latin typeface="Times New Roman" panose="02020603050405020304" pitchFamily="18" charset="0"/>
                <a:ea typeface="Calibri" panose="020F0502020204030204" pitchFamily="34" charset="0"/>
              </a:rPr>
              <a:t>It’s uncontroversial, though, to say that while value judgements and attitudinal dispositions are often considered an unavoidable evil in scientific theories, they are central to the very purpose of political ideologies.</a:t>
            </a:r>
            <a:r>
              <a:rPr lang="en-US" sz="2800" dirty="0">
                <a:effectLst/>
              </a:rPr>
              <a:t> </a:t>
            </a:r>
            <a:endParaRPr lang="en-US" sz="1800" dirty="0">
              <a:solidFill>
                <a:srgbClr val="000000"/>
              </a:solidFill>
              <a:effectLst/>
              <a:latin typeface="Times New Roman" panose="02020603050405020304" pitchFamily="18" charset="0"/>
              <a:ea typeface="Calibri" panose="020F0502020204030204" pitchFamily="34"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2</a:t>
            </a:fld>
            <a:endParaRPr lang="en-US" dirty="0"/>
          </a:p>
        </p:txBody>
      </p:sp>
    </p:spTree>
    <p:extLst>
      <p:ext uri="{BB962C8B-B14F-4D97-AF65-F5344CB8AC3E}">
        <p14:creationId xmlns:p14="http://schemas.microsoft.com/office/powerpoint/2010/main" val="70142261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 </a:t>
            </a:r>
            <a:r>
              <a:rPr lang="en-GB" sz="1200" dirty="0">
                <a:solidFill>
                  <a:srgbClr val="993300"/>
                </a:solidFill>
                <a:effectLst/>
                <a:latin typeface="Times New Roman" panose="02020603050405020304" pitchFamily="18" charset="0"/>
                <a:ea typeface="Times New Roman" panose="02020603050405020304" pitchFamily="18" charset="0"/>
              </a:rPr>
              <a:t>Identify the differences between conservatism, liberalism, socialism.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Conservatism</a:t>
            </a:r>
          </a:p>
          <a:p>
            <a:pPr marL="342900" indent="-342900">
              <a:buAutoNum type="arabicPeriod"/>
            </a:pPr>
            <a:r>
              <a:rPr lang="en-US" sz="1800" dirty="0">
                <a:effectLst/>
                <a:latin typeface="Times New Roman" panose="02020603050405020304" pitchFamily="18" charset="0"/>
                <a:ea typeface="Calibri" panose="020F0502020204030204" pitchFamily="34" charset="0"/>
              </a:rPr>
              <a:t>One view of conservatism is that it’s the natural ideology of traditional societies. </a:t>
            </a:r>
          </a:p>
          <a:p>
            <a:pPr marL="228600" indent="-228600">
              <a:buAutoNum type="arabicPeriod"/>
            </a:pPr>
            <a:r>
              <a:rPr lang="en-US" sz="1800" dirty="0">
                <a:effectLst/>
                <a:latin typeface="Times New Roman" panose="02020603050405020304" pitchFamily="18" charset="0"/>
                <a:ea typeface="Calibri" panose="020F0502020204030204" pitchFamily="34" charset="0"/>
              </a:rPr>
              <a:t>Traditional societies are typically agricultural, religious, hierarchical, and patriarchal. </a:t>
            </a:r>
          </a:p>
          <a:p>
            <a:pPr marL="228600" indent="-228600">
              <a:buAutoNum type="arabicPeriod"/>
            </a:pPr>
            <a:r>
              <a:rPr lang="en-US" sz="1800" dirty="0">
                <a:effectLst/>
                <a:latin typeface="Times New Roman" panose="02020603050405020304" pitchFamily="18" charset="0"/>
                <a:ea typeface="Calibri" panose="020F0502020204030204" pitchFamily="34" charset="0"/>
              </a:rPr>
              <a:t>According to this traditional view, God arranged this hierarchy and placed all things in their position. </a:t>
            </a:r>
          </a:p>
          <a:p>
            <a:pPr marL="228600" indent="-228600">
              <a:buAutoNum type="arabicPeriod"/>
            </a:pPr>
            <a:r>
              <a:rPr lang="en-US" sz="1800" dirty="0">
                <a:effectLst/>
                <a:latin typeface="Times New Roman" panose="02020603050405020304" pitchFamily="18" charset="0"/>
                <a:ea typeface="Calibri" panose="020F0502020204030204" pitchFamily="34" charset="0"/>
              </a:rPr>
              <a:t>The purpose of life was to glorify God and the best way to do that was to reinforce the hierarchy he created by performing the responsibilities that came with your position in the hierarchy. </a:t>
            </a:r>
          </a:p>
          <a:p>
            <a:pPr marL="228600" indent="-228600">
              <a:buAutoNum type="arabicPeriod"/>
            </a:pPr>
            <a:endParaRPr lang="en-US" dirty="0"/>
          </a:p>
          <a:p>
            <a:endParaRPr lang="en-US" dirty="0"/>
          </a:p>
          <a:p>
            <a:r>
              <a:rPr lang="en-US" dirty="0"/>
              <a:t>Liberalism</a:t>
            </a:r>
          </a:p>
          <a:p>
            <a:pPr marL="342900" indent="-342900">
              <a:buAutoNum type="arabicPeriod"/>
            </a:pPr>
            <a:r>
              <a:rPr lang="en-US" sz="1800" dirty="0">
                <a:effectLst/>
                <a:latin typeface="Times New Roman" panose="02020603050405020304" pitchFamily="18" charset="0"/>
                <a:ea typeface="Calibri" panose="020F0502020204030204" pitchFamily="34" charset="0"/>
              </a:rPr>
              <a:t>While conservatism is associated with traditional society, liberalism is associated with modernity. </a:t>
            </a:r>
          </a:p>
          <a:p>
            <a:pPr marL="228600" indent="-228600">
              <a:buAutoNum type="arabicPeriod"/>
            </a:pPr>
            <a:r>
              <a:rPr lang="en-US" sz="1800" dirty="0">
                <a:effectLst/>
                <a:latin typeface="Times New Roman" panose="02020603050405020304" pitchFamily="18" charset="0"/>
                <a:ea typeface="Calibri" panose="020F0502020204030204" pitchFamily="34" charset="0"/>
              </a:rPr>
              <a:t>Its tenets can be traced to ideas that first became prominent during the Protestant Reformation, the Scientific Revolution, and the Age of Enlightenment in Europe. </a:t>
            </a:r>
          </a:p>
          <a:p>
            <a:pPr marL="228600" indent="-228600">
              <a:buAutoNum type="arabicPeriod"/>
            </a:pPr>
            <a:r>
              <a:rPr lang="en-US" sz="1800" dirty="0">
                <a:effectLst/>
                <a:latin typeface="Times New Roman" panose="02020603050405020304" pitchFamily="18" charset="0"/>
                <a:ea typeface="Calibri" panose="020F0502020204030204" pitchFamily="34" charset="0"/>
              </a:rPr>
              <a:t>Thinkers who contributed to what would eventually become known as liberalism were religious deviated from tradition by arguing for a “freedom of conscience.”</a:t>
            </a:r>
          </a:p>
          <a:p>
            <a:pPr marL="228600" indent="-228600">
              <a:buAutoNum type="arabicPeriod"/>
            </a:pPr>
            <a:r>
              <a:rPr lang="en-US" sz="1800" dirty="0">
                <a:effectLst/>
                <a:latin typeface="Times New Roman" panose="02020603050405020304" pitchFamily="18" charset="0"/>
                <a:ea typeface="Calibri" panose="020F0502020204030204" pitchFamily="34" charset="0"/>
              </a:rPr>
              <a:t>Non-conformists often emphasized the religious piety of the individual rather than participation in Church rituals and sacraments.</a:t>
            </a:r>
            <a:r>
              <a:rPr lang="en-US" sz="2800" dirty="0">
                <a:effectLst/>
              </a:rPr>
              <a:t> </a:t>
            </a:r>
            <a:r>
              <a:rPr lang="en-US" sz="1800" dirty="0">
                <a:effectLst/>
                <a:latin typeface="Times New Roman" panose="02020603050405020304" pitchFamily="18" charset="0"/>
                <a:ea typeface="Calibri" panose="020F0502020204030204" pitchFamily="34" charset="0"/>
              </a:rPr>
              <a:t> </a:t>
            </a:r>
          </a:p>
          <a:p>
            <a:pPr marL="228600" indent="-228600">
              <a:buAutoNum type="arabicPeriod"/>
            </a:pPr>
            <a:r>
              <a:rPr lang="en-US" sz="1800" dirty="0">
                <a:effectLst/>
                <a:latin typeface="Times New Roman" panose="02020603050405020304" pitchFamily="18" charset="0"/>
                <a:ea typeface="Calibri" panose="020F0502020204030204" pitchFamily="34" charset="0"/>
              </a:rPr>
              <a:t>The movements that led to liberalism emphasized individualism, rationalism, and freedom. </a:t>
            </a:r>
          </a:p>
          <a:p>
            <a:pPr marL="228600" indent="-228600">
              <a:buAutoNum type="arabicPeriod"/>
            </a:pPr>
            <a:r>
              <a:rPr lang="en-US" sz="1800" dirty="0">
                <a:effectLst/>
                <a:latin typeface="Times New Roman" panose="02020603050405020304" pitchFamily="18" charset="0"/>
                <a:ea typeface="Calibri" panose="020F0502020204030204" pitchFamily="34" charset="0"/>
              </a:rPr>
              <a:t>Liberals tend to value freedom above all else. </a:t>
            </a:r>
          </a:p>
          <a:p>
            <a:pPr marL="228600" indent="-228600">
              <a:buAutoNum type="arabicPeriod"/>
            </a:pPr>
            <a:r>
              <a:rPr lang="en-US" sz="1800" dirty="0">
                <a:effectLst/>
                <a:latin typeface="Times New Roman" panose="02020603050405020304" pitchFamily="18" charset="0"/>
                <a:ea typeface="Calibri" panose="020F0502020204030204" pitchFamily="34" charset="0"/>
              </a:rPr>
              <a:t>Another important element of liberalism is the right to own property.</a:t>
            </a:r>
            <a:r>
              <a:rPr lang="en-US" dirty="0">
                <a:effectLst/>
              </a:rPr>
              <a:t> </a:t>
            </a:r>
            <a:endParaRPr lang="en-US" sz="1800" dirty="0">
              <a:effectLst/>
              <a:latin typeface="Times New Roman" panose="02020603050405020304" pitchFamily="18" charset="0"/>
            </a:endParaRPr>
          </a:p>
          <a:p>
            <a:pPr marL="228600" indent="-228600">
              <a:buAutoNum type="arabicPeriod"/>
            </a:pPr>
            <a:r>
              <a:rPr lang="en-US" sz="1800" dirty="0">
                <a:effectLst/>
                <a:latin typeface="Times New Roman" panose="02020603050405020304" pitchFamily="18" charset="0"/>
                <a:ea typeface="Calibri" panose="020F0502020204030204" pitchFamily="34" charset="0"/>
              </a:rPr>
              <a:t>Liberalism has been used to provide a moral justification for self-interested economic behavior and the benefits of free exchange and competition and, therefore, relatively unregulated markets in goods, labor, and capital, including support for international trade, investment, and migration.</a:t>
            </a:r>
            <a:r>
              <a:rPr lang="en-US" dirty="0">
                <a:effectLst/>
              </a:rPr>
              <a:t> </a:t>
            </a:r>
            <a:endParaRPr lang="en-US" dirty="0"/>
          </a:p>
          <a:p>
            <a:endParaRPr lang="en-US" dirty="0"/>
          </a:p>
          <a:p>
            <a:r>
              <a:rPr lang="en-US" dirty="0"/>
              <a:t>Socialism</a:t>
            </a:r>
          </a:p>
          <a:p>
            <a:pPr marL="342900" indent="-342900">
              <a:buAutoNum type="arabicPeriod"/>
            </a:pPr>
            <a:r>
              <a:rPr lang="en-US" sz="1800" dirty="0">
                <a:effectLst/>
                <a:latin typeface="Times New Roman" panose="02020603050405020304" pitchFamily="18" charset="0"/>
                <a:ea typeface="Calibri" panose="020F0502020204030204" pitchFamily="34" charset="0"/>
              </a:rPr>
              <a:t>Socialism can be seen as a critique of liberalism that became salient during the industrial revolution in the 19</a:t>
            </a:r>
            <a:r>
              <a:rPr lang="en-US" sz="1800" baseline="30000" dirty="0">
                <a:effectLst/>
                <a:latin typeface="Times New Roman" panose="02020603050405020304" pitchFamily="18" charset="0"/>
                <a:ea typeface="Calibri" panose="020F0502020204030204" pitchFamily="34" charset="0"/>
              </a:rPr>
              <a:t>th</a:t>
            </a:r>
            <a:r>
              <a:rPr lang="en-US" sz="1800" dirty="0">
                <a:effectLst/>
                <a:latin typeface="Times New Roman" panose="02020603050405020304" pitchFamily="18" charset="0"/>
                <a:ea typeface="Calibri" panose="020F0502020204030204" pitchFamily="34" charset="0"/>
              </a:rPr>
              <a:t> century. </a:t>
            </a:r>
          </a:p>
          <a:p>
            <a:pPr marL="228600" indent="-228600">
              <a:buAutoNum type="arabicPeriod"/>
            </a:pPr>
            <a:r>
              <a:rPr lang="en-US" sz="1800" dirty="0">
                <a:effectLst/>
                <a:latin typeface="Times New Roman" panose="02020603050405020304" pitchFamily="18" charset="0"/>
                <a:ea typeface="Calibri" panose="020F0502020204030204" pitchFamily="34" charset="0"/>
              </a:rPr>
              <a:t>The socialist critique of liberalism’s defense of the right to own property has two main parts. </a:t>
            </a:r>
          </a:p>
          <a:p>
            <a:pPr marL="685800" lvl="1" indent="-228600">
              <a:buAutoNum type="arabicPeriod"/>
            </a:pPr>
            <a:r>
              <a:rPr lang="en-US" sz="1800" dirty="0">
                <a:effectLst/>
                <a:latin typeface="Times New Roman" panose="02020603050405020304" pitchFamily="18" charset="0"/>
                <a:ea typeface="Calibri" panose="020F0502020204030204" pitchFamily="34" charset="0"/>
              </a:rPr>
              <a:t>First, arguments such as Locke’s may have made sense when natural resources were abundant and available to all who wished to mix their labor with them. </a:t>
            </a:r>
          </a:p>
          <a:p>
            <a:pPr marL="685800" lvl="1" indent="-228600">
              <a:buAutoNum type="arabicPeriod"/>
            </a:pPr>
            <a:r>
              <a:rPr lang="en-US" sz="1800" dirty="0">
                <a:effectLst/>
                <a:latin typeface="Times New Roman" panose="02020603050405020304" pitchFamily="18" charset="0"/>
                <a:ea typeface="Calibri" panose="020F0502020204030204" pitchFamily="34" charset="0"/>
              </a:rPr>
              <a:t>Secondly, socialists argue that the institution of wage labor in capitalist societies privileges the property rights of the owners of capital (machinery, raw materials, and so on) over the property rights of workers.</a:t>
            </a:r>
            <a:r>
              <a:rPr lang="en-US" sz="2800" dirty="0">
                <a:effectLst/>
              </a:rPr>
              <a:t> </a:t>
            </a:r>
            <a:endParaRPr lang="en-US" sz="1800" dirty="0">
              <a:effectLst/>
              <a:latin typeface="Times New Roman" panose="02020603050405020304" pitchFamily="18" charset="0"/>
              <a:ea typeface="Calibri" panose="020F0502020204030204" pitchFamily="34" charset="0"/>
            </a:endParaRPr>
          </a:p>
          <a:p>
            <a:pPr marL="228600" indent="-228600">
              <a:buAutoNum type="arabicPeriod"/>
            </a:pPr>
            <a:r>
              <a:rPr lang="en-US" sz="1800" dirty="0">
                <a:effectLst/>
                <a:latin typeface="Times New Roman" panose="02020603050405020304" pitchFamily="18" charset="0"/>
                <a:ea typeface="Calibri" panose="020F0502020204030204" pitchFamily="34" charset="0"/>
              </a:rPr>
              <a:t>Socialists argue that there’s an inherent contradiction in the </a:t>
            </a:r>
            <a:r>
              <a:rPr lang="en-US" sz="1800" i="1" dirty="0">
                <a:effectLst/>
                <a:latin typeface="Times New Roman" panose="02020603050405020304" pitchFamily="18" charset="0"/>
                <a:ea typeface="Calibri" panose="020F0502020204030204" pitchFamily="34" charset="0"/>
              </a:rPr>
              <a:t>Declaration of the Rights of Man’s </a:t>
            </a:r>
            <a:r>
              <a:rPr lang="en-US" sz="1800" dirty="0">
                <a:effectLst/>
                <a:latin typeface="Times New Roman" panose="02020603050405020304" pitchFamily="18" charset="0"/>
                <a:ea typeface="Calibri" panose="020F0502020204030204" pitchFamily="34" charset="0"/>
              </a:rPr>
              <a:t>assertion that the purpose of government is to protect “life, liberty, property, security, and resistance to oppression.”</a:t>
            </a:r>
            <a:r>
              <a:rPr lang="en-US" dirty="0">
                <a:effectLst/>
              </a:rPr>
              <a:t> </a:t>
            </a:r>
          </a:p>
          <a:p>
            <a:pPr marL="685800" lvl="1" indent="-228600">
              <a:buAutoNum type="arabicPeriod"/>
            </a:pPr>
            <a:r>
              <a:rPr lang="en-US" sz="1800" dirty="0">
                <a:effectLst/>
                <a:latin typeface="Times New Roman" panose="02020603050405020304" pitchFamily="18" charset="0"/>
                <a:ea typeface="Calibri" panose="020F0502020204030204" pitchFamily="34" charset="0"/>
              </a:rPr>
              <a:t>This means that it’s difficult, if not impossible, for a government to simultaneously protect private property and preserve the ability to resist oppression. </a:t>
            </a:r>
            <a:endParaRPr lang="en-US" dirty="0">
              <a:effectLst/>
            </a:endParaRPr>
          </a:p>
          <a:p>
            <a:pPr marL="228600" indent="-228600">
              <a:buAutoNum type="arabicPeriod"/>
            </a:pPr>
            <a:r>
              <a:rPr lang="en-US" sz="1800" dirty="0">
                <a:effectLst/>
                <a:latin typeface="Times New Roman" panose="02020603050405020304" pitchFamily="18" charset="0"/>
                <a:ea typeface="Calibri" panose="020F0502020204030204" pitchFamily="34" charset="0"/>
              </a:rPr>
              <a:t>The socialist solution to this problem is to bring productive capital under the control of the workers, either in worker-owned cooperatives or through state ownership.</a:t>
            </a:r>
            <a:r>
              <a:rPr lang="en-US" dirty="0">
                <a:effectLst/>
              </a:rPr>
              <a:t> </a:t>
            </a:r>
          </a:p>
          <a:p>
            <a:pPr marL="228600" indent="-228600">
              <a:buAutoNum type="arabicPeriod"/>
            </a:pPr>
            <a:r>
              <a:rPr lang="en-US" sz="1800" dirty="0">
                <a:effectLst/>
                <a:latin typeface="Times New Roman" panose="02020603050405020304" pitchFamily="18" charset="0"/>
                <a:ea typeface="Calibri" panose="020F0502020204030204" pitchFamily="34" charset="0"/>
              </a:rPr>
              <a:t>The positive view of freedom led socialists (and 20</a:t>
            </a:r>
            <a:r>
              <a:rPr lang="en-US" sz="1800" baseline="30000" dirty="0">
                <a:effectLst/>
                <a:latin typeface="Times New Roman" panose="02020603050405020304" pitchFamily="18" charset="0"/>
                <a:ea typeface="Calibri" panose="020F0502020204030204" pitchFamily="34" charset="0"/>
              </a:rPr>
              <a:t>th</a:t>
            </a:r>
            <a:r>
              <a:rPr lang="en-US" sz="1800" dirty="0">
                <a:effectLst/>
                <a:latin typeface="Times New Roman" panose="02020603050405020304" pitchFamily="18" charset="0"/>
                <a:ea typeface="Calibri" panose="020F0502020204030204" pitchFamily="34" charset="0"/>
              </a:rPr>
              <a:t> century liberals) to place a greater emphasis on equality than classical liberals did. </a:t>
            </a:r>
          </a:p>
          <a:p>
            <a:pPr marL="228600" indent="-228600">
              <a:buAutoNum type="arabicPeriod"/>
            </a:pPr>
            <a:r>
              <a:rPr lang="en-US" sz="1800" dirty="0">
                <a:effectLst/>
                <a:latin typeface="Times New Roman" panose="02020603050405020304" pitchFamily="18" charset="0"/>
                <a:ea typeface="Calibri" panose="020F0502020204030204" pitchFamily="34" charset="0"/>
              </a:rPr>
              <a:t>Socialists argue that differential access to the “means of production” means that capitalist society is fundamentally unequal and that the property-less majority didn’t stand a chance in a race that was rigged in favor of those who began life with property.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3</a:t>
            </a:fld>
            <a:endParaRPr lang="en-US" dirty="0"/>
          </a:p>
        </p:txBody>
      </p:sp>
    </p:spTree>
    <p:extLst>
      <p:ext uri="{BB962C8B-B14F-4D97-AF65-F5344CB8AC3E}">
        <p14:creationId xmlns:p14="http://schemas.microsoft.com/office/powerpoint/2010/main" val="381841651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 </a:t>
            </a:r>
            <a:r>
              <a:rPr lang="en-GB" sz="1800" dirty="0">
                <a:solidFill>
                  <a:srgbClr val="993300"/>
                </a:solidFill>
                <a:effectLst/>
                <a:latin typeface="Times New Roman" panose="02020603050405020304" pitchFamily="18" charset="0"/>
                <a:ea typeface="Times New Roman" panose="02020603050405020304" pitchFamily="18" charset="0"/>
              </a:rPr>
              <a:t>Identify the differences between conservatism, liberalism, socialism.</a:t>
            </a:r>
            <a:endParaRPr lang="en-US" sz="18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Differ in their core beliefs</a:t>
            </a:r>
          </a:p>
          <a:p>
            <a:pPr marL="342900" indent="-342900">
              <a:buAutoNum type="arabicPeriod"/>
            </a:pPr>
            <a:r>
              <a:rPr lang="en-US" sz="1800" dirty="0">
                <a:effectLst/>
                <a:latin typeface="Times New Roman" panose="02020603050405020304" pitchFamily="18" charset="0"/>
                <a:ea typeface="Calibri" panose="020F0502020204030204" pitchFamily="34" charset="0"/>
              </a:rPr>
              <a:t>Conservatism, liberalism, and socialism differ in their core </a:t>
            </a:r>
            <a:r>
              <a:rPr lang="en-US" sz="1800" dirty="0">
                <a:solidFill>
                  <a:srgbClr val="000000"/>
                </a:solidFill>
                <a:effectLst/>
                <a:latin typeface="Times New Roman" panose="02020603050405020304" pitchFamily="18" charset="0"/>
                <a:ea typeface="Calibri" panose="020F0502020204030204" pitchFamily="34" charset="0"/>
              </a:rPr>
              <a:t>ideas, beliefs, values, and attitudes.</a:t>
            </a:r>
            <a:r>
              <a:rPr lang="en-US" dirty="0">
                <a:effectLst/>
              </a:rPr>
              <a:t> </a:t>
            </a:r>
          </a:p>
          <a:p>
            <a:pPr marL="228600" indent="-228600">
              <a:buAutoNum type="arabicPeriod"/>
            </a:pPr>
            <a:r>
              <a:rPr lang="en-US" sz="1800" dirty="0">
                <a:effectLst/>
                <a:latin typeface="Times New Roman" panose="02020603050405020304" pitchFamily="18" charset="0"/>
                <a:ea typeface="Calibri" panose="020F0502020204030204" pitchFamily="34" charset="0"/>
              </a:rPr>
              <a:t>Each of these ideologies contains different </a:t>
            </a:r>
            <a:r>
              <a:rPr lang="en-US" sz="1800" i="1" dirty="0">
                <a:effectLst/>
                <a:latin typeface="Times New Roman" panose="02020603050405020304" pitchFamily="18" charset="0"/>
                <a:ea typeface="Calibri" panose="020F0502020204030204" pitchFamily="34" charset="0"/>
              </a:rPr>
              <a:t>ideas</a:t>
            </a:r>
            <a:r>
              <a:rPr lang="en-US" sz="1800" dirty="0">
                <a:effectLst/>
                <a:latin typeface="Times New Roman" panose="02020603050405020304" pitchFamily="18" charset="0"/>
                <a:ea typeface="Calibri" panose="020F0502020204030204" pitchFamily="34" charset="0"/>
              </a:rPr>
              <a:t> about who makes up society. Conservatives tend to view society as an organic whole.</a:t>
            </a:r>
            <a:r>
              <a:rPr lang="en-US" dirty="0">
                <a:effectLst/>
              </a:rPr>
              <a:t> </a:t>
            </a:r>
          </a:p>
          <a:p>
            <a:pPr marL="228600" indent="-228600">
              <a:buAutoNum type="arabicPeriod"/>
            </a:pPr>
            <a:r>
              <a:rPr lang="en-US" sz="1800" dirty="0">
                <a:effectLst/>
                <a:latin typeface="Times New Roman" panose="02020603050405020304" pitchFamily="18" charset="0"/>
                <a:ea typeface="Calibri" panose="020F0502020204030204" pitchFamily="34" charset="0"/>
              </a:rPr>
              <a:t>Conservatives may recognize distinct groups. </a:t>
            </a:r>
          </a:p>
          <a:p>
            <a:pPr marL="228600" indent="-228600">
              <a:buAutoNum type="arabicPeriod"/>
            </a:pPr>
            <a:r>
              <a:rPr lang="en-US" sz="1800" dirty="0">
                <a:effectLst/>
                <a:latin typeface="Times New Roman" panose="02020603050405020304" pitchFamily="18" charset="0"/>
                <a:ea typeface="Calibri" panose="020F0502020204030204" pitchFamily="34" charset="0"/>
              </a:rPr>
              <a:t>Liberals see society as made up of individuals. </a:t>
            </a:r>
          </a:p>
          <a:p>
            <a:pPr marL="228600" indent="-228600">
              <a:buAutoNum type="arabicPeriod"/>
            </a:pPr>
            <a:r>
              <a:rPr lang="en-US" sz="1800" dirty="0">
                <a:effectLst/>
                <a:latin typeface="Times New Roman" panose="02020603050405020304" pitchFamily="18" charset="0"/>
                <a:ea typeface="Calibri" panose="020F0502020204030204" pitchFamily="34" charset="0"/>
              </a:rPr>
              <a:t>Socialists tend to focus on the historic role and welfare of groups</a:t>
            </a:r>
            <a:r>
              <a:rPr lang="en-US" dirty="0">
                <a:effectLst/>
              </a:rPr>
              <a:t> </a:t>
            </a:r>
            <a:endParaRPr lang="en-US" dirty="0"/>
          </a:p>
          <a:p>
            <a:endParaRPr lang="en-US" dirty="0"/>
          </a:p>
          <a:p>
            <a:r>
              <a:rPr lang="en-US" dirty="0"/>
              <a:t>Beliefs about human nature</a:t>
            </a:r>
          </a:p>
          <a:p>
            <a:pPr marL="342900" indent="-342900">
              <a:buAutoNum type="arabicPeriod"/>
            </a:pPr>
            <a:r>
              <a:rPr lang="en-US" sz="1800" dirty="0">
                <a:effectLst/>
                <a:latin typeface="Times New Roman" panose="02020603050405020304" pitchFamily="18" charset="0"/>
                <a:ea typeface="Calibri" panose="020F0502020204030204" pitchFamily="34" charset="0"/>
              </a:rPr>
              <a:t>Conservatives tend to focus on man’s “fallen” (corrupt and unenlightened) nature. </a:t>
            </a:r>
          </a:p>
          <a:p>
            <a:pPr marL="228600" indent="-228600">
              <a:buAutoNum type="arabicPeriod"/>
            </a:pPr>
            <a:r>
              <a:rPr lang="en-US" sz="1800" dirty="0">
                <a:effectLst/>
                <a:latin typeface="Times New Roman" panose="02020603050405020304" pitchFamily="18" charset="0"/>
                <a:ea typeface="Calibri" panose="020F0502020204030204" pitchFamily="34" charset="0"/>
              </a:rPr>
              <a:t>Classical liberals emphasize the tendency of individuals to pursue their own interests. </a:t>
            </a:r>
          </a:p>
          <a:p>
            <a:pPr marL="228600" indent="-228600">
              <a:buAutoNum type="arabicPeriod"/>
            </a:pPr>
            <a:r>
              <a:rPr lang="en-US" sz="1800" dirty="0">
                <a:effectLst/>
                <a:latin typeface="Times New Roman" panose="02020603050405020304" pitchFamily="18" charset="0"/>
                <a:ea typeface="Calibri" panose="020F0502020204030204" pitchFamily="34" charset="0"/>
              </a:rPr>
              <a:t>Socialists see humans as inherently altruistic and attribute their observed selfishness to the context (such as capitalism) in which they find themselves. </a:t>
            </a:r>
            <a:endParaRPr lang="en-US" dirty="0"/>
          </a:p>
          <a:p>
            <a:endParaRPr lang="en-US" dirty="0"/>
          </a:p>
          <a:p>
            <a:r>
              <a:rPr lang="en-US" dirty="0"/>
              <a:t>Beliefs about individuals in society</a:t>
            </a:r>
          </a:p>
          <a:p>
            <a:pPr marL="342900" indent="-342900">
              <a:buAutoNum type="arabicPeriod"/>
            </a:pPr>
            <a:r>
              <a:rPr lang="en-US" sz="1800" dirty="0">
                <a:effectLst/>
                <a:latin typeface="Times New Roman" panose="02020603050405020304" pitchFamily="18" charset="0"/>
                <a:ea typeface="Calibri" panose="020F0502020204030204" pitchFamily="34" charset="0"/>
              </a:rPr>
              <a:t>Conservatives tend to focus on the interdependence between people of differing social ranks. </a:t>
            </a:r>
          </a:p>
          <a:p>
            <a:pPr marL="228600" indent="-228600">
              <a:buAutoNum type="arabicPeriod"/>
            </a:pPr>
            <a:r>
              <a:rPr lang="en-US" sz="1800" dirty="0">
                <a:effectLst/>
                <a:latin typeface="Times New Roman" panose="02020603050405020304" pitchFamily="18" charset="0"/>
                <a:ea typeface="Calibri" panose="020F0502020204030204" pitchFamily="34" charset="0"/>
              </a:rPr>
              <a:t>Liberalism also emphasizes the mutual benefits that result from voluntary exchanges between people. </a:t>
            </a:r>
          </a:p>
          <a:p>
            <a:pPr marL="228600" indent="-228600">
              <a:buAutoNum type="arabicPeriod"/>
            </a:pPr>
            <a:r>
              <a:rPr lang="en-US" sz="1800" dirty="0">
                <a:effectLst/>
                <a:latin typeface="Times New Roman" panose="02020603050405020304" pitchFamily="18" charset="0"/>
                <a:ea typeface="Calibri" panose="020F0502020204030204" pitchFamily="34" charset="0"/>
              </a:rPr>
              <a:t>Socialists believe that the relationship between the classes in a capitalist society isn’t voluntary, but is instead exploitative, zero sum, and fundamentally conflictual.</a:t>
            </a:r>
            <a:r>
              <a:rPr lang="en-US" dirty="0">
                <a:effectLst/>
              </a:rPr>
              <a: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4</a:t>
            </a:fld>
            <a:endParaRPr lang="en-US" dirty="0"/>
          </a:p>
        </p:txBody>
      </p:sp>
    </p:spTree>
    <p:extLst>
      <p:ext uri="{BB962C8B-B14F-4D97-AF65-F5344CB8AC3E}">
        <p14:creationId xmlns:p14="http://schemas.microsoft.com/office/powerpoint/2010/main" val="314184368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 </a:t>
            </a:r>
            <a:r>
              <a:rPr lang="en-GB" sz="1200" dirty="0">
                <a:solidFill>
                  <a:srgbClr val="993300"/>
                </a:solidFill>
                <a:effectLst/>
                <a:latin typeface="Times New Roman" panose="02020603050405020304" pitchFamily="18" charset="0"/>
                <a:ea typeface="Times New Roman" panose="02020603050405020304" pitchFamily="18" charset="0"/>
              </a:rPr>
              <a:t>Identify the differences between conservatism, liberalism, socialism.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Differ in value they pursue</a:t>
            </a:r>
          </a:p>
          <a:p>
            <a:pPr marL="342900" indent="-342900">
              <a:buAutoNum type="arabicPeriod"/>
            </a:pPr>
            <a:r>
              <a:rPr lang="en-US" sz="1800" dirty="0">
                <a:effectLst/>
                <a:latin typeface="Times New Roman" panose="02020603050405020304" pitchFamily="18" charset="0"/>
                <a:ea typeface="Calibri" panose="020F0502020204030204" pitchFamily="34" charset="0"/>
              </a:rPr>
              <a:t>Conservatives place considerable value on tradition, duty, honor, and respect</a:t>
            </a:r>
            <a:r>
              <a:rPr lang="en-US" dirty="0">
                <a:effectLst/>
              </a:rPr>
              <a:t> </a:t>
            </a:r>
          </a:p>
          <a:p>
            <a:pPr marL="228600" indent="-228600">
              <a:buAutoNum type="arabicPeriod"/>
            </a:pPr>
            <a:r>
              <a:rPr lang="en-US" sz="1800" dirty="0">
                <a:effectLst/>
                <a:latin typeface="Times New Roman" panose="02020603050405020304" pitchFamily="18" charset="0"/>
                <a:ea typeface="Calibri" panose="020F0502020204030204" pitchFamily="34" charset="0"/>
              </a:rPr>
              <a:t>Liberals place great value on economic growth and freedom. </a:t>
            </a:r>
          </a:p>
          <a:p>
            <a:pPr marL="228600" indent="-228600">
              <a:buAutoNum type="arabicPeriod"/>
            </a:pPr>
            <a:r>
              <a:rPr lang="en-US" sz="1800" dirty="0">
                <a:effectLst/>
                <a:latin typeface="Times New Roman" panose="02020603050405020304" pitchFamily="18" charset="0"/>
                <a:ea typeface="Calibri" panose="020F0502020204030204" pitchFamily="34" charset="0"/>
              </a:rPr>
              <a:t>Socialists assign more value to equality and class solidarity than either freedom or economic growth. </a:t>
            </a:r>
            <a:endParaRPr lang="en-US" dirty="0"/>
          </a:p>
          <a:p>
            <a:endParaRPr lang="en-US" dirty="0"/>
          </a:p>
          <a:p>
            <a:r>
              <a:rPr lang="en-US" dirty="0"/>
              <a:t>Differ in attitudes of adherents</a:t>
            </a:r>
          </a:p>
          <a:p>
            <a:pPr marL="342900" indent="-342900">
              <a:buAutoNum type="arabicPeriod"/>
            </a:pPr>
            <a:r>
              <a:rPr lang="en-US" sz="1800" dirty="0">
                <a:effectLst/>
                <a:latin typeface="Times New Roman" panose="02020603050405020304" pitchFamily="18" charset="0"/>
                <a:ea typeface="Calibri" panose="020F0502020204030204" pitchFamily="34" charset="0"/>
              </a:rPr>
              <a:t>Conservatives tend to be pessimistic. </a:t>
            </a:r>
          </a:p>
          <a:p>
            <a:pPr marL="228600" indent="-228600">
              <a:buAutoNum type="arabicPeriod"/>
            </a:pPr>
            <a:r>
              <a:rPr lang="en-US" sz="1800" dirty="0">
                <a:effectLst/>
                <a:latin typeface="Times New Roman" panose="02020603050405020304" pitchFamily="18" charset="0"/>
                <a:ea typeface="Calibri" panose="020F0502020204030204" pitchFamily="34" charset="0"/>
              </a:rPr>
              <a:t>Liberals, in contrast, tend to be optimistic and have a great deal of confidence in the role that education and social reform can play in encouraging human flourishing </a:t>
            </a:r>
          </a:p>
          <a:p>
            <a:pPr marL="228600" indent="-228600">
              <a:buAutoNum type="arabicPeriod"/>
            </a:pPr>
            <a:r>
              <a:rPr lang="en-US" sz="1800" dirty="0">
                <a:effectLst/>
                <a:latin typeface="Times New Roman" panose="02020603050405020304" pitchFamily="18" charset="0"/>
                <a:ea typeface="Calibri" panose="020F0502020204030204" pitchFamily="34" charset="0"/>
              </a:rPr>
              <a:t>Adherents of the different ideologies also differ in their attitudes toward the past, present, and future, as well as the notion of change. </a:t>
            </a:r>
          </a:p>
          <a:p>
            <a:pPr marL="685800" lvl="1" indent="-228600">
              <a:buAutoNum type="arabicPeriod"/>
            </a:pPr>
            <a:r>
              <a:rPr lang="en-US" sz="1800" dirty="0">
                <a:effectLst/>
                <a:latin typeface="Times New Roman" panose="02020603050405020304" pitchFamily="18" charset="0"/>
                <a:ea typeface="Calibri" panose="020F0502020204030204" pitchFamily="34" charset="0"/>
              </a:rPr>
              <a:t>Conservatives tend to resist change and favor the status quo, while liberals and socialists tend to favor change. </a:t>
            </a:r>
          </a:p>
          <a:p>
            <a:pPr marL="685800" lvl="1" indent="-228600">
              <a:buAutoNum type="arabicPeriod"/>
            </a:pPr>
            <a:r>
              <a:rPr lang="en-US" sz="1800" dirty="0">
                <a:effectLst/>
                <a:latin typeface="Times New Roman" panose="02020603050405020304" pitchFamily="18" charset="0"/>
                <a:ea typeface="Calibri" panose="020F0502020204030204" pitchFamily="34" charset="0"/>
              </a:rPr>
              <a:t>The embrace of change by liberals leads them to adopt an enthusiastic, but pragmatic, approach to innovation and experimentation </a:t>
            </a:r>
          </a:p>
          <a:p>
            <a:pPr marL="685800" lvl="1" indent="-228600">
              <a:buAutoNum type="arabicPeriod"/>
            </a:pPr>
            <a:r>
              <a:rPr lang="en-US" sz="1800" dirty="0">
                <a:effectLst/>
                <a:latin typeface="Times New Roman" panose="02020603050405020304" pitchFamily="18" charset="0"/>
                <a:ea typeface="Calibri" panose="020F0502020204030204" pitchFamily="34" charset="0"/>
              </a:rPr>
              <a:t>Socialists tend toward one or another orthodox view of the most efficient way to </a:t>
            </a:r>
            <a:r>
              <a:rPr lang="en-US" sz="1800">
                <a:effectLst/>
                <a:latin typeface="Times New Roman" panose="02020603050405020304" pitchFamily="18" charset="0"/>
                <a:ea typeface="Calibri" panose="020F0502020204030204" pitchFamily="34" charset="0"/>
              </a:rPr>
              <a:t>progress toward </a:t>
            </a:r>
            <a:r>
              <a:rPr lang="en-US" sz="1800" dirty="0">
                <a:effectLst/>
                <a:latin typeface="Times New Roman" panose="02020603050405020304" pitchFamily="18" charset="0"/>
                <a:ea typeface="Calibri" panose="020F0502020204030204" pitchFamily="34" charset="0"/>
              </a:rPr>
              <a:t>a socialist future.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5</a:t>
            </a:fld>
            <a:endParaRPr lang="en-US" dirty="0"/>
          </a:p>
        </p:txBody>
      </p:sp>
    </p:spTree>
    <p:extLst>
      <p:ext uri="{BB962C8B-B14F-4D97-AF65-F5344CB8AC3E}">
        <p14:creationId xmlns:p14="http://schemas.microsoft.com/office/powerpoint/2010/main" val="35455850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 </a:t>
            </a:r>
            <a:r>
              <a:rPr lang="en-GB" sz="1200" dirty="0">
                <a:solidFill>
                  <a:srgbClr val="993300"/>
                </a:solidFill>
                <a:effectLst/>
                <a:latin typeface="Times New Roman" panose="02020603050405020304" pitchFamily="18" charset="0"/>
                <a:ea typeface="Times New Roman" panose="02020603050405020304" pitchFamily="18" charset="0"/>
              </a:rPr>
              <a:t>Identify the differences between conservatism, liberalism, socialism.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Considerable change of ideologies</a:t>
            </a:r>
          </a:p>
          <a:p>
            <a:pPr marL="342900" indent="-342900">
              <a:buAutoNum type="arabicPeriod"/>
            </a:pPr>
            <a:r>
              <a:rPr lang="en-US" sz="1800" dirty="0">
                <a:effectLst/>
                <a:latin typeface="Times New Roman" panose="02020603050405020304" pitchFamily="18" charset="0"/>
                <a:ea typeface="Calibri" panose="020F0502020204030204" pitchFamily="34" charset="0"/>
              </a:rPr>
              <a:t>While it’s possible and desirable for people to change their minds in light of new experiences, the changes in the way that actors define different political ideologies highlight the fact that ideologies aren’t abstract ideas evaluated by disinterested parties. </a:t>
            </a:r>
          </a:p>
          <a:p>
            <a:pPr marL="228600" indent="-228600">
              <a:buAutoNum type="arabicPeriod"/>
            </a:pPr>
            <a:r>
              <a:rPr lang="en-US" sz="1800" dirty="0">
                <a:effectLst/>
                <a:latin typeface="Times New Roman" panose="02020603050405020304" pitchFamily="18" charset="0"/>
                <a:ea typeface="Calibri" panose="020F0502020204030204" pitchFamily="34" charset="0"/>
              </a:rPr>
              <a:t>Over the course of time, actors disposed to one ideology or the other experience changes in their fortune and may, therefore, come to reevaluate the </a:t>
            </a:r>
            <a:r>
              <a:rPr lang="en-US" sz="1800" dirty="0">
                <a:solidFill>
                  <a:srgbClr val="000000"/>
                </a:solidFill>
                <a:effectLst/>
                <a:latin typeface="Times New Roman" panose="02020603050405020304" pitchFamily="18" charset="0"/>
                <a:ea typeface="Calibri" panose="020F0502020204030204" pitchFamily="34" charset="0"/>
              </a:rPr>
              <a:t>ideas, beliefs, values, and attitudes</a:t>
            </a:r>
            <a:r>
              <a:rPr lang="en-US" sz="1800" dirty="0">
                <a:effectLst/>
                <a:latin typeface="Times New Roman" panose="02020603050405020304" pitchFamily="18" charset="0"/>
                <a:ea typeface="Calibri" panose="020F0502020204030204" pitchFamily="34" charset="0"/>
              </a:rPr>
              <a:t> they embrace in an attempt to better affect the distribution of power and the outcomes of public policy.</a:t>
            </a:r>
            <a:r>
              <a:rPr lang="en-US" dirty="0">
                <a:effectLst/>
              </a:rPr>
              <a:t> </a:t>
            </a:r>
            <a:endParaRPr lang="en-US" sz="1800" dirty="0">
              <a:effectLst/>
              <a:latin typeface="Times New Roman" panose="02020603050405020304" pitchFamily="18" charset="0"/>
            </a:endParaRPr>
          </a:p>
          <a:p>
            <a:pPr marL="228600" indent="-228600">
              <a:buAutoNum type="arabicPeriod"/>
            </a:pPr>
            <a:r>
              <a:rPr lang="en-US" sz="1800" dirty="0">
                <a:effectLst/>
                <a:latin typeface="Times New Roman" panose="02020603050405020304" pitchFamily="18" charset="0"/>
                <a:ea typeface="Calibri" panose="020F0502020204030204" pitchFamily="34" charset="0"/>
              </a:rPr>
              <a:t>In response to new information or new circumstances, people may change elements of the political ideology to which they’re committed rather than switch to a different ideology. </a:t>
            </a:r>
            <a:endParaRPr lang="en-US" dirty="0"/>
          </a:p>
          <a:p>
            <a:endParaRPr lang="en-US" dirty="0"/>
          </a:p>
          <a:p>
            <a:r>
              <a:rPr lang="en-US" dirty="0"/>
              <a:t>Biggest change among conservatives</a:t>
            </a:r>
          </a:p>
          <a:p>
            <a:pPr marL="342900" indent="-342900">
              <a:buAutoNum type="arabicPeriod"/>
            </a:pPr>
            <a:r>
              <a:rPr lang="en-US" sz="1800" dirty="0">
                <a:effectLst/>
                <a:latin typeface="Times New Roman" panose="02020603050405020304" pitchFamily="18" charset="0"/>
                <a:ea typeface="Calibri" panose="020F0502020204030204" pitchFamily="34" charset="0"/>
              </a:rPr>
              <a:t>Perhaps the biggest change in beliefs has, ironically, occurred among some people who call themselves conservatives. </a:t>
            </a:r>
          </a:p>
          <a:p>
            <a:pPr marL="228600" indent="-228600">
              <a:buAutoNum type="arabicPeriod"/>
            </a:pPr>
            <a:r>
              <a:rPr lang="en-US" sz="1800" dirty="0">
                <a:effectLst/>
                <a:latin typeface="Times New Roman" panose="02020603050405020304" pitchFamily="18" charset="0"/>
                <a:ea typeface="Calibri" panose="020F0502020204030204" pitchFamily="34" charset="0"/>
              </a:rPr>
              <a:t>As a self-conscious ideology, many scholars date modern conservatism to “the reaction of the feudal-aristocratic-agrarian classes to the French Revolution, liberalism, and the rise of the bourgeoisie at the end of the eighteenth century and during the first half of the nineteenth century.”</a:t>
            </a:r>
            <a:r>
              <a:rPr lang="en-US" dirty="0">
                <a:effectLst/>
              </a:rPr>
              <a:t> </a:t>
            </a:r>
            <a:endParaRPr lang="en-US" dirty="0"/>
          </a:p>
          <a:p>
            <a:endParaRPr lang="en-US" dirty="0"/>
          </a:p>
          <a:p>
            <a:r>
              <a:rPr lang="en-US" dirty="0"/>
              <a:t>Edmund Burke and Samuel Huntington</a:t>
            </a:r>
          </a:p>
          <a:p>
            <a:pPr marL="342900" indent="-342900">
              <a:buAutoNum type="arabicPeriod"/>
            </a:pPr>
            <a:r>
              <a:rPr lang="en-US" sz="1800" dirty="0">
                <a:effectLst/>
                <a:latin typeface="Times New Roman" panose="02020603050405020304" pitchFamily="18" charset="0"/>
                <a:ea typeface="Calibri" panose="020F0502020204030204" pitchFamily="34" charset="0"/>
              </a:rPr>
              <a:t>British member of parliament Edmund Burke’s </a:t>
            </a:r>
            <a:r>
              <a:rPr lang="en-US" sz="1800" i="1" dirty="0">
                <a:effectLst/>
                <a:latin typeface="Times New Roman" panose="02020603050405020304" pitchFamily="18" charset="0"/>
                <a:ea typeface="Calibri" panose="020F0502020204030204" pitchFamily="34" charset="0"/>
              </a:rPr>
              <a:t>Reflections on the Revolution in France</a:t>
            </a:r>
            <a:r>
              <a:rPr lang="en-US" sz="1800" dirty="0">
                <a:effectLst/>
                <a:latin typeface="Times New Roman" panose="02020603050405020304" pitchFamily="18" charset="0"/>
                <a:ea typeface="Calibri" panose="020F0502020204030204" pitchFamily="34" charset="0"/>
              </a:rPr>
              <a:t>, written in 1790, is often considered the first self-conscious modern display of conservative ideology. </a:t>
            </a:r>
          </a:p>
          <a:p>
            <a:pPr marL="228600" indent="-228600">
              <a:buAutoNum type="arabicPeriod"/>
            </a:pPr>
            <a:r>
              <a:rPr lang="en-US" sz="1800" dirty="0">
                <a:effectLst/>
                <a:latin typeface="Times New Roman" panose="02020603050405020304" pitchFamily="18" charset="0"/>
                <a:ea typeface="Calibri" panose="020F0502020204030204" pitchFamily="34" charset="0"/>
              </a:rPr>
              <a:t>Samuel Huntington (1957) summarizes the key components of Burke’s conservatism as </a:t>
            </a:r>
          </a:p>
          <a:p>
            <a:pPr marL="685800" lvl="1" indent="-228600">
              <a:buAutoNum type="arabicPeriod"/>
            </a:pPr>
            <a:r>
              <a:rPr lang="en-US" sz="1800" dirty="0">
                <a:effectLst/>
                <a:latin typeface="Times New Roman" panose="02020603050405020304" pitchFamily="18" charset="0"/>
                <a:ea typeface="Calibri" panose="020F0502020204030204" pitchFamily="34" charset="0"/>
              </a:rPr>
              <a:t>man is basically a religious animal,</a:t>
            </a:r>
            <a:r>
              <a:rPr lang="en-US" sz="2800" dirty="0">
                <a:effectLst/>
              </a:rPr>
              <a:t> </a:t>
            </a:r>
            <a:endParaRPr lang="en-US" sz="2800" dirty="0">
              <a:effectLst/>
              <a:latin typeface="Times New Roman" panose="02020603050405020304" pitchFamily="18" charset="0"/>
            </a:endParaRPr>
          </a:p>
          <a:p>
            <a:pPr marL="685800" lvl="1" indent="-228600">
              <a:buAutoNum type="arabicPeriod"/>
            </a:pPr>
            <a:r>
              <a:rPr lang="en-US" sz="1800" dirty="0">
                <a:effectLst/>
                <a:latin typeface="Times New Roman" panose="02020603050405020304" pitchFamily="18" charset="0"/>
                <a:ea typeface="Calibri" panose="020F0502020204030204" pitchFamily="34" charset="0"/>
              </a:rPr>
              <a:t>existing institutions embody the wisdom of previous generations,</a:t>
            </a:r>
            <a:r>
              <a:rPr lang="en-US" sz="2800" dirty="0">
                <a:effectLst/>
              </a:rPr>
              <a:t> </a:t>
            </a:r>
            <a:endParaRPr lang="en-US" sz="2800" dirty="0">
              <a:effectLst/>
              <a:latin typeface="Times New Roman" panose="02020603050405020304" pitchFamily="18" charset="0"/>
            </a:endParaRPr>
          </a:p>
          <a:p>
            <a:pPr marL="685800" lvl="1" indent="-228600">
              <a:buAutoNum type="arabicPeriod"/>
            </a:pPr>
            <a:r>
              <a:rPr lang="en-US" sz="1800" dirty="0">
                <a:effectLst/>
                <a:latin typeface="Times New Roman" panose="02020603050405020304" pitchFamily="18" charset="0"/>
                <a:ea typeface="Calibri" panose="020F0502020204030204" pitchFamily="34" charset="0"/>
              </a:rPr>
              <a:t>man is a creature of instinct and emotion as well as reason,</a:t>
            </a:r>
            <a:endParaRPr lang="en-US" sz="2800" dirty="0">
              <a:effectLst/>
              <a:latin typeface="Times New Roman" panose="02020603050405020304" pitchFamily="18" charset="0"/>
              <a:ea typeface="Calibri" panose="020F0502020204030204" pitchFamily="34" charset="0"/>
            </a:endParaRPr>
          </a:p>
          <a:p>
            <a:pPr marL="685800" lvl="1" indent="-228600">
              <a:buAutoNum type="arabicPeriod"/>
            </a:pPr>
            <a:r>
              <a:rPr lang="en-US" sz="1800" dirty="0">
                <a:effectLst/>
                <a:latin typeface="Times New Roman" panose="02020603050405020304" pitchFamily="18" charset="0"/>
                <a:ea typeface="Calibri" panose="020F0502020204030204" pitchFamily="34" charset="0"/>
              </a:rPr>
              <a:t>the community is superior to the individual,</a:t>
            </a:r>
            <a:r>
              <a:rPr lang="en-US" sz="2800" dirty="0">
                <a:effectLst/>
              </a:rPr>
              <a:t> </a:t>
            </a:r>
            <a:endParaRPr lang="en-US" sz="2800" dirty="0">
              <a:effectLst/>
              <a:latin typeface="Times New Roman" panose="02020603050405020304" pitchFamily="18" charset="0"/>
            </a:endParaRPr>
          </a:p>
          <a:p>
            <a:pPr marL="685800" lvl="1" indent="-228600">
              <a:buAutoNum type="arabicPeriod"/>
            </a:pPr>
            <a:r>
              <a:rPr lang="en-US" sz="1800" dirty="0">
                <a:effectLst/>
                <a:latin typeface="Times New Roman" panose="02020603050405020304" pitchFamily="18" charset="0"/>
                <a:ea typeface="Calibri" panose="020F0502020204030204" pitchFamily="34" charset="0"/>
              </a:rPr>
              <a:t>men are unequal,</a:t>
            </a:r>
            <a:r>
              <a:rPr lang="en-US" sz="2800" dirty="0">
                <a:effectLst/>
              </a:rPr>
              <a:t> </a:t>
            </a:r>
            <a:endParaRPr lang="en-US" sz="2800" dirty="0">
              <a:effectLst/>
              <a:latin typeface="Times New Roman" panose="02020603050405020304" pitchFamily="18" charset="0"/>
            </a:endParaRPr>
          </a:p>
          <a:p>
            <a:pPr marL="685800" lvl="1" indent="-228600">
              <a:buAutoNum type="arabicPeriod"/>
            </a:pPr>
            <a:r>
              <a:rPr lang="en-US" sz="1800" dirty="0">
                <a:effectLst/>
                <a:latin typeface="Times New Roman" panose="02020603050405020304" pitchFamily="18" charset="0"/>
                <a:ea typeface="Calibri" panose="020F0502020204030204" pitchFamily="34" charset="0"/>
              </a:rPr>
              <a:t>efforts to remedy existing evils usually result in even greater ones.</a:t>
            </a:r>
            <a:r>
              <a:rPr lang="en-US" sz="2800" dirty="0">
                <a:effectLst/>
              </a:rPr>
              <a:t> </a:t>
            </a:r>
            <a:endParaRPr lang="en-US" sz="1800" dirty="0">
              <a:effectLst/>
              <a:latin typeface="Times New Roman" panose="02020603050405020304" pitchFamily="18" charset="0"/>
              <a:ea typeface="Calibri" panose="020F0502020204030204" pitchFamily="34" charset="0"/>
            </a:endParaRPr>
          </a:p>
          <a:p>
            <a:pPr marL="228600" indent="-228600">
              <a:buAutoNum type="arabicPeriod"/>
            </a:pPr>
            <a:r>
              <a:rPr lang="en-US" sz="1800" dirty="0">
                <a:effectLst/>
                <a:latin typeface="Times New Roman" panose="02020603050405020304" pitchFamily="18" charset="0"/>
                <a:ea typeface="Calibri" panose="020F0502020204030204" pitchFamily="34" charset="0"/>
              </a:rPr>
              <a:t>Huntington argues that Burke’s own behavior reveals that conservatism is flexible or fluid enough that it can be used to justify quite different policies and institutions in different situations. </a:t>
            </a:r>
          </a:p>
          <a:p>
            <a:pPr marL="228600" indent="-228600">
              <a:buAutoNum type="arabicPeriod"/>
            </a:pPr>
            <a:r>
              <a:rPr lang="en-US" sz="1800" dirty="0">
                <a:effectLst/>
                <a:latin typeface="Times New Roman" panose="02020603050405020304" pitchFamily="18" charset="0"/>
                <a:ea typeface="Calibri" panose="020F0502020204030204" pitchFamily="34" charset="0"/>
              </a:rPr>
              <a:t>These changes in governance structure were radical when they were adopted.</a:t>
            </a:r>
            <a:r>
              <a:rPr lang="en-US" dirty="0">
                <a:effectLst/>
              </a:rPr>
              <a:t> </a:t>
            </a:r>
            <a:endParaRPr lang="en-US" sz="1800" dirty="0">
              <a:effectLst/>
              <a:latin typeface="Times New Roman" panose="02020603050405020304" pitchFamily="18" charset="0"/>
            </a:endParaRPr>
          </a:p>
          <a:p>
            <a:pPr marL="228600" indent="-228600">
              <a:buAutoNum type="arabicPeriod"/>
            </a:pPr>
            <a:r>
              <a:rPr lang="en-US" sz="1800" dirty="0">
                <a:effectLst/>
                <a:latin typeface="Times New Roman" panose="02020603050405020304" pitchFamily="18" charset="0"/>
                <a:ea typeface="Calibri" panose="020F0502020204030204" pitchFamily="34" charset="0"/>
              </a:rPr>
              <a:t>Once these changes became inevitable, though, conservatives were able to justify them in terms of precedent by referring to the “great and ancient” constitution going back to before the </a:t>
            </a:r>
            <a:r>
              <a:rPr lang="en-US" sz="1800" i="1" dirty="0">
                <a:effectLst/>
                <a:latin typeface="Times New Roman" panose="02020603050405020304" pitchFamily="18" charset="0"/>
                <a:ea typeface="Calibri" panose="020F0502020204030204" pitchFamily="34" charset="0"/>
              </a:rPr>
              <a:t>Magna Carta </a:t>
            </a:r>
            <a:r>
              <a:rPr lang="en-US" sz="1800" dirty="0">
                <a:effectLst/>
                <a:latin typeface="Times New Roman" panose="02020603050405020304" pitchFamily="18" charset="0"/>
                <a:ea typeface="Calibri" panose="020F0502020204030204" pitchFamily="34" charset="0"/>
              </a:rPr>
              <a:t>of 1215 that gave the people the right to constrain the king’s behavior </a:t>
            </a:r>
          </a:p>
          <a:p>
            <a:pPr marL="228600" indent="-228600">
              <a:buAutoNum type="arabicPeriod"/>
            </a:pPr>
            <a:r>
              <a:rPr lang="en-US" sz="1800" dirty="0">
                <a:effectLst/>
                <a:latin typeface="Times New Roman" panose="02020603050405020304" pitchFamily="18" charset="0"/>
                <a:ea typeface="Calibri" panose="020F0502020204030204" pitchFamily="34" charset="0"/>
              </a:rPr>
              <a:t>Burke himself, the archetypical conservative, was a supporter of these institutions as well as democratic institutions in America. </a:t>
            </a:r>
          </a:p>
          <a:p>
            <a:pPr marL="228600" indent="-228600">
              <a:buAutoNum type="arabicPeriod"/>
            </a:pPr>
            <a:r>
              <a:rPr lang="en-US" sz="1800" dirty="0">
                <a:effectLst/>
                <a:latin typeface="Times New Roman" panose="02020603050405020304" pitchFamily="18" charset="0"/>
                <a:ea typeface="Calibri" panose="020F0502020204030204" pitchFamily="34" charset="0"/>
              </a:rPr>
              <a:t>Huntington argues that these apparent inconsistencies are understandable if we think of conservatism not as an aristocratic ideology that’s defined by a particular moment of reaction against liberalism in the 18</a:t>
            </a:r>
            <a:r>
              <a:rPr lang="en-US" sz="1800" baseline="30000" dirty="0">
                <a:effectLst/>
                <a:latin typeface="Times New Roman" panose="02020603050405020304" pitchFamily="18" charset="0"/>
                <a:ea typeface="Calibri" panose="020F0502020204030204" pitchFamily="34" charset="0"/>
              </a:rPr>
              <a:t>th</a:t>
            </a:r>
            <a:r>
              <a:rPr lang="en-US" sz="1800" dirty="0">
                <a:effectLst/>
                <a:latin typeface="Times New Roman" panose="02020603050405020304" pitchFamily="18" charset="0"/>
                <a:ea typeface="Calibri" panose="020F0502020204030204" pitchFamily="34" charset="0"/>
              </a:rPr>
              <a:t> century, but as an ideology that’s defined in terms of the situation its adherents confront.</a:t>
            </a:r>
            <a:r>
              <a:rPr lang="en-US" dirty="0">
                <a:effectLst/>
              </a:rPr>
              <a:t> </a:t>
            </a:r>
            <a:endParaRPr lang="en-US" sz="1800" dirty="0">
              <a:effectLst/>
              <a:latin typeface="Times New Roman" panose="02020603050405020304" pitchFamily="18" charset="0"/>
            </a:endParaRPr>
          </a:p>
          <a:p>
            <a:pPr marL="228600" indent="-228600">
              <a:buAutoNum type="arabicPeriod"/>
            </a:pPr>
            <a:r>
              <a:rPr lang="en-US" sz="1800" dirty="0">
                <a:effectLst/>
                <a:latin typeface="Times New Roman" panose="02020603050405020304" pitchFamily="18" charset="0"/>
                <a:ea typeface="Calibri" panose="020F0502020204030204" pitchFamily="34" charset="0"/>
              </a:rPr>
              <a:t>Understanding conservatism in this way helps us make sense of Burke’s simultaneous support of very different types of government in different places. </a:t>
            </a:r>
          </a:p>
          <a:p>
            <a:pPr marL="228600" indent="-228600">
              <a:buAutoNum type="arabicPeriod"/>
            </a:pPr>
            <a:r>
              <a:rPr lang="en-US" sz="1800" dirty="0">
                <a:effectLst/>
                <a:latin typeface="Times New Roman" panose="02020603050405020304" pitchFamily="18" charset="0"/>
                <a:ea typeface="Calibri" panose="020F0502020204030204" pitchFamily="34" charset="0"/>
              </a:rPr>
              <a:t>This also helps us understand how in the United States supporters of a slave-based southern aristocracy in the middle of the 19</a:t>
            </a:r>
            <a:r>
              <a:rPr lang="en-US" sz="1800" baseline="30000" dirty="0">
                <a:effectLst/>
                <a:latin typeface="Times New Roman" panose="02020603050405020304" pitchFamily="18" charset="0"/>
                <a:ea typeface="Calibri" panose="020F0502020204030204" pitchFamily="34" charset="0"/>
              </a:rPr>
              <a:t>th</a:t>
            </a:r>
            <a:r>
              <a:rPr lang="en-US" sz="1800" dirty="0">
                <a:effectLst/>
                <a:latin typeface="Times New Roman" panose="02020603050405020304" pitchFamily="18" charset="0"/>
                <a:ea typeface="Calibri" panose="020F0502020204030204" pitchFamily="34" charset="0"/>
              </a:rPr>
              <a:t> century and supporters of free markets and individual rights in the middle of the 20</a:t>
            </a:r>
            <a:r>
              <a:rPr lang="en-US" sz="1800" baseline="30000" dirty="0">
                <a:effectLst/>
                <a:latin typeface="Times New Roman" panose="02020603050405020304" pitchFamily="18" charset="0"/>
                <a:ea typeface="Calibri" panose="020F0502020204030204" pitchFamily="34" charset="0"/>
              </a:rPr>
              <a:t>th</a:t>
            </a:r>
            <a:r>
              <a:rPr lang="en-US" sz="1800" dirty="0">
                <a:effectLst/>
                <a:latin typeface="Times New Roman" panose="02020603050405020304" pitchFamily="18" charset="0"/>
                <a:ea typeface="Calibri" panose="020F0502020204030204" pitchFamily="34" charset="0"/>
              </a:rPr>
              <a:t> century could both think of themselves as conservatives. </a:t>
            </a:r>
          </a:p>
          <a:p>
            <a:pPr marL="228600" indent="-228600">
              <a:buAutoNum type="arabicPeriod"/>
            </a:pPr>
            <a:r>
              <a:rPr lang="en-US" sz="1800" dirty="0">
                <a:effectLst/>
                <a:latin typeface="Times New Roman" panose="02020603050405020304" pitchFamily="18" charset="0"/>
                <a:ea typeface="Calibri" panose="020F0502020204030204" pitchFamily="34" charset="0"/>
              </a:rPr>
              <a:t>Similar policies were being advocated at the same time by socialists in many European countries.</a:t>
            </a:r>
            <a:r>
              <a:rPr lang="en-US" dirty="0">
                <a:effectLst/>
              </a:rPr>
              <a:t> </a:t>
            </a:r>
            <a:endParaRPr lang="en-US" dirty="0"/>
          </a:p>
          <a:p>
            <a:endParaRPr lang="en-US" dirty="0"/>
          </a:p>
          <a:p>
            <a:r>
              <a:rPr lang="en-US" dirty="0"/>
              <a:t>Ideologies change as circumstances change</a:t>
            </a:r>
          </a:p>
          <a:p>
            <a:pPr marL="342900" indent="-342900">
              <a:buAutoNum type="arabicPeriod"/>
            </a:pPr>
            <a:r>
              <a:rPr lang="en-US" sz="1800" dirty="0">
                <a:effectLst/>
                <a:latin typeface="Times New Roman" panose="02020603050405020304" pitchFamily="18" charset="0"/>
                <a:ea typeface="Calibri" panose="020F0502020204030204" pitchFamily="34" charset="0"/>
              </a:rPr>
              <a:t>Because ideologies are collections of ideas, beliefs, values and attitudes used for political purposes, ideologies tend to undergo transformation as circumstances change. </a:t>
            </a:r>
          </a:p>
          <a:p>
            <a:pPr marL="228600" indent="-228600">
              <a:buAutoNum type="arabicPeriod"/>
            </a:pPr>
            <a:r>
              <a:rPr lang="en-US" sz="1800" dirty="0">
                <a:effectLst/>
                <a:latin typeface="Times New Roman" panose="02020603050405020304" pitchFamily="18" charset="0"/>
                <a:ea typeface="Calibri" panose="020F0502020204030204" pitchFamily="34" charset="0"/>
              </a:rPr>
              <a:t>A particular set of ideals, beliefs, values, and attitudes is what economists would call a form of “capital”</a:t>
            </a:r>
            <a:r>
              <a:rPr lang="en-US" sz="1200" kern="1200" dirty="0">
                <a:solidFill>
                  <a:schemeClr val="tx1"/>
                </a:solidFill>
                <a:effectLst/>
                <a:latin typeface="+mn-lt"/>
                <a:ea typeface="+mn-ea"/>
                <a:cs typeface="+mn-cs"/>
              </a:rPr>
              <a:t>—</a:t>
            </a:r>
            <a:r>
              <a:rPr lang="en-US" sz="1800" dirty="0">
                <a:effectLst/>
                <a:latin typeface="Times New Roman" panose="02020603050405020304" pitchFamily="18" charset="0"/>
                <a:ea typeface="Calibri" panose="020F0502020204030204" pitchFamily="34" charset="0"/>
              </a:rPr>
              <a:t>something that doesn’t deteriorate completely with its use. </a:t>
            </a:r>
          </a:p>
          <a:p>
            <a:pPr marL="228600" indent="-228600">
              <a:buAutoNum type="arabicPeriod"/>
            </a:pPr>
            <a:r>
              <a:rPr lang="en-US" sz="1800" dirty="0">
                <a:effectLst/>
                <a:latin typeface="Times New Roman" panose="02020603050405020304" pitchFamily="18" charset="0"/>
                <a:ea typeface="Calibri" panose="020F0502020204030204" pitchFamily="34" charset="0"/>
              </a:rPr>
              <a:t>An ideology is a set of tools that can help individuals achieve their political goals.</a:t>
            </a:r>
            <a:r>
              <a:rPr lang="en-US" dirty="0">
                <a:effectLst/>
              </a:rPr>
              <a:t> </a:t>
            </a:r>
            <a:endParaRPr lang="en-US" sz="1800" dirty="0">
              <a:effectLst/>
              <a:latin typeface="Times New Roman" panose="02020603050405020304" pitchFamily="18" charset="0"/>
            </a:endParaRPr>
          </a:p>
          <a:p>
            <a:pPr marL="228600" indent="-228600">
              <a:buAutoNum type="arabicPeriod"/>
            </a:pPr>
            <a:r>
              <a:rPr lang="en-US" sz="1800" dirty="0">
                <a:effectLst/>
                <a:latin typeface="Times New Roman" panose="02020603050405020304" pitchFamily="18" charset="0"/>
                <a:ea typeface="Calibri" panose="020F0502020204030204" pitchFamily="34" charset="0"/>
              </a:rPr>
              <a:t>Ideologies are a form of “social” capital because they’re tools that are used by groups who must agree on enough of the core content of the ideology to prevent the coalition supporting, and supported by, the ideology from falling apart. </a:t>
            </a:r>
          </a:p>
          <a:p>
            <a:pPr marL="228600" indent="-228600">
              <a:buAutoNum type="arabicPeriod"/>
            </a:pPr>
            <a:r>
              <a:rPr lang="en-US" sz="1800" dirty="0">
                <a:effectLst/>
                <a:latin typeface="Times New Roman" panose="02020603050405020304" pitchFamily="18" charset="0"/>
                <a:ea typeface="Calibri" panose="020F0502020204030204" pitchFamily="34" charset="0"/>
              </a:rPr>
              <a:t>While ideologies are subject to change when the interests of their users change, they’re not endlessly elastic and can’t be stretched without cost to cynically justify any position that serves an individual’s interest.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6</a:t>
            </a:fld>
            <a:endParaRPr lang="en-US" dirty="0"/>
          </a:p>
        </p:txBody>
      </p:sp>
    </p:spTree>
    <p:extLst>
      <p:ext uri="{BB962C8B-B14F-4D97-AF65-F5344CB8AC3E}">
        <p14:creationId xmlns:p14="http://schemas.microsoft.com/office/powerpoint/2010/main" val="163016506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1-3 </a:t>
            </a:r>
            <a:r>
              <a:rPr lang="en-GB" sz="1200" dirty="0">
                <a:solidFill>
                  <a:srgbClr val="993300"/>
                </a:solidFill>
                <a:effectLst/>
                <a:latin typeface="Times New Roman" panose="02020603050405020304" pitchFamily="18" charset="0"/>
                <a:ea typeface="Times New Roman" panose="02020603050405020304" pitchFamily="18" charset="0"/>
              </a:rPr>
              <a:t>Identify the differences between conservatism, liberalism, socialism.</a:t>
            </a:r>
            <a:endParaRPr lang="en-US" sz="1200" dirty="0">
              <a:solidFill>
                <a:srgbClr val="993300"/>
              </a:solidFill>
              <a:effectLst/>
              <a:latin typeface="Times New Roman" panose="02020603050405020304" pitchFamily="18" charset="0"/>
              <a:ea typeface="Times New Roman" panose="02020603050405020304" pitchFamily="18" charset="0"/>
            </a:endParaRPr>
          </a:p>
          <a:p>
            <a:endParaRPr lang="en-US" dirty="0"/>
          </a:p>
          <a:p>
            <a:r>
              <a:rPr lang="en-US" dirty="0"/>
              <a:t>Changes in global economy</a:t>
            </a:r>
          </a:p>
          <a:p>
            <a:pPr marL="342900" indent="-342900">
              <a:buAutoNum type="arabicPeriod"/>
            </a:pPr>
            <a:r>
              <a:rPr lang="en-US" sz="1800" dirty="0">
                <a:effectLst/>
                <a:latin typeface="Times New Roman" panose="02020603050405020304" pitchFamily="18" charset="0"/>
                <a:ea typeface="Calibri" panose="020F0502020204030204" pitchFamily="34" charset="0"/>
              </a:rPr>
              <a:t>Changes in the global economy such as marked increases in migration, international trade and capital flows, and automation have reduced global inequality while simultaneously increasing inequality within countries.</a:t>
            </a:r>
            <a:r>
              <a:rPr lang="en-US" dirty="0">
                <a:effectLst/>
              </a:rPr>
              <a:t> </a:t>
            </a:r>
          </a:p>
          <a:p>
            <a:pPr marL="228600" indent="-228600">
              <a:buAutoNum type="arabicPeriod"/>
            </a:pPr>
            <a:r>
              <a:rPr lang="en-US" sz="1800" dirty="0">
                <a:effectLst/>
                <a:latin typeface="Times New Roman" panose="02020603050405020304" pitchFamily="18" charset="0"/>
                <a:ea typeface="Calibri" panose="020F0502020204030204" pitchFamily="34" charset="0"/>
              </a:rPr>
              <a:t>Whatever the potential net benefits of these phenomena, they’ve resulted in large segments of societies around the world who believe that their interests aren’t being served by their governments.</a:t>
            </a:r>
            <a:r>
              <a:rPr lang="en-US" dirty="0">
                <a:effectLst/>
              </a:rPr>
              <a:t> </a:t>
            </a:r>
          </a:p>
          <a:p>
            <a:pPr marL="228600" indent="-228600">
              <a:buAutoNum type="arabicPeriod"/>
            </a:pPr>
            <a:r>
              <a:rPr lang="en-US" sz="1800" dirty="0">
                <a:effectLst/>
                <a:latin typeface="Times New Roman" panose="02020603050405020304" pitchFamily="18" charset="0"/>
                <a:ea typeface="Calibri" panose="020F0502020204030204" pitchFamily="34" charset="0"/>
              </a:rPr>
              <a:t>In the early stages of the current period of globalization, parties of varying ideological hues converged on a set of economic policies that supported a liberal economic order. </a:t>
            </a:r>
          </a:p>
          <a:p>
            <a:pPr marL="228600" indent="-228600">
              <a:buAutoNum type="arabicPeriod"/>
            </a:pPr>
            <a:r>
              <a:rPr lang="en-US" sz="1800" dirty="0">
                <a:effectLst/>
                <a:latin typeface="Times New Roman" panose="02020603050405020304" pitchFamily="18" charset="0"/>
                <a:ea typeface="Calibri" panose="020F0502020204030204" pitchFamily="34" charset="0"/>
              </a:rPr>
              <a:t>Across the political spectrum, parties seemed to have accepted increases in cross border flows of goods, capital, and people as either necessary evils or the secret to peace and prosperity. </a:t>
            </a:r>
            <a:endParaRPr lang="en-US" dirty="0"/>
          </a:p>
          <a:p>
            <a:endParaRPr lang="en-US" dirty="0"/>
          </a:p>
          <a:p>
            <a:r>
              <a:rPr lang="en-US" dirty="0"/>
              <a:t>Ideologies converging on economic issues</a:t>
            </a:r>
          </a:p>
          <a:p>
            <a:pPr marL="342900" indent="-342900">
              <a:buAutoNum type="arabicPeriod"/>
            </a:pPr>
            <a:r>
              <a:rPr lang="en-US" sz="1800" dirty="0">
                <a:effectLst/>
                <a:latin typeface="Times New Roman" panose="02020603050405020304" pitchFamily="18" charset="0"/>
                <a:ea typeface="Calibri" panose="020F0502020204030204" pitchFamily="34" charset="0"/>
              </a:rPr>
              <a:t>While ideologues were converging on economic issues, though, they seemed to be moving further apart on so called “social issues” such as the role of religion in politics, the protection of minority rights, and sexual politics. </a:t>
            </a:r>
          </a:p>
          <a:p>
            <a:pPr marL="228600" indent="-228600">
              <a:buAutoNum type="arabicPeriod"/>
            </a:pPr>
            <a:r>
              <a:rPr lang="en-US" sz="1800" dirty="0">
                <a:effectLst/>
                <a:latin typeface="Times New Roman" panose="02020603050405020304" pitchFamily="18" charset="0"/>
                <a:ea typeface="Calibri" panose="020F0502020204030204" pitchFamily="34" charset="0"/>
              </a:rPr>
              <a:t>Conservatives continued to advocate traditional positions on these social issues. </a:t>
            </a:r>
          </a:p>
          <a:p>
            <a:pPr marL="228600" indent="-228600">
              <a:buAutoNum type="arabicPeriod"/>
            </a:pPr>
            <a:r>
              <a:rPr lang="en-US" sz="1800" dirty="0">
                <a:effectLst/>
                <a:latin typeface="Times New Roman" panose="02020603050405020304" pitchFamily="18" charset="0"/>
                <a:ea typeface="Calibri" panose="020F0502020204030204" pitchFamily="34" charset="0"/>
              </a:rPr>
              <a:t>Members of liberal and socialist parties have tended to embrace ideas that valued individual choice on such matters. </a:t>
            </a:r>
          </a:p>
          <a:p>
            <a:pPr marL="228600" indent="-228600">
              <a:buAutoNum type="arabicPeriod"/>
            </a:pPr>
            <a:r>
              <a:rPr lang="en-US" sz="1800" dirty="0">
                <a:effectLst/>
                <a:latin typeface="Times New Roman" panose="02020603050405020304" pitchFamily="18" charset="0"/>
                <a:ea typeface="Calibri" panose="020F0502020204030204" pitchFamily="34" charset="0"/>
              </a:rPr>
              <a:t>Over time, however, the left’s protection of the rights of minorities has been transformed from a focus on the protection of </a:t>
            </a:r>
            <a:r>
              <a:rPr lang="en-US" sz="1800" i="1" dirty="0">
                <a:effectLst/>
                <a:latin typeface="Times New Roman" panose="02020603050405020304" pitchFamily="18" charset="0"/>
                <a:ea typeface="Calibri" panose="020F0502020204030204" pitchFamily="34" charset="0"/>
              </a:rPr>
              <a:t>individual</a:t>
            </a:r>
            <a:r>
              <a:rPr lang="en-US" sz="1800" dirty="0">
                <a:effectLst/>
                <a:latin typeface="Times New Roman" panose="02020603050405020304" pitchFamily="18" charset="0"/>
                <a:ea typeface="Calibri" panose="020F0502020204030204" pitchFamily="34" charset="0"/>
              </a:rPr>
              <a:t> liberties to the protection of </a:t>
            </a:r>
            <a:r>
              <a:rPr lang="en-US" sz="1800" i="1" dirty="0">
                <a:effectLst/>
                <a:latin typeface="Times New Roman" panose="02020603050405020304" pitchFamily="18" charset="0"/>
                <a:ea typeface="Calibri" panose="020F0502020204030204" pitchFamily="34" charset="0"/>
              </a:rPr>
              <a:t>group</a:t>
            </a:r>
            <a:r>
              <a:rPr lang="en-US" sz="1800" dirty="0">
                <a:effectLst/>
                <a:latin typeface="Times New Roman" panose="02020603050405020304" pitchFamily="18" charset="0"/>
                <a:ea typeface="Calibri" panose="020F0502020204030204" pitchFamily="34" charset="0"/>
              </a:rPr>
              <a:t> rights. </a:t>
            </a:r>
          </a:p>
          <a:p>
            <a:pPr marL="228600" indent="-228600">
              <a:buAutoNum type="arabicPeriod"/>
            </a:pPr>
            <a:endParaRPr lang="en-US" dirty="0"/>
          </a:p>
          <a:p>
            <a:endParaRPr lang="en-US" dirty="0"/>
          </a:p>
          <a:p>
            <a:r>
              <a:rPr lang="en-US" dirty="0"/>
              <a:t>The rise of populism</a:t>
            </a:r>
          </a:p>
          <a:p>
            <a:pPr marL="342900" indent="-342900">
              <a:buAutoNum type="arabicPeriod"/>
            </a:pPr>
            <a:r>
              <a:rPr lang="en-US" sz="1800" dirty="0">
                <a:effectLst/>
                <a:latin typeface="Times New Roman" panose="02020603050405020304" pitchFamily="18" charset="0"/>
                <a:ea typeface="Calibri" panose="020F0502020204030204" pitchFamily="34" charset="0"/>
              </a:rPr>
              <a:t>Against this backdrop, the rise of populism can be seen as a reaction to the perceived lack of responsiveness on the part of “established” parties to the plight of those suffering economic dislocation. </a:t>
            </a:r>
          </a:p>
          <a:p>
            <a:pPr marL="228600" indent="-228600">
              <a:buAutoNum type="arabicPeriod"/>
            </a:pPr>
            <a:r>
              <a:rPr lang="en-US" sz="1800" dirty="0">
                <a:effectLst/>
                <a:latin typeface="Times New Roman" panose="02020603050405020304" pitchFamily="18" charset="0"/>
                <a:ea typeface="Calibri" panose="020F0502020204030204" pitchFamily="34" charset="0"/>
              </a:rPr>
              <a:t>Partly in response to the identity politics of the left, right-wing populists have argued that the increased presence of immigrants in many countries is a particularly noxious element of the liberal world order that needs correcting. </a:t>
            </a:r>
          </a:p>
          <a:p>
            <a:pPr marL="228600" indent="-228600">
              <a:buAutoNum type="arabicPeriod"/>
            </a:pPr>
            <a:r>
              <a:rPr lang="en-US" sz="1800" dirty="0">
                <a:effectLst/>
                <a:latin typeface="Times New Roman" panose="02020603050405020304" pitchFamily="18" charset="0"/>
                <a:ea typeface="Calibri" panose="020F0502020204030204" pitchFamily="34" charset="0"/>
              </a:rPr>
              <a:t>Populists seem less interested in preserving existing institutions than in recapturing a perhaps mythical past where “we” were “one people” and women, racial, and sexual minorities “knew their place.”</a:t>
            </a:r>
            <a:r>
              <a:rPr lang="en-US" dirty="0">
                <a:effectLst/>
              </a:rPr>
              <a:t> </a:t>
            </a:r>
            <a:endParaRPr lang="en-US" sz="1800" dirty="0">
              <a:effectLst/>
              <a:latin typeface="Times New Roman" panose="02020603050405020304" pitchFamily="18" charset="0"/>
            </a:endParaRPr>
          </a:p>
          <a:p>
            <a:pPr marL="228600" indent="-228600">
              <a:buAutoNum type="arabicPeriod"/>
            </a:pPr>
            <a:endParaRPr lang="en-US" dirty="0"/>
          </a:p>
          <a:p>
            <a:endParaRPr lang="en-US" dirty="0"/>
          </a:p>
          <a:p>
            <a:r>
              <a:rPr lang="en-US" dirty="0"/>
              <a:t>How ideologies transform over time</a:t>
            </a:r>
          </a:p>
          <a:p>
            <a:pPr marL="342900" indent="-342900">
              <a:buAutoNum type="arabicPeriod"/>
            </a:pPr>
            <a:r>
              <a:rPr lang="en-US" sz="1800" dirty="0">
                <a:effectLst/>
                <a:latin typeface="Times New Roman" panose="02020603050405020304" pitchFamily="18" charset="0"/>
                <a:ea typeface="Calibri" panose="020F0502020204030204" pitchFamily="34" charset="0"/>
              </a:rPr>
              <a:t>The way political ideologies have been, and continue to be, transformed over time is consistent with the idea that people generally pursue their own interests and that they use ideologies as a tool to gather individuals into groups to pursue common interests. </a:t>
            </a:r>
          </a:p>
          <a:p>
            <a:pPr marL="228600" indent="-228600">
              <a:buAutoNum type="arabicPeriod"/>
            </a:pPr>
            <a:r>
              <a:rPr lang="en-US" sz="1800" dirty="0">
                <a:effectLst/>
                <a:latin typeface="Times New Roman" panose="02020603050405020304" pitchFamily="18" charset="0"/>
                <a:ea typeface="Calibri" panose="020F0502020204030204" pitchFamily="34" charset="0"/>
              </a:rPr>
              <a:t> Ideologies can be used to mobilize, or perhaps more importantly demobilize, political actors in dictatorships.</a:t>
            </a:r>
            <a:r>
              <a:rPr lang="en-US" dirty="0">
                <a:effectLst/>
              </a:rPr>
              <a:t> </a:t>
            </a:r>
          </a:p>
          <a:p>
            <a:pPr marL="228600" indent="-228600">
              <a:buAutoNum type="arabicPeriod"/>
            </a:pPr>
            <a:r>
              <a:rPr lang="en-US" sz="1800" dirty="0">
                <a:solidFill>
                  <a:srgbClr val="000000"/>
                </a:solidFill>
                <a:effectLst/>
                <a:latin typeface="Times New Roman" panose="02020603050405020304" pitchFamily="18" charset="0"/>
                <a:ea typeface="Calibri" panose="020F0502020204030204" pitchFamily="34" charset="0"/>
              </a:rPr>
              <a:t>The trade-off between ideological breadth and ideological orthodoxy is likely to depend on how large the groups are that you need to mobilize. </a:t>
            </a:r>
          </a:p>
          <a:p>
            <a:pPr marL="228600" indent="-228600">
              <a:buAutoNum type="arabicPeriod"/>
            </a:pPr>
            <a:endParaRPr lang="en-US" sz="1800" dirty="0">
              <a:effectLst/>
              <a:latin typeface="Times New Roman" panose="02020603050405020304" pitchFamily="18" charset="0"/>
            </a:endParaRPr>
          </a:p>
          <a:p>
            <a:pPr marL="228600" indent="-228600">
              <a:buAutoNum type="arabicPeriod"/>
            </a:pP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7</a:t>
            </a:fld>
            <a:endParaRPr lang="en-US" dirty="0"/>
          </a:p>
        </p:txBody>
      </p:sp>
    </p:spTree>
    <p:extLst>
      <p:ext uri="{BB962C8B-B14F-4D97-AF65-F5344CB8AC3E}">
        <p14:creationId xmlns:p14="http://schemas.microsoft.com/office/powerpoint/2010/main" val="4696077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L.O. 1-2 </a:t>
            </a:r>
            <a:r>
              <a:rPr lang="en-GB" sz="1800" dirty="0">
                <a:solidFill>
                  <a:srgbClr val="993300"/>
                </a:solidFill>
                <a:effectLst/>
                <a:latin typeface="Times New Roman" panose="02020603050405020304" pitchFamily="18" charset="0"/>
                <a:ea typeface="Times New Roman" panose="02020603050405020304" pitchFamily="18" charset="0"/>
              </a:rPr>
              <a:t>Describe the purpose of political ideologies and how they differ from scientific theories.</a:t>
            </a:r>
            <a:endParaRPr lang="en-US" dirty="0"/>
          </a:p>
          <a:p>
            <a:endParaRPr lang="en-US" dirty="0"/>
          </a:p>
          <a:p>
            <a:r>
              <a:rPr lang="en-US" dirty="0"/>
              <a:t>Sequence of individual country studies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Many introductory comparative politics texts are organized around a sequence of individual country studies.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Typically, one starts with Britain, before moving on to France and Germany. Next, it’s on to Russia, Japan, India, Brazil, and, nearly always, Nigeria. Occasionally, China and Mexico might make an appearance somewhere along the line.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This approach has some limitations if the goal of an introductory class is to teach something other than descriptive information about a tiny fraction of the world’s countries.</a:t>
            </a:r>
            <a:r>
              <a:rPr lang="en-US" dirty="0">
                <a:effectLst/>
              </a:rPr>
              <a:t>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eight countries that make up the domain of a typical comparative politics textbook constitute little more than 4% of the world’s 193 widely recognized independent states. </a:t>
            </a:r>
            <a:endParaRPr lang="en-US" dirty="0"/>
          </a:p>
          <a:p>
            <a:endParaRPr lang="en-US" dirty="0"/>
          </a:p>
          <a:p>
            <a:r>
              <a:rPr lang="en-US" dirty="0"/>
              <a:t>Goals of an introductory class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An introductory class in comparative politics has many goals.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believe that it should stimulate the interest of students in the particular subject matter and introduce them to the principal concerns and findings of the field.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 should also give students an insight into the extent to which there’s consensus or ongoing debate concerning those findings.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undeniable that the causes and consequences of democracy and dictatorship are a central issue in comparative politics. </a:t>
            </a:r>
          </a:p>
          <a:p>
            <a:pPr marL="228600" indent="-228600">
              <a:buAutoNum type="arabicPeriod"/>
            </a:pPr>
            <a:endParaRPr lang="en-US" dirty="0"/>
          </a:p>
          <a:p>
            <a:endParaRPr lang="en-US" dirty="0"/>
          </a:p>
          <a:p>
            <a:r>
              <a:rPr lang="en-US" dirty="0"/>
              <a:t>Traditional series of country studies</a:t>
            </a:r>
          </a:p>
          <a:p>
            <a:pPr marL="342900" indent="-3429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In light of the types of research questions we want to address here, the traditional series of country studies found in most textbooks wouldn’t provide the most useful approach.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First, very few countries exhibit sufficient variation across time with their experience of democracy to allow questions about democracy’s causes and consequences to be answered by a single country study.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Second, we—personally—don’t possess the required memory and attentiveness to remember the relevant details of particular countries’ institutions and cultures across many weeks, and we, perhaps incorrectly, don’t expect our students to either.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We also believe that the traditional approach adopted by most textbooks has the unfortunate consequence of creating a significant disjuncture between what comparative political scientists teach students and what these scholars actually do for a living.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Comparative politics scholars do sometimes engage in descriptive exercises such as detailing how laws are made, how institutions function, or who has power in various countries.</a:t>
            </a:r>
            <a:r>
              <a:rPr lang="en-US" dirty="0">
                <a:effectLst/>
              </a:rPr>
              <a:t> </a:t>
            </a:r>
            <a:endParaRPr lang="en-US" sz="1800" dirty="0">
              <a:effectLst/>
              <a:latin typeface="Calibri" panose="020F0502020204030204" pitchFamily="34" charset="0"/>
              <a:cs typeface="Times New Roman" panose="02020603050405020304" pitchFamily="18" charset="0"/>
            </a:endParaRP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It’s much more common for comparative scholars to spend their time constructing and testing theories about political phenomena in the world.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The fact that it’s only relatively recently that the scientific method has begun to be applied to the study of political phenomena suggests to us that students should be able to engage the political science literature with relative ease. </a:t>
            </a:r>
          </a:p>
          <a:p>
            <a:pPr marL="228600" indent="-228600">
              <a:buAutoNum type="arabicPeriod"/>
            </a:pPr>
            <a:r>
              <a:rPr lang="en-US" sz="1800" dirty="0">
                <a:effectLst/>
                <a:latin typeface="Calibri" panose="020F0502020204030204" pitchFamily="34" charset="0"/>
                <a:ea typeface="Calibri" panose="020F0502020204030204" pitchFamily="34" charset="0"/>
                <a:cs typeface="Times New Roman" panose="02020603050405020304" pitchFamily="18" charset="0"/>
              </a:rPr>
              <a:t>Compared with other disciplines such as physics or mathematics, there’s unusual room for students to actually make significant contributions to the accumulation of knowledge in comparative political science. </a:t>
            </a:r>
            <a:endParaRPr lang="en-US" dirty="0"/>
          </a:p>
        </p:txBody>
      </p:sp>
      <p:sp>
        <p:nvSpPr>
          <p:cNvPr id="4" name="Slide Number Placeholder 3"/>
          <p:cNvSpPr>
            <a:spLocks noGrp="1"/>
          </p:cNvSpPr>
          <p:nvPr>
            <p:ph type="sldNum" sz="quarter" idx="5"/>
          </p:nvPr>
        </p:nvSpPr>
        <p:spPr/>
        <p:txBody>
          <a:bodyPr/>
          <a:lstStyle/>
          <a:p>
            <a:fld id="{39974C31-EB4A-4B21-8134-CB5741A1DC5F}" type="slidenum">
              <a:rPr lang="en-US" smtClean="0"/>
              <a:t>8</a:t>
            </a:fld>
            <a:endParaRPr lang="en-US" dirty="0"/>
          </a:p>
        </p:txBody>
      </p:sp>
    </p:spTree>
    <p:extLst>
      <p:ext uri="{BB962C8B-B14F-4D97-AF65-F5344CB8AC3E}">
        <p14:creationId xmlns:p14="http://schemas.microsoft.com/office/powerpoint/2010/main" val="41447584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Slide">
    <p:bg>
      <p:bgPr>
        <a:solidFill>
          <a:srgbClr val="E2F2F6"/>
        </a:solidFill>
        <a:effectLst/>
      </p:bgPr>
    </p:bg>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lvl1pPr>
              <a:defRPr>
                <a:solidFill>
                  <a:schemeClr val="tx1"/>
                </a:solidFill>
              </a:defRPr>
            </a:lvl1p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lvl1pPr>
              <a:defRPr>
                <a:solidFill>
                  <a:schemeClr val="tx1"/>
                </a:solidFill>
              </a:defRPr>
            </a:lvl1pPr>
          </a:lstStyle>
          <a:p>
            <a:fld id="{B6F15528-21DE-4FAA-801E-634DDDAF4B2B}" type="slidenum">
              <a:rPr lang="en-US" smtClean="0"/>
              <a:pPr/>
              <a:t>‹#›</a:t>
            </a:fld>
            <a:endParaRPr lang="en-US" dirty="0"/>
          </a:p>
        </p:txBody>
      </p:sp>
      <p:sp>
        <p:nvSpPr>
          <p:cNvPr id="7" name="Title 6"/>
          <p:cNvSpPr>
            <a:spLocks noGrp="1"/>
          </p:cNvSpPr>
          <p:nvPr>
            <p:ph type="title"/>
          </p:nvPr>
        </p:nvSpPr>
        <p:spPr>
          <a:xfrm>
            <a:off x="1371600" y="3733800"/>
            <a:ext cx="6400800" cy="1752600"/>
          </a:xfrm>
        </p:spPr>
        <p:txBody>
          <a:bodyPr>
            <a:normAutofit/>
          </a:bodyPr>
          <a:lstStyle>
            <a:lvl1pPr>
              <a:defRPr sz="3200">
                <a:solidFill>
                  <a:schemeClr val="tx1"/>
                </a:solidFill>
                <a:latin typeface="+mn-lt"/>
              </a:defRPr>
            </a:lvl1pPr>
          </a:lstStyle>
          <a:p>
            <a:r>
              <a:rPr lang="en-US" dirty="0"/>
              <a:t>Click to edit Master title style</a:t>
            </a:r>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838200"/>
            <a:ext cx="3008313" cy="728310"/>
          </a:xfrm>
        </p:spPr>
        <p:txBody>
          <a:bodyPr anchor="b"/>
          <a:lstStyle>
            <a:lvl1pPr algn="l">
              <a:defRPr sz="2000" b="1"/>
            </a:lvl1pPr>
          </a:lstStyle>
          <a:p>
            <a:r>
              <a:rPr lang="en-US" dirty="0"/>
              <a:t>Click to edit Master title style</a:t>
            </a:r>
          </a:p>
        </p:txBody>
      </p:sp>
      <p:sp>
        <p:nvSpPr>
          <p:cNvPr id="3" name="Content Placeholder 2"/>
          <p:cNvSpPr>
            <a:spLocks noGrp="1"/>
          </p:cNvSpPr>
          <p:nvPr>
            <p:ph idx="1"/>
          </p:nvPr>
        </p:nvSpPr>
        <p:spPr>
          <a:xfrm>
            <a:off x="3575050" y="838200"/>
            <a:ext cx="5111750" cy="528796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676400"/>
            <a:ext cx="3008313" cy="44497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761999"/>
            <a:ext cx="5486400" cy="396557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obj" preserve="1">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990600" y="304800"/>
            <a:ext cx="7696200" cy="1143000"/>
          </a:xfrm>
        </p:spPr>
        <p:txBody>
          <a:bodyPr/>
          <a:lstStyle>
            <a:lvl1pPr>
              <a:defRPr>
                <a:solidFill>
                  <a:schemeClr val="tx1"/>
                </a:solidFill>
              </a:defRPr>
            </a:lvl1pPr>
          </a:lstStyle>
          <a:p>
            <a:r>
              <a:rPr lang="en-US" dirty="0"/>
              <a:t>Click to edit Master title style</a:t>
            </a:r>
          </a:p>
        </p:txBody>
      </p:sp>
      <p:sp>
        <p:nvSpPr>
          <p:cNvPr id="3" name="Content Placeholder 2"/>
          <p:cNvSpPr>
            <a:spLocks noGrp="1"/>
          </p:cNvSpPr>
          <p:nvPr>
            <p:ph idx="1"/>
          </p:nvPr>
        </p:nvSpPr>
        <p:spPr>
          <a:xfrm>
            <a:off x="990600" y="1676400"/>
            <a:ext cx="7696200" cy="4449763"/>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990600" y="6356350"/>
            <a:ext cx="7010400" cy="365125"/>
          </a:xfrm>
        </p:spPr>
        <p:txBody>
          <a:bodyPr/>
          <a:lstStyle/>
          <a:p>
            <a:r>
              <a:rPr lang="en-US" dirty="0"/>
              <a:t>Author, Title and Edition. © 20XX SAGE Publishing.</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7" name="Rectangle 6"/>
          <p:cNvSpPr/>
          <p:nvPr userDrawn="1"/>
        </p:nvSpPr>
        <p:spPr>
          <a:xfrm>
            <a:off x="0" y="0"/>
            <a:ext cx="609600" cy="68580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124029010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5" name="Footer Placeholder 4"/>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dirty="0"/>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a:t>Click to edit Master text styles</a:t>
            </a:r>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6" name="Footer Placeholder 5"/>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648200" y="2133600"/>
            <a:ext cx="4038600" cy="39925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8" name="Footer Placeholder 7"/>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2027238"/>
            <a:ext cx="4040188"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457200" y="2590799"/>
            <a:ext cx="4040188"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2027238"/>
            <a:ext cx="4041775" cy="5635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4645025" y="2590799"/>
            <a:ext cx="4041775" cy="3535363"/>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r>
              <a:rPr lang="en-US" dirty="0"/>
              <a:t>Author, Title and Edition. © 20XX SAGE Publishing.</a:t>
            </a:r>
          </a:p>
        </p:txBody>
      </p:sp>
      <p:sp>
        <p:nvSpPr>
          <p:cNvPr id="2" name="Title 1"/>
          <p:cNvSpPr>
            <a:spLocks noGrp="1"/>
          </p:cNvSpPr>
          <p:nvPr>
            <p:ph type="title"/>
          </p:nvPr>
        </p:nvSpPr>
        <p:spPr/>
        <p:txBody>
          <a:bodyPr/>
          <a:lstStyle/>
          <a:p>
            <a:r>
              <a:rPr lang="en-US"/>
              <a:t>Click to edit Master title style</a:t>
            </a:r>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p>
            <a:r>
              <a:rPr lang="en-US" dirty="0"/>
              <a:t>Author, Title and Edition. © 20XX SAGE Publishing.</a:t>
            </a:r>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0653676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838200"/>
            <a:ext cx="8229600" cy="1143000"/>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33600"/>
            <a:ext cx="8229600" cy="3992563"/>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3"/>
          </p:nvPr>
        </p:nvSpPr>
        <p:spPr>
          <a:xfrm>
            <a:off x="457200" y="6356350"/>
            <a:ext cx="7543800" cy="365125"/>
          </a:xfrm>
          <a:prstGeom prst="rect">
            <a:avLst/>
          </a:prstGeom>
        </p:spPr>
        <p:txBody>
          <a:bodyPr vert="horz" lIns="91440" tIns="45720" rIns="91440" bIns="45720" rtlCol="0" anchor="ctr"/>
          <a:lstStyle>
            <a:lvl1pPr algn="l">
              <a:defRPr sz="1050">
                <a:solidFill>
                  <a:schemeClr val="tx1"/>
                </a:solidFill>
                <a:latin typeface="Arial" panose="020B0604020202020204" pitchFamily="34" charset="0"/>
                <a:cs typeface="Arial" panose="020B0604020202020204" pitchFamily="34" charset="0"/>
              </a:defRPr>
            </a:lvl1pPr>
          </a:lstStyle>
          <a:p>
            <a:r>
              <a:rPr lang="en-US" dirty="0"/>
              <a:t>Author, Title and Edition. © 20XX SAGE Publishing.</a:t>
            </a:r>
          </a:p>
        </p:txBody>
      </p:sp>
      <p:sp>
        <p:nvSpPr>
          <p:cNvPr id="6" name="Slide Number Placeholder 5"/>
          <p:cNvSpPr>
            <a:spLocks noGrp="1"/>
          </p:cNvSpPr>
          <p:nvPr>
            <p:ph type="sldNum" sz="quarter" idx="4"/>
          </p:nvPr>
        </p:nvSpPr>
        <p:spPr>
          <a:xfrm>
            <a:off x="8229600" y="6356350"/>
            <a:ext cx="457200" cy="365125"/>
          </a:xfrm>
          <a:prstGeom prst="rect">
            <a:avLst/>
          </a:prstGeom>
        </p:spPr>
        <p:txBody>
          <a:bodyPr vert="horz" lIns="91440" tIns="45720" rIns="91440" bIns="45720" rtlCol="0" anchor="ctr"/>
          <a:lstStyle>
            <a:lvl1pPr algn="r">
              <a:defRPr sz="1200">
                <a:solidFill>
                  <a:schemeClr val="tx1"/>
                </a:solidFill>
              </a:defRPr>
            </a:lvl1pPr>
          </a:lstStyle>
          <a:p>
            <a:fld id="{B6F15528-21DE-4FAA-801E-634DDDAF4B2B}" type="slidenum">
              <a:rPr lang="en-US" smtClean="0"/>
              <a:pPr/>
              <a:t>‹#›</a:t>
            </a:fld>
            <a:endParaRPr lang="en-US" dirty="0"/>
          </a:p>
        </p:txBody>
      </p:sp>
      <p:sp>
        <p:nvSpPr>
          <p:cNvPr id="7" name="Rectangle 6"/>
          <p:cNvSpPr/>
          <p:nvPr userDrawn="1"/>
        </p:nvSpPr>
        <p:spPr>
          <a:xfrm>
            <a:off x="0" y="0"/>
            <a:ext cx="9144000" cy="609600"/>
          </a:xfrm>
          <a:prstGeom prst="rect">
            <a:avLst/>
          </a:prstGeom>
          <a:solidFill>
            <a:schemeClr val="accent5">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0" r:id="rId3"/>
    <p:sldLayoutId id="2147483651" r:id="rId4"/>
    <p:sldLayoutId id="2147483652" r:id="rId5"/>
    <p:sldLayoutId id="2147483653" r:id="rId6"/>
    <p:sldLayoutId id="2147483654" r:id="rId7"/>
    <p:sldLayoutId id="2147483655" r:id="rId8"/>
    <p:sldLayoutId id="2147483661" r:id="rId9"/>
    <p:sldLayoutId id="2147483656" r:id="rId10"/>
    <p:sldLayoutId id="2147483657" r:id="rId11"/>
  </p:sldLayoutIdLst>
  <p:hf hd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1600" y="4267200"/>
            <a:ext cx="6400800" cy="1752600"/>
          </a:xfrm>
        </p:spPr>
        <p:txBody>
          <a:bodyPr/>
          <a:lstStyle/>
          <a:p>
            <a:pPr marL="0" indent="0"/>
            <a:r>
              <a:rPr lang="en-US" dirty="0"/>
              <a:t>Clark, Foundations of Comparative Politics, Edition 2</a:t>
            </a:r>
            <a:br>
              <a:rPr lang="en-US" dirty="0"/>
            </a:br>
            <a:r>
              <a:rPr lang="en-US" dirty="0"/>
              <a:t>Chapter 1: Introduction</a:t>
            </a:r>
          </a:p>
        </p:txBody>
      </p:sp>
    </p:spTree>
    <p:extLst>
      <p:ext uri="{BB962C8B-B14F-4D97-AF65-F5344CB8AC3E}">
        <p14:creationId xmlns:p14="http://schemas.microsoft.com/office/powerpoint/2010/main" val="256500893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B29BCD-82E3-5A0A-6C8D-FBB1AB169524}"/>
              </a:ext>
            </a:extLst>
          </p:cNvPr>
          <p:cNvSpPr>
            <a:spLocks noGrp="1"/>
          </p:cNvSpPr>
          <p:nvPr>
            <p:ph type="title"/>
          </p:nvPr>
        </p:nvSpPr>
        <p:spPr/>
        <p:txBody>
          <a:bodyPr>
            <a:normAutofit/>
          </a:bodyPr>
          <a:lstStyle/>
          <a:p>
            <a:r>
              <a:rPr lang="en-US" sz="4000" dirty="0"/>
              <a:t>Political Ideology </a:t>
            </a:r>
            <a:r>
              <a:rPr lang="en-US" sz="2400" dirty="0"/>
              <a:t>(1 of 6)</a:t>
            </a:r>
          </a:p>
        </p:txBody>
      </p:sp>
      <p:sp>
        <p:nvSpPr>
          <p:cNvPr id="4" name="Content Placeholder 3">
            <a:extLst>
              <a:ext uri="{FF2B5EF4-FFF2-40B4-BE49-F238E27FC236}">
                <a16:creationId xmlns:a16="http://schemas.microsoft.com/office/drawing/2014/main" id="{28D23D21-C456-A08F-AD17-CA7D66A30798}"/>
              </a:ext>
            </a:extLst>
          </p:cNvPr>
          <p:cNvSpPr>
            <a:spLocks noGrp="1"/>
          </p:cNvSpPr>
          <p:nvPr>
            <p:ph idx="1"/>
          </p:nvPr>
        </p:nvSpPr>
        <p:spPr/>
        <p:txBody>
          <a:bodyPr/>
          <a:lstStyle/>
          <a:p>
            <a:r>
              <a:rPr lang="en-US" dirty="0"/>
              <a:t>Ideas, values, beliefs, and attitudes.</a:t>
            </a:r>
          </a:p>
          <a:p>
            <a:r>
              <a:rPr lang="en-US" dirty="0"/>
              <a:t>Ideologies emphasize certain ideas.</a:t>
            </a:r>
          </a:p>
          <a:p>
            <a:r>
              <a:rPr lang="en-US" dirty="0"/>
              <a:t>Not all ideas are political.</a:t>
            </a:r>
          </a:p>
          <a:p>
            <a:r>
              <a:rPr lang="en-US" dirty="0"/>
              <a:t>Political ideology and political action.</a:t>
            </a:r>
          </a:p>
        </p:txBody>
      </p:sp>
      <p:sp>
        <p:nvSpPr>
          <p:cNvPr id="2" name="Footer Placeholder 1">
            <a:extLst>
              <a:ext uri="{FF2B5EF4-FFF2-40B4-BE49-F238E27FC236}">
                <a16:creationId xmlns:a16="http://schemas.microsoft.com/office/drawing/2014/main" id="{4013E8BF-68A4-56E1-87BA-EAADA67369E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BE387CE-D68D-830C-FB69-5115740DB440}"/>
              </a:ext>
            </a:extLst>
          </p:cNvPr>
          <p:cNvSpPr>
            <a:spLocks noGrp="1"/>
          </p:cNvSpPr>
          <p:nvPr>
            <p:ph type="sldNum" sz="quarter" idx="12"/>
          </p:nvPr>
        </p:nvSpPr>
        <p:spPr/>
        <p:txBody>
          <a:bodyPr/>
          <a:lstStyle/>
          <a:p>
            <a:fld id="{B6F15528-21DE-4FAA-801E-634DDDAF4B2B}" type="slidenum">
              <a:rPr lang="en-US" smtClean="0"/>
              <a:pPr/>
              <a:t>2</a:t>
            </a:fld>
            <a:endParaRPr lang="en-US" dirty="0"/>
          </a:p>
        </p:txBody>
      </p:sp>
    </p:spTree>
    <p:extLst>
      <p:ext uri="{BB962C8B-B14F-4D97-AF65-F5344CB8AC3E}">
        <p14:creationId xmlns:p14="http://schemas.microsoft.com/office/powerpoint/2010/main" val="2984547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B29BCD-82E3-5A0A-6C8D-FBB1AB169524}"/>
              </a:ext>
            </a:extLst>
          </p:cNvPr>
          <p:cNvSpPr>
            <a:spLocks noGrp="1"/>
          </p:cNvSpPr>
          <p:nvPr>
            <p:ph type="title"/>
          </p:nvPr>
        </p:nvSpPr>
        <p:spPr/>
        <p:txBody>
          <a:bodyPr>
            <a:normAutofit/>
          </a:bodyPr>
          <a:lstStyle/>
          <a:p>
            <a:r>
              <a:rPr lang="en-US" sz="4000" dirty="0"/>
              <a:t>Political Ideology </a:t>
            </a:r>
            <a:r>
              <a:rPr lang="en-US" sz="2400" dirty="0"/>
              <a:t>(2 of 6)</a:t>
            </a:r>
          </a:p>
        </p:txBody>
      </p:sp>
      <p:sp>
        <p:nvSpPr>
          <p:cNvPr id="4" name="Content Placeholder 3">
            <a:extLst>
              <a:ext uri="{FF2B5EF4-FFF2-40B4-BE49-F238E27FC236}">
                <a16:creationId xmlns:a16="http://schemas.microsoft.com/office/drawing/2014/main" id="{28D23D21-C456-A08F-AD17-CA7D66A30798}"/>
              </a:ext>
            </a:extLst>
          </p:cNvPr>
          <p:cNvSpPr>
            <a:spLocks noGrp="1"/>
          </p:cNvSpPr>
          <p:nvPr>
            <p:ph idx="1"/>
          </p:nvPr>
        </p:nvSpPr>
        <p:spPr/>
        <p:txBody>
          <a:bodyPr/>
          <a:lstStyle/>
          <a:p>
            <a:pPr marL="0" indent="0">
              <a:buNone/>
            </a:pPr>
            <a:r>
              <a:rPr lang="en-US" dirty="0"/>
              <a:t>Three Political Ideologies: Conservatism, Liberalism, and Socialism</a:t>
            </a:r>
          </a:p>
          <a:p>
            <a:r>
              <a:rPr lang="en-US" dirty="0"/>
              <a:t>Conservatism.</a:t>
            </a:r>
          </a:p>
          <a:p>
            <a:r>
              <a:rPr lang="en-US" dirty="0"/>
              <a:t>Liberalism.</a:t>
            </a:r>
          </a:p>
          <a:p>
            <a:r>
              <a:rPr lang="en-US" dirty="0"/>
              <a:t>Socialism.</a:t>
            </a:r>
          </a:p>
        </p:txBody>
      </p:sp>
      <p:sp>
        <p:nvSpPr>
          <p:cNvPr id="2" name="Footer Placeholder 1">
            <a:extLst>
              <a:ext uri="{FF2B5EF4-FFF2-40B4-BE49-F238E27FC236}">
                <a16:creationId xmlns:a16="http://schemas.microsoft.com/office/drawing/2014/main" id="{4013E8BF-68A4-56E1-87BA-EAADA67369E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BE387CE-D68D-830C-FB69-5115740DB440}"/>
              </a:ext>
            </a:extLst>
          </p:cNvPr>
          <p:cNvSpPr>
            <a:spLocks noGrp="1"/>
          </p:cNvSpPr>
          <p:nvPr>
            <p:ph type="sldNum" sz="quarter" idx="12"/>
          </p:nvPr>
        </p:nvSpPr>
        <p:spPr/>
        <p:txBody>
          <a:bodyPr/>
          <a:lstStyle/>
          <a:p>
            <a:fld id="{B6F15528-21DE-4FAA-801E-634DDDAF4B2B}" type="slidenum">
              <a:rPr lang="en-US" smtClean="0"/>
              <a:pPr/>
              <a:t>3</a:t>
            </a:fld>
            <a:endParaRPr lang="en-US" dirty="0"/>
          </a:p>
        </p:txBody>
      </p:sp>
    </p:spTree>
    <p:extLst>
      <p:ext uri="{BB962C8B-B14F-4D97-AF65-F5344CB8AC3E}">
        <p14:creationId xmlns:p14="http://schemas.microsoft.com/office/powerpoint/2010/main" val="930862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B29BCD-82E3-5A0A-6C8D-FBB1AB169524}"/>
              </a:ext>
            </a:extLst>
          </p:cNvPr>
          <p:cNvSpPr>
            <a:spLocks noGrp="1"/>
          </p:cNvSpPr>
          <p:nvPr>
            <p:ph type="title"/>
          </p:nvPr>
        </p:nvSpPr>
        <p:spPr/>
        <p:txBody>
          <a:bodyPr>
            <a:normAutofit/>
          </a:bodyPr>
          <a:lstStyle/>
          <a:p>
            <a:r>
              <a:rPr lang="en-US" sz="4000" dirty="0"/>
              <a:t>Political Ideology </a:t>
            </a:r>
            <a:r>
              <a:rPr lang="en-US" sz="2400" dirty="0"/>
              <a:t>(3 of 6)</a:t>
            </a:r>
          </a:p>
        </p:txBody>
      </p:sp>
      <p:sp>
        <p:nvSpPr>
          <p:cNvPr id="4" name="Content Placeholder 3">
            <a:extLst>
              <a:ext uri="{FF2B5EF4-FFF2-40B4-BE49-F238E27FC236}">
                <a16:creationId xmlns:a16="http://schemas.microsoft.com/office/drawing/2014/main" id="{28D23D21-C456-A08F-AD17-CA7D66A30798}"/>
              </a:ext>
            </a:extLst>
          </p:cNvPr>
          <p:cNvSpPr>
            <a:spLocks noGrp="1"/>
          </p:cNvSpPr>
          <p:nvPr>
            <p:ph idx="1"/>
          </p:nvPr>
        </p:nvSpPr>
        <p:spPr/>
        <p:txBody>
          <a:bodyPr/>
          <a:lstStyle/>
          <a:p>
            <a:pPr marL="0" indent="0">
              <a:buNone/>
            </a:pPr>
            <a:r>
              <a:rPr lang="en-US" dirty="0"/>
              <a:t>Comparing Conservatism, Liberalism, and Socialism</a:t>
            </a:r>
          </a:p>
          <a:p>
            <a:r>
              <a:rPr lang="en-US" dirty="0"/>
              <a:t>Differ in their core beliefs.</a:t>
            </a:r>
          </a:p>
          <a:p>
            <a:r>
              <a:rPr lang="en-US" dirty="0"/>
              <a:t>Beliefs about human nature.</a:t>
            </a:r>
          </a:p>
          <a:p>
            <a:r>
              <a:rPr lang="en-US" dirty="0"/>
              <a:t>Beliefs about individuals in society.</a:t>
            </a:r>
          </a:p>
          <a:p>
            <a:endParaRPr lang="en-US" dirty="0"/>
          </a:p>
        </p:txBody>
      </p:sp>
      <p:sp>
        <p:nvSpPr>
          <p:cNvPr id="2" name="Footer Placeholder 1">
            <a:extLst>
              <a:ext uri="{FF2B5EF4-FFF2-40B4-BE49-F238E27FC236}">
                <a16:creationId xmlns:a16="http://schemas.microsoft.com/office/drawing/2014/main" id="{4013E8BF-68A4-56E1-87BA-EAADA67369E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BE387CE-D68D-830C-FB69-5115740DB440}"/>
              </a:ext>
            </a:extLst>
          </p:cNvPr>
          <p:cNvSpPr>
            <a:spLocks noGrp="1"/>
          </p:cNvSpPr>
          <p:nvPr>
            <p:ph type="sldNum" sz="quarter" idx="12"/>
          </p:nvPr>
        </p:nvSpPr>
        <p:spPr/>
        <p:txBody>
          <a:bodyPr/>
          <a:lstStyle/>
          <a:p>
            <a:fld id="{B6F15528-21DE-4FAA-801E-634DDDAF4B2B}" type="slidenum">
              <a:rPr lang="en-US" smtClean="0"/>
              <a:pPr/>
              <a:t>4</a:t>
            </a:fld>
            <a:endParaRPr lang="en-US" dirty="0"/>
          </a:p>
        </p:txBody>
      </p:sp>
    </p:spTree>
    <p:extLst>
      <p:ext uri="{BB962C8B-B14F-4D97-AF65-F5344CB8AC3E}">
        <p14:creationId xmlns:p14="http://schemas.microsoft.com/office/powerpoint/2010/main" val="18906506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B29BCD-82E3-5A0A-6C8D-FBB1AB169524}"/>
              </a:ext>
            </a:extLst>
          </p:cNvPr>
          <p:cNvSpPr>
            <a:spLocks noGrp="1"/>
          </p:cNvSpPr>
          <p:nvPr>
            <p:ph type="title"/>
          </p:nvPr>
        </p:nvSpPr>
        <p:spPr/>
        <p:txBody>
          <a:bodyPr>
            <a:normAutofit/>
          </a:bodyPr>
          <a:lstStyle/>
          <a:p>
            <a:r>
              <a:rPr lang="en-US" sz="4000" dirty="0"/>
              <a:t>Political Ideology </a:t>
            </a:r>
            <a:r>
              <a:rPr lang="en-US" sz="2400" dirty="0"/>
              <a:t>(4 of 6)</a:t>
            </a:r>
          </a:p>
        </p:txBody>
      </p:sp>
      <p:sp>
        <p:nvSpPr>
          <p:cNvPr id="4" name="Content Placeholder 3">
            <a:extLst>
              <a:ext uri="{FF2B5EF4-FFF2-40B4-BE49-F238E27FC236}">
                <a16:creationId xmlns:a16="http://schemas.microsoft.com/office/drawing/2014/main" id="{28D23D21-C456-A08F-AD17-CA7D66A30798}"/>
              </a:ext>
            </a:extLst>
          </p:cNvPr>
          <p:cNvSpPr>
            <a:spLocks noGrp="1"/>
          </p:cNvSpPr>
          <p:nvPr>
            <p:ph idx="1"/>
          </p:nvPr>
        </p:nvSpPr>
        <p:spPr/>
        <p:txBody>
          <a:bodyPr/>
          <a:lstStyle/>
          <a:p>
            <a:pPr marL="0" indent="0">
              <a:buNone/>
            </a:pPr>
            <a:r>
              <a:rPr lang="en-US" dirty="0"/>
              <a:t>Comparing Conservatism, Liberalism, and Socialism</a:t>
            </a:r>
          </a:p>
          <a:p>
            <a:r>
              <a:rPr lang="en-US" dirty="0"/>
              <a:t>Differ in value they pursue.</a:t>
            </a:r>
          </a:p>
          <a:p>
            <a:r>
              <a:rPr lang="en-US" dirty="0"/>
              <a:t>Differ in attitudes of adherents.</a:t>
            </a:r>
          </a:p>
        </p:txBody>
      </p:sp>
      <p:sp>
        <p:nvSpPr>
          <p:cNvPr id="2" name="Footer Placeholder 1">
            <a:extLst>
              <a:ext uri="{FF2B5EF4-FFF2-40B4-BE49-F238E27FC236}">
                <a16:creationId xmlns:a16="http://schemas.microsoft.com/office/drawing/2014/main" id="{4013E8BF-68A4-56E1-87BA-EAADA67369E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BE387CE-D68D-830C-FB69-5115740DB440}"/>
              </a:ext>
            </a:extLst>
          </p:cNvPr>
          <p:cNvSpPr>
            <a:spLocks noGrp="1"/>
          </p:cNvSpPr>
          <p:nvPr>
            <p:ph type="sldNum" sz="quarter" idx="12"/>
          </p:nvPr>
        </p:nvSpPr>
        <p:spPr/>
        <p:txBody>
          <a:bodyPr/>
          <a:lstStyle/>
          <a:p>
            <a:fld id="{B6F15528-21DE-4FAA-801E-634DDDAF4B2B}" type="slidenum">
              <a:rPr lang="en-US" smtClean="0"/>
              <a:pPr/>
              <a:t>5</a:t>
            </a:fld>
            <a:endParaRPr lang="en-US" dirty="0"/>
          </a:p>
        </p:txBody>
      </p:sp>
    </p:spTree>
    <p:extLst>
      <p:ext uri="{BB962C8B-B14F-4D97-AF65-F5344CB8AC3E}">
        <p14:creationId xmlns:p14="http://schemas.microsoft.com/office/powerpoint/2010/main" val="41541086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B29BCD-82E3-5A0A-6C8D-FBB1AB169524}"/>
              </a:ext>
            </a:extLst>
          </p:cNvPr>
          <p:cNvSpPr>
            <a:spLocks noGrp="1"/>
          </p:cNvSpPr>
          <p:nvPr>
            <p:ph type="title"/>
          </p:nvPr>
        </p:nvSpPr>
        <p:spPr/>
        <p:txBody>
          <a:bodyPr>
            <a:normAutofit/>
          </a:bodyPr>
          <a:lstStyle/>
          <a:p>
            <a:r>
              <a:rPr lang="en-US" sz="4000" dirty="0"/>
              <a:t>Political Ideology </a:t>
            </a:r>
            <a:r>
              <a:rPr lang="en-US" sz="2400" dirty="0"/>
              <a:t>(5 of 6)</a:t>
            </a:r>
          </a:p>
        </p:txBody>
      </p:sp>
      <p:sp>
        <p:nvSpPr>
          <p:cNvPr id="4" name="Content Placeholder 3">
            <a:extLst>
              <a:ext uri="{FF2B5EF4-FFF2-40B4-BE49-F238E27FC236}">
                <a16:creationId xmlns:a16="http://schemas.microsoft.com/office/drawing/2014/main" id="{28D23D21-C456-A08F-AD17-CA7D66A30798}"/>
              </a:ext>
            </a:extLst>
          </p:cNvPr>
          <p:cNvSpPr>
            <a:spLocks noGrp="1"/>
          </p:cNvSpPr>
          <p:nvPr>
            <p:ph idx="1"/>
          </p:nvPr>
        </p:nvSpPr>
        <p:spPr/>
        <p:txBody>
          <a:bodyPr/>
          <a:lstStyle/>
          <a:p>
            <a:pPr marL="0" indent="0">
              <a:buNone/>
            </a:pPr>
            <a:r>
              <a:rPr lang="en-US" dirty="0"/>
              <a:t>Ideological Change in Conservatism, Liberalism, and Socialism</a:t>
            </a:r>
          </a:p>
          <a:p>
            <a:r>
              <a:rPr lang="en-US" dirty="0"/>
              <a:t>Considerable change of ideologies.</a:t>
            </a:r>
          </a:p>
          <a:p>
            <a:r>
              <a:rPr lang="en-US" dirty="0"/>
              <a:t>Biggest change among conservatives.</a:t>
            </a:r>
          </a:p>
          <a:p>
            <a:r>
              <a:rPr lang="en-US" dirty="0"/>
              <a:t>Edmund Burke and Samuel Huntington.</a:t>
            </a:r>
          </a:p>
          <a:p>
            <a:r>
              <a:rPr lang="en-US" dirty="0"/>
              <a:t>Ideologies change as circumstances change.</a:t>
            </a:r>
          </a:p>
        </p:txBody>
      </p:sp>
      <p:sp>
        <p:nvSpPr>
          <p:cNvPr id="2" name="Footer Placeholder 1">
            <a:extLst>
              <a:ext uri="{FF2B5EF4-FFF2-40B4-BE49-F238E27FC236}">
                <a16:creationId xmlns:a16="http://schemas.microsoft.com/office/drawing/2014/main" id="{4013E8BF-68A4-56E1-87BA-EAADA67369E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BE387CE-D68D-830C-FB69-5115740DB440}"/>
              </a:ext>
            </a:extLst>
          </p:cNvPr>
          <p:cNvSpPr>
            <a:spLocks noGrp="1"/>
          </p:cNvSpPr>
          <p:nvPr>
            <p:ph type="sldNum" sz="quarter" idx="12"/>
          </p:nvPr>
        </p:nvSpPr>
        <p:spPr/>
        <p:txBody>
          <a:bodyPr/>
          <a:lstStyle/>
          <a:p>
            <a:fld id="{B6F15528-21DE-4FAA-801E-634DDDAF4B2B}" type="slidenum">
              <a:rPr lang="en-US" smtClean="0"/>
              <a:pPr/>
              <a:t>6</a:t>
            </a:fld>
            <a:endParaRPr lang="en-US" dirty="0"/>
          </a:p>
        </p:txBody>
      </p:sp>
    </p:spTree>
    <p:extLst>
      <p:ext uri="{BB962C8B-B14F-4D97-AF65-F5344CB8AC3E}">
        <p14:creationId xmlns:p14="http://schemas.microsoft.com/office/powerpoint/2010/main" val="4062644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B29BCD-82E3-5A0A-6C8D-FBB1AB169524}"/>
              </a:ext>
            </a:extLst>
          </p:cNvPr>
          <p:cNvSpPr>
            <a:spLocks noGrp="1"/>
          </p:cNvSpPr>
          <p:nvPr>
            <p:ph type="title"/>
          </p:nvPr>
        </p:nvSpPr>
        <p:spPr/>
        <p:txBody>
          <a:bodyPr>
            <a:normAutofit/>
          </a:bodyPr>
          <a:lstStyle/>
          <a:p>
            <a:r>
              <a:rPr lang="en-US" sz="4000" dirty="0"/>
              <a:t>Political Ideology </a:t>
            </a:r>
            <a:r>
              <a:rPr lang="en-US" sz="2400" dirty="0"/>
              <a:t>(6 of 6)</a:t>
            </a:r>
          </a:p>
        </p:txBody>
      </p:sp>
      <p:sp>
        <p:nvSpPr>
          <p:cNvPr id="4" name="Content Placeholder 3">
            <a:extLst>
              <a:ext uri="{FF2B5EF4-FFF2-40B4-BE49-F238E27FC236}">
                <a16:creationId xmlns:a16="http://schemas.microsoft.com/office/drawing/2014/main" id="{28D23D21-C456-A08F-AD17-CA7D66A30798}"/>
              </a:ext>
            </a:extLst>
          </p:cNvPr>
          <p:cNvSpPr>
            <a:spLocks noGrp="1"/>
          </p:cNvSpPr>
          <p:nvPr>
            <p:ph idx="1"/>
          </p:nvPr>
        </p:nvSpPr>
        <p:spPr/>
        <p:txBody>
          <a:bodyPr/>
          <a:lstStyle/>
          <a:p>
            <a:pPr marL="0" indent="0">
              <a:buNone/>
            </a:pPr>
            <a:r>
              <a:rPr lang="en-US" dirty="0"/>
              <a:t>Conservative, Liberal, and Socialist Ideologies Today</a:t>
            </a:r>
          </a:p>
          <a:p>
            <a:r>
              <a:rPr lang="en-US" dirty="0"/>
              <a:t>Changes in global economy.</a:t>
            </a:r>
          </a:p>
          <a:p>
            <a:r>
              <a:rPr lang="en-US" dirty="0"/>
              <a:t>Ideologies converging on economic issues.</a:t>
            </a:r>
          </a:p>
          <a:p>
            <a:r>
              <a:rPr lang="en-US" dirty="0"/>
              <a:t>The rise of populism.</a:t>
            </a:r>
          </a:p>
          <a:p>
            <a:r>
              <a:rPr lang="en-US" dirty="0"/>
              <a:t>How ideologies transform over time.</a:t>
            </a:r>
          </a:p>
        </p:txBody>
      </p:sp>
      <p:sp>
        <p:nvSpPr>
          <p:cNvPr id="2" name="Footer Placeholder 1">
            <a:extLst>
              <a:ext uri="{FF2B5EF4-FFF2-40B4-BE49-F238E27FC236}">
                <a16:creationId xmlns:a16="http://schemas.microsoft.com/office/drawing/2014/main" id="{4013E8BF-68A4-56E1-87BA-EAADA67369E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BE387CE-D68D-830C-FB69-5115740DB440}"/>
              </a:ext>
            </a:extLst>
          </p:cNvPr>
          <p:cNvSpPr>
            <a:spLocks noGrp="1"/>
          </p:cNvSpPr>
          <p:nvPr>
            <p:ph type="sldNum" sz="quarter" idx="12"/>
          </p:nvPr>
        </p:nvSpPr>
        <p:spPr/>
        <p:txBody>
          <a:bodyPr/>
          <a:lstStyle/>
          <a:p>
            <a:fld id="{B6F15528-21DE-4FAA-801E-634DDDAF4B2B}" type="slidenum">
              <a:rPr lang="en-US" smtClean="0"/>
              <a:pPr/>
              <a:t>7</a:t>
            </a:fld>
            <a:endParaRPr lang="en-US" dirty="0"/>
          </a:p>
        </p:txBody>
      </p:sp>
    </p:spTree>
    <p:extLst>
      <p:ext uri="{BB962C8B-B14F-4D97-AF65-F5344CB8AC3E}">
        <p14:creationId xmlns:p14="http://schemas.microsoft.com/office/powerpoint/2010/main" val="10289409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3B29BCD-82E3-5A0A-6C8D-FBB1AB169524}"/>
              </a:ext>
            </a:extLst>
          </p:cNvPr>
          <p:cNvSpPr>
            <a:spLocks noGrp="1"/>
          </p:cNvSpPr>
          <p:nvPr>
            <p:ph type="title"/>
          </p:nvPr>
        </p:nvSpPr>
        <p:spPr/>
        <p:txBody>
          <a:bodyPr>
            <a:normAutofit/>
          </a:bodyPr>
          <a:lstStyle/>
          <a:p>
            <a:r>
              <a:rPr lang="en-US" sz="4000" dirty="0"/>
              <a:t>Overview of the Book</a:t>
            </a:r>
            <a:endParaRPr lang="en-US" sz="2400" dirty="0"/>
          </a:p>
        </p:txBody>
      </p:sp>
      <p:sp>
        <p:nvSpPr>
          <p:cNvPr id="4" name="Content Placeholder 3">
            <a:extLst>
              <a:ext uri="{FF2B5EF4-FFF2-40B4-BE49-F238E27FC236}">
                <a16:creationId xmlns:a16="http://schemas.microsoft.com/office/drawing/2014/main" id="{28D23D21-C456-A08F-AD17-CA7D66A30798}"/>
              </a:ext>
            </a:extLst>
          </p:cNvPr>
          <p:cNvSpPr>
            <a:spLocks noGrp="1"/>
          </p:cNvSpPr>
          <p:nvPr>
            <p:ph idx="1"/>
          </p:nvPr>
        </p:nvSpPr>
        <p:spPr/>
        <p:txBody>
          <a:bodyPr/>
          <a:lstStyle/>
          <a:p>
            <a:pPr marL="0" indent="0">
              <a:buNone/>
            </a:pPr>
            <a:r>
              <a:rPr lang="en-US" dirty="0"/>
              <a:t>The Approach Taken in the Book</a:t>
            </a:r>
          </a:p>
          <a:p>
            <a:r>
              <a:rPr lang="en-US" dirty="0"/>
              <a:t>Sequence of individual country studies.</a:t>
            </a:r>
          </a:p>
          <a:p>
            <a:r>
              <a:rPr lang="en-US" dirty="0"/>
              <a:t>Goals of an introductory class.</a:t>
            </a:r>
          </a:p>
          <a:p>
            <a:r>
              <a:rPr lang="en-US" dirty="0"/>
              <a:t>Traditional series of country studies.</a:t>
            </a:r>
          </a:p>
        </p:txBody>
      </p:sp>
      <p:sp>
        <p:nvSpPr>
          <p:cNvPr id="2" name="Footer Placeholder 1">
            <a:extLst>
              <a:ext uri="{FF2B5EF4-FFF2-40B4-BE49-F238E27FC236}">
                <a16:creationId xmlns:a16="http://schemas.microsoft.com/office/drawing/2014/main" id="{4013E8BF-68A4-56E1-87BA-EAADA67369E5}"/>
              </a:ext>
            </a:extLst>
          </p:cNvPr>
          <p:cNvSpPr>
            <a:spLocks noGrp="1"/>
          </p:cNvSpPr>
          <p:nvPr>
            <p:ph type="ftr" sz="quarter" idx="11"/>
          </p:nvPr>
        </p:nvSpPr>
        <p:spPr/>
        <p:txBody>
          <a:bodyPr/>
          <a:lstStyle/>
          <a:p>
            <a:r>
              <a:rPr lang="en-US" dirty="0"/>
              <a:t>Clark, Foundations of Comparative Politics, 2e. © 2025 SAGE Publishing.</a:t>
            </a:r>
          </a:p>
        </p:txBody>
      </p:sp>
      <p:sp>
        <p:nvSpPr>
          <p:cNvPr id="5" name="Slide Number Placeholder 4">
            <a:extLst>
              <a:ext uri="{FF2B5EF4-FFF2-40B4-BE49-F238E27FC236}">
                <a16:creationId xmlns:a16="http://schemas.microsoft.com/office/drawing/2014/main" id="{0BE387CE-D68D-830C-FB69-5115740DB440}"/>
              </a:ext>
            </a:extLst>
          </p:cNvPr>
          <p:cNvSpPr>
            <a:spLocks noGrp="1"/>
          </p:cNvSpPr>
          <p:nvPr>
            <p:ph type="sldNum" sz="quarter" idx="12"/>
          </p:nvPr>
        </p:nvSpPr>
        <p:spPr/>
        <p:txBody>
          <a:bodyPr/>
          <a:lstStyle/>
          <a:p>
            <a:fld id="{B6F15528-21DE-4FAA-801E-634DDDAF4B2B}" type="slidenum">
              <a:rPr lang="en-US" smtClean="0"/>
              <a:pPr/>
              <a:t>8</a:t>
            </a:fld>
            <a:endParaRPr lang="en-US" dirty="0"/>
          </a:p>
        </p:txBody>
      </p:sp>
    </p:spTree>
    <p:extLst>
      <p:ext uri="{BB962C8B-B14F-4D97-AF65-F5344CB8AC3E}">
        <p14:creationId xmlns:p14="http://schemas.microsoft.com/office/powerpoint/2010/main" val="209090864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513</TotalTime>
  <Words>3352</Words>
  <Application>Microsoft Office PowerPoint</Application>
  <PresentationFormat>On-screen Show (4:3)</PresentationFormat>
  <Paragraphs>226</Paragraphs>
  <Slides>8</Slides>
  <Notes>7</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Times New Roman</vt:lpstr>
      <vt:lpstr>Office Theme</vt:lpstr>
      <vt:lpstr>Clark, Foundations of Comparative Politics, Edition 2 Chapter 1: Introduction</vt:lpstr>
      <vt:lpstr>Political Ideology (1 of 6)</vt:lpstr>
      <vt:lpstr>Political Ideology (2 of 6)</vt:lpstr>
      <vt:lpstr>Political Ideology (3 of 6)</vt:lpstr>
      <vt:lpstr>Political Ideology (4 of 6)</vt:lpstr>
      <vt:lpstr>Political Ideology (5 of 6)</vt:lpstr>
      <vt:lpstr>Political Ideology (6 of 6)</vt:lpstr>
      <vt:lpstr>Overview of the Book</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Clark 2e Chapter 1 PowerPoints</dc:title>
  <dc:subject/>
  <dc:creator>Tominia, Madilyn</dc:creator>
  <cp:keywords/>
  <dc:description/>
  <cp:lastModifiedBy>Vinothini Radhakrishnan (Integra)</cp:lastModifiedBy>
  <cp:revision>27</cp:revision>
  <dcterms:created xsi:type="dcterms:W3CDTF">2006-08-16T00:00:00Z</dcterms:created>
  <dcterms:modified xsi:type="dcterms:W3CDTF">2024-10-11T10:30:34Z</dcterms:modified>
  <cp:category/>
</cp:coreProperties>
</file>