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68" r:id="rId3"/>
    <p:sldId id="270" r:id="rId4"/>
    <p:sldId id="271" r:id="rId5"/>
    <p:sldId id="272" r:id="rId6"/>
    <p:sldId id="273" r:id="rId7"/>
    <p:sldId id="274" r:id="rId8"/>
    <p:sldId id="275" r:id="rId9"/>
    <p:sldId id="276" r:id="rId10"/>
    <p:sldId id="277" r:id="rId11"/>
    <p:sldId id="278" r:id="rId12"/>
    <p:sldId id="279" r:id="rId13"/>
    <p:sldId id="280" r:id="rId14"/>
    <p:sldId id="312" r:id="rId15"/>
    <p:sldId id="313" r:id="rId16"/>
    <p:sldId id="283" r:id="rId17"/>
    <p:sldId id="284" r:id="rId18"/>
    <p:sldId id="314" r:id="rId19"/>
    <p:sldId id="286" r:id="rId20"/>
    <p:sldId id="315" r:id="rId21"/>
    <p:sldId id="288" r:id="rId22"/>
    <p:sldId id="289" r:id="rId23"/>
    <p:sldId id="316" r:id="rId24"/>
    <p:sldId id="291" r:id="rId25"/>
    <p:sldId id="292" r:id="rId26"/>
    <p:sldId id="293" r:id="rId27"/>
    <p:sldId id="294" r:id="rId28"/>
    <p:sldId id="481" r:id="rId29"/>
    <p:sldId id="506" r:id="rId30"/>
    <p:sldId id="507" r:id="rId31"/>
    <p:sldId id="50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37"/>
    <p:restoredTop sz="77563" autoAdjust="0"/>
  </p:normalViewPr>
  <p:slideViewPr>
    <p:cSldViewPr>
      <p:cViewPr varScale="1">
        <p:scale>
          <a:sx n="85" d="100"/>
          <a:sy n="85" d="100"/>
        </p:scale>
        <p:origin x="208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12-1 </a:t>
            </a:r>
            <a:r>
              <a:rPr lang="en-GB" sz="1800" dirty="0">
                <a:solidFill>
                  <a:srgbClr val="993300"/>
                </a:solidFill>
                <a:effectLst/>
                <a:latin typeface="Times New Roman" panose="02020603050405020304" pitchFamily="18" charset="0"/>
                <a:ea typeface="Times New Roman" panose="02020603050405020304" pitchFamily="18" charset="0"/>
              </a:rPr>
              <a:t>Compare different types of party systems.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A political party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political party “is a group of officials or would-be officials who are linked with a sizeable group of citizens into an organization; a chief object of this organization is to ensure that its officials attain power or are maintained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political party comprises a broad collection of actors that can range from officials who actually attain power to individuals who regularly vote for the party and people who contribute money or time to campaign for a party member.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primary goals of political parties is to attain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parties that exist in a country together represent that country’s party system.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r>
              <a:rPr lang="en-US" dirty="0"/>
              <a:t>Five types of party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Five types of party system: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nonpartisan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single-party,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one-party dominant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two-party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multiparty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Single-party systems exist only in dictatorships, and nonpartisan and one-party dominant systems are relatively rare in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single-party systems occur in dictatorships.</a:t>
            </a:r>
            <a:r>
              <a:rPr lang="en-US" sz="2800"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multiple parties are legally allowed to exist, but only one party has a realistic chance of gaining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two-party system is one in which only two major parties have a realistic chance of holding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multiparty system is one in which more than two political parties have a realistic chance of holding power, either separately or as part of a coalition.</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scientists often make the distinction between two-party and multiparty democracies. </a:t>
            </a:r>
          </a:p>
          <a:p>
            <a:pPr marL="228600" indent="-228600">
              <a:buAutoNum type="arabicPeriod"/>
            </a:pPr>
            <a:endParaRPr lang="en-US" dirty="0"/>
          </a:p>
          <a:p>
            <a:endParaRPr lang="en-US" dirty="0"/>
          </a:p>
          <a:p>
            <a:r>
              <a:rPr lang="en-US" dirty="0"/>
              <a:t>Effective number of parties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frequently use a measure called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effective number of parties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to count political parties.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measure counts each party in a system, but first weights them by their size.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effective number of parties can vary quite a lot from one country to another.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4000114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D6590-4287-0ED4-B82E-293C122F1B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45F334-38BB-749D-DEEB-C151933BD9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E9D374-4083-DBE6-1B5D-C24E5DE25FD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05A24C48-98A2-E0B1-90A5-FD94D512A319}"/>
              </a:ext>
            </a:extLst>
          </p:cNvPr>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165341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2BC2D-89AF-6DA7-4B4B-B888C89076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C28FC9-4946-CA18-D2F0-85C9D47365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E51680-5781-92EA-6B46-1078222D212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70D3822A-3403-7ECF-9F38-0F16941AA8E5}"/>
              </a:ext>
            </a:extLst>
          </p:cNvPr>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543886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Electoral institutions play important role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Duverger believed that social divisions create the demand for parties, he argued that electoral institutions play an important role in determining whether this demand for representation actually leads to the existence of parties representing those identities.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social cleavages were the only factor influencing the size of party systems, then all European countries should have experienced an increase in the number of parties competing for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existence and electoral fortunes of populist radical right parties has also varied across European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one explanation for this might be that the shift to post-materialist values was more pronounced in some countries than others, Duverger claims that it’s likely to have something to do with the electoral institutions used in each country.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argues that the same value change can have a significant effect on the party structure of one country but not on that of another due to differences in electoral rules.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reason for this is that disproportional electoral systems, such as the single-member district plurality system, act as a “brake” on the tendency for social cleavages to be translated into new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two reasons, known as the “mechanical” and “strategic” effects of electoral laws, for why disproportional electoral systems have this moderating effect.</a:t>
            </a:r>
            <a:r>
              <a:rPr lang="en-US" dirty="0">
                <a:effectLst/>
              </a:rPr>
              <a:t> </a:t>
            </a:r>
            <a:endParaRPr lang="en-US" dirty="0"/>
          </a:p>
          <a:p>
            <a:endParaRPr lang="en-US" dirty="0"/>
          </a:p>
          <a:p>
            <a:r>
              <a:rPr lang="en-US" dirty="0"/>
              <a:t>The Mechanical Effect of Electoral Laws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mechanical effect of electoral laws</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refers to the way that votes are translated into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mechanical effect of all electoral systems systematically punishes small parties and rewards large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extent to which small parties are punished and large parties are rewarded, however, depends on the proportionality of the electoral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Small parties will find it harder to win seats and large parties are more likely to be rewarded when the electoral system is highly disproportional, as in an SMDP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following two examples. One is based on a hypothetical country called “Duvergerland” and the other is based on real-world electoral returns from the United Kingdom.</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Duvergerland has historically been divided by a single class cleavage.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12.1, we illustrate the distribution of electoral results across twenty of the one hundred districts using a “doughnut” graph.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12.2, we illustrate the distribution of legislative seats if the pattern in the twenty districts shown in Figure 12.1 is reproduced throughout Duvergerland.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contrast the way this same distribution of votes would have been translated into seats if Duvergerland had used a proportional representation system.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mechanical effect of the SMDP electoral system that reduces the number of legislative parties by penalizing parties that win smaller shares of the vote isn’t just a matter of theoretical interest.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12.3, we report the electoral returns for the St. Ives constituency during the 1992 United Kingdom legislative elections.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12.4, we show some fairly typical national election results from the United Kingdom.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12.3, we show how the mechanical effect of the SMDP electoral system used in the 1992 UK elections rewarded the larger parties and punished the smaller ones.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quick comparison of the hypothetical Duvergerland and the real-world example from the 1992 UK elections reveals that the extent to which disproportional electoral systems, such as SMDP, punish small parties depends on the way the votes for these parties are distributed across electoral districts.</a:t>
            </a:r>
            <a:r>
              <a:rPr lang="en-US" dirty="0">
                <a:effectLst/>
              </a:rPr>
              <a:t> </a:t>
            </a:r>
            <a:endParaRPr lang="en-US" dirty="0"/>
          </a:p>
          <a:p>
            <a:endParaRPr lang="en-US" dirty="0"/>
          </a:p>
          <a:p>
            <a:r>
              <a:rPr lang="en-US" dirty="0"/>
              <a:t>The Strategic Effect of Electoral Laws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strategic effect of electoral laws refers to how the way in which votes are translated into seats influences the strategic behavior of voters and elites.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Recognizing that the mechanical effect of disproportional electoral systems rewards large parties and punishes small parties means that voters in these systems have an incentive to engage in strategic voting and that political elites have an incentive to engage in strategic entry.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Strategic voting and strategic entry bestow even more benefits on large parties and further penalize small parties.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Strategic voting means voting for your most preferred candidate who has a realistic chance of winning. Sincere voting means voting for your most preferred candidate or party.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election results from the St. Ives constituency in the 1992 UK elections shown earlier in Table 12.4.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this example illustrates, supporters of small parties that have little realistic chance of winning seats due to the way that votes are translated into seats have an incentive to vote strategically.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Disproportional </a:t>
            </a: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systems create similar incentives for political elites to engage in strategic entry.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Strategic entry refers to political elites’ decisions about whether to enter the political scene under the label of their most preferred party or under the label of their most preferred party that has a realistic chance of winning.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to political elites who compete under an SMDP electoral system, political entrepreneurs in proportional systems don’t face such a stark trade-off.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lack of high-quality candidates and other resources in small parties that compete in SMDP systems will, in turn, make it harder for these parties to win votes.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do disproportional electoral systems mean that small parties receive a lower percentage of the vote because they’re less likely to attract high-quality candidates and other resources, but they also mean that these small parties are less likely to exist in the first place.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4107920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12-3 Explain why we get the types of parties that we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12-4 Explain why some countries have few parties and others have many.</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B7F7EB-0840-89D9-82B0-6834B7AA40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C1CF6A-FBE9-B4B6-62D7-4FE08A2376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4A2165-95F5-6310-CA0B-8D40B13F82D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12-3 Explain why we get the types of parties that we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12-4 Explain why some countries have few parties and others have many.</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BEA50E0-170B-F33E-FE5D-2B88043BA4CA}"/>
              </a:ext>
            </a:extLst>
          </p:cNvPr>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2299111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0EC99-571D-C515-20E1-E23D36F76F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933C71-9981-DEDA-4928-5CA9CB827B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54B4B-FED5-018D-EC6D-6745B0039F6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29C272F5-30F2-9B5A-1184-8296DF08DE37}"/>
              </a:ext>
            </a:extLst>
          </p:cNvPr>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1920837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8DB6B-E6BB-76FA-F261-EB72ECB912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45ED09-EDE2-5062-CB20-06FDE044B9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8BBC2A-E1C1-BE93-A17C-4EDF3274675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34359B14-0AB3-A52E-746B-30C09E9BD946}"/>
              </a:ext>
            </a:extLst>
          </p:cNvPr>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1340677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B5587-E989-F7F5-1C38-C5A47733D8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D4476C-295A-DA77-2CB1-C406D7173C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13DE04-567E-7D6E-496D-7BC2B9DA56A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12-3 Explain why we get the types of parties that we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12-4 Explain why some countries have few parties and others have many.</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A151E5E-3A25-FD1A-605B-B7AED7B0771D}"/>
              </a:ext>
            </a:extLst>
          </p:cNvPr>
          <p:cNvSpPr>
            <a:spLocks noGrp="1"/>
          </p:cNvSpPr>
          <p:nvPr>
            <p:ph type="sldNum" sz="quarter" idx="5"/>
          </p:nvPr>
        </p:nvSpPr>
        <p:spPr/>
        <p:txBody>
          <a:bodyPr/>
          <a:lstStyle/>
          <a:p>
            <a:fld id="{39974C31-EB4A-4B21-8134-CB5741A1DC5F}" type="slidenum">
              <a:rPr lang="en-US" smtClean="0"/>
              <a:t>18</a:t>
            </a:fld>
            <a:endParaRPr lang="en-US"/>
          </a:p>
        </p:txBody>
      </p:sp>
    </p:spTree>
    <p:extLst>
      <p:ext uri="{BB962C8B-B14F-4D97-AF65-F5344CB8AC3E}">
        <p14:creationId xmlns:p14="http://schemas.microsoft.com/office/powerpoint/2010/main" val="2690577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Complex interplay: social/institutional forces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sum up, Duverger’s theory</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states that the size of a country’s party system depends on the complex interplay of both social and institutional forces.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precise causal story underlying Duverger’s theory is illustrated in Figure 12.4.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Characteristics of a country’s social structure provide the driving force behind the formation of parties. </a:t>
            </a:r>
            <a:endParaRPr lang="en-US" dirty="0"/>
          </a:p>
          <a:p>
            <a:endParaRPr lang="en-US" dirty="0"/>
          </a:p>
          <a:p>
            <a:r>
              <a:rPr lang="en-US" dirty="0"/>
              <a:t>Disproportional electoral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Disproportional electoral systems translate votes into seats in such a way that small parties are penalized and large parties are rewarded.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“input-output” ratio by which votes are turned into seats in disproportional systems is smaller for small parties than it is for large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proportional systems translate votes into seats at a relatively constant rate.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way in which the mechanical effect of disproportional systems helps large parties and hurts small parties creates incentives for voters and political elites to engage in strategic voting and strategic entry.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Disproportional systems discourage the formation and electoral success of new parties in two related ways.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 mechanical effect of these systems leaves small parties with fewer seats than the votes cast for them would have produced in a PR system.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Second, the strategic effect of these systems leaves small parties with fewer votes than the latent support for their policies in the electorate would suggest they could attract.</a:t>
            </a:r>
            <a:endParaRPr lang="en-US" dirty="0"/>
          </a:p>
          <a:p>
            <a:endParaRPr lang="en-US" dirty="0"/>
          </a:p>
          <a:p>
            <a:r>
              <a:rPr lang="en-US" dirty="0"/>
              <a:t>Observable implications of the theory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Duverger succinctly summed up the observable implications of his theory in two statements that have become known as Duverger’s law</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and Duverger’s hypothesis:</a:t>
            </a:r>
            <a:r>
              <a:rPr lang="en-US" dirty="0">
                <a:effectLst/>
              </a:rPr>
              <a:t> </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i="1" dirty="0">
                <a:solidFill>
                  <a:srgbClr val="000000"/>
                </a:solidFill>
                <a:effectLst/>
                <a:latin typeface="Times New Roman" panose="02020603050405020304" pitchFamily="18" charset="0"/>
                <a:ea typeface="Times New Roman" panose="02020603050405020304" pitchFamily="18" charset="0"/>
              </a:rPr>
              <a:t>Duverger’s law</a:t>
            </a:r>
            <a:r>
              <a:rPr lang="en-US" sz="1800" dirty="0">
                <a:solidFill>
                  <a:srgbClr val="000000"/>
                </a:solidFill>
                <a:effectLst/>
                <a:latin typeface="Times New Roman" panose="02020603050405020304" pitchFamily="18" charset="0"/>
                <a:ea typeface="Times New Roman" panose="02020603050405020304" pitchFamily="18" charset="0"/>
              </a:rPr>
              <a:t>: Single-member district plurality systems encourage two-party systems.</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i="1" dirty="0">
                <a:solidFill>
                  <a:srgbClr val="000000"/>
                </a:solidFill>
                <a:effectLst/>
                <a:latin typeface="Times New Roman" panose="02020603050405020304" pitchFamily="18" charset="0"/>
                <a:ea typeface="Times New Roman" panose="02020603050405020304" pitchFamily="18" charset="0"/>
              </a:rPr>
              <a:t>Duverger’s hypothesis</a:t>
            </a:r>
            <a:r>
              <a:rPr lang="en-US" sz="1800" dirty="0">
                <a:solidFill>
                  <a:srgbClr val="000000"/>
                </a:solidFill>
                <a:effectLst/>
                <a:latin typeface="Times New Roman" panose="02020603050405020304" pitchFamily="18" charset="0"/>
                <a:ea typeface="Times New Roman" panose="02020603050405020304" pitchFamily="18" charset="0"/>
              </a:rPr>
              <a:t>: Proportional representation electoral rules favor multiparty systems.</a:t>
            </a:r>
            <a:endParaRPr lang="en-US" dirty="0">
              <a:effectLst/>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logic by which the mechanical and strategic effects of the disproportional SMDP electoral system produces two-party systems works only at the district, and not the national, level.</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logic of Duverger’s argument leads us to expect a national two-party system in SMDP countries only to the extent that the same two parties are favored by strategic voting across the lion’s share of the electoral districts.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party system isn’t fully nationalized with the same parties advantaged in each district, SMDP electoral systems could very well have more than two parties nationally.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Duverger uses the metaphor of a car to explain why some countries have many parties and other countries have few.</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Social structure is the “engine” that drives the multiplication of parties, whereas electoral laws serve as the brake pedal.</a:t>
            </a:r>
            <a:r>
              <a:rPr lang="en-US" dirty="0">
                <a:effectLst/>
              </a:rPr>
              <a:t> </a:t>
            </a:r>
            <a:endParaRPr lang="en-US"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Disproportional electoral systems, such as SMDP, depress the brake pedal and therefore prevent the engine of social division from producing multiparty systems.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metaphor that describes this process focuses on how social divisions create a storm of policy demands and how the electoral system determines if those demands will be permitted to flow downstream and be translated into distinctive parties.</a:t>
            </a:r>
            <a:r>
              <a:rPr lang="en-US" sz="2800"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Just as a dam in a river moderates the flow of water, electoral laws moderate the way social divisions get turned into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scientists frequently say that proportional systems are permissive and disproportional ones are nonpermissive.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implications of Duverger’s theory are shown in Table 12.5. </a:t>
            </a:r>
            <a:endParaRPr lang="en-US" dirty="0"/>
          </a:p>
          <a:p>
            <a:endParaRPr lang="en-US" dirty="0"/>
          </a:p>
          <a:p>
            <a:r>
              <a:rPr lang="en-US" dirty="0"/>
              <a:t>Key implication of the theory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key implication of Duverger’s theory, then, is that there are two reasons why a party system may have few parties.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countries may have few parties, despite being socially heterogeneous, because they have a nonpermissive electoral system that prevents social heterogeneity from being reflected in the party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Alternatively, some countries may have few parties regardless of how permissive the electoral system is because they have few social divisions.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1721287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77A47-A1B1-3010-B84C-ACC2F0573B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73AC9E-510C-6295-7C60-05D7AD9B9C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33361E-0488-CCC0-39C4-5613C9FC326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12-3 Explain why we get the types of parties that we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12-4 Explain why some countries have few parties and others have many.</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DC0E1B8-DE52-FBE9-733A-E892B701B079}"/>
              </a:ext>
            </a:extLst>
          </p:cNvPr>
          <p:cNvSpPr>
            <a:spLocks noGrp="1"/>
          </p:cNvSpPr>
          <p:nvPr>
            <p:ph type="sldNum" sz="quarter" idx="5"/>
          </p:nvPr>
        </p:nvSpPr>
        <p:spPr/>
        <p:txBody>
          <a:bodyPr/>
          <a:lstStyle/>
          <a:p>
            <a:fld id="{39974C31-EB4A-4B21-8134-CB5741A1DC5F}" type="slidenum">
              <a:rPr lang="en-US" smtClean="0"/>
              <a:t>20</a:t>
            </a:fld>
            <a:endParaRPr lang="en-US"/>
          </a:p>
        </p:txBody>
      </p:sp>
    </p:spTree>
    <p:extLst>
      <p:ext uri="{BB962C8B-B14F-4D97-AF65-F5344CB8AC3E}">
        <p14:creationId xmlns:p14="http://schemas.microsoft.com/office/powerpoint/2010/main" val="3614406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12-1 </a:t>
            </a:r>
            <a:r>
              <a:rPr lang="en-GB" sz="1200" dirty="0">
                <a:solidFill>
                  <a:srgbClr val="993300"/>
                </a:solidFill>
                <a:effectLst/>
                <a:latin typeface="Times New Roman" panose="02020603050405020304" pitchFamily="18" charset="0"/>
                <a:ea typeface="Times New Roman" panose="02020603050405020304" pitchFamily="18" charset="0"/>
              </a:rPr>
              <a:t>Compare different types of party systems.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Two basic views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scientists have two basic views on where parties come from.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primordial view of party formation treats parties as the natural representatives of people who share common interests.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sometimes referred to as the “bottom-up” approach to party formation.</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instrumental view of party formation treats parties as teams of office seekers and focuses on the role played by political elites and entrepreneurs.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this “top-down” approach, political parties are created by individuals who, perhaps because of certain informational advantages and additional resources, are able to discern an opportunity to represent a previously unrepresented interest.</a:t>
            </a:r>
            <a:r>
              <a:rPr lang="en-US" dirty="0">
                <a:effectLst/>
              </a:rPr>
              <a:t> </a:t>
            </a:r>
            <a:endParaRPr lang="en-US" dirty="0"/>
          </a:p>
          <a:p>
            <a:endParaRPr lang="en-US" dirty="0"/>
          </a:p>
          <a:p>
            <a:r>
              <a:rPr lang="en-US" dirty="0"/>
              <a:t>Supply and demand factors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two views of party formation are similar to what economists might call supply and demand factors.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primordial view takes the social demand for the representation of particular interests as given and explains the existence of political parties as a response to those demands.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the instrumental view holds that “supply creates its own demand.”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Social demands for representation drive the formation of political parties.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478022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25601-4230-C45C-F24E-0A3688C280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33555D-10A2-978B-96E8-8C1BAE2065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40114A-5C4D-5566-B397-E0B60101E07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2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9FDA9CF1-9363-4599-FBA2-7E54EB012FFF}"/>
              </a:ext>
            </a:extLst>
          </p:cNvPr>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28586810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12-5 </a:t>
            </a:r>
            <a:r>
              <a:rPr lang="en-GB" sz="1800" dirty="0">
                <a:solidFill>
                  <a:srgbClr val="993300"/>
                </a:solidFill>
                <a:effectLst/>
                <a:latin typeface="Times New Roman" panose="02020603050405020304" pitchFamily="18" charset="0"/>
                <a:ea typeface="Times New Roman" panose="02020603050405020304" pitchFamily="18" charset="0"/>
              </a:rPr>
              <a:t>Discuss the different ways that parties compete with each other.</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Different policy packages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Parties often compete with each other by offering different policy packages.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scientists typically use spatial models to think about this form of party competition.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spatial models of party competition, parties and voters are located, or have ideal points, in some policy space.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simplest spatial model assumes the policy space is one dimensional, and hence that voters and parties can be placed on a line.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Spatial models typically assume that voters engage in proximity voting where they vote for the party located closest to them. </a:t>
            </a:r>
          </a:p>
          <a:p>
            <a:pPr marL="228600" indent="-228600">
              <a:buAutoNum type="arabicPeriod"/>
            </a:pPr>
            <a:endParaRPr lang="en-US" dirty="0"/>
          </a:p>
          <a:p>
            <a:endParaRPr lang="en-US" dirty="0"/>
          </a:p>
          <a:p>
            <a:r>
              <a:rPr lang="en-US" dirty="0"/>
              <a:t>One-dimensional policy space</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Most party systems, though, have more than two parties. When this is the case, party competition changes.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two parties in a one-dimensional policy space were to converge on the position of the median voter, a third party might locate somewhere to the left of the median voter and attract the support of more left-wing voters.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fourth party might then locate somewhere to the right of the median voter and attract the support of more right-wing voters.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Party competition in a one-dimensional policy space involves parties moving their position to the left or right in an attempt to gain votes.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 parties change their policy position, they move closer to some voters but further away from others.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face practical constraints on how far they can move in either direction.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may also be reputational costs to changing policy position too much if voters think that this makes the party ideologically unreliable. </a:t>
            </a:r>
            <a:endParaRPr lang="en-US" dirty="0"/>
          </a:p>
          <a:p>
            <a:endParaRPr lang="en-US" dirty="0"/>
          </a:p>
          <a:p>
            <a:r>
              <a:rPr lang="en-US" dirty="0"/>
              <a:t>More than one politicized cleavage</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countries have more than one politicized cleavage.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 the extent that these cleavages are reinforcing, it may not be unreasonable to assume a one-dimensional model of party competition.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of the cleavages that existed in European countries for much of the 20</a:t>
            </a:r>
            <a:r>
              <a:rPr lang="en-US" sz="1800"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century were highly correlated or overlapping with the left-right class cleavage.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European countries, though, saw the emergence of a post-materialist cleavage in the 1960s and 1970s that cut across the traditional left-right class cleavage.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suggests that a two-dimensional spatial model capturing an economic left-right dimension and a cultural libertarian-authoritarian dimension may be more appropriate for thinking about party competition in contemporary Europe.</a:t>
            </a:r>
            <a:r>
              <a:rPr lang="en-US" dirty="0">
                <a:effectLst/>
              </a:rPr>
              <a:t> </a:t>
            </a:r>
            <a:endParaRPr lang="en-US" dirty="0"/>
          </a:p>
          <a:p>
            <a:endParaRPr lang="en-US" dirty="0"/>
          </a:p>
          <a:p>
            <a:r>
              <a:rPr lang="en-US" dirty="0"/>
              <a:t>Cross-cutting policy dimension</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emergence of a new cross-cutting policy dimension can change the nature of party competition.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many cases, existing parties will find that the new policy dimension creates a divide in their electorate and membership.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party whose electorate and membership are divided with respect to the new policy dimension will also find it difficult to move in the policy space to take account of the newly expanded policy space.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Voters are still assumed to engage in proximity voting when the policy space is multidimensional.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Consider the scenario in Figure 12.5 where we have one voter and two parties.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voters engage in proximity voting in a multidimensional policy space, they may care about the </a:t>
            </a:r>
            <a:r>
              <a:rPr lang="en-US"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weighted</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distance to the parties, where the weights refer to how much the voters care about the different policy dimensions.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1042339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334D1-1FE3-E31D-F0D1-051BB2CED4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36801E-0050-D88F-E416-3F39E878F8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93070-5623-33C1-3829-3EA3156EC06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12-5 Discuss the different ways that parties compete with each other.</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F7D6FA0-D75C-F1C3-7C68-4938D8BC4CA6}"/>
              </a:ext>
            </a:extLst>
          </p:cNvPr>
          <p:cNvSpPr>
            <a:spLocks noGrp="1"/>
          </p:cNvSpPr>
          <p:nvPr>
            <p:ph type="sldNum" sz="quarter" idx="5"/>
          </p:nvPr>
        </p:nvSpPr>
        <p:spPr/>
        <p:txBody>
          <a:bodyPr/>
          <a:lstStyle/>
          <a:p>
            <a:fld id="{39974C31-EB4A-4B21-8134-CB5741A1DC5F}" type="slidenum">
              <a:rPr lang="en-US" smtClean="0"/>
              <a:t>23</a:t>
            </a:fld>
            <a:endParaRPr lang="en-US"/>
          </a:p>
        </p:txBody>
      </p:sp>
    </p:spTree>
    <p:extLst>
      <p:ext uri="{BB962C8B-B14F-4D97-AF65-F5344CB8AC3E}">
        <p14:creationId xmlns:p14="http://schemas.microsoft.com/office/powerpoint/2010/main" val="1615224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12-5 </a:t>
            </a:r>
            <a:r>
              <a:rPr lang="en-GB" sz="1200" dirty="0">
                <a:solidFill>
                  <a:srgbClr val="993300"/>
                </a:solidFill>
                <a:effectLst/>
                <a:latin typeface="Times New Roman" panose="02020603050405020304" pitchFamily="18" charset="0"/>
                <a:ea typeface="Times New Roman" panose="02020603050405020304" pitchFamily="18" charset="0"/>
              </a:rPr>
              <a:t>Discuss the different ways that parties compete with each other.</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Parties emphasize certain issues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It’s referred to as issue competition when parties compete by trying to strategically shape how much voters care about different issues.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typically emphasize some issues more than others in their campaign messages and party programs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According to issue yield theory parties will emphasize ‘high yield’ issues as opposed to ‘low yield’ issues.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high yield issue is one on which a party is united and where the party’s position is widely shared in the electorate.</a:t>
            </a:r>
            <a:r>
              <a:rPr lang="en-US" sz="2800" dirty="0">
                <a:effectLst/>
              </a:rPr>
              <a:t> </a:t>
            </a:r>
            <a:endParaRPr lang="en-US" sz="2800" dirty="0">
              <a:solidFill>
                <a:srgbClr val="000000"/>
              </a:solidFill>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contrast, a low yield issue is one on which a party is internally divided and where the party’s position enjoys only limited electoral support.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According to issue ownership theory, parties should emphasize issues they own rather than issues that are owned by other parties. </a:t>
            </a:r>
            <a:endParaRPr lang="en-US" dirty="0"/>
          </a:p>
          <a:p>
            <a:endParaRPr lang="en-US" dirty="0"/>
          </a:p>
          <a:p>
            <a:r>
              <a:rPr lang="en-US" dirty="0"/>
              <a:t>Possibility for issue entrepreneurship</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Issue competition opens up the possibility for issue entrepreneurship where parties appeal to voters by emphasizing new issues.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new issues that challenger parties mobilize around can arise due to the emergence of a new cleavage.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‘new’ issues that get emphasized may actually be ‘old’ issues that existing parties chose to ignore because they divided their bases of support.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By virtue of being the first to consistently emphasize new issues, challenger parties frequently get to enjoy issue ownership over them.</a:t>
            </a:r>
            <a:r>
              <a:rPr lang="en-US" dirty="0">
                <a:effectLst/>
              </a:rPr>
              <a:t> </a:t>
            </a:r>
            <a:endParaRPr lang="en-US" dirty="0"/>
          </a:p>
          <a:p>
            <a:endParaRPr lang="en-US" dirty="0"/>
          </a:p>
          <a:p>
            <a:r>
              <a:rPr lang="en-US" dirty="0"/>
              <a:t>Emergence of challenger parties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emergence of challenger parties raises the issue of how mainstream parties should respond.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Mainstream parties can adopt three strategies: dismissive, accommodative, or adversarial.</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dismissive strategy involves ignoring the issues raised by challenger parties in an attempt to convince voters they’re not salient.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downside of this strategy if it’s unsuccessful is that the challenger parties’ ownership of the issues is strengthened as they’re the only ones talking about them.</a:t>
            </a:r>
            <a:r>
              <a:rPr lang="en-US" dirty="0">
                <a:effectLst/>
              </a:rPr>
              <a:t> </a:t>
            </a:r>
            <a:endParaRPr lang="en-US" dirty="0"/>
          </a:p>
          <a:p>
            <a:endParaRPr lang="en-US" dirty="0"/>
          </a:p>
          <a:p>
            <a:r>
              <a:rPr lang="en-US" dirty="0"/>
              <a:t>Accommodative and adversarial strategy</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 accommodative strategy involves adopting a similar position on an issue to that of the challenger parties. </a:t>
            </a:r>
          </a:p>
          <a:p>
            <a:pPr marL="800100" lvl="1"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Although this approach increases the salience of the issues raised by challenger parties, their ownership of these issues may become contested, especially if mainstream parties adopt this strategy quickly enough. </a:t>
            </a:r>
          </a:p>
          <a:p>
            <a:pPr marL="800100" lvl="1"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potential downside of this strategy is that mainstream parties may lose more voters than they gain by moving their policy position closer to that of the challenger parties.</a:t>
            </a:r>
            <a:r>
              <a:rPr lang="en-US" sz="2800" dirty="0">
                <a:effectLst/>
              </a:rPr>
              <a:t>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 adversarial strategy involves adopting a policy position that conflicts with that of the challenger parties.</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increases the salience of the issues raised by the challenger parties and potentially their ownership of them.</a:t>
            </a:r>
            <a:r>
              <a:rPr lang="en-US" sz="2800" dirty="0">
                <a:effectLst/>
              </a:rPr>
              <a:t> </a:t>
            </a:r>
            <a:endParaRPr lang="en-US" sz="2800" dirty="0">
              <a:solidFill>
                <a:srgbClr val="000000"/>
              </a:solidFill>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Mainstream parties often adopt a dismissive strategy when challenger parties don’t present a threat. </a:t>
            </a:r>
            <a:endParaRPr lang="en-US"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they do pose a threat, the mainstream party that’s most threatened has an incentive to adopt an accommodative strategy to try to weaken the challenger party.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12830241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12-5 </a:t>
            </a:r>
            <a:r>
              <a:rPr lang="en-GB" sz="1200" dirty="0">
                <a:solidFill>
                  <a:srgbClr val="993300"/>
                </a:solidFill>
                <a:effectLst/>
                <a:latin typeface="Times New Roman" panose="02020603050405020304" pitchFamily="18" charset="0"/>
                <a:ea typeface="Times New Roman" panose="02020603050405020304" pitchFamily="18" charset="0"/>
              </a:rPr>
              <a:t>Discuss the different ways that parties compete with each other.</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Non-policy characteristics of parties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Voters don’t just care about policy preferences at election time.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also care about the non-policy characteristics of parties such as their competence, integrity, trustworthiness, leader quality, and experience.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These non-policy characteristics are called valence issues.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Valence issues are things that most people agree on, and which usually have to do with the effectiveness of policy delivery.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Voters prefer high valence parties to low valence parties.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invest resources in trying to improve their valence among voters.</a:t>
            </a:r>
            <a:r>
              <a:rPr lang="en-US" dirty="0">
                <a:effectLst/>
              </a:rPr>
              <a:t> </a:t>
            </a:r>
            <a:endParaRPr lang="en-US" dirty="0"/>
          </a:p>
          <a:p>
            <a:endParaRPr lang="en-US" dirty="0"/>
          </a:p>
          <a:p>
            <a:r>
              <a:rPr lang="en-US" dirty="0"/>
              <a:t>Parties that hold similar positions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Valence is especially important when it comes to policies on which parties hold similar positions.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Holding similar policy positions is a relatively common occurrence.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can’t engage in significant policy competition when they hold the same policy positions.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can, however, engage in valence competition where they try to convince voters that they’re generally more competent, trustworthy, and capable than their opponents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valence of parties often varies across different policy areas.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Valence issues are often tied to issue ownership.</a:t>
            </a:r>
            <a:r>
              <a:rPr lang="en-US" dirty="0">
                <a:effectLst/>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will naturally campaign more on those issues where they enjoy high valence.</a:t>
            </a:r>
            <a:r>
              <a:rPr lang="en-US" dirty="0">
                <a:effectLst/>
              </a:rPr>
              <a:t> </a:t>
            </a:r>
            <a:endParaRPr lang="en-US" dirty="0"/>
          </a:p>
          <a:p>
            <a:endParaRPr lang="en-US" dirty="0"/>
          </a:p>
          <a:p>
            <a:r>
              <a:rPr lang="en-US" dirty="0"/>
              <a:t>Mainstream parties: higher average valence</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Mainstream parties typically enjoy higher average valence than challenger parties.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competing with challenger parties, mainstream parties have an incentive to make the election as much about valence as it is about policy positions.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 disadvantage when it comes to valence issues, challenger parties must appeal to voters using different strategies.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Some have argued that the increasing use of populism by challenger parties is designed to turn the ‘valence advantage’ of mainstream parties into a disadvantage.</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Challenger parties seek to question the moral integrity of mainstream parties and portray them as part of a corrupt establishment that has failed to deliver for the people.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2605762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12-5 </a:t>
            </a:r>
            <a:r>
              <a:rPr lang="en-GB" sz="1200" dirty="0">
                <a:solidFill>
                  <a:srgbClr val="993300"/>
                </a:solidFill>
                <a:effectLst/>
                <a:latin typeface="Times New Roman" panose="02020603050405020304" pitchFamily="18" charset="0"/>
                <a:ea typeface="Times New Roman" panose="02020603050405020304" pitchFamily="18" charset="0"/>
              </a:rPr>
              <a:t>Discuss the different ways that parties compete with each other.</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Competition based around programmatic politics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forms of party competition we’ve examined so far all generally fall under the heading of programmatic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party competition is based around programmatic politics, parties generate policy platforms that are relatively consistent and coherent ideologically.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With programmatic politics, the delivery of policy is governed by rules that are formalized and public.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Policies such as those related to social security and unemployment benefits have clearly defined eligibility criteria based on publicly observable characteristics such as someone’s income, age, sex, citizenship, and so 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means, in principle, that a person’s entitlement to receive goods and services isn’t at the discretion of political agents or elected officials. </a:t>
            </a:r>
            <a:endParaRPr lang="en-US" dirty="0"/>
          </a:p>
          <a:p>
            <a:endParaRPr lang="en-US" dirty="0"/>
          </a:p>
          <a:p>
            <a:r>
              <a:rPr lang="en-US" dirty="0"/>
              <a:t>Parties engaging in nonprogrammatic politics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though, can also compete by engaging in nonprogrammatic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key feature of nonprogrammatic politics is that the delivery of goods and services to citizens is discretionary and not based on formalized rules that have been made public.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party competition is dominated by nonprogrammatic politics, parties compete with each other by using their discretion to provide goods and services to particular groups and individuals.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Incumbent parties typically have an advantage when it comes to nonprogrammatic politics because they have access to the state’s resources.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some cases, the distribution of benefits isn’t contingent on the provision of political support.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 an example, parties may allocate funds for infrastructure projects or provide government contracts that benefit a particular local area. This is commonly known as pork-barrel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Although clientelistic politics is typically illegal, it's a regular feature of party competition in many countries around the world.</a:t>
            </a:r>
            <a:r>
              <a:rPr lang="en-US" dirty="0">
                <a:effectLst/>
              </a:rPr>
              <a:t> </a:t>
            </a:r>
            <a:endParaRPr lang="en-US" dirty="0"/>
          </a:p>
          <a:p>
            <a:endParaRPr lang="en-US" dirty="0"/>
          </a:p>
          <a:p>
            <a:r>
              <a:rPr lang="en-US" dirty="0"/>
              <a:t>Quid pro quo</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 clientelism to work as a form of quid pro quo, parties require a lot of fine-grained information.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need to know about the likely voting preferences of individuals at the local level.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need to know what local people want in exchange for providing political support.</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especially those without strong organizations, typically don’t have this kind of highly localized information.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solution to this informational problem is to employ individuals called ‘brokers’ to be their agents in local communities.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tend to be powerful local notables who, due to their networked position in a community, claim to have the information that parties’ desire.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Competing brokers who wish to be ‘hired’ by parties try to outdo each other by building larger and more reliable client networks.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essentially ‘sell’ their client networks to parties in return for resources, which, among other things, can be used to build and maintain their own local power bases.</a:t>
            </a:r>
            <a:r>
              <a:rPr lang="en-US" dirty="0">
                <a:effectLst/>
              </a:rPr>
              <a:t> </a:t>
            </a:r>
            <a:endParaRPr lang="en-US" dirty="0"/>
          </a:p>
          <a:p>
            <a:endParaRPr lang="en-US" dirty="0"/>
          </a:p>
          <a:p>
            <a:r>
              <a:rPr lang="en-US" dirty="0"/>
              <a:t>Party leaders have specific targets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Party leaders have specific targets in mind when benefits are distributed.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often target poor people because their support is less costly to ‘buy’.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Beyond this, though, they also want to target swing voters who are open to changing who they support politically.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These may well be voters who are ideologically indifferent between one party and another.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Providing a small benefit to a swing voter is enough to get them to support your party as opposed to another one.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trying to influence vote choice, there’s little incentive to target benefits to party loyalists who are going to support you anyway or diehard opponents who are never going to support you.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suggests that parties shouldn’t provide clientelistic benefits to people who are too ideologically close to them or too ideologically far from them.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26</a:t>
            </a:fld>
            <a:endParaRPr lang="en-US" dirty="0"/>
          </a:p>
        </p:txBody>
      </p:sp>
    </p:spTree>
    <p:extLst>
      <p:ext uri="{BB962C8B-B14F-4D97-AF65-F5344CB8AC3E}">
        <p14:creationId xmlns:p14="http://schemas.microsoft.com/office/powerpoint/2010/main" val="30001733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12-5 </a:t>
            </a:r>
            <a:r>
              <a:rPr lang="en-GB" sz="1200" dirty="0">
                <a:solidFill>
                  <a:srgbClr val="993300"/>
                </a:solidFill>
                <a:effectLst/>
                <a:latin typeface="Times New Roman" panose="02020603050405020304" pitchFamily="18" charset="0"/>
                <a:ea typeface="Times New Roman" panose="02020603050405020304" pitchFamily="18" charset="0"/>
              </a:rPr>
              <a:t>Discuss the different ways that parties compete with each other.</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Loyalists are the target</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Empirical studies consistently show that loyalists are the target of clientelistic benefits at far higher rates than we’d expect given the goals of party leaders.</a:t>
            </a:r>
            <a:r>
              <a:rPr lang="en-US" dirty="0">
                <a:effectLst/>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reason for this is that brokers have their own interests and aren’t perfect party agents.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have incentives to build large networks of clients they can sell to the highest bidding party.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aren’t necessarily ideologically attached to particular parties and are often willing to work for the highest bidder.</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can’t completely ignore the fact that they must help parties win elections, though, otherwise they’d not be able to convince parties to hire them.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Brokers trade off the resources they can steal for themselves and the extent to which this rent seeking negatively affects the electoral success of the party hiring them.</a:t>
            </a:r>
            <a:r>
              <a:rPr lang="en-US" dirty="0">
                <a:effectLst/>
              </a:rPr>
              <a:t> </a:t>
            </a:r>
            <a:endParaRPr lang="en-US" dirty="0"/>
          </a:p>
          <a:p>
            <a:endParaRPr lang="en-US" dirty="0"/>
          </a:p>
          <a:p>
            <a:r>
              <a:rPr lang="en-US" dirty="0"/>
              <a:t>Scholars query broker-model</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recent years, scholars have begun to query some elements of this broker-model of clientelism.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is the assumed hierarchical nature of clientelism.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Clientelism is often viewed as a hierarchical relationship strategically initiated by politicians in which they take advantage of voters.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system of “perverse accountability” is established where voters are robbed of their ability to freely choose their political representatives and hold them accountable.</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Clientelism is expected to result in a political system in which the preferences of the poor in particular aren’t accurately represented.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Growing evidence suggests that clientelistic exchanges are frequently initiated by voters and local associational groups that reach out to politicians for assistance.</a:t>
            </a:r>
            <a:r>
              <a:rPr lang="en-US" dirty="0">
                <a:effectLst/>
              </a:rPr>
              <a:t> </a:t>
            </a:r>
            <a:endParaRPr lang="en-US" dirty="0"/>
          </a:p>
          <a:p>
            <a:endParaRPr lang="en-US" dirty="0"/>
          </a:p>
          <a:p>
            <a:r>
              <a:rPr lang="en-US" dirty="0"/>
              <a:t>Questions about credible commitment problem</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Questions have also been raised about the credible commitment problem at the heart of clientelistic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Clientelism is defined as a quid pro quo in which material benefits are exchanged for political favors.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But how can voters credibly commit to follow through on their promise to provide political favors? Does clientelism fall apart if politicians are unable to ensure that voters don’t renege on their promises?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and politicians solve the credible commitment problem by having brokers who are embedded in local social networks monitor voters.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extent to which monitoring is possible, though, varies with the nature of the political favors politicians demand.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Politicians have devised other strategies for solving the credible commitment problem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strategy is simply to convince voters that the secret ballot isn’t as ‘secret’ as they think it is.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second strategy is for politicians to use the nature of the clientelistic benefits they distribute to align voter interests with their own interests.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third strategy involves monitoring aggregate-level election results, say at the district level or below, to see if they’re consistent with the expected individual voting behavior.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Other scholars argue that the ability to solve the credible commitment or monitoring problem isn’t actually necessary for the survival of clientelistic, or clientelistic-like,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Some argue that politicians provide discretionary benefits to buy credibility as viable candidates in the eyes of voters.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Others argue that politicians continue to provide discretionary benefits simply because voters have come to expect such benefits. Candidates may fear they’d be punished if they unilaterally stop providing benefits while other candidates continue to provide them.</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Programmatic politics: relatively more efficient</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Programmatic and nonprogrammatic politics are two alternative strategies that parties can use to win electoral and other support.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From the perspective of parties or politicians, they each come with certain inefficiencies.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More programmatic forms of party competition, though, have their own inefficiencies.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Evidence suggests that programmatic politics becomes relatively more efficient as countries develop.</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are several reasons for this.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reason has to do with poverty.</a:t>
            </a:r>
            <a:r>
              <a:rPr lang="en-US" dirty="0">
                <a:effectLst/>
              </a:rPr>
              <a:t> </a:t>
            </a:r>
            <a:endParaRPr lang="en-US" dirty="0">
              <a:solidFill>
                <a:srgbClr val="000000"/>
              </a:solidFill>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second reason has to do with urbanization.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third reason has to do with the connection between economic development and democracy.</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fourth reason has to do with value change.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fifth reason has to do with state capacity.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27</a:t>
            </a:fld>
            <a:endParaRPr lang="en-US" dirty="0"/>
          </a:p>
        </p:txBody>
      </p:sp>
    </p:spTree>
    <p:extLst>
      <p:ext uri="{BB962C8B-B14F-4D97-AF65-F5344CB8AC3E}">
        <p14:creationId xmlns:p14="http://schemas.microsoft.com/office/powerpoint/2010/main" val="3834588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29</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068EA1-9029-DF9F-0564-4AA7FC29D2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211CF4-FD40-1A88-328D-330933F6D9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06FE0A-C2D8-4323-8849-5D9C5AAD036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A0D3F9F-033F-33EF-5B10-960411197C02}"/>
              </a:ext>
            </a:extLst>
          </p:cNvPr>
          <p:cNvSpPr>
            <a:spLocks noGrp="1"/>
          </p:cNvSpPr>
          <p:nvPr>
            <p:ph type="sldNum" sz="quarter" idx="5"/>
          </p:nvPr>
        </p:nvSpPr>
        <p:spPr/>
        <p:txBody>
          <a:bodyPr/>
          <a:lstStyle/>
          <a:p>
            <a:fld id="{39974C31-EB4A-4B21-8134-CB5741A1DC5F}" type="slidenum">
              <a:rPr lang="en-US" smtClean="0"/>
              <a:t>30</a:t>
            </a:fld>
            <a:endParaRPr lang="en-US" dirty="0"/>
          </a:p>
        </p:txBody>
      </p:sp>
    </p:spTree>
    <p:extLst>
      <p:ext uri="{BB962C8B-B14F-4D97-AF65-F5344CB8AC3E}">
        <p14:creationId xmlns:p14="http://schemas.microsoft.com/office/powerpoint/2010/main" val="32246470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7A972-DC39-5290-1CBC-212CE53CB8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22C1E2-AB30-35A1-B506-E1486ADFC0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98AF58-C8D1-A5E2-5AD3-76ABAAEEB8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B2697DB-EDCE-F5CD-F5BF-93114A4516B6}"/>
              </a:ext>
            </a:extLst>
          </p:cNvPr>
          <p:cNvSpPr>
            <a:spLocks noGrp="1"/>
          </p:cNvSpPr>
          <p:nvPr>
            <p:ph type="sldNum" sz="quarter" idx="5"/>
          </p:nvPr>
        </p:nvSpPr>
        <p:spPr/>
        <p:txBody>
          <a:bodyPr/>
          <a:lstStyle/>
          <a:p>
            <a:fld id="{39974C31-EB4A-4B21-8134-CB5741A1DC5F}" type="slidenum">
              <a:rPr lang="en-US" smtClean="0"/>
              <a:t>31</a:t>
            </a:fld>
            <a:endParaRPr lang="en-US" dirty="0"/>
          </a:p>
        </p:txBody>
      </p:sp>
    </p:spTree>
    <p:extLst>
      <p:ext uri="{BB962C8B-B14F-4D97-AF65-F5344CB8AC3E}">
        <p14:creationId xmlns:p14="http://schemas.microsoft.com/office/powerpoint/2010/main" val="1611685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8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Conflict between urban/rural interests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conflict between rural and urban interests is one of the oldest political conflicts in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conflict in early modern Europe between feudal lords on the one hand and town dwellers on the other had both an economic and a cultural dimension.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most basic source of conflict between rural and urban interests involved the price of food.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Rural dwellers were more likely to be producers of food, and so benefited from increased food prices.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Reputation was an important element in making the complex set of commitments surrounding such trades “credible,” and reputation typically rested upon ties of kinship.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exchange in towns tended to be monetized and to take place between relatively anonymous actors.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development of contract law, clearly defined property rights, and financial innovation became more of a priority in towns than in rural areas.</a:t>
            </a:r>
            <a:r>
              <a:rPr lang="en-US" dirty="0">
                <a:effectLst/>
              </a:rPr>
              <a:t> </a:t>
            </a:r>
            <a:endParaRPr lang="en-US" dirty="0"/>
          </a:p>
          <a:p>
            <a:endParaRPr lang="en-US" dirty="0"/>
          </a:p>
          <a:p>
            <a:r>
              <a:rPr lang="en-US" dirty="0"/>
              <a:t>Parties representing farmers/agrarian interests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Parties representing farmers and agrarian interests were created in many Western countries at the end of the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beginning of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as universal suffrage spread.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process of urbanization and industrialization during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led to a decline in the electoral base of these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some agrarian parties disappeared, others broadened their policy agenda to appeal to a wider share of the electorate. </a:t>
            </a:r>
            <a:endParaRPr lang="en-US" dirty="0"/>
          </a:p>
          <a:p>
            <a:endParaRPr lang="en-US" dirty="0"/>
          </a:p>
          <a:p>
            <a:r>
              <a:rPr lang="en-US" dirty="0"/>
              <a:t>Advanced industrialized countries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Over the last couple of decades in advanced industrialized countries, we’ve seen a process of geographic sorting and self-selection, where urban areas, especially large cities, are increasingly comprised of younger, more educated, and migrant populations seeking education, cultural, and economic opportunities, while rural areas and more peripheral towns have suffered economic decline, an outflow of people, and an ageing population.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Those living in urban areas tend to be wealthier and hold more left-wing, cosmopolitan, secular, and multicultural attitudes.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those who live in rural areas and small towns tend to be poorer, less educated, more ethnically homogenous, and hold more right-wing, socially conservative, religious, and nationalist attitudes.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growing social and economic divergence between those who live in cities and those who live in rural areas has created grievances and resentment on the part of rural dwellers that some right-wing parties, such as the Republican Party in the United States, have been quick to exploit.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4150929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2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Religious differences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important conflict in many countries has to do with confessional, or religious, differences.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Conflict over religious differences emerged in European countries during the Protestant Reformation in the early 16</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this time, the authority of the Roman Catholic Church was challenged by the rise of Protestantism.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Religious conflict also fueled war between various political entities that lasted well into the 17</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empowering leaders to declare a state religion, it all but dictated religious intolerance. </a:t>
            </a:r>
            <a:endParaRPr lang="en-US" dirty="0"/>
          </a:p>
          <a:p>
            <a:endParaRPr lang="en-US" dirty="0"/>
          </a:p>
          <a:p>
            <a:r>
              <a:rPr lang="en-US" dirty="0"/>
              <a:t>Protestant-Catholic cleavage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continued salience of the Protestant-Catholic cleavage in contemporary politics depends largely on whether or not one or the other side was able to establish its dominance.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places, the division led to two different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places such as Germany, Catholics and Protestants eventually formed an uneasy truce, and in other countries such as Sweden (Protestant) or France (Catholic), one or the other church became dominant.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of today’s European party systems bear the imprint of the now centuries-old conflict between Protestants and Catholics.</a:t>
            </a:r>
            <a:r>
              <a:rPr lang="en-US" dirty="0">
                <a:effectLst/>
              </a:rPr>
              <a:t> </a:t>
            </a:r>
            <a:endParaRPr lang="en-US" dirty="0"/>
          </a:p>
          <a:p>
            <a:endParaRPr lang="en-US" dirty="0"/>
          </a:p>
          <a:p>
            <a:r>
              <a:rPr lang="en-US" dirty="0"/>
              <a:t>Confessional cleavages in non-European countries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Confessional cleavages are salient in many non-European countries as well.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conflict between Hindus and Muslims led to the partition of India into a predominantly Hindu India and a Muslim-dominated Pakistan in 1947.</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Deep divisions between Sunni and Shia Muslims have been central to the politics of many Middle Eastern countries for centuries.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Nowhere is the confessional cleavage more institutionalized than in Lebanon, where high political offices are explicitly reserved for representatives of different religious groups.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38188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2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Church-state axis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last two centuries, political competition around religious issues in European democracies has taken place along a church-state axis.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conflict “between the growing state, which sought to dominate, and the church, which tried to maintain its historic corporate rights,” had been growing for some time.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conflict was particularly pronounced in France, where close cooperation between the nobility and the Catholic clergy had helped maintain the Bourbon monarchy in power since the 16</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1790 Civil Constitution of the Clergy turned clergy into employees of the state, thereby subordinating the Roman Catholic Church to the French government and removing it from the authority of the pope.</a:t>
            </a:r>
            <a:r>
              <a:rPr lang="en-US" dirty="0">
                <a:effectLst/>
              </a:rPr>
              <a:t> </a:t>
            </a:r>
            <a:endParaRPr lang="en-US" dirty="0"/>
          </a:p>
          <a:p>
            <a:endParaRPr lang="en-US" dirty="0"/>
          </a:p>
          <a:p>
            <a:r>
              <a:rPr lang="en-US" dirty="0"/>
              <a:t>French anticlericalism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solidify his hold on power after a coup d’état in 1799, Napoleon Bonaparte reached an agreement with the Roman Catholic Church to restore some of the church’s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French </a:t>
            </a:r>
            <a:r>
              <a:rPr lang="en-GB" sz="1800" i="1" dirty="0">
                <a:effectLst/>
                <a:latin typeface="Times New Roman" panose="02020603050405020304" pitchFamily="18" charset="0"/>
                <a:ea typeface="Times New Roman" panose="02020603050405020304" pitchFamily="18" charset="0"/>
              </a:rPr>
              <a:t>anticlericalism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—opposition to religious institutional power and influence in public and political life—once again grew stronger as the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drew to a close.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1905 France passed a law requiring the complete separation of church and state.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law established state secularism and forms the backbone of the French principle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laïcité</a:t>
            </a:r>
            <a:r>
              <a:rPr lang="en-US" sz="1800" dirty="0">
                <a:effectLst/>
                <a:latin typeface="Calibri" panose="020F0502020204030204" pitchFamily="34" charset="0"/>
                <a:ea typeface="Calibri" panose="020F0502020204030204" pitchFamily="34" charset="0"/>
                <a:cs typeface="Times New Roman" panose="02020603050405020304" pitchFamily="18" charset="0"/>
              </a:rPr>
              <a:t>. Laïcité refers to the division between private life, where religion belongs, and public life, where it doesn’t.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secular state is now well established in France and laïcité enjoys overwhelming popular support, religion remains a source of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1990s, there was the Headscarf Debate.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debate was primarily about whether Muslim girls wearing headscarves in public schools were violating the principle of laïcité by wearing a religious symbol (the headscarf) in a state-funded institution (public school).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2005, the French legislature passed a law against pupils wearing “conspicuous” or “ostentatious” symbols of belonging to a religion.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Debate is ongoing as to whether these laws and the strict implementation of laïcité are encouraging the integration of religious groups, mainly Muslims, into mainstream French society or alienating them.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specifics of the French case shouldn’t distract us from a broader trend toward secularism in Europe from the dawn of the Enlightenment in the 18</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into the 21</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Modernizing elites around the world argued persuasively that state and church should be separated.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Much of the popular appeal of this argument stemmed from the frequent association of the church with the unpopular conservative and monarchist forces of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ancien régime</a:t>
            </a:r>
            <a:r>
              <a:rPr lang="en-US" sz="1800" dirty="0">
                <a:effectLst/>
                <a:latin typeface="Calibri" panose="020F0502020204030204" pitchFamily="34" charset="0"/>
                <a:ea typeface="Calibri" panose="020F0502020204030204" pitchFamily="34" charset="0"/>
                <a:cs typeface="Times New Roman" panose="02020603050405020304" pitchFamily="18" charset="0"/>
              </a:rPr>
              <a:t> seeking to protect aristocratic privilege.</a:t>
            </a:r>
            <a:r>
              <a:rPr lang="en-US" dirty="0">
                <a:effectLst/>
              </a:rPr>
              <a:t> </a:t>
            </a:r>
            <a:endParaRPr lang="en-US" dirty="0"/>
          </a:p>
          <a:p>
            <a:endParaRPr lang="en-US" dirty="0"/>
          </a:p>
          <a:p>
            <a:r>
              <a:rPr lang="en-US" dirty="0"/>
              <a:t>Resisting separation of church/state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Church officials and some believers resisted the separation of church and state, arguing that Christian values such as charity for the poor and protection of the family needed to be protected against what they saw as the corrosive effects of secularism.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a consequence, religious parties formed in many countries.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conflicts between Catholics and Protestants subsided in many countries as the cleavage between confessional and secular groups became increasingly salient.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53959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2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“Pre-industrial cleavages.”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Seymour Martin Lipset and Stein Rokkan (1967) refer to the preceding cleavages as “pre-industrial cleavages.”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in marked contrast to the class cleavage, which is said to have become salient during the Industrial Revolution at the end of the 18</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the urban-rural cleavage, the class cleavage pits actors against each other over conflicting economic interests.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Whereas the urban-rural cleavage involves horizontal conflicts between different sectors in society, the class cleavage involves vertical conflicts within sectors between actors who derive their livelihood from the use of their labor and those who derive their livelihood from the use of their property or capital.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Class conflict takes place both between workers and capitalists in the industrial sectors of the economy and between peasants (or, later, agricultural workers) and large landowners in the agricultural sectors.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Class conflict typically involves attempts to use the state to redistribute wealth from the rich to the poor. </a:t>
            </a:r>
            <a:endParaRPr lang="en-US" dirty="0"/>
          </a:p>
          <a:p>
            <a:endParaRPr lang="en-US" dirty="0"/>
          </a:p>
          <a:p>
            <a:endParaRPr lang="en-US" dirty="0"/>
          </a:p>
          <a:p>
            <a:r>
              <a:rPr lang="en-US" dirty="0"/>
              <a:t>Class cleavage in European countries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class cleavage became increasingly salient in most European countries during the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as demands for franchise expansion, particularly from the working class, grew.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Great Reform Act of 1832 expanded the franchise in Great Britain, it still allowed only about one in five male adults to vote. The 1867 Reform Act expanded the suffrage to include all working-class males.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the next hundred years, politics in Europe revolved around the “left-right” divide.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terms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left</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right</a:t>
            </a:r>
            <a:r>
              <a:rPr lang="en-US" sz="1800" dirty="0">
                <a:effectLst/>
                <a:latin typeface="Calibri" panose="020F0502020204030204" pitchFamily="34" charset="0"/>
                <a:ea typeface="Calibri" panose="020F0502020204030204" pitchFamily="34" charset="0"/>
                <a:cs typeface="Times New Roman" panose="02020603050405020304" pitchFamily="18" charset="0"/>
              </a:rPr>
              <a:t> were first used to describe the seating location of competing factions in the French National Assembly in 1791.</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Through the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though, the political center of gravity shifted further leftward throughout Europe so that by the beginning of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protectors of free markets and democracy were considered “right-wing,” and those in favor of workers’ rights and socialist revolution were considered “left-wing.”</a:t>
            </a:r>
            <a:r>
              <a:rPr lang="en-US" dirty="0">
                <a:effectLst/>
              </a:rPr>
              <a:t> </a:t>
            </a:r>
            <a:endParaRPr lang="en-US" dirty="0"/>
          </a:p>
          <a:p>
            <a:endParaRPr lang="en-US" dirty="0"/>
          </a:p>
          <a:p>
            <a:endParaRPr lang="en-US" dirty="0"/>
          </a:p>
          <a:p>
            <a:r>
              <a:rPr lang="en-US" dirty="0"/>
              <a:t>Socialist transformation of society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many socialists favored democracy and the socialist transformation of society.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Marxist theory predicted the expansion of the industrial working class (proletariat) as capitalism expanded. Under such conditions it was thought that the expansion of the franchise and the natural course of economic development would in short order produce huge Socialist majorities that would then implement the transition to a socialist society by legislative means.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factors, however, conspired to inhibit the unfolding of this set of historical developments that many Marxists had once thought inevitable.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not all actors voted according to their class interests.</a:t>
            </a:r>
            <a:r>
              <a:rPr lang="en-US" dirty="0">
                <a:effectLst/>
              </a:rPr>
              <a:t> </a:t>
            </a:r>
            <a:endParaRPr lang="en-US"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workers “never were and never would become a numerical majority in their respective societies.”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even where Socialist parties were electorally successful, there were structural factors at work limiting the extent to which they could bring about a socialist transformation.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287850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2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European party systems: remarkably stable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Lipset and Rokkan (1967) observed that European party systems were remarkably stable during much of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cleavages we’ve examined so far were all activated during a period when new groups were in the process of being politically mobilized.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class cleavage became salient during a period when the franchise was expanded to include male workers and eventually women.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these cleavages were activated, new parties could be formed to capture segments of the population that had previously been excluded from electoral politics.</a:t>
            </a:r>
            <a:r>
              <a:rPr lang="en-US" dirty="0">
                <a:effectLst/>
              </a:rPr>
              <a:t> </a:t>
            </a:r>
            <a:endParaRPr lang="en-US" dirty="0"/>
          </a:p>
          <a:p>
            <a:endParaRPr lang="en-US" dirty="0"/>
          </a:p>
          <a:p>
            <a:r>
              <a:rPr lang="en-US" dirty="0"/>
              <a:t>Systems “frozen” with achievement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Lipset and Rokkan argued that European party systems became “frozen” with the achievement of universal suffrage during the 1920s.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Social structures might change, as they had in the past, but there was no longer any untapped electoral base for new parties to mobilize.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this argument, the barriers to successful entry for new parties seeking to represent emerging interests became too high after the 1920s.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Lipset and Rokkan’s famous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freezing hypothesis</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used to explain why the ideological dimensions of most European party systems were so similar. </a:t>
            </a:r>
          </a:p>
          <a:p>
            <a:pPr marL="228600" indent="-228600">
              <a:buAutoNum type="arabicPeriod"/>
            </a:pP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Systems began to “thaw.”</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European party systems began to “thaw” in the 1960s as societies underwent what Inglehart (1977, 1997) calls a post-materialist value shift.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new generation of voters was more concerned with issues relating to multiculturalism, gender and racial equality, reproductive choice, and sexual freedom than the standard bread-and-butter issues of the past.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the transition to a postindustrial society was accompanied by a decline in the salience of the class cleavage and the emergence of a new post-materialist cleavage.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existing parties were slow to adapt to this, a niche emerged that new parties were able to exploit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parties to exploit this opportunity emerged on the left in the 1970s.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parties, which Herbert Kitschelt (1988) calls left-libertarian parties, differed from the “Old Left” in that they were less closely tied to the industrial working class and were likely to privilege issues such as environmentalism and immigration that can be perceived to run against working-class interests.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set of parties to exploit the new post-materialist cleavage appeared on the right.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 large extent, the emergence of populist radical right parties can be seen as a direct reaction to the post-materialist agenda of the libertarian left.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to the libertarian left, radical right parties emphasize traditional and more authoritarian values.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combination of radicalism, populism, and nativism has been referred to as the “master frame” of European far-right parties.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Globalization: “winners” and “losers.”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have argued that this new cleavage isn’t just driven by a post-materialist value shift resulting from the socialization of new generations of voters in an era of relative plenty.</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also the result of a globalization process that has produced ‘winners’ and ‘losers’ who are in conflict with each other.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winners tend to be university graduates who live in urban areas and have the necessary technical and cognitive skills to succeed in an integrated global economy.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globalization winners tend to hold a distinctly liberal and internationalist position on cultural issues.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globalization losers tend to be the poorly educated in former industrial regions who feel left behind and who hold more nationalist, ethnocentric, and socially conservative attitudes.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new post-materialist cleavage cuts across the traditional left-right political spectrum that dominated politics in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As a result, it creates problems for traditional center-left and center-right parties.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working class is the traditional ideological core of center-left parties.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Depending on the particular details of a given election, some of them may vote for left-libertarian parties such as the Greens or center-right and populist radical right parties.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Center-right parties also face an electoral dilemma.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Traditionally, many center-right parties have drawn their support from two distinct constituencies.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Any attempt to push a more socially conservative, authoritarian, nativist, and interventionist policy exacerbates the division within center-right parties with the wing that’s socially liberal, free market, internationalist, and open to globalization and increased immigration.</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ways, European party systems are still in the process of adapting to this new post-materialist cleavage that cuts across the traditional left-right dimension..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64109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12-2 </a:t>
            </a:r>
            <a:r>
              <a:rPr lang="en-GB" sz="1200" dirty="0">
                <a:solidFill>
                  <a:srgbClr val="993300"/>
                </a:solidFill>
                <a:effectLst/>
                <a:latin typeface="Times New Roman" panose="02020603050405020304" pitchFamily="18" charset="0"/>
                <a:ea typeface="Times New Roman" panose="02020603050405020304" pitchFamily="18" charset="0"/>
              </a:rPr>
              <a:t>Describe the social cleavages that commonly exist around the world.</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Important source of conflict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countries around the world, ethnic or linguistic cleavages are another important source of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Exactly what counts as an “ethnic” cleavage isn’t obvious because there are many different definitions of what makes a group an “ethnic” group.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common characteristic in definitions of an ethnic group, though, is an emphasis on the role of “descent.”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 In effect, members of ethnic groups share some characteristic more closely with fellow group members than with nongroup members, and this characteristic is inherited in some way from their parents.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Objective and subjective traits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with class, social scientists have differed on the extent to which they see ethnic group membership as based on objective or subjective traits.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who emphasize the objective nature of ethnic identification have been termed “primordialists” and those who emphasize the subjective nature of ethnic identification have been called “constructivists” or “instrumentalists.”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Primordialists believe that ethnic attachments are transmitted automatically, and that group composition is naturally and externally determined.</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Constructivists, in contrast, believe that group attachments are socially constructed.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“Instrumentalism” might be thought of as a subcategory of constructivism in that instrumentalists believe that group attachments result from the intentional acts of social actors who see group attachments as serving some other purpose, such as aiding their political survival or giving them access to state resources.</a:t>
            </a:r>
            <a:r>
              <a:rPr lang="en-US" sz="2800"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a:p>
            <a:endParaRPr lang="en-US" dirty="0"/>
          </a:p>
          <a:p>
            <a:r>
              <a:rPr lang="en-US" dirty="0"/>
              <a:t>Ethnic parties in many countries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salience of various ethnic cleavages around the world, it’s little surprise that ethnic parties exist in many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ethnic party</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“appeals to voters as the champion of the interests of one ethnic category or set of categories to the exclusion of others and makes such an appeal central to its mobilizing strategy.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 aspect of this definition is exclusion.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ethnic party may champion the interests of more than one ethnic category, but only by identifying the common ethnic enemy to be excluded.”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3940699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12-3 </a:t>
            </a:r>
            <a:r>
              <a:rPr lang="en-GB" sz="1800" dirty="0">
                <a:solidFill>
                  <a:srgbClr val="993300"/>
                </a:solidFill>
                <a:effectLst/>
                <a:latin typeface="Times New Roman" panose="02020603050405020304" pitchFamily="18" charset="0"/>
                <a:ea typeface="Times New Roman" panose="02020603050405020304" pitchFamily="18" charset="0"/>
              </a:rPr>
              <a:t>Explain why we get the types of parties that we do.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993300"/>
                </a:solidFill>
                <a:effectLst/>
                <a:latin typeface="Times New Roman" panose="02020603050405020304" pitchFamily="18" charset="0"/>
                <a:ea typeface="Times New Roman" panose="02020603050405020304" pitchFamily="18" charset="0"/>
              </a:rPr>
              <a:t>L.O. 12-4 Explain why some countries have few parties and others have many.</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Formation of parties: social divisions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current understanding of the factors influencing party system size is due, in large part, to the work of a French political scientist, Maurice Duverger ([1954] 1963).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Duverger argued that the primary engine behind the formation of parties can be found in social divisions.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Duverger believed that there’s some natural tendency for cleavages within society to be represented in the party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not just the number of cleavages but the way in which membership in society is distributed across those divisions that determines the pressures for distinctive representation.</a:t>
            </a:r>
            <a:r>
              <a:rPr lang="en-US" dirty="0">
                <a:effectLst/>
              </a:rPr>
              <a:t> </a:t>
            </a:r>
            <a:endParaRPr lang="en-US" dirty="0"/>
          </a:p>
          <a:p>
            <a:endParaRPr lang="en-US" dirty="0"/>
          </a:p>
          <a:p>
            <a:r>
              <a:rPr lang="en-US" dirty="0"/>
              <a:t>Example: wealth and religion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Imagine two countries A and B that have the same number of social cleavages as each other.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suppose that the cleavages are wealth and religion. Citizens are either rich or poor, and they’re either Catholic or Protestant.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distribution of people across the cleavages in country A is shown in Table 12.1. 25% of the population are rich Catholics, 25% are poor Catholics, 25% are rich Protestants, and 25% are poor Protestants. As you can see, the two cleavages are uncorrelated (not associated) with each other.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knew whether someone was rich or poor, we wouldn’t be able to predict whether they were Catholic or Protestant.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Similarly, if we knew whether someone was Catholic or Protestant, we wouldn’t be able to predict whether they were rich or poor.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country with uncorrelated cleavages is said to have cross-cutting cleavages.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distribution of people across the cleavages in country B is shown in Table 12.2.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Half the population are rich Protestants and half are poor Catholics. Unlike in country A, the two cleavages in country B are perfectly correlated.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know whether someone was rich or poor, we’d know if they were Catholic or Protestant.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Similarly, if we knew whether someone was Catholic or Protestant, we’d know if they were rich or poor.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country with correlated latent attributes is said to have reinforcing cleavages.</a:t>
            </a:r>
            <a:r>
              <a:rPr lang="en-US" dirty="0">
                <a:effectLst/>
              </a:rPr>
              <a:t> </a:t>
            </a:r>
            <a:endParaRPr lang="en-US" dirty="0"/>
          </a:p>
          <a:p>
            <a:endParaRPr lang="en-US" dirty="0"/>
          </a:p>
          <a:p>
            <a:r>
              <a:rPr lang="en-US" dirty="0"/>
              <a:t>Key aspect of social structure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 aspect of a country’s social structure influencing the demand for parties, therefore, isn’t necessarily the total number of cleavages but rather the total number of cross-cutting cleavages.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cleavages in a country won’t be perfectly cross-cutting or perfectly reinforcing as in our examples.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071662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177017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slide" Target="slide29.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slide" Target="slide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slide" Target="slide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slide" Target="slide14.xml"/></Relationships>
</file>

<file path=ppt/slides/_rels/slide3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slide" Target="slide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0"/>
            <a:ext cx="6400800" cy="1752600"/>
          </a:xfrm>
        </p:spPr>
        <p:txBody>
          <a:bodyPr>
            <a:normAutofit fontScale="90000"/>
          </a:bodyPr>
          <a:lstStyle/>
          <a:p>
            <a:pPr marL="0" indent="0"/>
            <a:r>
              <a:rPr lang="en-US" dirty="0"/>
              <a:t>Clark, Foundations of Comparative Politics, Edition 2</a:t>
            </a:r>
            <a:br>
              <a:rPr lang="en-US" dirty="0"/>
            </a:br>
            <a:r>
              <a:rPr lang="en-US" dirty="0"/>
              <a:t>Chapter 12: Social Cleavages, Party Systems, and Party Competition</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B44D5-1F7A-3413-6F33-1DF4E1D107B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3B48C81-3BE8-543E-534E-E3ACB6057C4D}"/>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(1 of 12)</a:t>
            </a:r>
            <a:endParaRPr lang="en-US" sz="2400" dirty="0"/>
          </a:p>
        </p:txBody>
      </p:sp>
      <p:sp>
        <p:nvSpPr>
          <p:cNvPr id="4" name="Content Placeholder 3">
            <a:extLst>
              <a:ext uri="{FF2B5EF4-FFF2-40B4-BE49-F238E27FC236}">
                <a16:creationId xmlns:a16="http://schemas.microsoft.com/office/drawing/2014/main" id="{055DCB44-B3B6-FE56-C043-57FCCF8D4E4F}"/>
              </a:ext>
            </a:extLst>
          </p:cNvPr>
          <p:cNvSpPr>
            <a:spLocks noGrp="1"/>
          </p:cNvSpPr>
          <p:nvPr>
            <p:ph idx="1"/>
          </p:nvPr>
        </p:nvSpPr>
        <p:spPr/>
        <p:txBody>
          <a:bodyPr/>
          <a:lstStyle/>
          <a:p>
            <a:pPr marL="0" indent="0">
              <a:buNone/>
            </a:pPr>
            <a:r>
              <a:rPr lang="en-US" dirty="0"/>
              <a:t>Social Cleavages</a:t>
            </a:r>
          </a:p>
          <a:p>
            <a:r>
              <a:rPr lang="en-US" dirty="0"/>
              <a:t>Formation of parties: social divisions.</a:t>
            </a:r>
          </a:p>
          <a:p>
            <a:r>
              <a:rPr lang="en-US" dirty="0"/>
              <a:t>Example: wealth and religion.</a:t>
            </a:r>
          </a:p>
          <a:p>
            <a:r>
              <a:rPr lang="en-US" dirty="0"/>
              <a:t>Key aspect of social structure.</a:t>
            </a:r>
          </a:p>
        </p:txBody>
      </p:sp>
      <p:sp>
        <p:nvSpPr>
          <p:cNvPr id="2" name="Footer Placeholder 1">
            <a:extLst>
              <a:ext uri="{FF2B5EF4-FFF2-40B4-BE49-F238E27FC236}">
                <a16:creationId xmlns:a16="http://schemas.microsoft.com/office/drawing/2014/main" id="{65340140-34D2-CF5D-1249-C2F2AAB20D1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4BEC36A-5270-5AE3-0C0F-A66F6F3CFA8D}"/>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343278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0A61B-D336-F0A3-9466-6E22B56C5C8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840A6ED-8715-9D4E-9470-191F15109D1E}"/>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(2 of 12)</a:t>
            </a:r>
            <a:endParaRPr lang="en-US" dirty="0"/>
          </a:p>
        </p:txBody>
      </p:sp>
      <p:sp>
        <p:nvSpPr>
          <p:cNvPr id="4" name="Content Placeholder 3">
            <a:extLst>
              <a:ext uri="{FF2B5EF4-FFF2-40B4-BE49-F238E27FC236}">
                <a16:creationId xmlns:a16="http://schemas.microsoft.com/office/drawing/2014/main" id="{D402E97F-38DD-669C-49ED-390308655A74}"/>
              </a:ext>
            </a:extLst>
          </p:cNvPr>
          <p:cNvSpPr>
            <a:spLocks noGrp="1"/>
          </p:cNvSpPr>
          <p:nvPr>
            <p:ph idx="1"/>
          </p:nvPr>
        </p:nvSpPr>
        <p:spPr/>
        <p:txBody>
          <a:bodyPr>
            <a:normAutofit/>
          </a:bodyPr>
          <a:lstStyle/>
          <a:p>
            <a:pPr marL="0" indent="0">
              <a:buNone/>
            </a:pPr>
            <a:r>
              <a:rPr lang="en-US" sz="1800" b="1" dirty="0"/>
              <a:t>Table 12.1: Cross-cutting cleavages in country A</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Note: The numbers indicate the percentage of the population falling into each category.</a:t>
            </a:r>
          </a:p>
        </p:txBody>
      </p:sp>
      <p:graphicFrame>
        <p:nvGraphicFramePr>
          <p:cNvPr id="9" name="Table 8">
            <a:extLst>
              <a:ext uri="{FF2B5EF4-FFF2-40B4-BE49-F238E27FC236}">
                <a16:creationId xmlns:a16="http://schemas.microsoft.com/office/drawing/2014/main" id="{738A3B57-7090-F65F-C1B1-8CE66238B128}"/>
              </a:ext>
            </a:extLst>
          </p:cNvPr>
          <p:cNvGraphicFramePr>
            <a:graphicFrameLocks noGrp="1"/>
          </p:cNvGraphicFramePr>
          <p:nvPr>
            <p:extLst>
              <p:ext uri="{D42A27DB-BD31-4B8C-83A1-F6EECF244321}">
                <p14:modId xmlns:p14="http://schemas.microsoft.com/office/powerpoint/2010/main" val="3181520341"/>
              </p:ext>
            </p:extLst>
          </p:nvPr>
        </p:nvGraphicFramePr>
        <p:xfrm>
          <a:off x="609600" y="2743200"/>
          <a:ext cx="7391400" cy="2438400"/>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833729220"/>
                    </a:ext>
                  </a:extLst>
                </a:gridCol>
                <a:gridCol w="2463800">
                  <a:extLst>
                    <a:ext uri="{9D8B030D-6E8A-4147-A177-3AD203B41FA5}">
                      <a16:colId xmlns:a16="http://schemas.microsoft.com/office/drawing/2014/main" val="1397296482"/>
                    </a:ext>
                  </a:extLst>
                </a:gridCol>
                <a:gridCol w="2463800">
                  <a:extLst>
                    <a:ext uri="{9D8B030D-6E8A-4147-A177-3AD203B41FA5}">
                      <a16:colId xmlns:a16="http://schemas.microsoft.com/office/drawing/2014/main" val="2243693608"/>
                    </a:ext>
                  </a:extLst>
                </a:gridCol>
              </a:tblGrid>
              <a:tr h="812800">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Catholic</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Protestant</a:t>
                      </a:r>
                    </a:p>
                  </a:txBody>
                  <a:tcPr marL="68580" marR="68580" marT="0" marB="0"/>
                </a:tc>
                <a:extLst>
                  <a:ext uri="{0D108BD9-81ED-4DB2-BD59-A6C34878D82A}">
                    <a16:rowId xmlns:a16="http://schemas.microsoft.com/office/drawing/2014/main" val="373802303"/>
                  </a:ext>
                </a:extLst>
              </a:tr>
              <a:tr h="812800">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Rich</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25</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25</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86341057"/>
                  </a:ext>
                </a:extLst>
              </a:tr>
              <a:tr h="812800">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Poor</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25</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25</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08659055"/>
                  </a:ext>
                </a:extLst>
              </a:tr>
            </a:tbl>
          </a:graphicData>
        </a:graphic>
      </p:graphicFrame>
      <p:sp>
        <p:nvSpPr>
          <p:cNvPr id="2" name="Footer Placeholder 1">
            <a:extLst>
              <a:ext uri="{FF2B5EF4-FFF2-40B4-BE49-F238E27FC236}">
                <a16:creationId xmlns:a16="http://schemas.microsoft.com/office/drawing/2014/main" id="{BF2CDEA6-7B0D-3C05-A033-76F4283B37E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C36DC8E-B2D6-27E9-CCC5-37BACE7070CD}"/>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49871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6EC2F-7ECD-1A7E-B1C6-A65FF510E36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C304702-9AD7-A34B-6206-239A08E68689}"/>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(3 of 12)</a:t>
            </a:r>
            <a:endParaRPr lang="en-US" dirty="0"/>
          </a:p>
        </p:txBody>
      </p:sp>
      <p:sp>
        <p:nvSpPr>
          <p:cNvPr id="4" name="Content Placeholder 3">
            <a:extLst>
              <a:ext uri="{FF2B5EF4-FFF2-40B4-BE49-F238E27FC236}">
                <a16:creationId xmlns:a16="http://schemas.microsoft.com/office/drawing/2014/main" id="{F135E0FE-D6FE-F83D-EFDE-1BDF46278B94}"/>
              </a:ext>
            </a:extLst>
          </p:cNvPr>
          <p:cNvSpPr>
            <a:spLocks noGrp="1"/>
          </p:cNvSpPr>
          <p:nvPr>
            <p:ph idx="1"/>
          </p:nvPr>
        </p:nvSpPr>
        <p:spPr/>
        <p:txBody>
          <a:bodyPr>
            <a:normAutofit/>
          </a:bodyPr>
          <a:lstStyle/>
          <a:p>
            <a:pPr marL="0" indent="0">
              <a:buNone/>
            </a:pPr>
            <a:r>
              <a:rPr lang="en-US" sz="1800" b="1" dirty="0"/>
              <a:t>Table 12.2: Reinforcing cleavages in country B</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Note: The numbers indicate the percentage of the population falling into each category.</a:t>
            </a:r>
          </a:p>
        </p:txBody>
      </p:sp>
      <p:graphicFrame>
        <p:nvGraphicFramePr>
          <p:cNvPr id="9" name="Table 8">
            <a:extLst>
              <a:ext uri="{FF2B5EF4-FFF2-40B4-BE49-F238E27FC236}">
                <a16:creationId xmlns:a16="http://schemas.microsoft.com/office/drawing/2014/main" id="{FB314CCF-2392-465D-F44C-D4FC64F58691}"/>
              </a:ext>
            </a:extLst>
          </p:cNvPr>
          <p:cNvGraphicFramePr>
            <a:graphicFrameLocks noGrp="1"/>
          </p:cNvGraphicFramePr>
          <p:nvPr>
            <p:extLst>
              <p:ext uri="{D42A27DB-BD31-4B8C-83A1-F6EECF244321}">
                <p14:modId xmlns:p14="http://schemas.microsoft.com/office/powerpoint/2010/main" val="3371215897"/>
              </p:ext>
            </p:extLst>
          </p:nvPr>
        </p:nvGraphicFramePr>
        <p:xfrm>
          <a:off x="609600" y="2743200"/>
          <a:ext cx="7391400" cy="2438400"/>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833729220"/>
                    </a:ext>
                  </a:extLst>
                </a:gridCol>
                <a:gridCol w="2463800">
                  <a:extLst>
                    <a:ext uri="{9D8B030D-6E8A-4147-A177-3AD203B41FA5}">
                      <a16:colId xmlns:a16="http://schemas.microsoft.com/office/drawing/2014/main" val="1397296482"/>
                    </a:ext>
                  </a:extLst>
                </a:gridCol>
                <a:gridCol w="2463800">
                  <a:extLst>
                    <a:ext uri="{9D8B030D-6E8A-4147-A177-3AD203B41FA5}">
                      <a16:colId xmlns:a16="http://schemas.microsoft.com/office/drawing/2014/main" val="2243693608"/>
                    </a:ext>
                  </a:extLst>
                </a:gridCol>
              </a:tblGrid>
              <a:tr h="812800">
                <a:tc>
                  <a:txBody>
                    <a:bodyPr/>
                    <a:lstStyle/>
                    <a:p>
                      <a:pPr marL="0" marR="0" algn="just">
                        <a:lnSpc>
                          <a:spcPct val="150000"/>
                        </a:lnSpc>
                        <a:spcBef>
                          <a:spcPts val="0"/>
                        </a:spcBef>
                        <a:spcAft>
                          <a:spcPts val="0"/>
                        </a:spcAft>
                      </a:pPr>
                      <a:r>
                        <a:rPr lang="en-US" sz="1800" b="1" u="sng"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Catholic</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Protestant</a:t>
                      </a:r>
                    </a:p>
                  </a:txBody>
                  <a:tcPr marL="68580" marR="68580" marT="0" marB="0"/>
                </a:tc>
                <a:extLst>
                  <a:ext uri="{0D108BD9-81ED-4DB2-BD59-A6C34878D82A}">
                    <a16:rowId xmlns:a16="http://schemas.microsoft.com/office/drawing/2014/main" val="373802303"/>
                  </a:ext>
                </a:extLst>
              </a:tr>
              <a:tr h="812800">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Rich</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l"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50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86341057"/>
                  </a:ext>
                </a:extLst>
              </a:tr>
              <a:tr h="812800">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Poor</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50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l"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08659055"/>
                  </a:ext>
                </a:extLst>
              </a:tr>
            </a:tbl>
          </a:graphicData>
        </a:graphic>
      </p:graphicFrame>
      <p:sp>
        <p:nvSpPr>
          <p:cNvPr id="2" name="Footer Placeholder 1">
            <a:extLst>
              <a:ext uri="{FF2B5EF4-FFF2-40B4-BE49-F238E27FC236}">
                <a16:creationId xmlns:a16="http://schemas.microsoft.com/office/drawing/2014/main" id="{EDE58CA4-252B-DA6A-0E2C-8DB420E18BB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B83193B-93F2-B35B-2112-A6E3F64A44A3}"/>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1066652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6CECEC-6319-434E-7F9E-D6350E71EC9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EF812CE-E38E-9FB7-B262-8ADAF4F90DB5}"/>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(4 of 12)</a:t>
            </a:r>
            <a:endParaRPr lang="en-US" sz="2400" dirty="0"/>
          </a:p>
        </p:txBody>
      </p:sp>
      <p:sp>
        <p:nvSpPr>
          <p:cNvPr id="4" name="Content Placeholder 3">
            <a:extLst>
              <a:ext uri="{FF2B5EF4-FFF2-40B4-BE49-F238E27FC236}">
                <a16:creationId xmlns:a16="http://schemas.microsoft.com/office/drawing/2014/main" id="{BF1749D2-BC47-CEFB-1690-F53F4C5C7439}"/>
              </a:ext>
            </a:extLst>
          </p:cNvPr>
          <p:cNvSpPr>
            <a:spLocks noGrp="1"/>
          </p:cNvSpPr>
          <p:nvPr>
            <p:ph idx="1"/>
          </p:nvPr>
        </p:nvSpPr>
        <p:spPr/>
        <p:txBody>
          <a:bodyPr/>
          <a:lstStyle/>
          <a:p>
            <a:pPr marL="0" indent="0">
              <a:buNone/>
            </a:pPr>
            <a:r>
              <a:rPr lang="en-US" dirty="0"/>
              <a:t>Electoral Institutions</a:t>
            </a:r>
          </a:p>
          <a:p>
            <a:r>
              <a:rPr lang="en-US" dirty="0"/>
              <a:t>Electoral institutions play important role.</a:t>
            </a:r>
          </a:p>
          <a:p>
            <a:r>
              <a:rPr lang="en-US" dirty="0"/>
              <a:t>The Mechanical Effect of Electoral Laws.</a:t>
            </a:r>
          </a:p>
          <a:p>
            <a:r>
              <a:rPr lang="en-US" dirty="0"/>
              <a:t>The Strategic Effect of Electoral Laws.</a:t>
            </a:r>
          </a:p>
        </p:txBody>
      </p:sp>
      <p:sp>
        <p:nvSpPr>
          <p:cNvPr id="2" name="Footer Placeholder 1">
            <a:extLst>
              <a:ext uri="{FF2B5EF4-FFF2-40B4-BE49-F238E27FC236}">
                <a16:creationId xmlns:a16="http://schemas.microsoft.com/office/drawing/2014/main" id="{5B329911-7BD1-6B47-DC3D-28D5A53626ED}"/>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5DA1CB8-D06E-DF87-C53E-D7EF0A5FC648}"/>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055783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200"/>
            <a:ext cx="8229600" cy="1136802"/>
          </a:xfrm>
        </p:spPr>
        <p:txBody>
          <a:bodyPr>
            <a:normAutofit fontScale="90000"/>
          </a:bodyPr>
          <a:lstStyle/>
          <a:p>
            <a:r>
              <a:rPr lang="en-US" dirty="0"/>
              <a:t>Number of Parties: Duverger’s Theory </a:t>
            </a:r>
            <a:r>
              <a:rPr lang="en-US" sz="2700" dirty="0"/>
              <a:t>(5 of 12)</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858206" cy="1506910"/>
          </a:xfrm>
        </p:spPr>
        <p:txBody>
          <a:bodyPr anchor="ctr">
            <a:normAutofit lnSpcReduction="10000"/>
          </a:bodyPr>
          <a:lstStyle/>
          <a:p>
            <a:pPr marL="0" indent="0">
              <a:buNone/>
            </a:pPr>
            <a:r>
              <a:rPr lang="en-US" sz="2400" b="1" dirty="0"/>
              <a:t>Figure 12.1</a:t>
            </a:r>
            <a:r>
              <a:rPr lang="en-US" sz="2400" dirty="0"/>
              <a:t> Duvergerland: A Hypothetical Country Using an SMDP Electoral</a:t>
            </a:r>
          </a:p>
          <a:p>
            <a:pPr marL="0" indent="0">
              <a:buNone/>
            </a:pPr>
            <a:r>
              <a:rPr lang="en-US" sz="2400" dirty="0"/>
              <a:t>System</a:t>
            </a:r>
            <a:endParaRPr lang="en-US" sz="2400" noProof="0" dirty="0"/>
          </a:p>
        </p:txBody>
      </p:sp>
      <p:pic>
        <p:nvPicPr>
          <p:cNvPr id="15" name="Content Placeholder 14" descr="A circular chart representing business, labor, and green data.">
            <a:extLst>
              <a:ext uri="{FF2B5EF4-FFF2-40B4-BE49-F238E27FC236}">
                <a16:creationId xmlns:a16="http://schemas.microsoft.com/office/drawing/2014/main" id="{5854CE99-F6EF-DFBE-47A1-6D0CE93E7045}"/>
              </a:ext>
            </a:extLst>
          </p:cNvPr>
          <p:cNvPicPr>
            <a:picLocks noGrp="1" noChangeAspect="1"/>
          </p:cNvPicPr>
          <p:nvPr>
            <p:ph sz="quarter" idx="13"/>
          </p:nvPr>
        </p:nvPicPr>
        <p:blipFill>
          <a:blip r:embed="rId3"/>
          <a:stretch>
            <a:fillRect/>
          </a:stretch>
        </p:blipFill>
        <p:spPr>
          <a:xfrm>
            <a:off x="4572000" y="2590800"/>
            <a:ext cx="3406108" cy="2554614"/>
          </a:xfr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26F8E-D24C-D415-7E4E-972E7914233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36606F7-6AA2-2446-DD91-F5C1AE217C23}"/>
              </a:ext>
            </a:extLst>
          </p:cNvPr>
          <p:cNvSpPr>
            <a:spLocks noGrp="1"/>
          </p:cNvSpPr>
          <p:nvPr>
            <p:ph type="title"/>
          </p:nvPr>
        </p:nvSpPr>
        <p:spPr>
          <a:xfrm>
            <a:off x="457200" y="838200"/>
            <a:ext cx="8229600" cy="1136802"/>
          </a:xfrm>
        </p:spPr>
        <p:txBody>
          <a:bodyPr>
            <a:normAutofit fontScale="90000"/>
          </a:bodyPr>
          <a:lstStyle/>
          <a:p>
            <a:r>
              <a:rPr lang="en-US" dirty="0"/>
              <a:t>Number of Parties: Duverger’s Theory </a:t>
            </a:r>
            <a:r>
              <a:rPr lang="en-US" sz="2700" dirty="0"/>
              <a:t>(6 of 12)</a:t>
            </a:r>
          </a:p>
        </p:txBody>
      </p:sp>
      <p:sp>
        <p:nvSpPr>
          <p:cNvPr id="4" name="Content Placeholder 3">
            <a:extLst>
              <a:ext uri="{FF2B5EF4-FFF2-40B4-BE49-F238E27FC236}">
                <a16:creationId xmlns:a16="http://schemas.microsoft.com/office/drawing/2014/main" id="{46434EDD-FA20-CA10-3600-56566C9EFCF2}"/>
              </a:ext>
            </a:extLst>
          </p:cNvPr>
          <p:cNvSpPr>
            <a:spLocks noGrp="1"/>
          </p:cNvSpPr>
          <p:nvPr>
            <p:ph idx="1"/>
          </p:nvPr>
        </p:nvSpPr>
        <p:spPr>
          <a:xfrm>
            <a:off x="457200" y="2183362"/>
            <a:ext cx="3858206" cy="1506910"/>
          </a:xfrm>
        </p:spPr>
        <p:txBody>
          <a:bodyPr anchor="ctr">
            <a:normAutofit lnSpcReduction="10000"/>
          </a:bodyPr>
          <a:lstStyle/>
          <a:p>
            <a:pPr marL="0" indent="0">
              <a:buNone/>
            </a:pPr>
            <a:r>
              <a:rPr lang="en-US" sz="2400" b="1" dirty="0"/>
              <a:t>Figure 12.2</a:t>
            </a:r>
            <a:r>
              <a:rPr lang="en-US" sz="2400" dirty="0"/>
              <a:t> Distribution of Seats in Duvergerland Under SMDP and PR</a:t>
            </a:r>
          </a:p>
          <a:p>
            <a:pPr marL="0" indent="0">
              <a:buNone/>
            </a:pPr>
            <a:r>
              <a:rPr lang="en-US" sz="2400" dirty="0"/>
              <a:t>Electoral Rules</a:t>
            </a:r>
            <a:endParaRPr lang="en-US" sz="2400" noProof="0" dirty="0"/>
          </a:p>
        </p:txBody>
      </p:sp>
      <p:pic>
        <p:nvPicPr>
          <p:cNvPr id="10" name="Content Placeholder 9" descr="Doughnut charts comparing S M D P And P R of business, labor, and green.">
            <a:extLst>
              <a:ext uri="{FF2B5EF4-FFF2-40B4-BE49-F238E27FC236}">
                <a16:creationId xmlns:a16="http://schemas.microsoft.com/office/drawing/2014/main" id="{7EBD07A9-A4CC-B4AE-6AEC-76913CEF4950}"/>
              </a:ext>
            </a:extLst>
          </p:cNvPr>
          <p:cNvPicPr>
            <a:picLocks noGrp="1" noChangeAspect="1"/>
          </p:cNvPicPr>
          <p:nvPr>
            <p:ph sz="quarter" idx="13"/>
          </p:nvPr>
        </p:nvPicPr>
        <p:blipFill>
          <a:blip r:embed="rId3"/>
          <a:stretch>
            <a:fillRect/>
          </a:stretch>
        </p:blipFill>
        <p:spPr>
          <a:xfrm>
            <a:off x="4495800" y="2336777"/>
            <a:ext cx="3673607" cy="2032047"/>
          </a:xfrm>
        </p:spPr>
      </p:pic>
      <p:sp>
        <p:nvSpPr>
          <p:cNvPr id="8" name="Content Placeholder 7">
            <a:extLst>
              <a:ext uri="{FF2B5EF4-FFF2-40B4-BE49-F238E27FC236}">
                <a16:creationId xmlns:a16="http://schemas.microsoft.com/office/drawing/2014/main" id="{040DF6DE-9B53-089F-B578-B908E703ED73}"/>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A95F8391-4CB2-50E0-84DA-3F546434F4DB}"/>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0BA1B2F-441F-14A0-BA82-5872B925C5F5}"/>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441037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B690D-5CF8-326F-5F1C-E0AC0DB9749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204E538-D4DA-EDC4-156A-0B9F56B4BB6F}"/>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(7 of 12)</a:t>
            </a:r>
            <a:endParaRPr lang="en-US" dirty="0"/>
          </a:p>
        </p:txBody>
      </p:sp>
      <p:sp>
        <p:nvSpPr>
          <p:cNvPr id="4" name="Content Placeholder 3">
            <a:extLst>
              <a:ext uri="{FF2B5EF4-FFF2-40B4-BE49-F238E27FC236}">
                <a16:creationId xmlns:a16="http://schemas.microsoft.com/office/drawing/2014/main" id="{02C9335A-2569-810B-E297-C6FEDFC9D999}"/>
              </a:ext>
            </a:extLst>
          </p:cNvPr>
          <p:cNvSpPr>
            <a:spLocks noGrp="1"/>
          </p:cNvSpPr>
          <p:nvPr>
            <p:ph idx="1"/>
          </p:nvPr>
        </p:nvSpPr>
        <p:spPr/>
        <p:txBody>
          <a:bodyPr>
            <a:normAutofit/>
          </a:bodyPr>
          <a:lstStyle/>
          <a:p>
            <a:pPr marL="0" indent="0">
              <a:buNone/>
            </a:pPr>
            <a:r>
              <a:rPr lang="en-US" sz="1800" b="1" dirty="0"/>
              <a:t>Table 12.3: Legislative Elections Results, St. Ives Constituency, United Kingdom, 1992</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8437BCF3-978E-DDB3-A74F-8E102AB58169}"/>
              </a:ext>
            </a:extLst>
          </p:cNvPr>
          <p:cNvGraphicFramePr>
            <a:graphicFrameLocks noGrp="1"/>
          </p:cNvGraphicFramePr>
          <p:nvPr>
            <p:extLst>
              <p:ext uri="{D42A27DB-BD31-4B8C-83A1-F6EECF244321}">
                <p14:modId xmlns:p14="http://schemas.microsoft.com/office/powerpoint/2010/main" val="883570035"/>
              </p:ext>
            </p:extLst>
          </p:nvPr>
        </p:nvGraphicFramePr>
        <p:xfrm>
          <a:off x="457200" y="2812445"/>
          <a:ext cx="7543800" cy="3429000"/>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905487209"/>
                    </a:ext>
                  </a:extLst>
                </a:gridCol>
                <a:gridCol w="2514600">
                  <a:extLst>
                    <a:ext uri="{9D8B030D-6E8A-4147-A177-3AD203B41FA5}">
                      <a16:colId xmlns:a16="http://schemas.microsoft.com/office/drawing/2014/main" val="1527771621"/>
                    </a:ext>
                  </a:extLst>
                </a:gridCol>
                <a:gridCol w="2514600">
                  <a:extLst>
                    <a:ext uri="{9D8B030D-6E8A-4147-A177-3AD203B41FA5}">
                      <a16:colId xmlns:a16="http://schemas.microsoft.com/office/drawing/2014/main" val="1000706963"/>
                    </a:ext>
                  </a:extLst>
                </a:gridCol>
              </a:tblGrid>
              <a:tr h="370840">
                <a:tc>
                  <a:txBody>
                    <a:bodyPr/>
                    <a:lstStyle/>
                    <a:p>
                      <a:pPr marL="0" marR="0" algn="just">
                        <a:lnSpc>
                          <a:spcPct val="150000"/>
                        </a:lnSpc>
                        <a:spcBef>
                          <a:spcPts val="0"/>
                        </a:spcBef>
                        <a:spcAft>
                          <a:spcPts val="0"/>
                        </a:spcAft>
                      </a:pPr>
                      <a:r>
                        <a:rPr lang="en-US" sz="1800" b="1" u="none" dirty="0">
                          <a:solidFill>
                            <a:schemeClr val="tx1"/>
                          </a:solidFill>
                          <a:effectLst/>
                          <a:latin typeface="+mn-lt"/>
                          <a:ea typeface="Times New Roman" panose="02020603050405020304" pitchFamily="18" charset="0"/>
                          <a:cs typeface="Times New Roman" panose="02020603050405020304" pitchFamily="18" charset="0"/>
                        </a:rPr>
                        <a:t> </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mn-lt"/>
                          <a:ea typeface="Times New Roman" panose="02020603050405020304" pitchFamily="18" charset="0"/>
                          <a:cs typeface="Times New Roman" panose="02020603050405020304" pitchFamily="18" charset="0"/>
                        </a:rPr>
                        <a:t>Votes</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mn-lt"/>
                          <a:ea typeface="Times New Roman" panose="02020603050405020304" pitchFamily="18" charset="0"/>
                          <a:cs typeface="Times New Roman" panose="02020603050405020304" pitchFamily="18" charset="0"/>
                        </a:rPr>
                        <a:t>% of Vote</a:t>
                      </a:r>
                    </a:p>
                  </a:txBody>
                  <a:tcPr marL="68580" marR="68580" marT="0" marB="0"/>
                </a:tc>
                <a:extLst>
                  <a:ext uri="{0D108BD9-81ED-4DB2-BD59-A6C34878D82A}">
                    <a16:rowId xmlns:a16="http://schemas.microsoft.com/office/drawing/2014/main" val="1793879579"/>
                  </a:ext>
                </a:extLst>
              </a:tr>
              <a:tr h="370840">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David Harris (Conservative)</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24,528</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42.9</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78491069"/>
                  </a:ext>
                </a:extLst>
              </a:tr>
              <a:tr h="370840">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Andrew George (Liberal Democrat)</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22,883</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40.1</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88355290"/>
                  </a:ext>
                </a:extLst>
              </a:tr>
              <a:tr h="370840">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Stephen Warr (Labour)</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9,144</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16.0</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70137157"/>
                  </a:ext>
                </a:extLst>
              </a:tr>
              <a:tr h="370840">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Graham Stevens (Liberal)</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577</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1.0</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1323844"/>
                  </a:ext>
                </a:extLst>
              </a:tr>
              <a:tr h="370840">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Harris is elected</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 </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 </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78762090"/>
                  </a:ext>
                </a:extLst>
              </a:tr>
            </a:tbl>
          </a:graphicData>
        </a:graphic>
      </p:graphicFrame>
      <p:sp>
        <p:nvSpPr>
          <p:cNvPr id="2" name="Footer Placeholder 1">
            <a:extLst>
              <a:ext uri="{FF2B5EF4-FFF2-40B4-BE49-F238E27FC236}">
                <a16:creationId xmlns:a16="http://schemas.microsoft.com/office/drawing/2014/main" id="{2DF4737A-0D3F-A586-5554-599C2061380D}"/>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EEE1C1A-A83E-D577-618E-2621DEC09B57}"/>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658456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EBE89B-270E-D15A-3B0C-B4326E89DAB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93BECBF-86A8-4241-E203-7586586554F1}"/>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(8 of 12)</a:t>
            </a:r>
            <a:endParaRPr lang="en-US" dirty="0"/>
          </a:p>
        </p:txBody>
      </p:sp>
      <p:sp>
        <p:nvSpPr>
          <p:cNvPr id="4" name="Content Placeholder 3">
            <a:extLst>
              <a:ext uri="{FF2B5EF4-FFF2-40B4-BE49-F238E27FC236}">
                <a16:creationId xmlns:a16="http://schemas.microsoft.com/office/drawing/2014/main" id="{2298F903-A35C-247B-4858-21F1984A15F2}"/>
              </a:ext>
            </a:extLst>
          </p:cNvPr>
          <p:cNvSpPr>
            <a:spLocks noGrp="1"/>
          </p:cNvSpPr>
          <p:nvPr>
            <p:ph idx="1"/>
          </p:nvPr>
        </p:nvSpPr>
        <p:spPr/>
        <p:txBody>
          <a:bodyPr>
            <a:normAutofit/>
          </a:bodyPr>
          <a:lstStyle/>
          <a:p>
            <a:pPr marL="0" indent="0">
              <a:buNone/>
            </a:pPr>
            <a:r>
              <a:rPr lang="en-US" sz="1800" b="1" dirty="0"/>
              <a:t>Table 12.4: Legislative Elections Results, National Totals, United Kingdom, 1992 (Percentages)</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722EE69E-36DD-CA24-9A55-A0CB26759AAE}"/>
              </a:ext>
            </a:extLst>
          </p:cNvPr>
          <p:cNvGraphicFramePr>
            <a:graphicFrameLocks noGrp="1"/>
          </p:cNvGraphicFramePr>
          <p:nvPr>
            <p:extLst>
              <p:ext uri="{D42A27DB-BD31-4B8C-83A1-F6EECF244321}">
                <p14:modId xmlns:p14="http://schemas.microsoft.com/office/powerpoint/2010/main" val="1411262744"/>
              </p:ext>
            </p:extLst>
          </p:nvPr>
        </p:nvGraphicFramePr>
        <p:xfrm>
          <a:off x="457200" y="2812444"/>
          <a:ext cx="7543800" cy="3207354"/>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905487209"/>
                    </a:ext>
                  </a:extLst>
                </a:gridCol>
                <a:gridCol w="2514600">
                  <a:extLst>
                    <a:ext uri="{9D8B030D-6E8A-4147-A177-3AD203B41FA5}">
                      <a16:colId xmlns:a16="http://schemas.microsoft.com/office/drawing/2014/main" val="1527771621"/>
                    </a:ext>
                  </a:extLst>
                </a:gridCol>
                <a:gridCol w="2514600">
                  <a:extLst>
                    <a:ext uri="{9D8B030D-6E8A-4147-A177-3AD203B41FA5}">
                      <a16:colId xmlns:a16="http://schemas.microsoft.com/office/drawing/2014/main" val="1000706963"/>
                    </a:ext>
                  </a:extLst>
                </a:gridCol>
              </a:tblGrid>
              <a:tr h="534559">
                <a:tc>
                  <a:txBody>
                    <a:bodyPr/>
                    <a:lstStyle/>
                    <a:p>
                      <a:pPr marL="0" marR="0" algn="just">
                        <a:lnSpc>
                          <a:spcPct val="150000"/>
                        </a:lnSpc>
                        <a:spcBef>
                          <a:spcPts val="0"/>
                        </a:spcBef>
                        <a:spcAft>
                          <a:spcPts val="0"/>
                        </a:spcAft>
                      </a:pPr>
                      <a:r>
                        <a:rPr lang="en-US" sz="1800" b="1" u="none" dirty="0">
                          <a:solidFill>
                            <a:schemeClr val="tx1"/>
                          </a:solidFill>
                          <a:effectLst/>
                          <a:latin typeface="+mn-lt"/>
                          <a:ea typeface="Times New Roman" panose="02020603050405020304" pitchFamily="18" charset="0"/>
                          <a:cs typeface="Times New Roman" panose="02020603050405020304" pitchFamily="18" charset="0"/>
                        </a:rPr>
                        <a:t> </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mn-lt"/>
                          <a:ea typeface="Times New Roman" panose="02020603050405020304" pitchFamily="18" charset="0"/>
                          <a:cs typeface="Times New Roman" panose="02020603050405020304" pitchFamily="18" charset="0"/>
                        </a:rPr>
                        <a:t>Votes</a:t>
                      </a:r>
                    </a:p>
                  </a:txBody>
                  <a:tcPr marL="68580" marR="68580" marT="0" marB="0"/>
                </a:tc>
                <a:tc>
                  <a:txBody>
                    <a:bodyPr/>
                    <a:lstStyle/>
                    <a:p>
                      <a:pPr marL="0" marR="0" algn="just">
                        <a:lnSpc>
                          <a:spcPct val="150000"/>
                        </a:lnSpc>
                        <a:spcBef>
                          <a:spcPts val="0"/>
                        </a:spcBef>
                        <a:spcAft>
                          <a:spcPts val="0"/>
                        </a:spcAft>
                      </a:pPr>
                      <a:r>
                        <a:rPr lang="en-US" sz="1800" b="1" u="none" dirty="0">
                          <a:solidFill>
                            <a:schemeClr val="bg1"/>
                          </a:solidFill>
                          <a:effectLst/>
                          <a:latin typeface="+mn-lt"/>
                          <a:ea typeface="Times New Roman" panose="02020603050405020304" pitchFamily="18" charset="0"/>
                          <a:cs typeface="Times New Roman" panose="02020603050405020304" pitchFamily="18" charset="0"/>
                        </a:rPr>
                        <a:t>Seats</a:t>
                      </a:r>
                    </a:p>
                  </a:txBody>
                  <a:tcPr marL="68580" marR="68580" marT="0" marB="0"/>
                </a:tc>
                <a:extLst>
                  <a:ext uri="{0D108BD9-81ED-4DB2-BD59-A6C34878D82A}">
                    <a16:rowId xmlns:a16="http://schemas.microsoft.com/office/drawing/2014/main" val="1793879579"/>
                  </a:ext>
                </a:extLst>
              </a:tr>
              <a:tr h="534559">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Conservative</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41.9</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51.6</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78491069"/>
                  </a:ext>
                </a:extLst>
              </a:tr>
              <a:tr h="534559">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Labour</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34.9</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41.6</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88355290"/>
                  </a:ext>
                </a:extLst>
              </a:tr>
              <a:tr h="534559">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Liberal Democrats</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17.8</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3.1</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70137157"/>
                  </a:ext>
                </a:extLst>
              </a:tr>
              <a:tr h="534559">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Others</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5.4</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3.7</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1323844"/>
                  </a:ext>
                </a:extLst>
              </a:tr>
              <a:tr h="534559">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Total</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100</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mn-lt"/>
                          <a:ea typeface="Times New Roman" panose="02020603050405020304" pitchFamily="18" charset="0"/>
                          <a:cs typeface="Times New Roman" panose="02020603050405020304" pitchFamily="18" charset="0"/>
                        </a:rPr>
                        <a:t>100</a:t>
                      </a:r>
                      <a:endParaRPr lang="en-US" sz="1800" u="none"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78762090"/>
                  </a:ext>
                </a:extLst>
              </a:tr>
            </a:tbl>
          </a:graphicData>
        </a:graphic>
      </p:graphicFrame>
      <p:sp>
        <p:nvSpPr>
          <p:cNvPr id="2" name="Footer Placeholder 1">
            <a:extLst>
              <a:ext uri="{FF2B5EF4-FFF2-40B4-BE49-F238E27FC236}">
                <a16:creationId xmlns:a16="http://schemas.microsoft.com/office/drawing/2014/main" id="{BD4C5BFF-A769-B3A4-4159-6FBA7AA17A8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CBCB374-BC67-7DBE-C97D-2F9CFD8454BF}"/>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845230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D3A2A-59AF-87AC-4CC0-F494C8FCF7A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B00DA9D-92A7-7206-EF22-9DFFFE4F4443}"/>
              </a:ext>
            </a:extLst>
          </p:cNvPr>
          <p:cNvSpPr>
            <a:spLocks noGrp="1"/>
          </p:cNvSpPr>
          <p:nvPr>
            <p:ph type="title"/>
          </p:nvPr>
        </p:nvSpPr>
        <p:spPr>
          <a:xfrm>
            <a:off x="457200" y="838200"/>
            <a:ext cx="8229600" cy="1136802"/>
          </a:xfrm>
        </p:spPr>
        <p:txBody>
          <a:bodyPr>
            <a:normAutofit fontScale="90000"/>
          </a:bodyPr>
          <a:lstStyle/>
          <a:p>
            <a:r>
              <a:rPr lang="en-US" dirty="0"/>
              <a:t>Number of Parties: Duverger’s Theory </a:t>
            </a:r>
            <a:r>
              <a:rPr lang="en-US" sz="2700" dirty="0"/>
              <a:t>(9 of 12)</a:t>
            </a:r>
          </a:p>
        </p:txBody>
      </p:sp>
      <p:sp>
        <p:nvSpPr>
          <p:cNvPr id="4" name="Content Placeholder 3">
            <a:extLst>
              <a:ext uri="{FF2B5EF4-FFF2-40B4-BE49-F238E27FC236}">
                <a16:creationId xmlns:a16="http://schemas.microsoft.com/office/drawing/2014/main" id="{BCBE201F-BAE9-4FF7-FE09-BC592E792224}"/>
              </a:ext>
            </a:extLst>
          </p:cNvPr>
          <p:cNvSpPr>
            <a:spLocks noGrp="1"/>
          </p:cNvSpPr>
          <p:nvPr>
            <p:ph idx="1"/>
          </p:nvPr>
        </p:nvSpPr>
        <p:spPr>
          <a:xfrm>
            <a:off x="457200" y="2183362"/>
            <a:ext cx="3858206" cy="1506910"/>
          </a:xfrm>
        </p:spPr>
        <p:txBody>
          <a:bodyPr anchor="ctr">
            <a:normAutofit lnSpcReduction="10000"/>
          </a:bodyPr>
          <a:lstStyle/>
          <a:p>
            <a:pPr marL="0" indent="0">
              <a:buNone/>
            </a:pPr>
            <a:r>
              <a:rPr lang="en-US" sz="2400" b="1" dirty="0"/>
              <a:t>Figure 12.3</a:t>
            </a:r>
            <a:r>
              <a:rPr lang="en-US" sz="2400" dirty="0"/>
              <a:t> Distribution of Votes in Legislative Elections in the United</a:t>
            </a:r>
          </a:p>
          <a:p>
            <a:pPr marL="0" indent="0">
              <a:buNone/>
            </a:pPr>
            <a:r>
              <a:rPr lang="en-US" sz="2400" dirty="0"/>
              <a:t>Kingdom, 1992</a:t>
            </a:r>
            <a:endParaRPr lang="en-US" sz="2400" noProof="0" dirty="0"/>
          </a:p>
        </p:txBody>
      </p:sp>
      <p:pic>
        <p:nvPicPr>
          <p:cNvPr id="10" name="Content Placeholder 9" descr="Doughnut charts comparing distribution of votes and seats for conservative, labor, liberal democrats, and others.">
            <a:extLst>
              <a:ext uri="{FF2B5EF4-FFF2-40B4-BE49-F238E27FC236}">
                <a16:creationId xmlns:a16="http://schemas.microsoft.com/office/drawing/2014/main" id="{1C722C9C-3E0C-A11E-D9AA-C3F83A380326}"/>
              </a:ext>
            </a:extLst>
          </p:cNvPr>
          <p:cNvPicPr>
            <a:picLocks noGrp="1" noChangeAspect="1"/>
          </p:cNvPicPr>
          <p:nvPr>
            <p:ph sz="quarter" idx="13"/>
          </p:nvPr>
        </p:nvPicPr>
        <p:blipFill>
          <a:blip r:embed="rId3"/>
          <a:stretch>
            <a:fillRect/>
          </a:stretch>
        </p:blipFill>
        <p:spPr>
          <a:xfrm>
            <a:off x="4594787" y="2486314"/>
            <a:ext cx="3634813" cy="1732972"/>
          </a:xfrm>
        </p:spPr>
      </p:pic>
      <p:sp>
        <p:nvSpPr>
          <p:cNvPr id="8" name="Content Placeholder 7">
            <a:extLst>
              <a:ext uri="{FF2B5EF4-FFF2-40B4-BE49-F238E27FC236}">
                <a16:creationId xmlns:a16="http://schemas.microsoft.com/office/drawing/2014/main" id="{05330915-550A-969D-36DC-F76408E3AAB2}"/>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6CDAA7E7-50E7-79AA-EA1C-E65597F84FF8}"/>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38C5E79-C21F-0B12-D3DE-36A30D83D73D}"/>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4212284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2BF5F1-42A7-7F18-0F5B-FFDAA73C27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9C1CE84-5563-6D8F-C010-405FD1D7D71B}"/>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(10 of 12)</a:t>
            </a:r>
            <a:endParaRPr lang="en-US" sz="2400" dirty="0"/>
          </a:p>
        </p:txBody>
      </p:sp>
      <p:sp>
        <p:nvSpPr>
          <p:cNvPr id="4" name="Content Placeholder 3">
            <a:extLst>
              <a:ext uri="{FF2B5EF4-FFF2-40B4-BE49-F238E27FC236}">
                <a16:creationId xmlns:a16="http://schemas.microsoft.com/office/drawing/2014/main" id="{C29FDC56-19C4-196D-A9AC-1D5BE72270D0}"/>
              </a:ext>
            </a:extLst>
          </p:cNvPr>
          <p:cNvSpPr>
            <a:spLocks noGrp="1"/>
          </p:cNvSpPr>
          <p:nvPr>
            <p:ph idx="1"/>
          </p:nvPr>
        </p:nvSpPr>
        <p:spPr/>
        <p:txBody>
          <a:bodyPr/>
          <a:lstStyle/>
          <a:p>
            <a:pPr marL="0" indent="0">
              <a:buNone/>
            </a:pPr>
            <a:r>
              <a:rPr lang="en-US" dirty="0"/>
              <a:t>Summarizing Duverger’s Theory</a:t>
            </a:r>
          </a:p>
          <a:p>
            <a:r>
              <a:rPr lang="en-US" dirty="0"/>
              <a:t>Complex interplay: social/institutional forces.</a:t>
            </a:r>
          </a:p>
          <a:p>
            <a:r>
              <a:rPr lang="en-US" dirty="0"/>
              <a:t>Disproportional electoral systems.</a:t>
            </a:r>
          </a:p>
          <a:p>
            <a:r>
              <a:rPr lang="en-US" dirty="0"/>
              <a:t>Observable implications of the theory.</a:t>
            </a:r>
          </a:p>
          <a:p>
            <a:r>
              <a:rPr lang="en-US" dirty="0"/>
              <a:t>Key implication of the theory.</a:t>
            </a:r>
          </a:p>
        </p:txBody>
      </p:sp>
      <p:sp>
        <p:nvSpPr>
          <p:cNvPr id="2" name="Footer Placeholder 1">
            <a:extLst>
              <a:ext uri="{FF2B5EF4-FFF2-40B4-BE49-F238E27FC236}">
                <a16:creationId xmlns:a16="http://schemas.microsoft.com/office/drawing/2014/main" id="{91EBC90C-6919-16ED-292E-93F22B8C1A2A}"/>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C337AD8-2C1D-0449-1979-36C462353FD2}"/>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1919480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1823E2-F0AD-292C-D376-F3C73C376CAE}"/>
              </a:ext>
            </a:extLst>
          </p:cNvPr>
          <p:cNvSpPr>
            <a:spLocks noGrp="1"/>
          </p:cNvSpPr>
          <p:nvPr>
            <p:ph type="title"/>
          </p:nvPr>
        </p:nvSpPr>
        <p:spPr/>
        <p:txBody>
          <a:bodyPr>
            <a:normAutofit/>
          </a:bodyPr>
          <a:lstStyle/>
          <a:p>
            <a:r>
              <a:rPr lang="en-US" sz="4000" dirty="0"/>
              <a:t>Party Systems</a:t>
            </a:r>
            <a:endParaRPr lang="en-US" sz="2400" dirty="0"/>
          </a:p>
        </p:txBody>
      </p:sp>
      <p:sp>
        <p:nvSpPr>
          <p:cNvPr id="4" name="Content Placeholder 3">
            <a:extLst>
              <a:ext uri="{FF2B5EF4-FFF2-40B4-BE49-F238E27FC236}">
                <a16:creationId xmlns:a16="http://schemas.microsoft.com/office/drawing/2014/main" id="{1BAEE7D5-84AA-7E66-3143-56C8A801EE5A}"/>
              </a:ext>
            </a:extLst>
          </p:cNvPr>
          <p:cNvSpPr>
            <a:spLocks noGrp="1"/>
          </p:cNvSpPr>
          <p:nvPr>
            <p:ph idx="1"/>
          </p:nvPr>
        </p:nvSpPr>
        <p:spPr/>
        <p:txBody>
          <a:bodyPr/>
          <a:lstStyle/>
          <a:p>
            <a:r>
              <a:rPr lang="en-US" dirty="0"/>
              <a:t>A political party.</a:t>
            </a:r>
          </a:p>
          <a:p>
            <a:r>
              <a:rPr lang="en-US" dirty="0"/>
              <a:t>Five types of party systems.</a:t>
            </a:r>
          </a:p>
          <a:p>
            <a:r>
              <a:rPr lang="en-US" dirty="0"/>
              <a:t>Effective number of parties.</a:t>
            </a:r>
          </a:p>
        </p:txBody>
      </p:sp>
      <p:sp>
        <p:nvSpPr>
          <p:cNvPr id="2" name="Footer Placeholder 1">
            <a:extLst>
              <a:ext uri="{FF2B5EF4-FFF2-40B4-BE49-F238E27FC236}">
                <a16:creationId xmlns:a16="http://schemas.microsoft.com/office/drawing/2014/main" id="{BDE9ADE0-03AA-0B75-1DFC-6DF395E9A1E2}"/>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2A508BC-5FAB-744A-BC08-75A8437ABF49}"/>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755690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A1801-CAA9-4B76-AA34-4D8B9B08DED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791C6AE-43A9-1239-51C6-8B219CF60FF7}"/>
              </a:ext>
            </a:extLst>
          </p:cNvPr>
          <p:cNvSpPr>
            <a:spLocks noGrp="1"/>
          </p:cNvSpPr>
          <p:nvPr>
            <p:ph type="title"/>
          </p:nvPr>
        </p:nvSpPr>
        <p:spPr>
          <a:xfrm>
            <a:off x="457200" y="838200"/>
            <a:ext cx="8229600" cy="1136802"/>
          </a:xfrm>
        </p:spPr>
        <p:txBody>
          <a:bodyPr>
            <a:normAutofit fontScale="90000"/>
          </a:bodyPr>
          <a:lstStyle/>
          <a:p>
            <a:r>
              <a:rPr lang="en-US" dirty="0"/>
              <a:t>Number of Parties: Duverger’s Theory </a:t>
            </a:r>
            <a:r>
              <a:rPr lang="en-US" sz="2700" dirty="0"/>
              <a:t>(11 of 12)</a:t>
            </a:r>
          </a:p>
        </p:txBody>
      </p:sp>
      <p:sp>
        <p:nvSpPr>
          <p:cNvPr id="4" name="Content Placeholder 3">
            <a:extLst>
              <a:ext uri="{FF2B5EF4-FFF2-40B4-BE49-F238E27FC236}">
                <a16:creationId xmlns:a16="http://schemas.microsoft.com/office/drawing/2014/main" id="{76DB83C5-3845-2C9E-23C4-F5417E706B46}"/>
              </a:ext>
            </a:extLst>
          </p:cNvPr>
          <p:cNvSpPr>
            <a:spLocks noGrp="1"/>
          </p:cNvSpPr>
          <p:nvPr>
            <p:ph idx="1"/>
          </p:nvPr>
        </p:nvSpPr>
        <p:spPr>
          <a:xfrm>
            <a:off x="457200" y="2183362"/>
            <a:ext cx="3858206" cy="1506910"/>
          </a:xfrm>
        </p:spPr>
        <p:txBody>
          <a:bodyPr anchor="ctr">
            <a:normAutofit lnSpcReduction="10000"/>
          </a:bodyPr>
          <a:lstStyle/>
          <a:p>
            <a:pPr marL="0" indent="0">
              <a:buNone/>
            </a:pPr>
            <a:r>
              <a:rPr lang="en-US" sz="2400" b="1" dirty="0"/>
              <a:t>Figure 12.4</a:t>
            </a:r>
            <a:r>
              <a:rPr lang="en-US" sz="2400" dirty="0"/>
              <a:t> Duverger’s Theory: Social Cleavages and the Modifying Effect of</a:t>
            </a:r>
          </a:p>
          <a:p>
            <a:pPr marL="0" indent="0">
              <a:buNone/>
            </a:pPr>
            <a:r>
              <a:rPr lang="en-US" sz="2400" dirty="0"/>
              <a:t>Electoral Institutions</a:t>
            </a:r>
            <a:endParaRPr lang="en-US" sz="2400" noProof="0" dirty="0"/>
          </a:p>
        </p:txBody>
      </p:sp>
      <p:pic>
        <p:nvPicPr>
          <p:cNvPr id="10" name="Content Placeholder 9" descr="Flowchart showing the relationship between social cleavages, electoral parties, and legislative parties with two intervening effects of electoral laws. One arrow from Social cleavages to Electoral parties indicates the strategic effect and another from Electoral parties to Legislative parties indicates the mechanical effect.">
            <a:extLst>
              <a:ext uri="{FF2B5EF4-FFF2-40B4-BE49-F238E27FC236}">
                <a16:creationId xmlns:a16="http://schemas.microsoft.com/office/drawing/2014/main" id="{7DE1C931-254A-98FC-5530-E8E277C2CE87}"/>
              </a:ext>
            </a:extLst>
          </p:cNvPr>
          <p:cNvPicPr>
            <a:picLocks noGrp="1" noChangeAspect="1"/>
          </p:cNvPicPr>
          <p:nvPr>
            <p:ph sz="quarter" idx="13"/>
          </p:nvPr>
        </p:nvPicPr>
        <p:blipFill>
          <a:blip r:embed="rId3"/>
          <a:stretch>
            <a:fillRect/>
          </a:stretch>
        </p:blipFill>
        <p:spPr>
          <a:xfrm>
            <a:off x="4572000" y="2506946"/>
            <a:ext cx="3394940" cy="2766281"/>
          </a:xfrm>
        </p:spPr>
      </p:pic>
      <p:sp>
        <p:nvSpPr>
          <p:cNvPr id="2" name="Footer Placeholder 1">
            <a:extLst>
              <a:ext uri="{FF2B5EF4-FFF2-40B4-BE49-F238E27FC236}">
                <a16:creationId xmlns:a16="http://schemas.microsoft.com/office/drawing/2014/main" id="{17CA1433-860B-A8FC-CCD4-569B805FAC75}"/>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8768204-96DF-2C14-4B03-FB0D0BD27139}"/>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290236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8FB90-026D-94DD-A321-E70BA1DBFB3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BFEB362-E475-B60F-422C-EF1DB76D5D7D}"/>
              </a:ext>
            </a:extLst>
          </p:cNvPr>
          <p:cNvSpPr>
            <a:spLocks noGrp="1"/>
          </p:cNvSpPr>
          <p:nvPr>
            <p:ph type="title"/>
          </p:nvPr>
        </p:nvSpPr>
        <p:spPr/>
        <p:txBody>
          <a:bodyPr>
            <a:normAutofit fontScale="90000"/>
          </a:bodyPr>
          <a:lstStyle/>
          <a:p>
            <a:r>
              <a:rPr lang="en-US" dirty="0"/>
              <a:t>Number of Parties: Duverger’s Theory</a:t>
            </a:r>
            <a:r>
              <a:rPr lang="en-US" sz="4000" dirty="0"/>
              <a:t> </a:t>
            </a:r>
            <a:r>
              <a:rPr lang="en-US" sz="2700" dirty="0"/>
              <a:t>(12 of 12)</a:t>
            </a:r>
            <a:endParaRPr lang="en-US" dirty="0"/>
          </a:p>
        </p:txBody>
      </p:sp>
      <p:sp>
        <p:nvSpPr>
          <p:cNvPr id="4" name="Content Placeholder 3">
            <a:extLst>
              <a:ext uri="{FF2B5EF4-FFF2-40B4-BE49-F238E27FC236}">
                <a16:creationId xmlns:a16="http://schemas.microsoft.com/office/drawing/2014/main" id="{C3F87865-415C-7FD7-3EA5-17FB44D721CB}"/>
              </a:ext>
            </a:extLst>
          </p:cNvPr>
          <p:cNvSpPr>
            <a:spLocks noGrp="1"/>
          </p:cNvSpPr>
          <p:nvPr>
            <p:ph idx="1"/>
          </p:nvPr>
        </p:nvSpPr>
        <p:spPr/>
        <p:txBody>
          <a:bodyPr>
            <a:normAutofit/>
          </a:bodyPr>
          <a:lstStyle/>
          <a:p>
            <a:pPr marL="0" indent="0">
              <a:buNone/>
            </a:pPr>
            <a:r>
              <a:rPr lang="en-US" sz="1800" b="1" dirty="0"/>
              <a:t>Table 12.5: The Interplay of Social Heterogeneity and Electoral System Permissiveness on Party System Size</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A6748F7-310E-7251-F0D1-55181E4B5520}"/>
              </a:ext>
            </a:extLst>
          </p:cNvPr>
          <p:cNvGraphicFramePr>
            <a:graphicFrameLocks noGrp="1"/>
          </p:cNvGraphicFramePr>
          <p:nvPr>
            <p:extLst>
              <p:ext uri="{D42A27DB-BD31-4B8C-83A1-F6EECF244321}">
                <p14:modId xmlns:p14="http://schemas.microsoft.com/office/powerpoint/2010/main" val="3627753522"/>
              </p:ext>
            </p:extLst>
          </p:nvPr>
        </p:nvGraphicFramePr>
        <p:xfrm>
          <a:off x="609600" y="2895600"/>
          <a:ext cx="7620000" cy="2895601"/>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1201540538"/>
                    </a:ext>
                  </a:extLst>
                </a:gridCol>
                <a:gridCol w="1905000">
                  <a:extLst>
                    <a:ext uri="{9D8B030D-6E8A-4147-A177-3AD203B41FA5}">
                      <a16:colId xmlns:a16="http://schemas.microsoft.com/office/drawing/2014/main" val="3022295255"/>
                    </a:ext>
                  </a:extLst>
                </a:gridCol>
                <a:gridCol w="1905000">
                  <a:extLst>
                    <a:ext uri="{9D8B030D-6E8A-4147-A177-3AD203B41FA5}">
                      <a16:colId xmlns:a16="http://schemas.microsoft.com/office/drawing/2014/main" val="4289497968"/>
                    </a:ext>
                  </a:extLst>
                </a:gridCol>
                <a:gridCol w="1905000">
                  <a:extLst>
                    <a:ext uri="{9D8B030D-6E8A-4147-A177-3AD203B41FA5}">
                      <a16:colId xmlns:a16="http://schemas.microsoft.com/office/drawing/2014/main" val="3406077543"/>
                    </a:ext>
                  </a:extLst>
                </a:gridCol>
              </a:tblGrid>
              <a:tr h="709325">
                <a:tc>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gridSpan="3">
                  <a:txBody>
                    <a:bodyPr/>
                    <a:lstStyle/>
                    <a:p>
                      <a:pPr marL="0" marR="0" algn="just">
                        <a:lnSpc>
                          <a:spcPct val="150000"/>
                        </a:lnSpc>
                        <a:spcBef>
                          <a:spcPts val="0"/>
                        </a:spcBef>
                        <a:spcAft>
                          <a:spcPts val="0"/>
                        </a:spcAft>
                      </a:pPr>
                      <a:r>
                        <a:rPr lang="en-US" sz="1800" b="1" u="none"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Electoral System Permissiveness</a:t>
                      </a: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26255289"/>
                  </a:ext>
                </a:extLst>
              </a:tr>
              <a:tr h="709325">
                <a:tc>
                  <a:txBody>
                    <a:bodyPr/>
                    <a:lstStyle/>
                    <a:p>
                      <a:pPr marL="0" marR="0" algn="just">
                        <a:lnSpc>
                          <a:spcPct val="150000"/>
                        </a:lnSpc>
                        <a:spcBef>
                          <a:spcPts val="0"/>
                        </a:spcBef>
                        <a:spcAft>
                          <a:spcPts val="0"/>
                        </a:spcAft>
                      </a:pPr>
                      <a:r>
                        <a:rPr lang="en-US"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gn="just">
                        <a:lnSpc>
                          <a:spcPct val="150000"/>
                        </a:lnSpc>
                        <a:spcBef>
                          <a:spcPts val="0"/>
                        </a:spcBef>
                        <a:spcAft>
                          <a:spcPts val="0"/>
                        </a:spcAft>
                      </a:pPr>
                      <a:r>
                        <a:rPr lang="en-US"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gn="just">
                        <a:lnSpc>
                          <a:spcPct val="150000"/>
                        </a:lnSpc>
                        <a:spcBef>
                          <a:spcPts val="0"/>
                        </a:spcBef>
                        <a:spcAft>
                          <a:spcPts val="0"/>
                        </a:spcAft>
                      </a:pPr>
                      <a:r>
                        <a:rPr lang="en-US"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Low (SMDP)</a:t>
                      </a:r>
                    </a:p>
                  </a:txBody>
                  <a:tcPr marL="68580" marR="68580" marT="0" marB="0"/>
                </a:tc>
                <a:tc>
                  <a:txBody>
                    <a:bodyPr/>
                    <a:lstStyle/>
                    <a:p>
                      <a:pPr marL="0" marR="0" algn="just">
                        <a:lnSpc>
                          <a:spcPct val="150000"/>
                        </a:lnSpc>
                        <a:spcBef>
                          <a:spcPts val="0"/>
                        </a:spcBef>
                        <a:spcAft>
                          <a:spcPts val="0"/>
                        </a:spcAft>
                      </a:pPr>
                      <a:r>
                        <a:rPr lang="en-US"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High (PR)</a:t>
                      </a:r>
                    </a:p>
                  </a:txBody>
                  <a:tcPr marL="68580" marR="68580" marT="0" marB="0"/>
                </a:tc>
                <a:extLst>
                  <a:ext uri="{0D108BD9-81ED-4DB2-BD59-A6C34878D82A}">
                    <a16:rowId xmlns:a16="http://schemas.microsoft.com/office/drawing/2014/main" val="2408766671"/>
                  </a:ext>
                </a:extLst>
              </a:tr>
              <a:tr h="709325">
                <a:tc rowSpan="2">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Social Heterogeneity</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Few parties</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Many parties</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73116774"/>
                  </a:ext>
                </a:extLst>
              </a:tr>
              <a:tr h="767626">
                <a:tc vMerge="1">
                  <a:txBody>
                    <a:bodyPr/>
                    <a:lstStyle/>
                    <a:p>
                      <a:endParaRPr lang="en-US"/>
                    </a:p>
                  </a:txBody>
                  <a:tcPr/>
                </a:tc>
                <a:tc>
                  <a:txBody>
                    <a:bodyPr/>
                    <a:lstStyle/>
                    <a:p>
                      <a:pPr marL="0" marR="0" algn="just" hangingPunct="0">
                        <a:lnSpc>
                          <a:spcPct val="150000"/>
                        </a:lnSpc>
                        <a:spcBef>
                          <a:spcPts val="0"/>
                        </a:spcBef>
                        <a:spcAft>
                          <a:spcPts val="0"/>
                        </a:spcAft>
                      </a:pPr>
                      <a:r>
                        <a:rPr lang="en-GB" sz="1800" b="1"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Few parties</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hangingPunct="0">
                        <a:lnSpc>
                          <a:spcPct val="150000"/>
                        </a:lnSpc>
                        <a:spcBef>
                          <a:spcPts val="0"/>
                        </a:spcBef>
                        <a:spcAft>
                          <a:spcPts val="0"/>
                        </a:spcAft>
                      </a:pPr>
                      <a:r>
                        <a:rPr lang="en-GB"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Few parties</a:t>
                      </a:r>
                      <a:endParaRPr lang="en-US" sz="180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72375567"/>
                  </a:ext>
                </a:extLst>
              </a:tr>
            </a:tbl>
          </a:graphicData>
        </a:graphic>
      </p:graphicFrame>
      <p:sp>
        <p:nvSpPr>
          <p:cNvPr id="2" name="Footer Placeholder 1">
            <a:extLst>
              <a:ext uri="{FF2B5EF4-FFF2-40B4-BE49-F238E27FC236}">
                <a16:creationId xmlns:a16="http://schemas.microsoft.com/office/drawing/2014/main" id="{330E4E7E-098E-27B1-5CA8-EAFB98DC804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D9FBA2B-209D-424F-23B2-FB530A08F1CB}"/>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739105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BD883-C1D2-4767-A72C-B6B0496DDB6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60FE471-39C1-78D2-35FA-2134FA37BF8C}"/>
              </a:ext>
            </a:extLst>
          </p:cNvPr>
          <p:cNvSpPr>
            <a:spLocks noGrp="1"/>
          </p:cNvSpPr>
          <p:nvPr>
            <p:ph type="title"/>
          </p:nvPr>
        </p:nvSpPr>
        <p:spPr/>
        <p:txBody>
          <a:bodyPr>
            <a:normAutofit/>
          </a:bodyPr>
          <a:lstStyle/>
          <a:p>
            <a:r>
              <a:rPr lang="en-US" sz="4000" dirty="0"/>
              <a:t>Party Competition</a:t>
            </a:r>
            <a:r>
              <a:rPr lang="en-US" sz="3600" dirty="0"/>
              <a:t> </a:t>
            </a:r>
            <a:r>
              <a:rPr lang="en-US" sz="2400" dirty="0"/>
              <a:t>(1 of 6)</a:t>
            </a:r>
            <a:endParaRPr lang="en-US" sz="2000" dirty="0"/>
          </a:p>
        </p:txBody>
      </p:sp>
      <p:sp>
        <p:nvSpPr>
          <p:cNvPr id="4" name="Content Placeholder 3">
            <a:extLst>
              <a:ext uri="{FF2B5EF4-FFF2-40B4-BE49-F238E27FC236}">
                <a16:creationId xmlns:a16="http://schemas.microsoft.com/office/drawing/2014/main" id="{4F74E6FC-4063-36D5-AD72-7228FC234745}"/>
              </a:ext>
            </a:extLst>
          </p:cNvPr>
          <p:cNvSpPr>
            <a:spLocks noGrp="1"/>
          </p:cNvSpPr>
          <p:nvPr>
            <p:ph idx="1"/>
          </p:nvPr>
        </p:nvSpPr>
        <p:spPr/>
        <p:txBody>
          <a:bodyPr/>
          <a:lstStyle/>
          <a:p>
            <a:pPr marL="0" indent="0">
              <a:buNone/>
            </a:pPr>
            <a:r>
              <a:rPr lang="en-US" dirty="0"/>
              <a:t>Policy Competition</a:t>
            </a:r>
          </a:p>
          <a:p>
            <a:r>
              <a:rPr lang="en-US" dirty="0"/>
              <a:t>Different policy packages.</a:t>
            </a:r>
          </a:p>
          <a:p>
            <a:r>
              <a:rPr lang="en-US" dirty="0"/>
              <a:t>One-dimensional policy space.</a:t>
            </a:r>
          </a:p>
          <a:p>
            <a:r>
              <a:rPr lang="en-US" dirty="0"/>
              <a:t>More than one politicized cleavage.</a:t>
            </a:r>
          </a:p>
          <a:p>
            <a:r>
              <a:rPr lang="en-US" dirty="0"/>
              <a:t>Cross-cutting policy dimension.</a:t>
            </a:r>
          </a:p>
        </p:txBody>
      </p:sp>
      <p:sp>
        <p:nvSpPr>
          <p:cNvPr id="2" name="Footer Placeholder 1">
            <a:extLst>
              <a:ext uri="{FF2B5EF4-FFF2-40B4-BE49-F238E27FC236}">
                <a16:creationId xmlns:a16="http://schemas.microsoft.com/office/drawing/2014/main" id="{12B75B7F-F6A6-870E-F430-752C5A9399FF}"/>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AE9824E-9988-018D-6A32-8DC70215CC58}"/>
              </a:ext>
            </a:extLst>
          </p:cNvPr>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336976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44F4C7-269C-166F-A75C-4EA016ABB0E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044CE12-D1EE-6913-4537-BB6C257365F1}"/>
              </a:ext>
            </a:extLst>
          </p:cNvPr>
          <p:cNvSpPr>
            <a:spLocks noGrp="1"/>
          </p:cNvSpPr>
          <p:nvPr>
            <p:ph type="title"/>
          </p:nvPr>
        </p:nvSpPr>
        <p:spPr>
          <a:xfrm>
            <a:off x="457200" y="827511"/>
            <a:ext cx="8229600" cy="1136802"/>
          </a:xfrm>
        </p:spPr>
        <p:txBody>
          <a:bodyPr>
            <a:normAutofit/>
          </a:bodyPr>
          <a:lstStyle/>
          <a:p>
            <a:r>
              <a:rPr lang="en-US" sz="4000" dirty="0"/>
              <a:t>Party Competition</a:t>
            </a:r>
            <a:r>
              <a:rPr lang="en-US" dirty="0"/>
              <a:t> </a:t>
            </a:r>
            <a:r>
              <a:rPr lang="en-US" sz="2400" dirty="0"/>
              <a:t>(2 of 6)</a:t>
            </a:r>
          </a:p>
        </p:txBody>
      </p:sp>
      <p:sp>
        <p:nvSpPr>
          <p:cNvPr id="4" name="Content Placeholder 3">
            <a:extLst>
              <a:ext uri="{FF2B5EF4-FFF2-40B4-BE49-F238E27FC236}">
                <a16:creationId xmlns:a16="http://schemas.microsoft.com/office/drawing/2014/main" id="{995414B4-56D6-4CBA-B860-00BD4EDA485B}"/>
              </a:ext>
            </a:extLst>
          </p:cNvPr>
          <p:cNvSpPr>
            <a:spLocks noGrp="1"/>
          </p:cNvSpPr>
          <p:nvPr>
            <p:ph idx="1"/>
          </p:nvPr>
        </p:nvSpPr>
        <p:spPr>
          <a:xfrm>
            <a:off x="457200" y="2183362"/>
            <a:ext cx="3858206" cy="1245638"/>
          </a:xfrm>
        </p:spPr>
        <p:txBody>
          <a:bodyPr anchor="ctr">
            <a:normAutofit/>
          </a:bodyPr>
          <a:lstStyle/>
          <a:p>
            <a:pPr marL="0" indent="0">
              <a:buNone/>
            </a:pPr>
            <a:r>
              <a:rPr lang="en-US" sz="2400" b="1" dirty="0"/>
              <a:t>Figure 12.5</a:t>
            </a:r>
            <a:r>
              <a:rPr lang="en-US" sz="2400" dirty="0"/>
              <a:t> Distance in a Two-Dimensional Spatial Model</a:t>
            </a:r>
            <a:endParaRPr lang="en-US" sz="2400" noProof="0" dirty="0"/>
          </a:p>
        </p:txBody>
      </p:sp>
      <p:pic>
        <p:nvPicPr>
          <p:cNvPr id="10" name="Content Placeholder 9" descr="Graph of policy 1 verses policy 2. A graph with horizontal and vertical axes labeled Policy 1 and Policy 2, showing three points marked as Voter, Party 1, and Party 2. Voter is positioned between Party 1 (to the right) and Party 2 (below).">
            <a:extLst>
              <a:ext uri="{FF2B5EF4-FFF2-40B4-BE49-F238E27FC236}">
                <a16:creationId xmlns:a16="http://schemas.microsoft.com/office/drawing/2014/main" id="{5445BC4B-F5D9-B4B8-232B-6BEE42B30D10}"/>
              </a:ext>
            </a:extLst>
          </p:cNvPr>
          <p:cNvPicPr>
            <a:picLocks noGrp="1" noChangeAspect="1"/>
          </p:cNvPicPr>
          <p:nvPr>
            <p:ph sz="quarter" idx="13"/>
          </p:nvPr>
        </p:nvPicPr>
        <p:blipFill>
          <a:blip r:embed="rId3"/>
          <a:stretch>
            <a:fillRect/>
          </a:stretch>
        </p:blipFill>
        <p:spPr>
          <a:xfrm>
            <a:off x="4572000" y="2290025"/>
            <a:ext cx="2930076" cy="2125551"/>
          </a:xfrm>
        </p:spPr>
      </p:pic>
      <p:sp>
        <p:nvSpPr>
          <p:cNvPr id="2" name="Footer Placeholder 1">
            <a:extLst>
              <a:ext uri="{FF2B5EF4-FFF2-40B4-BE49-F238E27FC236}">
                <a16:creationId xmlns:a16="http://schemas.microsoft.com/office/drawing/2014/main" id="{33C34E70-D973-5651-396D-FD15D071865D}"/>
              </a:ext>
            </a:extLst>
          </p:cNvPr>
          <p:cNvSpPr>
            <a:spLocks noGrp="1"/>
          </p:cNvSpPr>
          <p:nvPr>
            <p:ph type="ftr" sz="quarter" idx="11"/>
          </p:nvPr>
        </p:nvSpPr>
        <p:spPr>
          <a:xfrm>
            <a:off x="457200" y="643280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4F0AE40-C92D-5E39-151D-25652C5782B3}"/>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4218312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65534-5647-F08D-9D90-BAABE0E9A6B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13A0F1F-6E08-6E90-4C88-8AC37D59987C}"/>
              </a:ext>
            </a:extLst>
          </p:cNvPr>
          <p:cNvSpPr>
            <a:spLocks noGrp="1"/>
          </p:cNvSpPr>
          <p:nvPr>
            <p:ph type="title"/>
          </p:nvPr>
        </p:nvSpPr>
        <p:spPr/>
        <p:txBody>
          <a:bodyPr>
            <a:normAutofit/>
          </a:bodyPr>
          <a:lstStyle/>
          <a:p>
            <a:r>
              <a:rPr lang="en-US" sz="4000" dirty="0"/>
              <a:t>Party Competition</a:t>
            </a:r>
            <a:r>
              <a:rPr lang="en-US" sz="3600" dirty="0"/>
              <a:t> </a:t>
            </a:r>
            <a:r>
              <a:rPr lang="en-US" sz="2400" dirty="0"/>
              <a:t>(3 of 6)</a:t>
            </a:r>
            <a:endParaRPr lang="en-US" sz="2000" dirty="0"/>
          </a:p>
        </p:txBody>
      </p:sp>
      <p:sp>
        <p:nvSpPr>
          <p:cNvPr id="4" name="Content Placeholder 3">
            <a:extLst>
              <a:ext uri="{FF2B5EF4-FFF2-40B4-BE49-F238E27FC236}">
                <a16:creationId xmlns:a16="http://schemas.microsoft.com/office/drawing/2014/main" id="{A9651FD7-5355-FFE9-F709-0CDDA998B394}"/>
              </a:ext>
            </a:extLst>
          </p:cNvPr>
          <p:cNvSpPr>
            <a:spLocks noGrp="1"/>
          </p:cNvSpPr>
          <p:nvPr>
            <p:ph idx="1"/>
          </p:nvPr>
        </p:nvSpPr>
        <p:spPr/>
        <p:txBody>
          <a:bodyPr/>
          <a:lstStyle/>
          <a:p>
            <a:pPr marL="0" indent="0">
              <a:buNone/>
            </a:pPr>
            <a:r>
              <a:rPr lang="en-US" dirty="0"/>
              <a:t>Issue Competition</a:t>
            </a:r>
          </a:p>
          <a:p>
            <a:r>
              <a:rPr lang="en-US" dirty="0"/>
              <a:t>Parties emphasize certain issues.</a:t>
            </a:r>
          </a:p>
          <a:p>
            <a:r>
              <a:rPr lang="en-US" dirty="0"/>
              <a:t>Possibility for issue entrepreneurship.</a:t>
            </a:r>
          </a:p>
          <a:p>
            <a:r>
              <a:rPr lang="en-US" dirty="0"/>
              <a:t>Emergence of challenger parties.</a:t>
            </a:r>
          </a:p>
          <a:p>
            <a:r>
              <a:rPr lang="en-US" dirty="0"/>
              <a:t>Accommodative and adversarial strategy.</a:t>
            </a:r>
          </a:p>
        </p:txBody>
      </p:sp>
      <p:sp>
        <p:nvSpPr>
          <p:cNvPr id="2" name="Footer Placeholder 1">
            <a:extLst>
              <a:ext uri="{FF2B5EF4-FFF2-40B4-BE49-F238E27FC236}">
                <a16:creationId xmlns:a16="http://schemas.microsoft.com/office/drawing/2014/main" id="{02CDC924-836E-FEDA-B613-3B890E9447D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9B911B47-3C54-EC33-F429-08D6F10C271E}"/>
              </a:ext>
            </a:extLst>
          </p:cNvPr>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937003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2B3F1-487D-D8C1-B342-7FCE7765E2A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052D7AD-3D1E-B4C7-EB49-C6361668BB5F}"/>
              </a:ext>
            </a:extLst>
          </p:cNvPr>
          <p:cNvSpPr>
            <a:spLocks noGrp="1"/>
          </p:cNvSpPr>
          <p:nvPr>
            <p:ph type="title"/>
          </p:nvPr>
        </p:nvSpPr>
        <p:spPr/>
        <p:txBody>
          <a:bodyPr>
            <a:normAutofit/>
          </a:bodyPr>
          <a:lstStyle/>
          <a:p>
            <a:r>
              <a:rPr lang="en-US" sz="4000" dirty="0"/>
              <a:t>Party Competition</a:t>
            </a:r>
            <a:r>
              <a:rPr lang="en-US" sz="3600" dirty="0"/>
              <a:t> </a:t>
            </a:r>
            <a:r>
              <a:rPr lang="en-US" sz="2400" dirty="0"/>
              <a:t>(4 of 6)</a:t>
            </a:r>
            <a:endParaRPr lang="en-US" sz="2000" dirty="0"/>
          </a:p>
        </p:txBody>
      </p:sp>
      <p:sp>
        <p:nvSpPr>
          <p:cNvPr id="4" name="Content Placeholder 3">
            <a:extLst>
              <a:ext uri="{FF2B5EF4-FFF2-40B4-BE49-F238E27FC236}">
                <a16:creationId xmlns:a16="http://schemas.microsoft.com/office/drawing/2014/main" id="{EE866ED5-57DC-E078-4080-6F4825974B3D}"/>
              </a:ext>
            </a:extLst>
          </p:cNvPr>
          <p:cNvSpPr>
            <a:spLocks noGrp="1"/>
          </p:cNvSpPr>
          <p:nvPr>
            <p:ph idx="1"/>
          </p:nvPr>
        </p:nvSpPr>
        <p:spPr/>
        <p:txBody>
          <a:bodyPr/>
          <a:lstStyle/>
          <a:p>
            <a:pPr marL="0" indent="0">
              <a:buNone/>
            </a:pPr>
            <a:r>
              <a:rPr lang="en-US" dirty="0"/>
              <a:t>Valence Competition</a:t>
            </a:r>
          </a:p>
          <a:p>
            <a:r>
              <a:rPr lang="en-US" dirty="0"/>
              <a:t>Non-policy characteristics of parties.</a:t>
            </a:r>
          </a:p>
          <a:p>
            <a:r>
              <a:rPr lang="en-US" dirty="0"/>
              <a:t>Parties that hold similar positions.</a:t>
            </a:r>
          </a:p>
          <a:p>
            <a:r>
              <a:rPr lang="en-US" dirty="0"/>
              <a:t>Mainstream parties: higher average valence.</a:t>
            </a:r>
          </a:p>
        </p:txBody>
      </p:sp>
      <p:sp>
        <p:nvSpPr>
          <p:cNvPr id="2" name="Footer Placeholder 1">
            <a:extLst>
              <a:ext uri="{FF2B5EF4-FFF2-40B4-BE49-F238E27FC236}">
                <a16:creationId xmlns:a16="http://schemas.microsoft.com/office/drawing/2014/main" id="{3D5696A8-1467-F8EB-81D4-80BDB15DBCA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A97588C-8C91-A3A7-44D0-59DAD9A6093C}"/>
              </a:ext>
            </a:extLst>
          </p:cNvPr>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3444201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9360F-9D45-51BB-F2B0-541D2D2AD1B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1D194FE-0100-BF1E-4105-631FA3943A9E}"/>
              </a:ext>
            </a:extLst>
          </p:cNvPr>
          <p:cNvSpPr>
            <a:spLocks noGrp="1"/>
          </p:cNvSpPr>
          <p:nvPr>
            <p:ph type="title"/>
          </p:nvPr>
        </p:nvSpPr>
        <p:spPr/>
        <p:txBody>
          <a:bodyPr>
            <a:normAutofit/>
          </a:bodyPr>
          <a:lstStyle/>
          <a:p>
            <a:r>
              <a:rPr lang="en-US" sz="4000" dirty="0"/>
              <a:t>Party Competition</a:t>
            </a:r>
            <a:r>
              <a:rPr lang="en-US" sz="3600" dirty="0"/>
              <a:t> </a:t>
            </a:r>
            <a:r>
              <a:rPr lang="en-US" sz="2400" dirty="0"/>
              <a:t>(5 of 6)</a:t>
            </a:r>
            <a:endParaRPr lang="en-US" sz="2000" dirty="0"/>
          </a:p>
        </p:txBody>
      </p:sp>
      <p:sp>
        <p:nvSpPr>
          <p:cNvPr id="4" name="Content Placeholder 3">
            <a:extLst>
              <a:ext uri="{FF2B5EF4-FFF2-40B4-BE49-F238E27FC236}">
                <a16:creationId xmlns:a16="http://schemas.microsoft.com/office/drawing/2014/main" id="{ED7C9EC8-AB68-6E2E-B7A8-D958466E36ED}"/>
              </a:ext>
            </a:extLst>
          </p:cNvPr>
          <p:cNvSpPr>
            <a:spLocks noGrp="1"/>
          </p:cNvSpPr>
          <p:nvPr>
            <p:ph idx="1"/>
          </p:nvPr>
        </p:nvSpPr>
        <p:spPr/>
        <p:txBody>
          <a:bodyPr/>
          <a:lstStyle/>
          <a:p>
            <a:pPr marL="0" indent="0">
              <a:buNone/>
            </a:pPr>
            <a:r>
              <a:rPr lang="en-US" dirty="0"/>
              <a:t>Clientelistic Competition</a:t>
            </a:r>
          </a:p>
          <a:p>
            <a:r>
              <a:rPr lang="en-US" dirty="0"/>
              <a:t>Competition based around programmatic politics.</a:t>
            </a:r>
          </a:p>
          <a:p>
            <a:r>
              <a:rPr lang="en-US" dirty="0"/>
              <a:t>Parties engaging in nonprogrammatic politics.</a:t>
            </a:r>
          </a:p>
          <a:p>
            <a:r>
              <a:rPr lang="en-US" dirty="0"/>
              <a:t>Quid pro quo.</a:t>
            </a:r>
          </a:p>
          <a:p>
            <a:r>
              <a:rPr lang="en-US" dirty="0"/>
              <a:t>Party leaders have specific targets.</a:t>
            </a:r>
          </a:p>
        </p:txBody>
      </p:sp>
      <p:sp>
        <p:nvSpPr>
          <p:cNvPr id="2" name="Footer Placeholder 1">
            <a:extLst>
              <a:ext uri="{FF2B5EF4-FFF2-40B4-BE49-F238E27FC236}">
                <a16:creationId xmlns:a16="http://schemas.microsoft.com/office/drawing/2014/main" id="{892AB57E-8BF7-34BF-DA27-E2CF94316E9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3C3DDEA-54DE-0424-7174-597F16E79382}"/>
              </a:ext>
            </a:extLst>
          </p:cNvPr>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2591475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ED39B-D4ED-219B-B991-606096FFA9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5F713D1-FA54-F6E4-AC0B-558000B882F2}"/>
              </a:ext>
            </a:extLst>
          </p:cNvPr>
          <p:cNvSpPr>
            <a:spLocks noGrp="1"/>
          </p:cNvSpPr>
          <p:nvPr>
            <p:ph type="title"/>
          </p:nvPr>
        </p:nvSpPr>
        <p:spPr/>
        <p:txBody>
          <a:bodyPr>
            <a:normAutofit/>
          </a:bodyPr>
          <a:lstStyle/>
          <a:p>
            <a:r>
              <a:rPr lang="en-US" sz="4000" dirty="0"/>
              <a:t>Party Competition</a:t>
            </a:r>
            <a:r>
              <a:rPr lang="en-US" sz="3600" dirty="0"/>
              <a:t> </a:t>
            </a:r>
            <a:r>
              <a:rPr lang="en-US" sz="2400" dirty="0"/>
              <a:t>(6 of 6)</a:t>
            </a:r>
            <a:endParaRPr lang="en-US" sz="2000" dirty="0"/>
          </a:p>
        </p:txBody>
      </p:sp>
      <p:sp>
        <p:nvSpPr>
          <p:cNvPr id="4" name="Content Placeholder 3">
            <a:extLst>
              <a:ext uri="{FF2B5EF4-FFF2-40B4-BE49-F238E27FC236}">
                <a16:creationId xmlns:a16="http://schemas.microsoft.com/office/drawing/2014/main" id="{3BD246AF-6349-030C-41DC-152473C49D95}"/>
              </a:ext>
            </a:extLst>
          </p:cNvPr>
          <p:cNvSpPr>
            <a:spLocks noGrp="1"/>
          </p:cNvSpPr>
          <p:nvPr>
            <p:ph idx="1"/>
          </p:nvPr>
        </p:nvSpPr>
        <p:spPr/>
        <p:txBody>
          <a:bodyPr/>
          <a:lstStyle/>
          <a:p>
            <a:pPr marL="0" indent="0">
              <a:buNone/>
            </a:pPr>
            <a:r>
              <a:rPr lang="en-US" dirty="0"/>
              <a:t>Clientelistic Competition</a:t>
            </a:r>
          </a:p>
          <a:p>
            <a:r>
              <a:rPr lang="en-US" dirty="0"/>
              <a:t>Loyalists are the target.</a:t>
            </a:r>
          </a:p>
          <a:p>
            <a:r>
              <a:rPr lang="en-US" dirty="0"/>
              <a:t>Scholars query broker-model.</a:t>
            </a:r>
          </a:p>
          <a:p>
            <a:r>
              <a:rPr lang="en-US" dirty="0"/>
              <a:t>Questions about credible commitment problem.</a:t>
            </a:r>
          </a:p>
          <a:p>
            <a:r>
              <a:rPr lang="en-US" dirty="0"/>
              <a:t>Programmatic politics: relatively more efficient.</a:t>
            </a:r>
          </a:p>
        </p:txBody>
      </p:sp>
      <p:sp>
        <p:nvSpPr>
          <p:cNvPr id="2" name="Footer Placeholder 1">
            <a:extLst>
              <a:ext uri="{FF2B5EF4-FFF2-40B4-BE49-F238E27FC236}">
                <a16:creationId xmlns:a16="http://schemas.microsoft.com/office/drawing/2014/main" id="{918462C8-99B8-2C46-3E4A-C25CA586E879}"/>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8C67FFF-950E-57D5-B53F-3F7B2940F04F}"/>
              </a:ext>
            </a:extLst>
          </p:cNvPr>
          <p:cNvSpPr>
            <a:spLocks noGrp="1"/>
          </p:cNvSpPr>
          <p:nvPr>
            <p:ph type="sldNum" sz="quarter" idx="12"/>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2274294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12.1: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1271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circular chart divided into 26 segments representing Business, Labor, and Green categories in three different shades respectively. The chart shows varying proportions in each category, with Business having the largest share, followed by Labor and Green. A legend is at the bottom.</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867263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D1EE0-6C06-B3A0-4C05-8CCFDEA8BF4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702B81B-85C7-69B3-D0A6-704C7AC1D686}"/>
              </a:ext>
            </a:extLst>
          </p:cNvPr>
          <p:cNvSpPr>
            <a:spLocks noGrp="1"/>
          </p:cNvSpPr>
          <p:nvPr>
            <p:ph type="title"/>
          </p:nvPr>
        </p:nvSpPr>
        <p:spPr/>
        <p:txBody>
          <a:bodyPr>
            <a:normAutofit/>
          </a:bodyPr>
          <a:lstStyle/>
          <a:p>
            <a:r>
              <a:rPr lang="en-US" sz="4000" dirty="0"/>
              <a:t>Where Do Parties Come From? </a:t>
            </a:r>
            <a:br>
              <a:rPr lang="en-US" sz="4000" dirty="0"/>
            </a:br>
            <a:endParaRPr lang="en-US" sz="2400" dirty="0"/>
          </a:p>
        </p:txBody>
      </p:sp>
      <p:sp>
        <p:nvSpPr>
          <p:cNvPr id="4" name="Content Placeholder 3">
            <a:extLst>
              <a:ext uri="{FF2B5EF4-FFF2-40B4-BE49-F238E27FC236}">
                <a16:creationId xmlns:a16="http://schemas.microsoft.com/office/drawing/2014/main" id="{636C4F7B-0B6B-8568-D875-C80FE3448655}"/>
              </a:ext>
            </a:extLst>
          </p:cNvPr>
          <p:cNvSpPr>
            <a:spLocks noGrp="1"/>
          </p:cNvSpPr>
          <p:nvPr>
            <p:ph idx="1"/>
          </p:nvPr>
        </p:nvSpPr>
        <p:spPr/>
        <p:txBody>
          <a:bodyPr/>
          <a:lstStyle/>
          <a:p>
            <a:r>
              <a:rPr lang="en-US" dirty="0"/>
              <a:t>Two basic views.</a:t>
            </a:r>
          </a:p>
          <a:p>
            <a:r>
              <a:rPr lang="en-US" dirty="0"/>
              <a:t>Supply and demand factors.</a:t>
            </a:r>
          </a:p>
          <a:p>
            <a:endParaRPr lang="en-US" dirty="0"/>
          </a:p>
        </p:txBody>
      </p:sp>
      <p:sp>
        <p:nvSpPr>
          <p:cNvPr id="2" name="Footer Placeholder 1">
            <a:extLst>
              <a:ext uri="{FF2B5EF4-FFF2-40B4-BE49-F238E27FC236}">
                <a16:creationId xmlns:a16="http://schemas.microsoft.com/office/drawing/2014/main" id="{1D52171F-1599-8E4D-EFB0-A6C47D56D3F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D2487AC-72FE-2B9F-76E9-514B8C03AF84}"/>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988308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A2609-6EA4-A3BE-649E-7AE93D7CC5F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0B5B80B-A737-BD03-F380-0665ABD79F5A}"/>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12.2: Long Description</a:t>
            </a:r>
            <a:endParaRPr lang="en-US" sz="4000" dirty="0"/>
          </a:p>
        </p:txBody>
      </p:sp>
      <p:sp>
        <p:nvSpPr>
          <p:cNvPr id="4" name="Content Placeholder 3">
            <a:extLst>
              <a:ext uri="{FF2B5EF4-FFF2-40B4-BE49-F238E27FC236}">
                <a16:creationId xmlns:a16="http://schemas.microsoft.com/office/drawing/2014/main" id="{774989CF-DF98-2DA0-FCEA-842492D9137C}"/>
              </a:ext>
            </a:extLst>
          </p:cNvPr>
          <p:cNvSpPr>
            <a:spLocks noGrp="1"/>
          </p:cNvSpPr>
          <p:nvPr>
            <p:ph idx="1"/>
          </p:nvPr>
        </p:nvSpPr>
        <p:spPr>
          <a:xfrm>
            <a:off x="457200" y="1987653"/>
            <a:ext cx="8229600" cy="23557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Two doughnut charts compare a. with single-member district plurality (SMDP) with b. proportional representation (PR) in political representation: (a) SMDP showing 40 percent Business, and 60 percent Green; (b) PR showing 30 percent Business, 50 percent Labor, and 20 percent Green.</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A8C1D6CD-9F40-5FB7-14DD-122C2501272F}"/>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5CA94674-7906-0B89-FCFB-17CBCEB3C47E}"/>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FA0B6475-6E84-A5C9-AE4B-AEF2655D4DD6}"/>
              </a:ext>
            </a:extLst>
          </p:cNvPr>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834728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B1BD8-F92C-BF6A-85E6-AC0F0A7430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50A68A2-0C4D-800C-A3A5-FF0BBEC68C27}"/>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12.3: Long Description</a:t>
            </a:r>
            <a:endParaRPr lang="en-US" sz="4000" dirty="0"/>
          </a:p>
        </p:txBody>
      </p:sp>
      <p:sp>
        <p:nvSpPr>
          <p:cNvPr id="4" name="Content Placeholder 3">
            <a:extLst>
              <a:ext uri="{FF2B5EF4-FFF2-40B4-BE49-F238E27FC236}">
                <a16:creationId xmlns:a16="http://schemas.microsoft.com/office/drawing/2014/main" id="{D68701C7-83E9-85EE-8373-4FE3BE10448F}"/>
              </a:ext>
            </a:extLst>
          </p:cNvPr>
          <p:cNvSpPr>
            <a:spLocks noGrp="1"/>
          </p:cNvSpPr>
          <p:nvPr>
            <p:ph idx="1"/>
          </p:nvPr>
        </p:nvSpPr>
        <p:spPr>
          <a:xfrm>
            <a:off x="457200" y="1987653"/>
            <a:ext cx="8229600" cy="23557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Two doughnut charts compare the distribution of votes and seats among political parties. Conservative: 42 percent votes, 51 percent seats. </a:t>
            </a:r>
            <a:r>
              <a:rPr lang="en-US" sz="2400" dirty="0" err="1">
                <a:latin typeface="Arial" panose="020B0604020202020204" pitchFamily="34" charset="0"/>
                <a:ea typeface="Aptos" panose="020B0004020202020204" pitchFamily="34" charset="0"/>
                <a:cs typeface="Arial" panose="020B0604020202020204" pitchFamily="34" charset="0"/>
              </a:rPr>
              <a:t>Labour</a:t>
            </a:r>
            <a:r>
              <a:rPr lang="en-US" sz="2400" dirty="0">
                <a:latin typeface="Arial" panose="020B0604020202020204" pitchFamily="34" charset="0"/>
                <a:ea typeface="Aptos" panose="020B0004020202020204" pitchFamily="34" charset="0"/>
                <a:cs typeface="Arial" panose="020B0604020202020204" pitchFamily="34" charset="0"/>
              </a:rPr>
              <a:t>: 35 percent votes, 42 percent seats. Liberal Democrats: 18 percent votes, 3 percent seats. Others: 5 percent votes, 3 percent seats. The legend illustrates the party colors below the charts.</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92607F9A-302E-91C6-8D40-73E6C0250EC8}"/>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1A4D67FF-0F07-0763-DCD7-2C1F36EA3548}"/>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33B4844-3A74-E938-B61B-A560C4CEA8AC}"/>
              </a:ext>
            </a:extLst>
          </p:cNvPr>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3569451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E0DEE-B058-694A-D9FA-150445B8968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79B0B58-5A93-1544-0C55-F1D7A8D4F837}"/>
              </a:ext>
            </a:extLst>
          </p:cNvPr>
          <p:cNvSpPr>
            <a:spLocks noGrp="1"/>
          </p:cNvSpPr>
          <p:nvPr>
            <p:ph type="title"/>
          </p:nvPr>
        </p:nvSpPr>
        <p:spPr/>
        <p:txBody>
          <a:bodyPr>
            <a:noAutofit/>
          </a:bodyPr>
          <a:lstStyle/>
          <a:p>
            <a:r>
              <a:rPr lang="en-US" sz="4000" dirty="0"/>
              <a:t>Types of Political Parties and Social Cleavages </a:t>
            </a:r>
            <a:r>
              <a:rPr lang="en-US" sz="2400" dirty="0"/>
              <a:t>(1 of 6)</a:t>
            </a:r>
          </a:p>
        </p:txBody>
      </p:sp>
      <p:sp>
        <p:nvSpPr>
          <p:cNvPr id="4" name="Content Placeholder 3">
            <a:extLst>
              <a:ext uri="{FF2B5EF4-FFF2-40B4-BE49-F238E27FC236}">
                <a16:creationId xmlns:a16="http://schemas.microsoft.com/office/drawing/2014/main" id="{478F1D30-072C-0E00-9437-216FBD3C4F03}"/>
              </a:ext>
            </a:extLst>
          </p:cNvPr>
          <p:cNvSpPr>
            <a:spLocks noGrp="1"/>
          </p:cNvSpPr>
          <p:nvPr>
            <p:ph idx="1"/>
          </p:nvPr>
        </p:nvSpPr>
        <p:spPr/>
        <p:txBody>
          <a:bodyPr/>
          <a:lstStyle/>
          <a:p>
            <a:pPr marL="0" indent="0">
              <a:buNone/>
            </a:pPr>
            <a:r>
              <a:rPr lang="en-US" dirty="0"/>
              <a:t>Urban-Rural Cleavage</a:t>
            </a:r>
          </a:p>
          <a:p>
            <a:r>
              <a:rPr lang="en-US" dirty="0"/>
              <a:t>Conflict between urban/rural interests.</a:t>
            </a:r>
          </a:p>
          <a:p>
            <a:r>
              <a:rPr lang="en-US" dirty="0"/>
              <a:t>Parties representing farmers/agrarian interests.</a:t>
            </a:r>
          </a:p>
          <a:p>
            <a:r>
              <a:rPr lang="en-US" dirty="0"/>
              <a:t>Advanced industrialized countries.</a:t>
            </a:r>
          </a:p>
        </p:txBody>
      </p:sp>
      <p:sp>
        <p:nvSpPr>
          <p:cNvPr id="2" name="Footer Placeholder 1">
            <a:extLst>
              <a:ext uri="{FF2B5EF4-FFF2-40B4-BE49-F238E27FC236}">
                <a16:creationId xmlns:a16="http://schemas.microsoft.com/office/drawing/2014/main" id="{2C4EEB3E-B90F-A4F0-4F33-04F0BD921A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35036A3-7005-F0B4-5A91-B60A8B0D06E1}"/>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10169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1FDE0-2FD3-A2DF-AEE2-5CA0627AE54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5E740CE-9456-DC24-2F45-ECE2635188B8}"/>
              </a:ext>
            </a:extLst>
          </p:cNvPr>
          <p:cNvSpPr>
            <a:spLocks noGrp="1"/>
          </p:cNvSpPr>
          <p:nvPr>
            <p:ph type="title"/>
          </p:nvPr>
        </p:nvSpPr>
        <p:spPr/>
        <p:txBody>
          <a:bodyPr>
            <a:noAutofit/>
          </a:bodyPr>
          <a:lstStyle/>
          <a:p>
            <a:r>
              <a:rPr lang="en-US" sz="4000" dirty="0"/>
              <a:t>Types of Political Parties and Social Cleavages </a:t>
            </a:r>
            <a:r>
              <a:rPr lang="en-US" sz="2400" dirty="0"/>
              <a:t>(2 of 6)</a:t>
            </a:r>
          </a:p>
        </p:txBody>
      </p:sp>
      <p:sp>
        <p:nvSpPr>
          <p:cNvPr id="4" name="Content Placeholder 3">
            <a:extLst>
              <a:ext uri="{FF2B5EF4-FFF2-40B4-BE49-F238E27FC236}">
                <a16:creationId xmlns:a16="http://schemas.microsoft.com/office/drawing/2014/main" id="{4428EBA8-F0DF-AA13-23F5-4C0DCA193BC8}"/>
              </a:ext>
            </a:extLst>
          </p:cNvPr>
          <p:cNvSpPr>
            <a:spLocks noGrp="1"/>
          </p:cNvSpPr>
          <p:nvPr>
            <p:ph idx="1"/>
          </p:nvPr>
        </p:nvSpPr>
        <p:spPr/>
        <p:txBody>
          <a:bodyPr/>
          <a:lstStyle/>
          <a:p>
            <a:pPr marL="0" indent="0">
              <a:buNone/>
            </a:pPr>
            <a:r>
              <a:rPr lang="en-US" dirty="0"/>
              <a:t>Confessional Cleavage</a:t>
            </a:r>
          </a:p>
          <a:p>
            <a:r>
              <a:rPr lang="en-US" dirty="0"/>
              <a:t>Religious differences.</a:t>
            </a:r>
          </a:p>
          <a:p>
            <a:r>
              <a:rPr lang="en-US" dirty="0"/>
              <a:t>Protestant-Catholic cleavage.</a:t>
            </a:r>
          </a:p>
          <a:p>
            <a:r>
              <a:rPr lang="en-US" dirty="0"/>
              <a:t>Confessional cleavages in non-European countries.</a:t>
            </a:r>
          </a:p>
        </p:txBody>
      </p:sp>
      <p:sp>
        <p:nvSpPr>
          <p:cNvPr id="2" name="Footer Placeholder 1">
            <a:extLst>
              <a:ext uri="{FF2B5EF4-FFF2-40B4-BE49-F238E27FC236}">
                <a16:creationId xmlns:a16="http://schemas.microsoft.com/office/drawing/2014/main" id="{2C6BC7D9-3860-101F-F828-B370B328F28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5A292528-E5CA-4159-6BE7-2A042B1E5F05}"/>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227490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207C1-09CB-75E9-5A22-4938CE701AB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716E8F2-ADC1-BC7A-EE50-5E73E67728E2}"/>
              </a:ext>
            </a:extLst>
          </p:cNvPr>
          <p:cNvSpPr>
            <a:spLocks noGrp="1"/>
          </p:cNvSpPr>
          <p:nvPr>
            <p:ph type="title"/>
          </p:nvPr>
        </p:nvSpPr>
        <p:spPr/>
        <p:txBody>
          <a:bodyPr>
            <a:noAutofit/>
          </a:bodyPr>
          <a:lstStyle/>
          <a:p>
            <a:r>
              <a:rPr lang="en-US" sz="4000" dirty="0"/>
              <a:t>Types of Political Parties and Social Cleavages </a:t>
            </a:r>
            <a:r>
              <a:rPr lang="en-US" sz="2400" dirty="0"/>
              <a:t>(3 of 6)</a:t>
            </a:r>
          </a:p>
        </p:txBody>
      </p:sp>
      <p:sp>
        <p:nvSpPr>
          <p:cNvPr id="4" name="Content Placeholder 3">
            <a:extLst>
              <a:ext uri="{FF2B5EF4-FFF2-40B4-BE49-F238E27FC236}">
                <a16:creationId xmlns:a16="http://schemas.microsoft.com/office/drawing/2014/main" id="{7145E73B-AB08-9163-2E7B-AB2F1E96BE99}"/>
              </a:ext>
            </a:extLst>
          </p:cNvPr>
          <p:cNvSpPr>
            <a:spLocks noGrp="1"/>
          </p:cNvSpPr>
          <p:nvPr>
            <p:ph idx="1"/>
          </p:nvPr>
        </p:nvSpPr>
        <p:spPr/>
        <p:txBody>
          <a:bodyPr/>
          <a:lstStyle/>
          <a:p>
            <a:pPr marL="0" indent="0">
              <a:buNone/>
            </a:pPr>
            <a:r>
              <a:rPr lang="en-US" dirty="0"/>
              <a:t>Secular-Clerical Cleavage</a:t>
            </a:r>
          </a:p>
          <a:p>
            <a:r>
              <a:rPr lang="en-US" dirty="0"/>
              <a:t>Church-state axis.</a:t>
            </a:r>
          </a:p>
          <a:p>
            <a:r>
              <a:rPr lang="en-US" dirty="0"/>
              <a:t>French anticlericalism.</a:t>
            </a:r>
          </a:p>
          <a:p>
            <a:r>
              <a:rPr lang="en-US" dirty="0"/>
              <a:t>Resisting separation of church/state.</a:t>
            </a:r>
          </a:p>
          <a:p>
            <a:endParaRPr lang="en-US" dirty="0"/>
          </a:p>
        </p:txBody>
      </p:sp>
      <p:sp>
        <p:nvSpPr>
          <p:cNvPr id="2" name="Footer Placeholder 1">
            <a:extLst>
              <a:ext uri="{FF2B5EF4-FFF2-40B4-BE49-F238E27FC236}">
                <a16:creationId xmlns:a16="http://schemas.microsoft.com/office/drawing/2014/main" id="{1F77790C-C19F-DFF0-00D2-EA2419A33E1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38757E8-6B79-F3F1-38F4-67BCBD6EAE6C}"/>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352829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7772F-CD0B-0C35-FA6F-8A90600D5C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974F027-B699-F761-865C-6F89E8D7321C}"/>
              </a:ext>
            </a:extLst>
          </p:cNvPr>
          <p:cNvSpPr>
            <a:spLocks noGrp="1"/>
          </p:cNvSpPr>
          <p:nvPr>
            <p:ph type="title"/>
          </p:nvPr>
        </p:nvSpPr>
        <p:spPr/>
        <p:txBody>
          <a:bodyPr>
            <a:noAutofit/>
          </a:bodyPr>
          <a:lstStyle/>
          <a:p>
            <a:r>
              <a:rPr lang="en-US" sz="4000" dirty="0"/>
              <a:t>Types of Political Parties and Social Cleavages </a:t>
            </a:r>
            <a:r>
              <a:rPr lang="en-US" sz="2400" dirty="0"/>
              <a:t>(4 of 6)</a:t>
            </a:r>
          </a:p>
        </p:txBody>
      </p:sp>
      <p:sp>
        <p:nvSpPr>
          <p:cNvPr id="4" name="Content Placeholder 3">
            <a:extLst>
              <a:ext uri="{FF2B5EF4-FFF2-40B4-BE49-F238E27FC236}">
                <a16:creationId xmlns:a16="http://schemas.microsoft.com/office/drawing/2014/main" id="{7ECC34F5-23DA-9B54-6D5C-A6C3F29344FD}"/>
              </a:ext>
            </a:extLst>
          </p:cNvPr>
          <p:cNvSpPr>
            <a:spLocks noGrp="1"/>
          </p:cNvSpPr>
          <p:nvPr>
            <p:ph idx="1"/>
          </p:nvPr>
        </p:nvSpPr>
        <p:spPr/>
        <p:txBody>
          <a:bodyPr/>
          <a:lstStyle/>
          <a:p>
            <a:pPr marL="0" indent="0">
              <a:buNone/>
            </a:pPr>
            <a:r>
              <a:rPr lang="en-US" dirty="0"/>
              <a:t>Class Cleavage</a:t>
            </a:r>
          </a:p>
          <a:p>
            <a:r>
              <a:rPr lang="en-US" dirty="0"/>
              <a:t>“Pre-industrial cleavages.”</a:t>
            </a:r>
          </a:p>
          <a:p>
            <a:r>
              <a:rPr lang="en-US" dirty="0"/>
              <a:t>Class cleavage in European countries.</a:t>
            </a:r>
          </a:p>
          <a:p>
            <a:r>
              <a:rPr lang="en-US" dirty="0"/>
              <a:t>Socialist transformation of society.</a:t>
            </a:r>
          </a:p>
          <a:p>
            <a:endParaRPr lang="en-US" dirty="0"/>
          </a:p>
        </p:txBody>
      </p:sp>
      <p:sp>
        <p:nvSpPr>
          <p:cNvPr id="2" name="Footer Placeholder 1">
            <a:extLst>
              <a:ext uri="{FF2B5EF4-FFF2-40B4-BE49-F238E27FC236}">
                <a16:creationId xmlns:a16="http://schemas.microsoft.com/office/drawing/2014/main" id="{386F2D3E-038D-D5B0-A908-BA2C8081373D}"/>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213E4A0-C834-F5EE-8568-D77617E70A71}"/>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620748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6B17DC-D165-1F9D-35C6-B5D29043D69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E7F916E-B647-5D57-EDAD-966779D0813A}"/>
              </a:ext>
            </a:extLst>
          </p:cNvPr>
          <p:cNvSpPr>
            <a:spLocks noGrp="1"/>
          </p:cNvSpPr>
          <p:nvPr>
            <p:ph type="title"/>
          </p:nvPr>
        </p:nvSpPr>
        <p:spPr/>
        <p:txBody>
          <a:bodyPr>
            <a:noAutofit/>
          </a:bodyPr>
          <a:lstStyle/>
          <a:p>
            <a:r>
              <a:rPr lang="en-US" sz="4000" dirty="0"/>
              <a:t>Types of Political Parties and Social Cleavages </a:t>
            </a:r>
            <a:r>
              <a:rPr lang="en-US" sz="2400" dirty="0"/>
              <a:t>(5 of 6)</a:t>
            </a:r>
          </a:p>
        </p:txBody>
      </p:sp>
      <p:sp>
        <p:nvSpPr>
          <p:cNvPr id="4" name="Content Placeholder 3">
            <a:extLst>
              <a:ext uri="{FF2B5EF4-FFF2-40B4-BE49-F238E27FC236}">
                <a16:creationId xmlns:a16="http://schemas.microsoft.com/office/drawing/2014/main" id="{D1AE1486-B471-E61D-5153-3407DD41A459}"/>
              </a:ext>
            </a:extLst>
          </p:cNvPr>
          <p:cNvSpPr>
            <a:spLocks noGrp="1"/>
          </p:cNvSpPr>
          <p:nvPr>
            <p:ph idx="1"/>
          </p:nvPr>
        </p:nvSpPr>
        <p:spPr/>
        <p:txBody>
          <a:bodyPr/>
          <a:lstStyle/>
          <a:p>
            <a:pPr marL="0" indent="0">
              <a:buNone/>
            </a:pPr>
            <a:r>
              <a:rPr lang="en-US" dirty="0"/>
              <a:t>Post-Material Cleavage</a:t>
            </a:r>
          </a:p>
          <a:p>
            <a:r>
              <a:rPr lang="en-US" dirty="0"/>
              <a:t>European party systems: remarkably stable.</a:t>
            </a:r>
          </a:p>
          <a:p>
            <a:r>
              <a:rPr lang="en-US" dirty="0"/>
              <a:t>Systems “frozen” with achievement.</a:t>
            </a:r>
          </a:p>
          <a:p>
            <a:r>
              <a:rPr lang="en-US" dirty="0"/>
              <a:t>Systems began to “thaw.”</a:t>
            </a:r>
          </a:p>
          <a:p>
            <a:r>
              <a:rPr lang="en-US" dirty="0"/>
              <a:t>Globalization: “winners” and “losers.”</a:t>
            </a:r>
          </a:p>
        </p:txBody>
      </p:sp>
      <p:sp>
        <p:nvSpPr>
          <p:cNvPr id="2" name="Footer Placeholder 1">
            <a:extLst>
              <a:ext uri="{FF2B5EF4-FFF2-40B4-BE49-F238E27FC236}">
                <a16:creationId xmlns:a16="http://schemas.microsoft.com/office/drawing/2014/main" id="{81C94097-D723-23EB-44B7-31FCEA29569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40E276-55BE-02D1-41B0-153C06792029}"/>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622167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A1E56-C883-AB95-5B85-4F4477FEA83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9BEDCAF-E0EB-DE31-2D3B-E3DF393F764D}"/>
              </a:ext>
            </a:extLst>
          </p:cNvPr>
          <p:cNvSpPr>
            <a:spLocks noGrp="1"/>
          </p:cNvSpPr>
          <p:nvPr>
            <p:ph type="title"/>
          </p:nvPr>
        </p:nvSpPr>
        <p:spPr/>
        <p:txBody>
          <a:bodyPr>
            <a:noAutofit/>
          </a:bodyPr>
          <a:lstStyle/>
          <a:p>
            <a:r>
              <a:rPr lang="en-US" sz="4000" dirty="0"/>
              <a:t>Types of Political Parties and Social Cleavages </a:t>
            </a:r>
            <a:r>
              <a:rPr lang="en-US" sz="2400" dirty="0"/>
              <a:t>(6 of 6)</a:t>
            </a:r>
          </a:p>
        </p:txBody>
      </p:sp>
      <p:sp>
        <p:nvSpPr>
          <p:cNvPr id="4" name="Content Placeholder 3">
            <a:extLst>
              <a:ext uri="{FF2B5EF4-FFF2-40B4-BE49-F238E27FC236}">
                <a16:creationId xmlns:a16="http://schemas.microsoft.com/office/drawing/2014/main" id="{A146CC15-0990-6C89-B533-7DB89BECA5CA}"/>
              </a:ext>
            </a:extLst>
          </p:cNvPr>
          <p:cNvSpPr>
            <a:spLocks noGrp="1"/>
          </p:cNvSpPr>
          <p:nvPr>
            <p:ph idx="1"/>
          </p:nvPr>
        </p:nvSpPr>
        <p:spPr/>
        <p:txBody>
          <a:bodyPr/>
          <a:lstStyle/>
          <a:p>
            <a:pPr marL="0" indent="0">
              <a:buNone/>
            </a:pPr>
            <a:r>
              <a:rPr lang="en-US" dirty="0"/>
              <a:t>Ethnic and Linguistic Cleavages</a:t>
            </a:r>
          </a:p>
          <a:p>
            <a:r>
              <a:rPr lang="en-US" dirty="0"/>
              <a:t>Important source of conflict.</a:t>
            </a:r>
          </a:p>
          <a:p>
            <a:r>
              <a:rPr lang="en-US" dirty="0"/>
              <a:t>Objective and subjective traits.</a:t>
            </a:r>
          </a:p>
          <a:p>
            <a:r>
              <a:rPr lang="en-US" dirty="0"/>
              <a:t>Ethnic parties in many countries.</a:t>
            </a:r>
          </a:p>
        </p:txBody>
      </p:sp>
      <p:sp>
        <p:nvSpPr>
          <p:cNvPr id="2" name="Footer Placeholder 1">
            <a:extLst>
              <a:ext uri="{FF2B5EF4-FFF2-40B4-BE49-F238E27FC236}">
                <a16:creationId xmlns:a16="http://schemas.microsoft.com/office/drawing/2014/main" id="{64881484-89D9-6910-6540-9983834DD73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0EE03F1-63D7-D86A-E702-D4D1BF5FD845}"/>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081885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TotalTime>
  <Words>10159</Words>
  <Application>Microsoft Office PowerPoint</Application>
  <PresentationFormat>On-screen Show (4:3)</PresentationFormat>
  <Paragraphs>794</Paragraphs>
  <Slides>31</Slides>
  <Notes>29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Times New Roman</vt:lpstr>
      <vt:lpstr>Office Theme</vt:lpstr>
      <vt:lpstr>Clark, Foundations of Comparative Politics, Edition 2 Chapter 12: Social Cleavages, Party Systems, and Party Competition</vt:lpstr>
      <vt:lpstr>Party Systems</vt:lpstr>
      <vt:lpstr>Where Do Parties Come From?  </vt:lpstr>
      <vt:lpstr>Types of Political Parties and Social Cleavages (1 of 6)</vt:lpstr>
      <vt:lpstr>Types of Political Parties and Social Cleavages (2 of 6)</vt:lpstr>
      <vt:lpstr>Types of Political Parties and Social Cleavages (3 of 6)</vt:lpstr>
      <vt:lpstr>Types of Political Parties and Social Cleavages (4 of 6)</vt:lpstr>
      <vt:lpstr>Types of Political Parties and Social Cleavages (5 of 6)</vt:lpstr>
      <vt:lpstr>Types of Political Parties and Social Cleavages (6 of 6)</vt:lpstr>
      <vt:lpstr>Number of Parties: Duverger’s Theory (1 of 12)</vt:lpstr>
      <vt:lpstr>Number of Parties: Duverger’s Theory (2 of 12)</vt:lpstr>
      <vt:lpstr>Number of Parties: Duverger’s Theory (3 of 12)</vt:lpstr>
      <vt:lpstr>Number of Parties: Duverger’s Theory (4 of 12)</vt:lpstr>
      <vt:lpstr>Number of Parties: Duverger’s Theory (5 of 12)</vt:lpstr>
      <vt:lpstr>Number of Parties: Duverger’s Theory (6 of 12)</vt:lpstr>
      <vt:lpstr>Number of Parties: Duverger’s Theory (7 of 12)</vt:lpstr>
      <vt:lpstr>Number of Parties: Duverger’s Theory (8 of 12)</vt:lpstr>
      <vt:lpstr>Number of Parties: Duverger’s Theory (9 of 12)</vt:lpstr>
      <vt:lpstr>Number of Parties: Duverger’s Theory (10 of 12)</vt:lpstr>
      <vt:lpstr>Number of Parties: Duverger’s Theory (11 of 12)</vt:lpstr>
      <vt:lpstr>Number of Parties: Duverger’s Theory (12 of 12)</vt:lpstr>
      <vt:lpstr>Party Competition (1 of 6)</vt:lpstr>
      <vt:lpstr>Party Competition (2 of 6)</vt:lpstr>
      <vt:lpstr>Party Competition (3 of 6)</vt:lpstr>
      <vt:lpstr>Party Competition (4 of 6)</vt:lpstr>
      <vt:lpstr>Party Competition (5 of 6)</vt:lpstr>
      <vt:lpstr>Party Competition (6 of 6)</vt:lpstr>
      <vt:lpstr>Appendix: Accessibility Content, Long Descriptions for Images</vt:lpstr>
      <vt:lpstr>Figure 12.1: Long Description</vt:lpstr>
      <vt:lpstr>Figure 12.2: Long Description</vt:lpstr>
      <vt:lpstr>Figure 12.3: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12 PowerPoints</dc:title>
  <dc:subject/>
  <dc:creator>Tominia, Madilyn</dc:creator>
  <cp:keywords/>
  <dc:description/>
  <cp:lastModifiedBy>Bhavani Gopal (Integra)</cp:lastModifiedBy>
  <cp:revision>33</cp:revision>
  <dcterms:created xsi:type="dcterms:W3CDTF">2006-08-16T00:00:00Z</dcterms:created>
  <dcterms:modified xsi:type="dcterms:W3CDTF">2024-11-04T08:33:28Z</dcterms:modified>
  <cp:category/>
</cp:coreProperties>
</file>