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268" r:id="rId3"/>
    <p:sldId id="312" r:id="rId4"/>
    <p:sldId id="313" r:id="rId5"/>
    <p:sldId id="271" r:id="rId6"/>
    <p:sldId id="272" r:id="rId7"/>
    <p:sldId id="273" r:id="rId8"/>
    <p:sldId id="314" r:id="rId9"/>
    <p:sldId id="275" r:id="rId10"/>
    <p:sldId id="276" r:id="rId11"/>
    <p:sldId id="278" r:id="rId12"/>
    <p:sldId id="279" r:id="rId13"/>
    <p:sldId id="280" r:id="rId14"/>
    <p:sldId id="315" r:id="rId15"/>
    <p:sldId id="316" r:id="rId16"/>
    <p:sldId id="283" r:id="rId17"/>
    <p:sldId id="317" r:id="rId18"/>
    <p:sldId id="481" r:id="rId19"/>
    <p:sldId id="506" r:id="rId20"/>
    <p:sldId id="507" r:id="rId21"/>
    <p:sldId id="508" r:id="rId22"/>
    <p:sldId id="509" r:id="rId23"/>
    <p:sldId id="51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384"/>
    <p:restoredTop sz="90083" autoAdjust="0"/>
  </p:normalViewPr>
  <p:slideViewPr>
    <p:cSldViewPr>
      <p:cViewPr varScale="1">
        <p:scale>
          <a:sx n="98" d="100"/>
          <a:sy n="98" d="100"/>
        </p:scale>
        <p:origin x="167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8-1 </a:t>
            </a:r>
            <a:r>
              <a:rPr lang="en-GB" sz="1800" dirty="0">
                <a:solidFill>
                  <a:srgbClr val="993300"/>
                </a:solidFill>
                <a:effectLst/>
                <a:latin typeface="Times New Roman" panose="02020603050405020304" pitchFamily="18" charset="0"/>
                <a:ea typeface="Times New Roman" panose="02020603050405020304" pitchFamily="18" charset="0"/>
              </a:rPr>
              <a:t>Compare different types of dictatorship.</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Three types of dictatorship</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this approach, there are three basic types of dictatorship: (1) monarchic dictatorships, (2) military dictatorships, and (3) civilian dictatorships.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monarchic dictatorship is an autocracy in which the executive holds power on the basis of family and kin networks.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military dictatorship is an autocracy in which the executive relies on the armed forces to hold power.</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other dictatorships are civilian dictatorships. </a:t>
            </a:r>
            <a:endParaRPr lang="en-US" dirty="0"/>
          </a:p>
          <a:p>
            <a:endParaRPr lang="en-US" dirty="0"/>
          </a:p>
          <a:p>
            <a:r>
              <a:rPr lang="en-US" dirty="0"/>
              <a:t>Coding rules: identifying authoritarian regimes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8.1, we illustrate the coding rules used for identifying each type of authoritarian regime.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goal is to identify the effective head of the government.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goal is to identify whether the head of government bears the title of “king”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and</a:t>
            </a:r>
            <a:r>
              <a:rPr lang="en-US" sz="1800" dirty="0">
                <a:effectLst/>
                <a:latin typeface="Calibri" panose="020F0502020204030204" pitchFamily="34" charset="0"/>
                <a:ea typeface="Calibri" panose="020F0502020204030204" pitchFamily="34" charset="0"/>
                <a:cs typeface="Times New Roman" panose="02020603050405020304" pitchFamily="18" charset="0"/>
              </a:rPr>
              <a:t> whether he has a hereditary successor or predecessor.</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third goal is to identify whether the head of government is a current or past member of the armed forces. </a:t>
            </a:r>
            <a:endParaRPr lang="en-US" dirty="0"/>
          </a:p>
          <a:p>
            <a:endParaRPr lang="en-US" dirty="0"/>
          </a:p>
          <a:p>
            <a:r>
              <a:rPr lang="en-US" dirty="0"/>
              <a:t>Percentages of each dictatorship type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8.2 shows how the number and percentages of monarchic, military, and civilian dictatorships in the world have changed from 1950 to 2022.</a:t>
            </a:r>
            <a:r>
              <a:rPr lang="en-US" dirty="0">
                <a:effectLst/>
              </a:rPr>
              <a:t> </a:t>
            </a:r>
          </a:p>
          <a:p>
            <a:endParaRPr lang="en-US" dirty="0"/>
          </a:p>
          <a:p>
            <a:r>
              <a:rPr lang="en-US" dirty="0"/>
              <a:t>Typology of authoritarian regimes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a large extent, this typology of authoritarian regimes is based on the idea that we can distinguish between different types of dictators in terms of the identity of their support coalitions or what we’ll call a little later their “winning coalitions.”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 term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dictator</a:t>
            </a:r>
            <a:r>
              <a:rPr lang="en-US" sz="1800" dirty="0">
                <a:effectLst/>
                <a:latin typeface="Times New Roman" panose="02020603050405020304" pitchFamily="18" charset="0"/>
                <a:ea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often conjures up the image of an all-powerful individual, it’s important to recognize that all dictators, like their democratic counterparts, rely on the support of a coalition to stay in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persistence of an authoritarian leader’s type when the particular authoritarian leader is removed is the reason why we often speak not just of individual dictatorial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leaders</a:t>
            </a:r>
            <a:r>
              <a:rPr lang="en-US" sz="1800" dirty="0">
                <a:effectLst/>
                <a:latin typeface="Calibri" panose="020F0502020204030204" pitchFamily="34" charset="0"/>
                <a:ea typeface="Calibri" panose="020F0502020204030204" pitchFamily="34" charset="0"/>
                <a:cs typeface="Times New Roman" panose="02020603050405020304" pitchFamily="18" charset="0"/>
              </a:rPr>
              <a:t> but also of dictatorial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regimes</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point emphasizes the fact that the survival of an individual dictatorial leader and the survival of a dictatorial regime aren’t the same thing.</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14827341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8-2 </a:t>
            </a:r>
            <a:r>
              <a:rPr lang="en-GB" sz="1200" dirty="0">
                <a:solidFill>
                  <a:srgbClr val="993300"/>
                </a:solidFill>
                <a:effectLst/>
                <a:latin typeface="Times New Roman" panose="02020603050405020304" pitchFamily="18" charset="0"/>
                <a:ea typeface="Times New Roman" panose="02020603050405020304" pitchFamily="18" charset="0"/>
              </a:rPr>
              <a:t>Describe the two fundamental problems of authoritarian rule.</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8-3 </a:t>
            </a:r>
            <a:r>
              <a:rPr lang="en-GB" sz="1800" dirty="0">
                <a:solidFill>
                  <a:srgbClr val="993300"/>
                </a:solidFill>
                <a:effectLst/>
                <a:latin typeface="Times New Roman" panose="02020603050405020304" pitchFamily="18" charset="0"/>
                <a:ea typeface="Times New Roman" panose="02020603050405020304" pitchFamily="18" charset="0"/>
              </a:rPr>
              <a:t>Explain why repression is a double-edged sword.</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8-4 </a:t>
            </a:r>
            <a:r>
              <a:rPr lang="en-GB" sz="1800" dirty="0">
                <a:solidFill>
                  <a:srgbClr val="993300"/>
                </a:solidFill>
                <a:effectLst/>
                <a:latin typeface="Times New Roman" panose="02020603050405020304" pitchFamily="18" charset="0"/>
                <a:ea typeface="Times New Roman" panose="02020603050405020304" pitchFamily="18" charset="0"/>
              </a:rPr>
              <a:t>Discuss how the two fundamental problems of authoritarian rule shape the institutional structure, policies, and survival of dictatorial regimes.</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Repress the masses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From the dictator’s point of view, repression is somewhat of a double-edged sword.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one hand, repression can keep the masses under control.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other hand, the dictator must rely on other actors, typically the military, to do the actual repressing, and these actors may or may not share the same preferences as the dictator.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How this trade-off is resolved is likely to depend on the nature of societal opposition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dictators are faced only with small-scale intermittent protests, they’re likely to side with keeping the military weak.</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Svolik (2012) argues that direct military intervention in the political system is likely to occur only when the probability of mass unrest is moderately high.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Svolik (2012) refers to these types of situations as “military brinksmanship.”</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situations of military brinksmanship, the military has incentives to exaggerate or even promote evidence of social unrest to highlight its importance to the dictator.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bargaining that occurs between the dictator and the military in situations of military brinksmanship can easily spiral out of control and lead to direct military intervention.</a:t>
            </a:r>
            <a:endParaRPr lang="en-US" sz="1800" dirty="0">
              <a:effectLst/>
              <a:latin typeface="Times New Roman" panose="02020603050405020304" pitchFamily="18" charset="0"/>
              <a:ea typeface="Times New Roman" panose="02020603050405020304" pitchFamily="18" charset="0"/>
            </a:endParaRPr>
          </a:p>
          <a:p>
            <a:endParaRPr lang="en-US" dirty="0"/>
          </a:p>
          <a:p>
            <a:r>
              <a:rPr lang="en-US" dirty="0"/>
              <a:t>Co-opt the masses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Rather than repress the masses, the dictator can try to co-opt them.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Social unrest can produce a split in the authoritarian regime between soft-liners and hard-liners.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the soft-liners gain prominence, the soft-liners might try to liberalize the regime and broaden the social base of the dictatorship.</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Liberalization policies typically entail a controlled opening of the political space and are associated with the formation of political parties, holding elections, writing a constitution, establishing a judiciary, opening a legislature, and so 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goal of this “institutionalization” is to co-opt opposition groups.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But why do dictatorships create institutions to co-opt opposition groups rather than just buy them off directly?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Dictators tend to make direct transfers when their survival is under threat from mobilized opposition groups but then reverse course once protesters have returned to their homes.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opposition groups recognize this, then direct transfers may not satisfy them and they won’t be co-opted.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effect, the dictator’s promise to provide direct transfers to opposition groups may not be viewed as credible.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One solution to credible commitment problems like this is to create political institutions, such as legislatures, that enable opposition groups to maintain some influence over the dictator into the future, when protesters have left the streets.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Even if direct transfers are considered credible, institutions can provide additional advantages when it comes to co-opting opposition groups.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Regime parties are often considered a key institution when it comes to co-opting the masses.</a:t>
            </a:r>
            <a:r>
              <a:rPr lang="en-US" sz="2800" dirty="0">
                <a:effectLst/>
              </a:rPr>
              <a:t> </a:t>
            </a:r>
            <a:endParaRPr lang="en-GB" sz="1800" dirty="0">
              <a:effectLst/>
              <a:latin typeface="Times New Roman" panose="02020603050405020304" pitchFamily="18"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Regime parties not only provide the masses with access to rents, something that can be achieved with direct transfers, but they also incentivize the masses to work on behalf of the regime’s survival.</a:t>
            </a:r>
            <a:endParaRPr lang="en-US" sz="1800" dirty="0">
              <a:effectLst/>
              <a:latin typeface="Times New Roman" panose="02020603050405020304" pitchFamily="18" charset="0"/>
              <a:ea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3939045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8-5 </a:t>
            </a:r>
            <a:r>
              <a:rPr lang="en-GB" sz="1800" dirty="0">
                <a:solidFill>
                  <a:srgbClr val="993300"/>
                </a:solidFill>
                <a:effectLst/>
                <a:latin typeface="Times New Roman" panose="02020603050405020304" pitchFamily="18" charset="0"/>
                <a:ea typeface="Times New Roman" panose="02020603050405020304" pitchFamily="18" charset="0"/>
              </a:rPr>
              <a:t>Identify the key components of selectorate theory.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Variation in economic performance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Examination of why there’s so much variation in the economic performance of different countries around the world with the help of something called selectorate theory.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democracies tend to produce relatively high levels of material well-being for their citizens, they don’t outperform all dictatorships.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dictatorships perform quite well even though others perform extremely poorly.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Classifying the world into democracies and dictatorships fails to explain this variation.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selectorate theory, the key to a country’s material well-being has less to do with whether it’s democratic or authoritarian and more to do with the size of its “winning coalition” and “selectorate.” </a:t>
            </a:r>
          </a:p>
          <a:p>
            <a:endParaRPr lang="en-US" dirty="0"/>
          </a:p>
          <a:p>
            <a:r>
              <a:rPr lang="en-US" dirty="0"/>
              <a:t>Basic assumption underpinning selectorate theory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basic assumption underpinning selectorate theory is that all political leaders are motivated by the desire to gain office.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Political leaders may have other goals as well, such as implementing particular policies or helping certain groups in society.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selectorate theory doesn’t deny this, it argues that the competitive nature of politics forces leaders in all regimes to at least behave “as if” they desire to gain office.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Political actors who fail to exert effort in an attempt to win power are likely to be replaced by competitors who do exert such effort. </a:t>
            </a:r>
            <a:endParaRPr lang="en-US" dirty="0"/>
          </a:p>
          <a:p>
            <a:endParaRPr lang="en-US" dirty="0"/>
          </a:p>
          <a:p>
            <a:r>
              <a:rPr lang="en-US" dirty="0"/>
              <a:t>Key part of this perspective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key part of this perspective is that there’s a challenger willing, at any moment, to replace the incumbent leader.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Leaders always face political competition.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Competitors who seek to replace a dictator are likely to face significant threats to their lives, and as a result, they tend to keep a low profile until they deem the moment right to challenge the dictator.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Someone else always wants to be the leader, and incumbent leaders must continually guard against losing power to them.</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List of “best” leaders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authors of Selectorate theory, Bruce Bueno de Mesquita, Alastair Smith, Randolph Siverson, and James Morrow</a:t>
            </a:r>
            <a:r>
              <a:rPr lang="en-US" dirty="0">
                <a:effectLst/>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provide both a list of the 25 “best” leaders in regard to their provision of peace and prosperity from 1955 to 2002 and a list of the top 25 longest-ruling leaders in the same period.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turns out that there’s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no overlap</a:t>
            </a:r>
            <a:r>
              <a:rPr lang="en-US" sz="1800" dirty="0">
                <a:effectLst/>
                <a:latin typeface="Calibri" panose="020F0502020204030204" pitchFamily="34" charset="0"/>
                <a:ea typeface="Calibri" panose="020F0502020204030204" pitchFamily="34" charset="0"/>
                <a:cs typeface="Times New Roman" panose="02020603050405020304" pitchFamily="18" charset="0"/>
              </a:rPr>
              <a:t> between the leaders on the two lists.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high-performing leaders last just six years in office on average, whereas the longest-ruling leaders last 35.1 years.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data would seem to suggest that producing good performance leads to short political tenures, whereas poor performance produces long stretches of time in office.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2265958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8-5 </a:t>
            </a:r>
            <a:r>
              <a:rPr lang="en-GB" sz="1200" dirty="0">
                <a:solidFill>
                  <a:srgbClr val="993300"/>
                </a:solidFill>
                <a:effectLst/>
                <a:latin typeface="Times New Roman" panose="02020603050405020304" pitchFamily="18" charset="0"/>
                <a:ea typeface="Times New Roman" panose="02020603050405020304" pitchFamily="18" charset="0"/>
              </a:rPr>
              <a:t>Identify the key components of selectorate theory.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Variation explained with institutional environment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Selectorate theory argues that the variation in the performance of political leaders can be explained with regard to the institutional environment in which they operate.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institutional environments encourage political leaders to behave in ways that benefit society, whereas others encourage them to behave in ways that benefit only themselves and a few others.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Each country has a fundamental set of institutions or rules that govern interactions between the residents within its borders.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include rules that define (1) who is disenfranchised, (2) who is part of the selectorate, and (3) who is part of the winning coalition.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relationship between the disenfranchised, the selectorate, and the winning coalition in a country is shown graphically in Figure 8.4.</a:t>
            </a:r>
            <a:r>
              <a:rPr lang="en-US" dirty="0">
                <a:effectLst/>
              </a:rPr>
              <a:t>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Who’s disenfranchised?</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disenfranchised are all those residents who don’t have the legal right to participate in choosing the government.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Who’s part of the selectorate?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1.</a:t>
            </a:r>
            <a:r>
              <a:rPr lang="en-US" sz="1200" dirty="0">
                <a:effectLst/>
                <a:latin typeface="Calibri" panose="020F0502020204030204" pitchFamily="34" charset="0"/>
                <a:ea typeface="Calibri" panose="020F0502020204030204" pitchFamily="34" charset="0"/>
                <a:cs typeface="Times New Roman" panose="02020603050405020304" pitchFamily="18" charset="0"/>
              </a:rPr>
              <a:t> The selectorate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S</a:t>
            </a:r>
            <a:r>
              <a:rPr lang="en-US" sz="1200" dirty="0">
                <a:effectLst/>
                <a:latin typeface="Calibri" panose="020F0502020204030204" pitchFamily="34" charset="0"/>
                <a:ea typeface="Calibri" panose="020F0502020204030204" pitchFamily="34" charset="0"/>
                <a:cs typeface="Times New Roman" panose="02020603050405020304" pitchFamily="18" charset="0"/>
              </a:rPr>
              <a:t>), in contrast, is the set of people who have a legitimate say, if they so choose, in the selection of the leader.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The term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selectorate</a:t>
            </a:r>
            <a:r>
              <a:rPr lang="en-US" sz="1200" dirty="0">
                <a:effectLst/>
                <a:latin typeface="Calibri" panose="020F0502020204030204" pitchFamily="34" charset="0"/>
                <a:ea typeface="Calibri" panose="020F0502020204030204" pitchFamily="34" charset="0"/>
                <a:cs typeface="Times New Roman" panose="02020603050405020304" pitchFamily="18" charset="0"/>
              </a:rPr>
              <a:t> is chosen deliberately to indicate that the people “selecting” a leader don’t necessarily have to do so by voting.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In some forms of dictatorship, the selectorate is quite small.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Although the selectorate can be small or large in dictatorships, it’s nearly always large in modern democracies.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In contemporary democracies, the selectorate comprises all those who are eligible to vote.</a:t>
            </a:r>
            <a:r>
              <a:rPr lang="en-US" dirty="0">
                <a:effectLst/>
              </a:rPr>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Who’s part of winning coalition?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winning coalition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a:t>
            </a:r>
            <a:r>
              <a:rPr lang="en-US" sz="1800" dirty="0">
                <a:effectLst/>
                <a:latin typeface="Calibri" panose="020F0502020204030204" pitchFamily="34" charset="0"/>
                <a:ea typeface="Calibri" panose="020F0502020204030204" pitchFamily="34" charset="0"/>
                <a:cs typeface="Times New Roman" panose="02020603050405020304" pitchFamily="18" charset="0"/>
              </a:rPr>
              <a:t>) consists of those members of the selectorate whose support is necessary for the leader to remain in power.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the leader is ever unable to keep their winning coalition loyal, they’ll lose their position to a challenger.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democracies, the winning coalition is always quite large and comprises those voters who are required to elect the winning candidate or government.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the winning coalition in a dictatorship is always quite small.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countries like China, the winning coalition is often just a small subset of the Communist Party.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 monarchy, the winning coalition might consist of a majority of the nobility.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Selectorate theory is able to differentiate various forms of government—monarchic dictatorships, military dictatorships, dominant-party dictatorships, personalist dictatorships, democracies, and so on—by the size of their selectorate and winning coalition.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8.5 plots the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theoretical</a:t>
            </a:r>
            <a:r>
              <a:rPr lang="en-US" sz="1800" dirty="0">
                <a:effectLst/>
                <a:latin typeface="Calibri" panose="020F0502020204030204" pitchFamily="34" charset="0"/>
                <a:ea typeface="Calibri" panose="020F0502020204030204" pitchFamily="34" charset="0"/>
                <a:cs typeface="Times New Roman" panose="02020603050405020304" pitchFamily="18" charset="0"/>
              </a:rPr>
              <a:t> location of these various forms of government in a two-dimensional institutional space, where one dimension is the size of the selectorate and the other dimension is the size of the winning coalition. </a:t>
            </a:r>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898314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8-5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the key components of </a:t>
            </a:r>
            <a:r>
              <a:rPr lang="en-GB" sz="1200" dirty="0" err="1">
                <a:solidFill>
                  <a:srgbClr val="993300"/>
                </a:solidFill>
                <a:effectLst/>
                <a:latin typeface="Arial" panose="020B0604020202020204" pitchFamily="34" charset="0"/>
                <a:ea typeface="Times New Roman" panose="02020603050405020304" pitchFamily="18" charset="0"/>
                <a:cs typeface="Arial" panose="020B0604020202020204" pitchFamily="34" charset="0"/>
              </a:rPr>
              <a:t>selectorate</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 theory.</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a:p>
        </p:txBody>
      </p:sp>
    </p:spTree>
    <p:extLst>
      <p:ext uri="{BB962C8B-B14F-4D97-AF65-F5344CB8AC3E}">
        <p14:creationId xmlns:p14="http://schemas.microsoft.com/office/powerpoint/2010/main" val="1593885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8-5 </a:t>
            </a:r>
            <a:r>
              <a:rPr lang="en-GB" sz="1200" dirty="0">
                <a:solidFill>
                  <a:srgbClr val="993300"/>
                </a:solidFill>
                <a:effectLst/>
                <a:latin typeface="Times New Roman" panose="02020603050405020304" pitchFamily="18" charset="0"/>
                <a:ea typeface="Times New Roman" panose="02020603050405020304" pitchFamily="18" charset="0"/>
              </a:rPr>
              <a:t>Identify the key components of </a:t>
            </a:r>
            <a:r>
              <a:rPr lang="en-GB" sz="1200" dirty="0" err="1">
                <a:solidFill>
                  <a:srgbClr val="993300"/>
                </a:solidFill>
                <a:effectLst/>
                <a:latin typeface="Times New Roman" panose="02020603050405020304" pitchFamily="18" charset="0"/>
                <a:ea typeface="Times New Roman" panose="02020603050405020304" pitchFamily="18" charset="0"/>
              </a:rPr>
              <a:t>selectorate</a:t>
            </a:r>
            <a:r>
              <a:rPr lang="en-GB" sz="1200" dirty="0">
                <a:solidFill>
                  <a:srgbClr val="993300"/>
                </a:solidFill>
                <a:effectLst/>
                <a:latin typeface="Times New Roman" panose="02020603050405020304" pitchFamily="18" charset="0"/>
                <a:ea typeface="Times New Roman" panose="02020603050405020304" pitchFamily="18" charset="0"/>
              </a:rPr>
              <a:t> theory.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a:p>
        </p:txBody>
      </p:sp>
    </p:spTree>
    <p:extLst>
      <p:ext uri="{BB962C8B-B14F-4D97-AF65-F5344CB8AC3E}">
        <p14:creationId xmlns:p14="http://schemas.microsoft.com/office/powerpoint/2010/main" val="609983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8-6 </a:t>
            </a:r>
            <a:r>
              <a:rPr lang="en-GB" sz="1800" dirty="0">
                <a:solidFill>
                  <a:srgbClr val="993300"/>
                </a:solidFill>
                <a:effectLst/>
                <a:latin typeface="Times New Roman" panose="02020603050405020304" pitchFamily="18" charset="0"/>
                <a:ea typeface="Times New Roman" panose="02020603050405020304" pitchFamily="18" charset="0"/>
              </a:rPr>
              <a:t>Explain variation in leader performance using selectorate theory.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Keep winning coalition happy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selectorate theory, political leaders must keep members of their winning coalition happy to stay in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can do this by distributing public goods or private goods or both.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Public goods benefit everyone in society regardless of whether they’re in the winning coalition or not.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Private goods, such as business or export licenses, private jets, and villas in the South of France, can be given directly to members of the winning coalition.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It’s the job of an incumbent leader to figure out how many public and private goods to distribute to keep their winning coalition loyal.</a:t>
            </a:r>
            <a:endParaRPr lang="en-US" dirty="0"/>
          </a:p>
          <a:p>
            <a:endParaRPr lang="en-US" dirty="0"/>
          </a:p>
          <a:p>
            <a:r>
              <a:rPr lang="en-US" dirty="0"/>
              <a:t>Pick a tax rate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addition to deciding what mix of public and private goods to hand out to their winning coalition, the leader must pick a tax rate.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tax rate determines how much money the leader has at their disposal to pay for the provision of public and private goods.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Depending on the tax rate chosen, residents decide how to allocate their time between economically productive activities and leisure.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At the same time that the incumbent is deciding their tax rate and announcing their offer of public and private goods, a challenger also makes an offer to the selectorate (a combination of public goods, private goods, and a tax rate) in an attempt to put together an alternative winning coalition. </a:t>
            </a:r>
            <a:endParaRPr lang="en-US" dirty="0"/>
          </a:p>
          <a:p>
            <a:endParaRPr lang="en-US" dirty="0"/>
          </a:p>
          <a:p>
            <a:r>
              <a:rPr lang="en-US" dirty="0"/>
              <a:t>Loyalty Norm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Exactly how leaders distribute public and private goods depends on the size of the winning coalition and the size of the selectorate.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key for the leader, then, is to stop members of the current winning coalition from defecting.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Individuals who choose to defect risk losing access to the private goods they presently enjoy as members of the current winning coalition.</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risk that members of the winning coalition face when they think about defecting is embodied in the ratio of the size of the winning coalition to the size of the selectorate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ratio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represents the probability that a member of the selectorate will be in any winning coalition. </a:t>
            </a:r>
          </a:p>
          <a:p>
            <a:pPr marL="228600" indent="-228600">
              <a:buAutoNum type="arabicPeriod"/>
            </a:pP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would indicate the probability that a randomly selected individual would receive such an offer.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a strong loyalty norm in small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systems and a weak loyalty norm in large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systems.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existence or absence of a strong loyalty norm has important implications for the performance of leaders in power.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political leaders in small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systems with strong loyalty norms have greater opportunities to engage in kleptocracy and corruption than leaders in large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systems with weak loyalty norms.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strong loyalty norm that encourages leaders in small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systems, such as dominant-party and personalist dictatorships, to engage in kleptocracy also generates incentives for poor public policy more generally.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Members of the winning coalition in these systems are loyal because (1) the leader provides them with more private goods than any challenger can and (2) they have to worry about being cut out of the next leader’s coalition if they decide to defect.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Large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systems, such as democracies, don’t have strong loyalty norms.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large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systems encourage leaders to perform well in office, there’s no guarantee that good performance will translate into longevity in office. </a:t>
            </a:r>
            <a:endParaRPr lang="en-US" dirty="0"/>
          </a:p>
          <a:p>
            <a:endParaRPr lang="en-US" dirty="0"/>
          </a:p>
          <a:p>
            <a:r>
              <a:rPr lang="en-US" dirty="0"/>
              <a:t>The Size of the Winning Coalition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addition to the strength of the loyalty norm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selectorate theory indicates that the manner in which leaders distribute public and private goods also depends on the size of the winning coalition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Leaders always prefer to use private goods rather than public goods to satisfy their winning coalition.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 incumbent leader is always able to defeat a challenger if competition is restricted to the distribution of private goods.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Selectorate theory suggests that foreign countries that promote and support seemingly public-minded opposition leaders shouldn’t necessarily expect government performance to significantly improve if these opposition leaders ever come to power.</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incumbent leaders always prefer to use private goods to keep their winning coalition loyal, this isn’t always a viable strategy.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Much depends on the size of the winning coalition.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the size of the winning coalition increases, the share of private goods that can go to each member of the winning coalition shrinks.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fact that democratic leaders simply don’t have sufficient resources to “bribe” all the people they need to win an election with private goods helps to explain why political competition in contemporary democracies is nearly always a contest over public goods—who has the best education policy, who has the best health care plan, and so 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8.6 summarizes how a leader’s institutional environment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S</a:t>
            </a:r>
            <a:r>
              <a:rPr lang="en-US" sz="1800" dirty="0">
                <a:effectLst/>
                <a:latin typeface="Calibri" panose="020F0502020204030204" pitchFamily="34" charset="0"/>
                <a:ea typeface="Calibri" panose="020F0502020204030204" pitchFamily="34" charset="0"/>
                <a:cs typeface="Times New Roman" panose="02020603050405020304" pitchFamily="18" charset="0"/>
              </a:rPr>
              <a:t>) affects government performance and the material well-being of citizens.</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Government performance is likely to be good when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are both large (democracies).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government performance is likely to be poor when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are both small (dominant-party and personalist dictatorships).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Government performance is likely to be middling when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small and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large (monarchies and military juntas).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Implementing good public policy isn’t as simple as identifying decent human beings who genuinely want to improve their fellow citizens’ lives and then ensuring that these people rise to political power.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bottom line is that even if there are two types of leaders in the world—those that are civic minded and those that aren’t—all leaders are forced to govern well in large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a:t>
            </a:r>
            <a:r>
              <a:rPr lang="en-US" sz="1800" dirty="0">
                <a:effectLst/>
                <a:latin typeface="Calibri" panose="020F0502020204030204" pitchFamily="34" charset="0"/>
                <a:ea typeface="Calibri" panose="020F0502020204030204" pitchFamily="34" charset="0"/>
                <a:cs typeface="Times New Roman" panose="02020603050405020304" pitchFamily="18" charset="0"/>
              </a:rPr>
              <a:t> large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systems and poorly in small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a:t>
            </a:r>
            <a:r>
              <a:rPr lang="en-US" sz="1800" dirty="0">
                <a:effectLst/>
                <a:latin typeface="Calibri" panose="020F0502020204030204" pitchFamily="34" charset="0"/>
                <a:ea typeface="Calibri" panose="020F0502020204030204" pitchFamily="34" charset="0"/>
                <a:cs typeface="Times New Roman" panose="02020603050405020304" pitchFamily="18" charset="0"/>
              </a:rPr>
              <a:t> small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W/S</a:t>
            </a:r>
            <a:r>
              <a:rPr lang="en-US" sz="1800" dirty="0">
                <a:effectLst/>
                <a:latin typeface="Calibri" panose="020F0502020204030204" pitchFamily="34" charset="0"/>
                <a:ea typeface="Calibri" panose="020F0502020204030204" pitchFamily="34" charset="0"/>
                <a:cs typeface="Times New Roman" panose="02020603050405020304" pitchFamily="18" charset="0"/>
              </a:rPr>
              <a:t> systems if they want to stay in power.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Leaders prefer to set up institutions that encourage a small winning coalition and a large selectorate, because these institutions help them not only to stay in power but also to enrich themselves at the expense of their citizenry.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Leaders prefer to rule over dominant-party or personalist dictatorships, members of the winning coalition prefer to live in monarchic or military dictatorships, and everyone else prefers to live in democracies.</a:t>
            </a:r>
            <a:endParaRPr lang="en-US" sz="1800" dirty="0">
              <a:effectLst/>
              <a:latin typeface="Times New Roman" panose="02020603050405020304" pitchFamily="18" charset="0"/>
              <a:ea typeface="Times New Roman" panose="02020603050405020304" pitchFamily="18" charset="0"/>
            </a:endParaRPr>
          </a:p>
          <a:p>
            <a:pPr marL="685800" lvl="1"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24461704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8-6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Explain variation in leader performance using </a:t>
            </a:r>
            <a:r>
              <a:rPr lang="en-GB" sz="1200" dirty="0" err="1">
                <a:solidFill>
                  <a:srgbClr val="993300"/>
                </a:solidFill>
                <a:effectLst/>
                <a:latin typeface="Arial" panose="020B0604020202020204" pitchFamily="34" charset="0"/>
                <a:ea typeface="Times New Roman" panose="02020603050405020304" pitchFamily="18" charset="0"/>
                <a:cs typeface="Arial" panose="020B0604020202020204" pitchFamily="34" charset="0"/>
              </a:rPr>
              <a:t>selectorate</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 theory.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W/S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is large (and the loyalty norm is weak) along the dotted line.</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a:p>
        </p:txBody>
      </p:sp>
    </p:spTree>
    <p:extLst>
      <p:ext uri="{BB962C8B-B14F-4D97-AF65-F5344CB8AC3E}">
        <p14:creationId xmlns:p14="http://schemas.microsoft.com/office/powerpoint/2010/main" val="29343797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7619106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21</a:t>
            </a:fld>
            <a:endParaRPr lang="en-US" dirty="0"/>
          </a:p>
        </p:txBody>
      </p:sp>
    </p:spTree>
    <p:extLst>
      <p:ext uri="{BB962C8B-B14F-4D97-AF65-F5344CB8AC3E}">
        <p14:creationId xmlns:p14="http://schemas.microsoft.com/office/powerpoint/2010/main" val="1012569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latin typeface="Arial" panose="020B0604020202020204" pitchFamily="34" charset="0"/>
                <a:cs typeface="Arial" panose="020B0604020202020204" pitchFamily="34" charset="0"/>
              </a:rPr>
              <a:t>L.O. 8-1 </a:t>
            </a:r>
            <a:r>
              <a:rPr lang="en-GB"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Compare different types of dictatorship.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Source: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Cheibub</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Gandhi, and Vreeland (2010, 87).</a:t>
            </a:r>
            <a:endParaRPr lang="en-US"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22</a:t>
            </a:fld>
            <a:endParaRPr lang="en-US" dirty="0"/>
          </a:p>
        </p:txBody>
      </p:sp>
    </p:spTree>
    <p:extLst>
      <p:ext uri="{BB962C8B-B14F-4D97-AF65-F5344CB8AC3E}">
        <p14:creationId xmlns:p14="http://schemas.microsoft.com/office/powerpoint/2010/main" val="11168110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23</a:t>
            </a:fld>
            <a:endParaRPr lang="en-US" dirty="0"/>
          </a:p>
        </p:txBody>
      </p:sp>
    </p:spTree>
    <p:extLst>
      <p:ext uri="{BB962C8B-B14F-4D97-AF65-F5344CB8AC3E}">
        <p14:creationId xmlns:p14="http://schemas.microsoft.com/office/powerpoint/2010/main" val="1790657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latin typeface="Arial" panose="020B0604020202020204" pitchFamily="34" charset="0"/>
                <a:cs typeface="Arial" panose="020B0604020202020204" pitchFamily="34" charset="0"/>
              </a:rPr>
              <a:t>L.O. 8-1 </a:t>
            </a:r>
            <a:r>
              <a:rPr lang="en-GB"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Compare different types of dictatorship.</a:t>
            </a:r>
            <a:endParaRPr lang="en-US"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i="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Source: Data on dictatorial types are from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Bjørnskov</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and Rode (2020).</a:t>
            </a:r>
            <a:endParaRPr lang="en-US"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a:p>
        </p:txBody>
      </p:sp>
    </p:spTree>
    <p:extLst>
      <p:ext uri="{BB962C8B-B14F-4D97-AF65-F5344CB8AC3E}">
        <p14:creationId xmlns:p14="http://schemas.microsoft.com/office/powerpoint/2010/main" val="2607762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8-1 </a:t>
            </a:r>
            <a:r>
              <a:rPr lang="en-GB" sz="1200" dirty="0">
                <a:solidFill>
                  <a:srgbClr val="993300"/>
                </a:solidFill>
                <a:effectLst/>
                <a:latin typeface="Times New Roman" panose="02020603050405020304" pitchFamily="18" charset="0"/>
                <a:ea typeface="Times New Roman" panose="02020603050405020304" pitchFamily="18" charset="0"/>
              </a:rPr>
              <a:t>Compare different types of dictatorship.</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Relies on family and kin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Dictatorial monarchs rely on their family and kin network to come to power and stay in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general, the family and kin members in a monarchy play an important role when it comes to the issue of succession.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 successor is typically a member of the royal family, they needn’t be the monarch’s firstborn; that is, the system of succession needn’t be based on primogeniture.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Even if the established procedure for succession is violated in a monarchy, it’s typically the case that the new leader must have the support of the royal family elite.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Kingdom of eSwatini, formerly Swaziland, highlights the important role the royal family can play in choosing the monarch and the lengths that some monarchs go to in order to stabilize their base of societal support.</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Other contemporary examples of monarchic dictatorships include Jordan, Bahrain, Kuwait, and Saudi Arabia.</a:t>
            </a:r>
            <a:endParaRPr lang="en-US" sz="1800" dirty="0">
              <a:effectLst/>
              <a:latin typeface="Times New Roman" panose="02020603050405020304" pitchFamily="18" charset="0"/>
              <a:ea typeface="Times New Roman" panose="02020603050405020304" pitchFamily="18" charset="0"/>
            </a:endParaRPr>
          </a:p>
          <a:p>
            <a:endParaRPr lang="en-US" dirty="0"/>
          </a:p>
          <a:p>
            <a:r>
              <a:rPr lang="en-US" dirty="0"/>
              <a:t>Relatively stable authoritarian regime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Empirically, monarchic dictatorships suffer from less violence and political instability than other forms of dictatorship, and monarchic leaders survive in office longer than other authoritarian leaders.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also some evidence that monarchies have more stable property rights and experience faster economic growth than other types of dictatorships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Christian Bjørnskov and Martin Rode (2020), there are only monarchic dictatorships.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Victor Menaldo (2012) argues that monarchic dictatorships are so stable because they’ve developed a political culture that allows them to solve credible commitment problems with respect to their support coalitions.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Three features of “monarchic culture.”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there are clear rules as to who the insiders and outsiders are.</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monarchies tend to have rules or norms that indicate exactly how regime benefits are to be shared among the various members of the royal family.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Third, monarchies tend to have institutions that allow members of the royal family to monitor the actions of the monarch and enforce the norms regarding the distribution of regime rents. </a:t>
            </a:r>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3585969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8-1 </a:t>
            </a:r>
            <a:r>
              <a:rPr lang="en-GB" sz="1200" dirty="0">
                <a:solidFill>
                  <a:srgbClr val="993300"/>
                </a:solidFill>
                <a:effectLst/>
                <a:latin typeface="Times New Roman" panose="02020603050405020304" pitchFamily="18" charset="0"/>
                <a:ea typeface="Times New Roman" panose="02020603050405020304" pitchFamily="18" charset="0"/>
              </a:rPr>
              <a:t>Compare different types of dictatorship.</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Contemporary military dictatorships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Contemporary military dictatorships include Thailand, Myanmar, Chad, Burkina Faso, Gabon, Guinea, and Sudan.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most cases, military leaders rule as part of a “junta,” or committee.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Military rulers often portray “themselves as ‘guardians of the national interest,’ saving the nation from the disaster wrought by corrupt and myopic civilian politicians.”</a:t>
            </a:r>
            <a:r>
              <a:rPr lang="en-US" dirty="0">
                <a:effectLst/>
              </a:rPr>
              <a:t> </a:t>
            </a:r>
            <a:endParaRPr lang="en-US" dirty="0"/>
          </a:p>
          <a:p>
            <a:endParaRPr lang="en-US" dirty="0"/>
          </a:p>
          <a:p>
            <a:r>
              <a:rPr lang="en-US" dirty="0"/>
              <a:t>Class conflicts or corporate interests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not clear that military rulers actually have such altruistic motivations.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scholars have argued, for instance, that military coups are more often than not motivated by class conflict or corporate interests </a:t>
            </a:r>
            <a:endParaRPr lang="en-US" dirty="0"/>
          </a:p>
          <a:p>
            <a:endParaRPr lang="en-US" dirty="0"/>
          </a:p>
          <a:p>
            <a:r>
              <a:rPr lang="en-US" dirty="0"/>
              <a:t>Pressing threat to stability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most pressing threat to the stability of military dictatorships tends to come from within the military itself.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the history of military rule in the West African country of Guinea.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threat that factions within the military pose to stability is commonplace in many countries.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Between 1945 and 2022, the country to have experienced the most military coups is Bolivia.</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Historically, military coups have been most frequent in South America and northern and central Africa.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382908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8-1 </a:t>
            </a:r>
            <a:r>
              <a:rPr lang="en-GB" sz="1200" dirty="0">
                <a:solidFill>
                  <a:srgbClr val="993300"/>
                </a:solidFill>
                <a:effectLst/>
                <a:latin typeface="Times New Roman" panose="02020603050405020304" pitchFamily="18" charset="0"/>
                <a:ea typeface="Times New Roman" panose="02020603050405020304" pitchFamily="18" charset="0"/>
              </a:rPr>
              <a:t>Compare different types of dictatorship.</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Short durations and large budgets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Empirically, military dictatorships tend to have short durations and are more likely to end with negotiations as opposed to violence than other types of authoritarian regime.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also some evidence that military dictatorships are more likely to leave behind democratic forms of government than other types of dictatorship.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military tends to value discipline and cohesiveness, autonomy from civilian intervention, and military budgets large enough to attract recruits and buy weapons.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Officers tend to participate in coups only when a government threatens the interests, or the very existence, of the military.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Disagreements over, say, economic policy or the distribution of office benefits among senior officers can lead to factionalization.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Importantly, the value of the exit option—the value associated with giving up power—is considerably higher for military dictatorships than for other forms of dictatorship.</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many cases, the military will actually negotiate the handover of power to make sure that its interests are indeed protected.</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Nikolay Marinov and Hein Goemans (2014) indicate that the shorter duration of military dictatorships and the propensity of military juntas to leave behind competitive elections are even more pronounced in the post–Cold War period.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of their empirical evidence is presented graphically in Figure 8.3.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Coups “good” for democracy?</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Coup leaders are often very sensitive to how the international community will respond to their actions, particularly if they depend on the outside world for foreign aid.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Marinov and Goemans (2014, 805) argue that foreign countries, particularly Western ones, exerted much less pressure on military dictatorships to hold elections during the Cold War period because they viewed the world as a “chessboard of West vs. East.”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Western countries, like the United States, often preferred to support staunchly anti-Communist military juntas during the Cold War rather than encourage competitive elections that might produce left-leaning governments sympathetic to the Soviet Union.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More recent studies find evidence that post-coup democratization is more likely in wealthy countries that are closely tied to the international economy.</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line of research has led some to wonder whether coups might even be “good” for democracy.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Clayton Thyne and Jonathan Powell (2014), for example, suggest that coups can create opportunities for liberalization that wouldn’t otherwise exist by providing a “shock” to the system.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optimistic view of military coups, though, isn’t consistent with the broader empirical evidence.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Cheeseman (2021) also notes, history tends to indicate that “coups beget more coups, not economic growth and democracy.”</a:t>
            </a:r>
            <a:r>
              <a:rPr lang="en-US" sz="2800"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apparent break in the behavior of Western countries toward military juntas in the post–Cold War world shouldn’t be overstated either.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It’s not clear to us whether Western countries will support truly free elections in these regions with the inherent uncertainties that they bring or whether they’ll prefer to prop up client dictators that promise to protect Western interests.</a:t>
            </a:r>
            <a:endParaRPr lang="en-US"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1192163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latin typeface="Arial" panose="020B0604020202020204" pitchFamily="34" charset="0"/>
                <a:cs typeface="Arial" panose="020B0604020202020204" pitchFamily="34" charset="0"/>
              </a:rPr>
              <a:t>L.O. 8-1 </a:t>
            </a:r>
            <a:r>
              <a:rPr lang="en-GB"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Compare different types of dictatorship.</a:t>
            </a:r>
            <a:endParaRPr lang="en-US" sz="1200" i="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i="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Source: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Marinov</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and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Goemans</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(2014).</a:t>
            </a:r>
            <a:endParaRPr lang="en-US"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a:p>
        </p:txBody>
      </p:sp>
    </p:spTree>
    <p:extLst>
      <p:ext uri="{BB962C8B-B14F-4D97-AF65-F5344CB8AC3E}">
        <p14:creationId xmlns:p14="http://schemas.microsoft.com/office/powerpoint/2010/main" val="4250185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8-1 </a:t>
            </a:r>
            <a:r>
              <a:rPr lang="en-GB" sz="1200" dirty="0">
                <a:solidFill>
                  <a:srgbClr val="993300"/>
                </a:solidFill>
                <a:effectLst/>
                <a:latin typeface="Times New Roman" panose="02020603050405020304" pitchFamily="18" charset="0"/>
                <a:ea typeface="Times New Roman" panose="02020603050405020304" pitchFamily="18" charset="0"/>
              </a:rPr>
              <a:t>Compare different types of dictatorship.</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No immediate institutional support base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Unlike monarchic and military dictatorships, which can rely on family and kin networks or the strength of the armed forces to stay in power, civilian dictators don’t have an immediate institutional base of support.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Instead, they have to create one.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civilian dictators do this with the help of regime parties or personality cults.</a:t>
            </a:r>
            <a:r>
              <a:rPr lang="en-US" dirty="0">
                <a:effectLst/>
              </a:rPr>
              <a:t> </a:t>
            </a:r>
            <a:endParaRPr lang="en-US" dirty="0"/>
          </a:p>
          <a:p>
            <a:endParaRPr lang="en-US" dirty="0"/>
          </a:p>
          <a:p>
            <a:r>
              <a:rPr lang="en-US" dirty="0"/>
              <a:t>Dominant-Party Dictatorships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 </a:t>
            </a:r>
            <a:r>
              <a:rPr lang="en-GB" sz="1800" dirty="0">
                <a:effectLst/>
                <a:latin typeface="Times New Roman" panose="02020603050405020304" pitchFamily="18" charset="0"/>
                <a:ea typeface="Times New Roman" panose="02020603050405020304" pitchFamily="18" charset="0"/>
              </a:rPr>
              <a:t>dominant-party dictatorship</a:t>
            </a:r>
            <a:r>
              <a:rPr lang="en-US" sz="1800" dirty="0">
                <a:effectLst/>
                <a:latin typeface="Calibri" panose="020F0502020204030204" pitchFamily="34" charset="0"/>
                <a:ea typeface="Calibri" panose="020F0502020204030204" pitchFamily="34" charset="0"/>
                <a:cs typeface="Times New Roman" panose="02020603050405020304" pitchFamily="18" charset="0"/>
              </a:rPr>
              <a:t>, “one party dominates access to political office and control over policy, though other parties may exist and compete as minor players in elections.”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Just as political parties play an important role in recruiting and socializing the political elite in democracies, they can perform a similar function in civilian dictatorships.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the role played by the Communist Party in the former Soviet Union (CPSU).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value of a regime party isn’t restricted only to communist countries.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Beatriz Magaloni (2006) provides a nice description of the types of mobilization techniques that the Institutional Revolutionary Party (PRI) used for many years in Mexico to signal its own strength and highlight the weakness of the opposition.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After authoritarian monarchies, dominant-party dictatorships are the longest-lived dictatorships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Party cadres in a dominant-party dictatorship are similar to politicians in a democracy in that they want to hold office.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best strategy for maintaining access to office is to stay united.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logic helps to explain why regime parties often engage in widespread electoral fraud even when they know they’re going to win elections.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Until recently, the traditional view of electoral fraud was that it’s most likely to occur when elections are expected to be close, that is, when the incumbent feels they need to buy some votes to push them over the finish line.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this view of electoral fraud isn’t consistent with the empirical record.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types of co-optation strategies employed in dominant-party dictatorships obviously require that the dominant faction have sufficient resources to buy off potential rivals and convince minority factions they’re better off sticking with the regime party than siding with the opposition.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Stability is also threatened when opposition parties or rival factions do better in elections than expected.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the tools that dictatorial regimes have at their disposal to guarantee electoral victory, a close-run election can signal weakness, thereby encouraging opponents.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endParaRPr lang="en-US" dirty="0"/>
          </a:p>
          <a:p>
            <a:endParaRPr lang="en-US" dirty="0"/>
          </a:p>
          <a:p>
            <a:r>
              <a:rPr lang="en-US" dirty="0"/>
              <a:t>Personalist Dictatorships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to the leaders in dominant-party dictatorships who use regime parties to maintain their hold on power, some civilian dictators attempt to establish a more personalist form of rule.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personalist dictator often deliberately undermines these institutions, so they can’t act as a power base for a potential rival.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These dictatorships are also often characterized by a weak or nonexistent press, a strong secret police, and an arbitrary use of state violence that keeps the population living in constant fear.</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of these dictators cultivate elaborate personality cults in an attempt to maintain the loyalty of their support coalition and the citizenry more generally.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cult of personality consists “of a set of beliefs, values, myths, symbols, and rituals directed at the adulation of the leader.”</a:t>
            </a:r>
            <a:r>
              <a:rPr lang="en-US" dirty="0">
                <a:effectLst/>
              </a:rPr>
              <a:t> </a:t>
            </a:r>
            <a:endParaRPr lang="en-US" sz="1800"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Saparmurat Niyazov, who ruled Turkmenistan from 1985 to 2006.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Kim Jong-il, who ruled North Korea from 1994 until his death in December 2011, inherited a similar personality cult from his father, Kim Il-sung. Kim Jong-il claimed to be able to control the weather with his mood and to be able to teleport from place to place.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how strange these personality cults seem to outsiders (and presumably insiders), it’s perhaps worth thinking about exactly what role they play in keeping authoritarian leaders in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Personality cults are often viewed in the media as the creation of narcissistic and power-hungry dictators who wish to be flattered and deified.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standard story suggests that personality cults are designed to create loyal citizens by producing false beliefs in the population.</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problem with the standard story, though, is that the personality cults and propaganda claims made by authoritarian rulers are often ridiculously unbelievable.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theoretical and empirical evidence when it comes to political communication suggests that persuasion, where people truly believe, is very difficult.</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Lisa Wedeen (1998, 1999) argues that personality cults are strategies of domination.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Haifeng Huang (2015) argues that propaganda and cults of personality are designed to signal regime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Personality cults can be used as a screening device for loyalty and other desirable characteristics in supporters and subordinates.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problem, known as the adverse selection problem, refers to the difficulty in finding the right ‘type’ of agent.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story starts by recognizing that people who live in dictatorships often engage in preference falsification.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Given the lack of reliable information about people’s loyalty, the dictator’s decision to promote someone to a position of power or otherwise delegate to an agent is fraught with danger.</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Xavier Marquez (2011) suggests that increasingly elaborate cults of personality can arise when people try to outdo each other when it comes to signaling their loyalty to the ruler.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By slowly raising the degree to which their claims are “over the top,” a dictator can better gauge who’s loyal by finding the point at which they’re no longer willing to publicly repeat their “incredible” claims.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process also results in “flattery inflation” as people attempt to send ever more costly signals by continually outdoing each other in praising the ruler.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When the leader's supporters repeat outlandish claims, they enhance the credibility of the loyalty signal because they taint their reputation with opposition groups, thereby reducing their exit options.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Along similar lines, Charles Crabtree, Holger Kern, and David Siegel (2020) argue that personality cults can help screen agents for they loyalty and unscrupulousness.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argue that there’s a psychological cost to engaging in preference falsification that arises from the inherent loss of personal autonomy and sacrifice of personal integrity.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Although personality cults may appear laughable to us and symbolic of narcissistic rulers, you should now be able to see how they can also be a rational tool for helping the dictator stay in power and achieve their goals.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Think of intra-regime politics in a personalist dictatorship as involving the leader’s faction and a minority rival faction, with the leader’s faction having to decide how much of the spoils of office to share with the rival faction to keep it from defecting</a:t>
            </a:r>
            <a:r>
              <a:rPr lang="en-US" sz="2800"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with dominant-party systems, the stability of personalist dictatorships rests on them having enough economic resources to keep their support coalitions satisfied.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generally the case that the depth and duration of the economic crisis has to be greater in a personalist dictatorship than in a dominant-party dictatorship before it becomes unstable. There are at least three reasons for this.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the concentration of office benefits in the leader’s faction means that a personalist dictator can more easily ride out periods of poor economic performance.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the highly repressive nature of the security apparatus means that the probability of successfully overthrowing the regime is quite low.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Third, members of the leader’s faction in a personalist dictatorship have much less valuable exit options than members of the regime party in a dominant-party dictatorship. </a:t>
            </a:r>
            <a:endParaRPr lang="en-US" sz="1800" dirty="0">
              <a:effectLst/>
              <a:latin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630883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8-2 </a:t>
            </a:r>
            <a:r>
              <a:rPr lang="en-GB" sz="1800" dirty="0">
                <a:solidFill>
                  <a:srgbClr val="993300"/>
                </a:solidFill>
                <a:effectLst/>
                <a:latin typeface="Times New Roman" panose="02020603050405020304" pitchFamily="18" charset="0"/>
                <a:ea typeface="Times New Roman" panose="02020603050405020304" pitchFamily="18" charset="0"/>
              </a:rPr>
              <a:t>Describe the two fundamental problems of authoritarian rule.</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8-4 </a:t>
            </a:r>
            <a:r>
              <a:rPr lang="en-GB" sz="1200" dirty="0">
                <a:solidFill>
                  <a:srgbClr val="993300"/>
                </a:solidFill>
                <a:effectLst/>
                <a:latin typeface="Times New Roman" panose="02020603050405020304" pitchFamily="18" charset="0"/>
                <a:ea typeface="Times New Roman" panose="02020603050405020304" pitchFamily="18" charset="0"/>
              </a:rPr>
              <a:t>Discuss how the two fundamental problems of authoritarian rule shape the institutional structure, policies, and survival of dictatorial regimes.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Focus on intra-elite conflict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problem of authoritarian power-sharing focuses on intra-elite conflict.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Dictators never come to power on their own, and they rarely control enough resources to govern alone. Instead, dictators rely on a support coalition.</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support coalition might include members of the armed forces, key allies in the royal family, economic and religious elites, and so 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Any power-sharing agreement must be self-enforcing in the sense that political actors must have incentives to abide by the bargain reached.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power-sharing agreements that characterize a dictatorial regime reflect the underlying balance of power between different sets of political actors.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If the balance of power changes, so does the (implicit) power-sharing agreement and with it the nature of the dictatorial regime.</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Incentive to alter power-sharing</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members of a dictator’s support coalition know the dictator will always have an incentive to alter any power-sharing agreement to his benefit.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dictator always wants to acquire more power at the expense of his allies.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When the threat to remove the dictator is credible, we have a </a:t>
            </a:r>
            <a:r>
              <a:rPr lang="en-US" sz="1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contested dictatorship</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where power is shared between the dictator and his allies.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Removing a dictator, perhaps via a coup, can be costly, though, if for no other reason than that it interrupts other productive pursuits.</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Even if the coup succeeds, it can leave lingering divisions that destabilize the authoritarian regime.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Significantly, authoritarian regimes are frequently characterized by asymmetric information.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Uncertainty about the dictator’s actions and the reluctance of the support coalition to rebel creates incentives for the dictator “to try his luck and attempt to acquire power at their expense.”</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Personalist dictatorships arise when the support coalition repeatedly fails to act in response to a series of power grabs by the dictator.</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Trajectory followed by personalist dictators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essentially the trajectory followed by all personalist dictators, including Mao Zedong in China, “Papa Doc” Duvalier in Haiti, Vladimir Putin in Russia, and Joseph Stalin in the Soviet Union.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case of Stalin, he rose from relative obscurity to become one of the most powerful dictators in the modern era.</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transformation of Stalin into a personalist dictator was possible only because members of his support coalition didn’t successfully step in early enough to prevent him from consolidating his hold on power.</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underlying balance of power changed over time in Stalin’s favor, and so did the nature of the Soviet authoritarian regime.</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Solving the power-sharing problem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Dictators and their support coalitions have an incentive to create a stable power-sharing agreement that allows the dictator to stay in power and the support coalition to benefit from the dictator being in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a stable power-sharing agreement to exist, the support coalition and the dictator must find a solution to this asymmetric information or “monitoring problem” such that the support coalition receives credible information about the dictator’s actions.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Milan Svolik (2012) suggests that the monitoring problem can be solved, or at least minimized, with appropriate political institutions.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Decision-making bodies within legislatures or political parties can provide a forum for exchanging information and deliberating about policy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Dictatorships institutionalize to solve </a:t>
            </a:r>
            <a:r>
              <a:rPr lang="en-GB" sz="1800" i="1" dirty="0">
                <a:effectLst/>
                <a:latin typeface="Times New Roman" panose="02020603050405020304" pitchFamily="18" charset="0"/>
                <a:ea typeface="Times New Roman" panose="02020603050405020304" pitchFamily="18" charset="0"/>
              </a:rPr>
              <a:t>informational problems</a:t>
            </a:r>
            <a:r>
              <a:rPr lang="en-GB" sz="1800" dirty="0">
                <a:effectLst/>
                <a:latin typeface="Times New Roman" panose="02020603050405020304" pitchFamily="18" charset="0"/>
                <a:ea typeface="Times New Roman" panose="02020603050405020304" pitchFamily="18" charset="0"/>
              </a:rPr>
              <a:t> within the authoritarian elite.</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Information on its own, though, isn’t sufficient to create a stable power-sharing arrangement.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addition to being able to detect power grabs, support coalitions must also have the strength to credibly punish the dictator if they find he’s reneging on their agreement.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create a stable power-sharing agreement, institutions must alter the underlying balance of power between the dictator and the support coalition.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authoritarian leaders have been able to consolidate their hold on power and establish a personalist dictatorship, they have no need to institutionalize.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If there’s an imbalance in the distribution of power that favors the dictator, we’re likely to see the effectiveness of institutional constraints on the dictator gradually erode over time as the dictator successfully consolidates his hold on power.</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How can the dictator credibly commit to abide by the power-sharing agreement he negotiates with his support coalition? Our answer is that he can</a:t>
            </a:r>
            <a:r>
              <a:rPr lang="en-US" sz="2800" dirty="0">
                <a:effectLst/>
              </a:rPr>
              <a:t> </a:t>
            </a:r>
            <a:endParaRPr lang="en-GB" sz="1800" dirty="0">
              <a:effectLst/>
              <a:latin typeface="Times New Roman" panose="02020603050405020304" pitchFamily="18" charset="0"/>
            </a:endParaRP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(1) create institutions that enable the support coalition to monitor his activity and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(2) transfer sufficient power to these institutions that the support coalition can credibly punish him if he reneges on his promises.</a:t>
            </a:r>
            <a:r>
              <a:rPr lang="en-US" sz="2800" dirty="0">
                <a:effectLst/>
              </a:rPr>
              <a:t> </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1566006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3524097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slide" Target="slide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slide" Target="slide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slide" Target="slide19.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slide" Target="slide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slide" Target="slide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495800"/>
            <a:ext cx="6400800" cy="1752600"/>
          </a:xfrm>
        </p:spPr>
        <p:txBody>
          <a:bodyPr>
            <a:normAutofit fontScale="90000"/>
          </a:bodyPr>
          <a:lstStyle/>
          <a:p>
            <a:pPr marL="0" indent="0"/>
            <a:r>
              <a:rPr lang="en-US" dirty="0"/>
              <a:t>Clark, Foundations of Comparative Politics, Edition 2</a:t>
            </a:r>
            <a:br>
              <a:rPr lang="en-US" dirty="0"/>
            </a:br>
            <a:r>
              <a:rPr lang="en-US" dirty="0"/>
              <a:t>Chapter 8: Varieties of Dictatorship</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786E8-10E0-8591-7F22-635261A123EC}"/>
              </a:ext>
            </a:extLst>
          </p:cNvPr>
          <p:cNvSpPr>
            <a:spLocks noGrp="1"/>
          </p:cNvSpPr>
          <p:nvPr>
            <p:ph type="title"/>
          </p:nvPr>
        </p:nvSpPr>
        <p:spPr/>
        <p:txBody>
          <a:bodyPr>
            <a:normAutofit fontScale="90000"/>
          </a:bodyPr>
          <a:lstStyle/>
          <a:p>
            <a:r>
              <a:rPr lang="en-US" dirty="0"/>
              <a:t>The Two Fundamental Problems of Authoritarian Rule </a:t>
            </a:r>
            <a:r>
              <a:rPr lang="en-US" sz="2700" dirty="0"/>
              <a:t>(1 of 2)</a:t>
            </a:r>
          </a:p>
        </p:txBody>
      </p:sp>
      <p:sp>
        <p:nvSpPr>
          <p:cNvPr id="4" name="Content Placeholder 3">
            <a:extLst>
              <a:ext uri="{FF2B5EF4-FFF2-40B4-BE49-F238E27FC236}">
                <a16:creationId xmlns:a16="http://schemas.microsoft.com/office/drawing/2014/main" id="{66B8344F-A39C-9D96-7CF4-B1521B85F119}"/>
              </a:ext>
            </a:extLst>
          </p:cNvPr>
          <p:cNvSpPr>
            <a:spLocks noGrp="1"/>
          </p:cNvSpPr>
          <p:nvPr>
            <p:ph idx="1"/>
          </p:nvPr>
        </p:nvSpPr>
        <p:spPr/>
        <p:txBody>
          <a:bodyPr/>
          <a:lstStyle/>
          <a:p>
            <a:pPr marL="0" indent="0">
              <a:buNone/>
            </a:pPr>
            <a:r>
              <a:rPr lang="en-US" dirty="0"/>
              <a:t>The Problem of Authoritarian Power-Sharing</a:t>
            </a:r>
          </a:p>
          <a:p>
            <a:r>
              <a:rPr lang="en-US" dirty="0"/>
              <a:t>Focus on intra-elite conflict.</a:t>
            </a:r>
          </a:p>
          <a:p>
            <a:r>
              <a:rPr lang="en-US" dirty="0"/>
              <a:t>Incentive to alter power-sharing.</a:t>
            </a:r>
          </a:p>
          <a:p>
            <a:r>
              <a:rPr lang="en-US" dirty="0"/>
              <a:t>Trajectory followed by personalist dictators.</a:t>
            </a:r>
          </a:p>
          <a:p>
            <a:r>
              <a:rPr lang="en-US" dirty="0"/>
              <a:t>Solving the power-sharing problem.</a:t>
            </a:r>
          </a:p>
        </p:txBody>
      </p:sp>
      <p:sp>
        <p:nvSpPr>
          <p:cNvPr id="2" name="Footer Placeholder 1">
            <a:extLst>
              <a:ext uri="{FF2B5EF4-FFF2-40B4-BE49-F238E27FC236}">
                <a16:creationId xmlns:a16="http://schemas.microsoft.com/office/drawing/2014/main" id="{A8B2719D-7CB1-C8CD-67F1-4C2F8596B5E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CC5CBDE-59B3-EEB9-834A-D74EE560D3A3}"/>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31047645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786E8-10E0-8591-7F22-635261A123EC}"/>
              </a:ext>
            </a:extLst>
          </p:cNvPr>
          <p:cNvSpPr>
            <a:spLocks noGrp="1"/>
          </p:cNvSpPr>
          <p:nvPr>
            <p:ph type="title"/>
          </p:nvPr>
        </p:nvSpPr>
        <p:spPr/>
        <p:txBody>
          <a:bodyPr>
            <a:normAutofit fontScale="90000"/>
          </a:bodyPr>
          <a:lstStyle/>
          <a:p>
            <a:r>
              <a:rPr lang="en-US" dirty="0"/>
              <a:t>The Two Fundamental Problems of Authoritarian Rule </a:t>
            </a:r>
            <a:r>
              <a:rPr lang="en-US" sz="2700" dirty="0"/>
              <a:t>(2 of 2)</a:t>
            </a:r>
          </a:p>
        </p:txBody>
      </p:sp>
      <p:sp>
        <p:nvSpPr>
          <p:cNvPr id="4" name="Content Placeholder 3">
            <a:extLst>
              <a:ext uri="{FF2B5EF4-FFF2-40B4-BE49-F238E27FC236}">
                <a16:creationId xmlns:a16="http://schemas.microsoft.com/office/drawing/2014/main" id="{66B8344F-A39C-9D96-7CF4-B1521B85F119}"/>
              </a:ext>
            </a:extLst>
          </p:cNvPr>
          <p:cNvSpPr>
            <a:spLocks noGrp="1"/>
          </p:cNvSpPr>
          <p:nvPr>
            <p:ph idx="1"/>
          </p:nvPr>
        </p:nvSpPr>
        <p:spPr/>
        <p:txBody>
          <a:bodyPr/>
          <a:lstStyle/>
          <a:p>
            <a:pPr marL="0" indent="0">
              <a:buNone/>
            </a:pPr>
            <a:r>
              <a:rPr lang="en-US" dirty="0"/>
              <a:t>The Problem of Authoritarian Control</a:t>
            </a:r>
          </a:p>
          <a:p>
            <a:r>
              <a:rPr lang="en-US" dirty="0"/>
              <a:t>Repress the masses.</a:t>
            </a:r>
          </a:p>
          <a:p>
            <a:r>
              <a:rPr lang="en-US" dirty="0"/>
              <a:t>Co-opt the masses.</a:t>
            </a:r>
          </a:p>
          <a:p>
            <a:endParaRPr lang="en-US" dirty="0"/>
          </a:p>
        </p:txBody>
      </p:sp>
      <p:sp>
        <p:nvSpPr>
          <p:cNvPr id="2" name="Footer Placeholder 1">
            <a:extLst>
              <a:ext uri="{FF2B5EF4-FFF2-40B4-BE49-F238E27FC236}">
                <a16:creationId xmlns:a16="http://schemas.microsoft.com/office/drawing/2014/main" id="{A8B2719D-7CB1-C8CD-67F1-4C2F8596B5E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CC5CBDE-59B3-EEB9-834A-D74EE560D3A3}"/>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2356193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786E8-10E0-8591-7F22-635261A123EC}"/>
              </a:ext>
            </a:extLst>
          </p:cNvPr>
          <p:cNvSpPr>
            <a:spLocks noGrp="1"/>
          </p:cNvSpPr>
          <p:nvPr>
            <p:ph type="title"/>
          </p:nvPr>
        </p:nvSpPr>
        <p:spPr/>
        <p:txBody>
          <a:bodyPr>
            <a:normAutofit/>
          </a:bodyPr>
          <a:lstStyle/>
          <a:p>
            <a:r>
              <a:rPr lang="en-US" sz="4000" dirty="0"/>
              <a:t>Selectorate Theory </a:t>
            </a:r>
            <a:r>
              <a:rPr lang="en-US" sz="2400" dirty="0"/>
              <a:t>(1 of 6)</a:t>
            </a:r>
          </a:p>
        </p:txBody>
      </p:sp>
      <p:sp>
        <p:nvSpPr>
          <p:cNvPr id="4" name="Content Placeholder 3">
            <a:extLst>
              <a:ext uri="{FF2B5EF4-FFF2-40B4-BE49-F238E27FC236}">
                <a16:creationId xmlns:a16="http://schemas.microsoft.com/office/drawing/2014/main" id="{66B8344F-A39C-9D96-7CF4-B1521B85F119}"/>
              </a:ext>
            </a:extLst>
          </p:cNvPr>
          <p:cNvSpPr>
            <a:spLocks noGrp="1"/>
          </p:cNvSpPr>
          <p:nvPr>
            <p:ph idx="1"/>
          </p:nvPr>
        </p:nvSpPr>
        <p:spPr/>
        <p:txBody>
          <a:bodyPr/>
          <a:lstStyle/>
          <a:p>
            <a:r>
              <a:rPr lang="en-US" dirty="0"/>
              <a:t>Variation in economic performance.</a:t>
            </a:r>
          </a:p>
          <a:p>
            <a:r>
              <a:rPr lang="en-US" dirty="0"/>
              <a:t>Basic assumption underpinning selectorate theory.</a:t>
            </a:r>
          </a:p>
          <a:p>
            <a:r>
              <a:rPr lang="en-US" dirty="0"/>
              <a:t>Key part of this perspective.</a:t>
            </a:r>
          </a:p>
          <a:p>
            <a:r>
              <a:rPr lang="en-US" dirty="0"/>
              <a:t>List of “best” leaders.</a:t>
            </a:r>
          </a:p>
        </p:txBody>
      </p:sp>
      <p:sp>
        <p:nvSpPr>
          <p:cNvPr id="2" name="Footer Placeholder 1">
            <a:extLst>
              <a:ext uri="{FF2B5EF4-FFF2-40B4-BE49-F238E27FC236}">
                <a16:creationId xmlns:a16="http://schemas.microsoft.com/office/drawing/2014/main" id="{A8B2719D-7CB1-C8CD-67F1-4C2F8596B5E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CC5CBDE-59B3-EEB9-834A-D74EE560D3A3}"/>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2960638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786E8-10E0-8591-7F22-635261A123EC}"/>
              </a:ext>
            </a:extLst>
          </p:cNvPr>
          <p:cNvSpPr>
            <a:spLocks noGrp="1"/>
          </p:cNvSpPr>
          <p:nvPr>
            <p:ph type="title"/>
          </p:nvPr>
        </p:nvSpPr>
        <p:spPr/>
        <p:txBody>
          <a:bodyPr>
            <a:normAutofit/>
          </a:bodyPr>
          <a:lstStyle/>
          <a:p>
            <a:r>
              <a:rPr lang="en-US" sz="4000" dirty="0"/>
              <a:t>Selectorate Theory </a:t>
            </a:r>
            <a:r>
              <a:rPr lang="en-US" sz="2400" dirty="0"/>
              <a:t>(2 of 6)</a:t>
            </a:r>
          </a:p>
        </p:txBody>
      </p:sp>
      <p:sp>
        <p:nvSpPr>
          <p:cNvPr id="4" name="Content Placeholder 3">
            <a:extLst>
              <a:ext uri="{FF2B5EF4-FFF2-40B4-BE49-F238E27FC236}">
                <a16:creationId xmlns:a16="http://schemas.microsoft.com/office/drawing/2014/main" id="{66B8344F-A39C-9D96-7CF4-B1521B85F119}"/>
              </a:ext>
            </a:extLst>
          </p:cNvPr>
          <p:cNvSpPr>
            <a:spLocks noGrp="1"/>
          </p:cNvSpPr>
          <p:nvPr>
            <p:ph idx="1"/>
          </p:nvPr>
        </p:nvSpPr>
        <p:spPr/>
        <p:txBody>
          <a:bodyPr/>
          <a:lstStyle/>
          <a:p>
            <a:pPr marL="0" indent="0">
              <a:buNone/>
            </a:pPr>
            <a:r>
              <a:rPr lang="en-US" dirty="0"/>
              <a:t>Institutions</a:t>
            </a:r>
          </a:p>
          <a:p>
            <a:r>
              <a:rPr lang="en-US" dirty="0"/>
              <a:t>Variation explained with institutional environment.</a:t>
            </a:r>
          </a:p>
          <a:p>
            <a:r>
              <a:rPr lang="en-US" dirty="0"/>
              <a:t>Who’s disenfranchised?</a:t>
            </a:r>
          </a:p>
          <a:p>
            <a:r>
              <a:rPr lang="en-US" dirty="0"/>
              <a:t>Who’s part of the selectorate?</a:t>
            </a:r>
          </a:p>
          <a:p>
            <a:r>
              <a:rPr lang="en-US" dirty="0"/>
              <a:t>Who’s part of winning coalition?</a:t>
            </a:r>
          </a:p>
        </p:txBody>
      </p:sp>
      <p:sp>
        <p:nvSpPr>
          <p:cNvPr id="2" name="Footer Placeholder 1">
            <a:extLst>
              <a:ext uri="{FF2B5EF4-FFF2-40B4-BE49-F238E27FC236}">
                <a16:creationId xmlns:a16="http://schemas.microsoft.com/office/drawing/2014/main" id="{A8B2719D-7CB1-C8CD-67F1-4C2F8596B5E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CC5CBDE-59B3-EEB9-834A-D74EE560D3A3}"/>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2941459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85954"/>
            <a:ext cx="8229600" cy="1059578"/>
          </a:xfrm>
        </p:spPr>
        <p:txBody>
          <a:bodyPr>
            <a:normAutofit/>
          </a:bodyPr>
          <a:lstStyle/>
          <a:p>
            <a:r>
              <a:rPr lang="en-US" sz="4000" dirty="0" err="1"/>
              <a:t>Selectorate</a:t>
            </a:r>
            <a:r>
              <a:rPr lang="en-US" sz="4000" dirty="0"/>
              <a:t> Theory </a:t>
            </a:r>
            <a:r>
              <a:rPr lang="en-US" sz="2400" dirty="0"/>
              <a:t>(3 of 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200400" cy="1550438"/>
          </a:xfrm>
        </p:spPr>
        <p:txBody>
          <a:bodyPr anchor="ctr">
            <a:noAutofit/>
          </a:bodyPr>
          <a:lstStyle/>
          <a:p>
            <a:pPr marL="0" indent="0">
              <a:buNone/>
            </a:pPr>
            <a:r>
              <a:rPr lang="en-US" sz="2400" b="1" dirty="0"/>
              <a:t>Figure 8.4</a:t>
            </a:r>
            <a:r>
              <a:rPr lang="en-US" sz="2400" dirty="0"/>
              <a:t> The Institutional Environment in </a:t>
            </a:r>
            <a:r>
              <a:rPr lang="en-US" sz="2400" dirty="0" err="1"/>
              <a:t>Selectorate</a:t>
            </a:r>
            <a:r>
              <a:rPr lang="en-US" sz="2400" dirty="0"/>
              <a:t> Theory</a:t>
            </a:r>
            <a:endParaRPr lang="en-US" sz="2400" noProof="0" dirty="0"/>
          </a:p>
        </p:txBody>
      </p:sp>
      <p:pic>
        <p:nvPicPr>
          <p:cNvPr id="9" name="Content Placeholder 8" descr="Three concentric circles labeled as winning coalition, selectorate, and residents, from inner to the outer circle. All are differently shaded.">
            <a:extLst>
              <a:ext uri="{FF2B5EF4-FFF2-40B4-BE49-F238E27FC236}">
                <a16:creationId xmlns:a16="http://schemas.microsoft.com/office/drawing/2014/main" id="{6A264145-C261-41C6-BE1F-185356B32915}"/>
              </a:ext>
            </a:extLst>
          </p:cNvPr>
          <p:cNvPicPr>
            <a:picLocks noGrp="1" noChangeAspect="1"/>
          </p:cNvPicPr>
          <p:nvPr>
            <p:ph sz="quarter" idx="13"/>
          </p:nvPr>
        </p:nvPicPr>
        <p:blipFill>
          <a:blip r:embed="rId3"/>
          <a:stretch>
            <a:fillRect/>
          </a:stretch>
        </p:blipFill>
        <p:spPr>
          <a:xfrm>
            <a:off x="4138161" y="2096110"/>
            <a:ext cx="4607005" cy="3086252"/>
          </a:xfrm>
          <a:prstGeom prst="rect">
            <a:avLst/>
          </a:prstGeom>
        </p:spPr>
      </p:pic>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957022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85954"/>
            <a:ext cx="8229600" cy="1059578"/>
          </a:xfrm>
        </p:spPr>
        <p:txBody>
          <a:bodyPr>
            <a:normAutofit/>
          </a:bodyPr>
          <a:lstStyle/>
          <a:p>
            <a:r>
              <a:rPr lang="en-US" sz="4000" dirty="0" err="1"/>
              <a:t>Selectorate</a:t>
            </a:r>
            <a:r>
              <a:rPr lang="en-US" sz="4000" dirty="0"/>
              <a:t> Theory </a:t>
            </a:r>
            <a:r>
              <a:rPr lang="en-US" sz="2400" dirty="0"/>
              <a:t>(4 of 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2791838" cy="1550438"/>
          </a:xfrm>
        </p:spPr>
        <p:txBody>
          <a:bodyPr anchor="ctr">
            <a:noAutofit/>
          </a:bodyPr>
          <a:lstStyle/>
          <a:p>
            <a:pPr marL="0" indent="0">
              <a:buNone/>
            </a:pPr>
            <a:r>
              <a:rPr lang="en-US" sz="2400" b="1" dirty="0"/>
              <a:t>Figure 8.5</a:t>
            </a:r>
            <a:r>
              <a:rPr lang="en-US" sz="2400" dirty="0"/>
              <a:t> </a:t>
            </a:r>
            <a:r>
              <a:rPr lang="en-US" sz="2400" dirty="0" err="1"/>
              <a:t>Selectorate</a:t>
            </a:r>
            <a:r>
              <a:rPr lang="en-US" sz="2400" dirty="0"/>
              <a:t> Theory and Regime-Type Locations</a:t>
            </a:r>
            <a:endParaRPr lang="en-US" sz="2400" noProof="0" dirty="0"/>
          </a:p>
        </p:txBody>
      </p:sp>
      <p:pic>
        <p:nvPicPr>
          <p:cNvPr id="9" name="Content Placeholder 8" descr="Graph of comparison of small and large features between winning coalition (W) and selectorate (S).">
            <a:extLst>
              <a:ext uri="{FF2B5EF4-FFF2-40B4-BE49-F238E27FC236}">
                <a16:creationId xmlns:a16="http://schemas.microsoft.com/office/drawing/2014/main" id="{08DCD1A3-11D7-4FA4-BAA2-9DEEBBF8017D}"/>
              </a:ext>
            </a:extLst>
          </p:cNvPr>
          <p:cNvPicPr>
            <a:picLocks noGrp="1" noChangeAspect="1"/>
          </p:cNvPicPr>
          <p:nvPr>
            <p:ph sz="quarter" idx="13"/>
          </p:nvPr>
        </p:nvPicPr>
        <p:blipFill>
          <a:blip r:embed="rId3"/>
          <a:stretch>
            <a:fillRect/>
          </a:stretch>
        </p:blipFill>
        <p:spPr>
          <a:xfrm>
            <a:off x="3546349" y="2124974"/>
            <a:ext cx="5062082" cy="3341970"/>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334000" y="5591402"/>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4062188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786E8-10E0-8591-7F22-635261A123EC}"/>
              </a:ext>
            </a:extLst>
          </p:cNvPr>
          <p:cNvSpPr>
            <a:spLocks noGrp="1"/>
          </p:cNvSpPr>
          <p:nvPr>
            <p:ph type="title"/>
          </p:nvPr>
        </p:nvSpPr>
        <p:spPr/>
        <p:txBody>
          <a:bodyPr>
            <a:normAutofit/>
          </a:bodyPr>
          <a:lstStyle/>
          <a:p>
            <a:r>
              <a:rPr lang="en-US" sz="4000" dirty="0"/>
              <a:t>Selectorate Theory </a:t>
            </a:r>
            <a:r>
              <a:rPr lang="en-US" sz="2400" dirty="0"/>
              <a:t>(5 of 6)</a:t>
            </a:r>
          </a:p>
        </p:txBody>
      </p:sp>
      <p:sp>
        <p:nvSpPr>
          <p:cNvPr id="4" name="Content Placeholder 3">
            <a:extLst>
              <a:ext uri="{FF2B5EF4-FFF2-40B4-BE49-F238E27FC236}">
                <a16:creationId xmlns:a16="http://schemas.microsoft.com/office/drawing/2014/main" id="{66B8344F-A39C-9D96-7CF4-B1521B85F119}"/>
              </a:ext>
            </a:extLst>
          </p:cNvPr>
          <p:cNvSpPr>
            <a:spLocks noGrp="1"/>
          </p:cNvSpPr>
          <p:nvPr>
            <p:ph idx="1"/>
          </p:nvPr>
        </p:nvSpPr>
        <p:spPr/>
        <p:txBody>
          <a:bodyPr/>
          <a:lstStyle/>
          <a:p>
            <a:pPr marL="0" indent="0">
              <a:buNone/>
            </a:pPr>
            <a:r>
              <a:rPr lang="en-US" dirty="0"/>
              <a:t>Government Performance</a:t>
            </a:r>
          </a:p>
          <a:p>
            <a:r>
              <a:rPr lang="en-US" dirty="0"/>
              <a:t>Keep winning coalition happy.</a:t>
            </a:r>
          </a:p>
          <a:p>
            <a:r>
              <a:rPr lang="en-US" dirty="0"/>
              <a:t>Pick a tax rate.</a:t>
            </a:r>
          </a:p>
          <a:p>
            <a:r>
              <a:rPr lang="en-US" dirty="0"/>
              <a:t>Loyalty Norm.</a:t>
            </a:r>
          </a:p>
          <a:p>
            <a:r>
              <a:rPr lang="en-US" dirty="0"/>
              <a:t>The Size of the Winning Coalition.</a:t>
            </a:r>
          </a:p>
        </p:txBody>
      </p:sp>
      <p:sp>
        <p:nvSpPr>
          <p:cNvPr id="2" name="Footer Placeholder 1">
            <a:extLst>
              <a:ext uri="{FF2B5EF4-FFF2-40B4-BE49-F238E27FC236}">
                <a16:creationId xmlns:a16="http://schemas.microsoft.com/office/drawing/2014/main" id="{A8B2719D-7CB1-C8CD-67F1-4C2F8596B5E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CC5CBDE-59B3-EEB9-834A-D74EE560D3A3}"/>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3377860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85954"/>
            <a:ext cx="8229600" cy="1059578"/>
          </a:xfrm>
        </p:spPr>
        <p:txBody>
          <a:bodyPr>
            <a:normAutofit/>
          </a:bodyPr>
          <a:lstStyle/>
          <a:p>
            <a:r>
              <a:rPr lang="en-US" sz="4000" dirty="0" err="1"/>
              <a:t>Selectorate</a:t>
            </a:r>
            <a:r>
              <a:rPr lang="en-US" sz="4000" dirty="0"/>
              <a:t> Theory </a:t>
            </a:r>
            <a:r>
              <a:rPr lang="en-US" sz="2400" dirty="0"/>
              <a:t>(6 of 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2791838" cy="1550438"/>
          </a:xfrm>
        </p:spPr>
        <p:txBody>
          <a:bodyPr anchor="ctr">
            <a:noAutofit/>
          </a:bodyPr>
          <a:lstStyle/>
          <a:p>
            <a:pPr marL="0" indent="0">
              <a:buNone/>
            </a:pPr>
            <a:r>
              <a:rPr lang="en-US" sz="2400" b="1" dirty="0"/>
              <a:t>Figure 8.6</a:t>
            </a:r>
            <a:r>
              <a:rPr lang="en-US" sz="2400" dirty="0"/>
              <a:t> </a:t>
            </a:r>
            <a:r>
              <a:rPr lang="en-US" sz="2400" dirty="0" err="1"/>
              <a:t>Selectorate</a:t>
            </a:r>
            <a:r>
              <a:rPr lang="en-US" sz="2400" dirty="0"/>
              <a:t> Theory and Government Performance</a:t>
            </a:r>
            <a:endParaRPr lang="en-US" sz="2400" noProof="0" dirty="0"/>
          </a:p>
        </p:txBody>
      </p:sp>
      <p:pic>
        <p:nvPicPr>
          <p:cNvPr id="10" name="Content Placeholder 9" descr="A line graph of comparison of small and large features between winning coalition (W) and selectorate (S).">
            <a:extLst>
              <a:ext uri="{FF2B5EF4-FFF2-40B4-BE49-F238E27FC236}">
                <a16:creationId xmlns:a16="http://schemas.microsoft.com/office/drawing/2014/main" id="{85182537-C65F-4BF5-A67C-9D45BC4755B6}"/>
              </a:ext>
            </a:extLst>
          </p:cNvPr>
          <p:cNvPicPr>
            <a:picLocks noGrp="1" noChangeAspect="1"/>
          </p:cNvPicPr>
          <p:nvPr>
            <p:ph sz="quarter" idx="13"/>
          </p:nvPr>
        </p:nvPicPr>
        <p:blipFill>
          <a:blip r:embed="rId3"/>
          <a:stretch>
            <a:fillRect/>
          </a:stretch>
        </p:blipFill>
        <p:spPr>
          <a:xfrm>
            <a:off x="3634784" y="2183362"/>
            <a:ext cx="4823416" cy="3055695"/>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334000" y="5591402"/>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28442195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8.1: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3463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A flow chart begins with 1. who is the effective head of government? and continues to 2. does the effective head of government bear the title of "king" and have a hereditary successor or predecessor? The second point partitioned to yes for monarchy and no for 3. is the effective head of government a current or past member of the armed forces? The third point partitioned to yes for military and no for civilian.</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1867263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786E8-10E0-8591-7F22-635261A123EC}"/>
              </a:ext>
            </a:extLst>
          </p:cNvPr>
          <p:cNvSpPr>
            <a:spLocks noGrp="1"/>
          </p:cNvSpPr>
          <p:nvPr>
            <p:ph type="title"/>
          </p:nvPr>
        </p:nvSpPr>
        <p:spPr/>
        <p:txBody>
          <a:bodyPr>
            <a:normAutofit fontScale="90000"/>
          </a:bodyPr>
          <a:lstStyle/>
          <a:p>
            <a:r>
              <a:rPr lang="en-US" dirty="0"/>
              <a:t>A Common Typology of Authoritarian Regimes </a:t>
            </a:r>
            <a:r>
              <a:rPr lang="en-US" sz="2700" dirty="0"/>
              <a:t>(1 of 8)</a:t>
            </a:r>
          </a:p>
        </p:txBody>
      </p:sp>
      <p:sp>
        <p:nvSpPr>
          <p:cNvPr id="4" name="Content Placeholder 3">
            <a:extLst>
              <a:ext uri="{FF2B5EF4-FFF2-40B4-BE49-F238E27FC236}">
                <a16:creationId xmlns:a16="http://schemas.microsoft.com/office/drawing/2014/main" id="{66B8344F-A39C-9D96-7CF4-B1521B85F119}"/>
              </a:ext>
            </a:extLst>
          </p:cNvPr>
          <p:cNvSpPr>
            <a:spLocks noGrp="1"/>
          </p:cNvSpPr>
          <p:nvPr>
            <p:ph idx="1"/>
          </p:nvPr>
        </p:nvSpPr>
        <p:spPr/>
        <p:txBody>
          <a:bodyPr/>
          <a:lstStyle/>
          <a:p>
            <a:pPr marL="0" indent="0">
              <a:buNone/>
            </a:pPr>
            <a:r>
              <a:rPr lang="en-US" dirty="0"/>
              <a:t>A Three-Way Classification: Monarchy, Military, Civilian</a:t>
            </a:r>
          </a:p>
          <a:p>
            <a:r>
              <a:rPr lang="en-US" dirty="0"/>
              <a:t>Three types of dictatorship.</a:t>
            </a:r>
          </a:p>
          <a:p>
            <a:r>
              <a:rPr lang="en-US" dirty="0"/>
              <a:t>Coding rules: identifying authoritarian regimes.</a:t>
            </a:r>
          </a:p>
          <a:p>
            <a:r>
              <a:rPr lang="en-US" dirty="0"/>
              <a:t>Percentages of each dictatorship type.</a:t>
            </a:r>
          </a:p>
          <a:p>
            <a:r>
              <a:rPr lang="en-US" dirty="0"/>
              <a:t>Typology of authoritarian regimes.</a:t>
            </a:r>
          </a:p>
          <a:p>
            <a:endParaRPr lang="en-US" dirty="0"/>
          </a:p>
        </p:txBody>
      </p:sp>
      <p:sp>
        <p:nvSpPr>
          <p:cNvPr id="2" name="Footer Placeholder 1">
            <a:extLst>
              <a:ext uri="{FF2B5EF4-FFF2-40B4-BE49-F238E27FC236}">
                <a16:creationId xmlns:a16="http://schemas.microsoft.com/office/drawing/2014/main" id="{A8B2719D-7CB1-C8CD-67F1-4C2F8596B5E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CC5CBDE-59B3-EEB9-834A-D74EE560D3A3}"/>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5641563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8.2: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05000"/>
            <a:ext cx="8229600" cy="3823209"/>
          </a:xfrm>
        </p:spPr>
        <p:txBody>
          <a:bodyPr anchor="ctr">
            <a:noAutofit/>
          </a:bodyPr>
          <a:lstStyle/>
          <a:p>
            <a:pPr marL="0" indent="0">
              <a:lnSpc>
                <a:spcPct val="107000"/>
              </a:lnSpc>
              <a:spcBef>
                <a:spcPts val="200"/>
              </a:spcBef>
              <a:buNone/>
            </a:pPr>
            <a:r>
              <a:rPr lang="en-US" sz="2000" dirty="0">
                <a:latin typeface="Arial" panose="020B0604020202020204" pitchFamily="34" charset="0"/>
                <a:ea typeface="Aptos" panose="020B0004020202020204" pitchFamily="34" charset="0"/>
                <a:cs typeface="Arial" panose="020B0604020202020204" pitchFamily="34" charset="0"/>
              </a:rPr>
              <a:t>In the graph a) number of dictatorships by dictatorial type, the horizontal axis shows the values of year, from 1950 to 2020, and the vertical axis shows the values of number of dictatorships, from 0 to 60. The civilian line starts at (1950, 24) and ends at (2020, 45). The military line starts at (1950, 13) and ends at (2020, 20). The monarchy line starts at (1950, 15) and ends at (2020, 12). In the graph b) proportion of dictatorships by dictatorial type, the horizontal axis shows the values of year, from 1950 to 2020, and the vertical axis shows the values of proportion of dictatorships, from 0 to 0.7. The civilian line starts at (1950, 0.45) and ends at (2020, 0.6). The military line starts at (1950, 0.27) and ends at (2020, 0.27). The monarchy line starts at (1950, 0.32) and ends at (2020, 0.15).</a:t>
            </a:r>
            <a:endParaRPr lang="en-US" sz="20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41351172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8.3: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05001"/>
            <a:ext cx="8229600" cy="3276600"/>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The first pie chart for the years 1960 - 1990 shows that 25 percent belongs to election held less than 5 years after a military coup and 75 percent belongs to no election within 5 years of a military coup. The second pie chart for the years 1991 - 2004 shows that 74 percent belongs to election held less than 5 years after a military coup and 26 percent belongs to no election within 5 years of a military coup. The legend illustrates the two sections.</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42167683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8.5: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05000"/>
            <a:ext cx="8229600" cy="3581399"/>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Graph of winning coalition (W) versus </a:t>
            </a:r>
            <a:r>
              <a:rPr lang="en-US" sz="2400" dirty="0" err="1">
                <a:latin typeface="Arial" panose="020B0604020202020204" pitchFamily="34" charset="0"/>
                <a:ea typeface="Aptos" panose="020B0004020202020204" pitchFamily="34" charset="0"/>
                <a:cs typeface="Arial" panose="020B0604020202020204" pitchFamily="34" charset="0"/>
              </a:rPr>
              <a:t>selectorate</a:t>
            </a:r>
            <a:r>
              <a:rPr lang="en-US" sz="2400" dirty="0">
                <a:latin typeface="Arial" panose="020B0604020202020204" pitchFamily="34" charset="0"/>
                <a:ea typeface="Aptos" panose="020B0004020202020204" pitchFamily="34" charset="0"/>
                <a:cs typeface="Arial" panose="020B0604020202020204" pitchFamily="34" charset="0"/>
              </a:rPr>
              <a:t> (S). The key element of the graph are Winning Coalition (W) Ranges from “Small” on the left to “Large” on the right and </a:t>
            </a:r>
            <a:r>
              <a:rPr lang="en-US" sz="2400" dirty="0" err="1">
                <a:latin typeface="Arial" panose="020B0604020202020204" pitchFamily="34" charset="0"/>
                <a:ea typeface="Aptos" panose="020B0004020202020204" pitchFamily="34" charset="0"/>
                <a:cs typeface="Arial" panose="020B0604020202020204" pitchFamily="34" charset="0"/>
              </a:rPr>
              <a:t>Selectorate</a:t>
            </a:r>
            <a:r>
              <a:rPr lang="en-US" sz="2400" dirty="0">
                <a:latin typeface="Arial" panose="020B0604020202020204" pitchFamily="34" charset="0"/>
                <a:ea typeface="Aptos" panose="020B0004020202020204" pitchFamily="34" charset="0"/>
                <a:cs typeface="Arial" panose="020B0604020202020204" pitchFamily="34" charset="0"/>
              </a:rPr>
              <a:t> (S) ranges from “Small” at the bottom to “Large” at the top. The labels on the graph are other dictatorships (Example: Dominant-party and personalist dictatorships) is at the top left, most democracies at the top right, and most monarchies and military juntas at the bottom left.</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23448786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8.6: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05000"/>
            <a:ext cx="8229600" cy="3581399"/>
          </a:xfrm>
        </p:spPr>
        <p:txBody>
          <a:bodyPr anchor="ctr">
            <a:noAutofit/>
          </a:bodyPr>
          <a:lstStyle/>
          <a:p>
            <a:pPr marL="0" indent="0">
              <a:lnSpc>
                <a:spcPct val="107000"/>
              </a:lnSpc>
              <a:spcBef>
                <a:spcPts val="200"/>
              </a:spcBef>
              <a:buNone/>
            </a:pPr>
            <a:r>
              <a:rPr lang="en-US" sz="2000" dirty="0">
                <a:latin typeface="Arial" panose="020B0604020202020204" pitchFamily="34" charset="0"/>
                <a:ea typeface="Aptos" panose="020B0004020202020204" pitchFamily="34" charset="0"/>
                <a:cs typeface="Arial" panose="020B0604020202020204" pitchFamily="34" charset="0"/>
              </a:rPr>
              <a:t>Graph of winning coalition (W) versus </a:t>
            </a:r>
            <a:r>
              <a:rPr lang="en-US" sz="2000" dirty="0" err="1">
                <a:latin typeface="Arial" panose="020B0604020202020204" pitchFamily="34" charset="0"/>
                <a:ea typeface="Aptos" panose="020B0004020202020204" pitchFamily="34" charset="0"/>
                <a:cs typeface="Arial" panose="020B0604020202020204" pitchFamily="34" charset="0"/>
              </a:rPr>
              <a:t>selectorate</a:t>
            </a:r>
            <a:r>
              <a:rPr lang="en-US" sz="2000" dirty="0">
                <a:latin typeface="Arial" panose="020B0604020202020204" pitchFamily="34" charset="0"/>
                <a:ea typeface="Aptos" panose="020B0004020202020204" pitchFamily="34" charset="0"/>
                <a:cs typeface="Arial" panose="020B0604020202020204" pitchFamily="34" charset="0"/>
              </a:rPr>
              <a:t> (S). The key element of the graph are Winning Coalition (W) Ranges from “Small” on the left to “Large” on the right and </a:t>
            </a:r>
            <a:r>
              <a:rPr lang="en-US" sz="2000" dirty="0" err="1">
                <a:latin typeface="Arial" panose="020B0604020202020204" pitchFamily="34" charset="0"/>
                <a:ea typeface="Aptos" panose="020B0004020202020204" pitchFamily="34" charset="0"/>
                <a:cs typeface="Arial" panose="020B0604020202020204" pitchFamily="34" charset="0"/>
              </a:rPr>
              <a:t>Selectorate</a:t>
            </a:r>
            <a:r>
              <a:rPr lang="en-US" sz="2000" dirty="0">
                <a:latin typeface="Arial" panose="020B0604020202020204" pitchFamily="34" charset="0"/>
                <a:ea typeface="Aptos" panose="020B0004020202020204" pitchFamily="34" charset="0"/>
                <a:cs typeface="Arial" panose="020B0604020202020204" pitchFamily="34" charset="0"/>
              </a:rPr>
              <a:t> (S) ranges from “Small” at the bottom to “Large” at the top. The labels on the graph are Dominant-party and personalist dictatorships (poor policy performance: W and W bar S are both small) is at the top left, democracies (good policy performance: W and W bar S are both large) at the top right, and monarchies and military juntas (middling policy performance: W is small but W bar S is large) at the bottom left. An upward trend from the origin extends towards the top right.</a:t>
            </a:r>
            <a:endParaRPr lang="en-US" sz="20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3616421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76226"/>
            <a:ext cx="8229600" cy="1059578"/>
          </a:xfrm>
        </p:spPr>
        <p:txBody>
          <a:bodyPr>
            <a:normAutofit fontScale="90000"/>
          </a:bodyPr>
          <a:lstStyle/>
          <a:p>
            <a:r>
              <a:rPr lang="en-US" dirty="0"/>
              <a:t>A Common Typology of Authoritarian Regimes </a:t>
            </a:r>
            <a:r>
              <a:rPr lang="en-US" sz="2700" dirty="0"/>
              <a:t>(2 of 8)</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200400" cy="940838"/>
          </a:xfrm>
        </p:spPr>
        <p:txBody>
          <a:bodyPr anchor="ctr">
            <a:normAutofit/>
          </a:bodyPr>
          <a:lstStyle/>
          <a:p>
            <a:pPr marL="0" indent="0">
              <a:buNone/>
            </a:pPr>
            <a:r>
              <a:rPr lang="en-US" sz="2400" b="1" dirty="0"/>
              <a:t>Figure 8.1</a:t>
            </a:r>
            <a:r>
              <a:rPr lang="en-US" sz="2400" dirty="0"/>
              <a:t> Classifying Dictatorships</a:t>
            </a:r>
            <a:endParaRPr lang="en-US" sz="2400" noProof="0" dirty="0"/>
          </a:p>
        </p:txBody>
      </p:sp>
      <p:pic>
        <p:nvPicPr>
          <p:cNvPr id="10" name="Content Placeholder 9" descr="A flow chart describing the effective head of government.">
            <a:extLst>
              <a:ext uri="{FF2B5EF4-FFF2-40B4-BE49-F238E27FC236}">
                <a16:creationId xmlns:a16="http://schemas.microsoft.com/office/drawing/2014/main" id="{EC2D86F2-21DB-4EF8-850F-25390086FA97}"/>
              </a:ext>
            </a:extLst>
          </p:cNvPr>
          <p:cNvPicPr>
            <a:picLocks noGrp="1" noChangeAspect="1"/>
          </p:cNvPicPr>
          <p:nvPr>
            <p:ph sz="quarter" idx="13"/>
          </p:nvPr>
        </p:nvPicPr>
        <p:blipFill>
          <a:blip r:embed="rId3"/>
          <a:stretch>
            <a:fillRect/>
          </a:stretch>
        </p:blipFill>
        <p:spPr>
          <a:xfrm>
            <a:off x="3854216" y="2200835"/>
            <a:ext cx="4801780" cy="3055695"/>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4867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76226"/>
            <a:ext cx="8229600" cy="1059578"/>
          </a:xfrm>
        </p:spPr>
        <p:txBody>
          <a:bodyPr>
            <a:normAutofit fontScale="90000"/>
          </a:bodyPr>
          <a:lstStyle/>
          <a:p>
            <a:r>
              <a:rPr lang="en-US" dirty="0"/>
              <a:t>A Common Typology of Authoritarian Regimes </a:t>
            </a:r>
            <a:r>
              <a:rPr lang="en-US" sz="2700" dirty="0"/>
              <a:t>(3 of 8)</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200400" cy="1550438"/>
          </a:xfrm>
        </p:spPr>
        <p:txBody>
          <a:bodyPr anchor="ctr">
            <a:noAutofit/>
          </a:bodyPr>
          <a:lstStyle/>
          <a:p>
            <a:pPr marL="0" indent="0">
              <a:buNone/>
            </a:pPr>
            <a:r>
              <a:rPr lang="en-US" sz="2400" b="1" dirty="0"/>
              <a:t>Figure 8.2</a:t>
            </a:r>
            <a:r>
              <a:rPr lang="en-US" sz="2400" dirty="0"/>
              <a:t> Monarchic, Military, and Civilian Dictatorships, 1950–2022</a:t>
            </a:r>
            <a:endParaRPr lang="en-US" sz="2400" noProof="0" dirty="0"/>
          </a:p>
        </p:txBody>
      </p:sp>
      <p:pic>
        <p:nvPicPr>
          <p:cNvPr id="9" name="Content Placeholder 8" descr="Two line graphs shows the a. number of dictatorships by dictatorial type and b. proportion of dictatorships by dictatorial type for civilian, military, and monarchy. ">
            <a:extLst>
              <a:ext uri="{FF2B5EF4-FFF2-40B4-BE49-F238E27FC236}">
                <a16:creationId xmlns:a16="http://schemas.microsoft.com/office/drawing/2014/main" id="{D44E2BB6-E13A-43C4-BCB3-5A1298B1217C}"/>
              </a:ext>
            </a:extLst>
          </p:cNvPr>
          <p:cNvPicPr>
            <a:picLocks noGrp="1" noChangeAspect="1"/>
          </p:cNvPicPr>
          <p:nvPr>
            <p:ph sz="quarter" idx="13"/>
          </p:nvPr>
        </p:nvPicPr>
        <p:blipFill>
          <a:blip r:embed="rId3"/>
          <a:stretch>
            <a:fillRect/>
          </a:stretch>
        </p:blipFill>
        <p:spPr>
          <a:xfrm>
            <a:off x="6087905" y="2057400"/>
            <a:ext cx="2089969" cy="3803473"/>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6087905" y="5990744"/>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2478631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786E8-10E0-8591-7F22-635261A123EC}"/>
              </a:ext>
            </a:extLst>
          </p:cNvPr>
          <p:cNvSpPr>
            <a:spLocks noGrp="1"/>
          </p:cNvSpPr>
          <p:nvPr>
            <p:ph type="title"/>
          </p:nvPr>
        </p:nvSpPr>
        <p:spPr/>
        <p:txBody>
          <a:bodyPr>
            <a:normAutofit fontScale="90000"/>
          </a:bodyPr>
          <a:lstStyle/>
          <a:p>
            <a:r>
              <a:rPr lang="en-US" dirty="0"/>
              <a:t>A Common Typology of Authoritarian Regimes </a:t>
            </a:r>
            <a:r>
              <a:rPr lang="en-US" sz="2700" dirty="0"/>
              <a:t>(4 of 8)</a:t>
            </a:r>
          </a:p>
        </p:txBody>
      </p:sp>
      <p:sp>
        <p:nvSpPr>
          <p:cNvPr id="4" name="Content Placeholder 3">
            <a:extLst>
              <a:ext uri="{FF2B5EF4-FFF2-40B4-BE49-F238E27FC236}">
                <a16:creationId xmlns:a16="http://schemas.microsoft.com/office/drawing/2014/main" id="{66B8344F-A39C-9D96-7CF4-B1521B85F119}"/>
              </a:ext>
            </a:extLst>
          </p:cNvPr>
          <p:cNvSpPr>
            <a:spLocks noGrp="1"/>
          </p:cNvSpPr>
          <p:nvPr>
            <p:ph idx="1"/>
          </p:nvPr>
        </p:nvSpPr>
        <p:spPr/>
        <p:txBody>
          <a:bodyPr/>
          <a:lstStyle/>
          <a:p>
            <a:pPr marL="0" indent="0">
              <a:buNone/>
            </a:pPr>
            <a:r>
              <a:rPr lang="en-US" dirty="0"/>
              <a:t>Monarchic Dictatorships</a:t>
            </a:r>
          </a:p>
          <a:p>
            <a:r>
              <a:rPr lang="en-US" dirty="0"/>
              <a:t>Relies on family and kin.</a:t>
            </a:r>
          </a:p>
          <a:p>
            <a:r>
              <a:rPr lang="en-US" dirty="0"/>
              <a:t>Relatively stable authoritarian regime.</a:t>
            </a:r>
          </a:p>
          <a:p>
            <a:r>
              <a:rPr lang="en-US" dirty="0"/>
              <a:t>Three features of “monarchic culture.” </a:t>
            </a:r>
          </a:p>
        </p:txBody>
      </p:sp>
      <p:sp>
        <p:nvSpPr>
          <p:cNvPr id="2" name="Footer Placeholder 1">
            <a:extLst>
              <a:ext uri="{FF2B5EF4-FFF2-40B4-BE49-F238E27FC236}">
                <a16:creationId xmlns:a16="http://schemas.microsoft.com/office/drawing/2014/main" id="{A8B2719D-7CB1-C8CD-67F1-4C2F8596B5E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CC5CBDE-59B3-EEB9-834A-D74EE560D3A3}"/>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577524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786E8-10E0-8591-7F22-635261A123EC}"/>
              </a:ext>
            </a:extLst>
          </p:cNvPr>
          <p:cNvSpPr>
            <a:spLocks noGrp="1"/>
          </p:cNvSpPr>
          <p:nvPr>
            <p:ph type="title"/>
          </p:nvPr>
        </p:nvSpPr>
        <p:spPr/>
        <p:txBody>
          <a:bodyPr>
            <a:normAutofit fontScale="90000"/>
          </a:bodyPr>
          <a:lstStyle/>
          <a:p>
            <a:r>
              <a:rPr lang="en-US" dirty="0"/>
              <a:t>A Common Typology of Authoritarian Regimes </a:t>
            </a:r>
            <a:r>
              <a:rPr lang="en-US" sz="2700" dirty="0"/>
              <a:t>(5 of 8)</a:t>
            </a:r>
          </a:p>
        </p:txBody>
      </p:sp>
      <p:sp>
        <p:nvSpPr>
          <p:cNvPr id="4" name="Content Placeholder 3">
            <a:extLst>
              <a:ext uri="{FF2B5EF4-FFF2-40B4-BE49-F238E27FC236}">
                <a16:creationId xmlns:a16="http://schemas.microsoft.com/office/drawing/2014/main" id="{66B8344F-A39C-9D96-7CF4-B1521B85F119}"/>
              </a:ext>
            </a:extLst>
          </p:cNvPr>
          <p:cNvSpPr>
            <a:spLocks noGrp="1"/>
          </p:cNvSpPr>
          <p:nvPr>
            <p:ph idx="1"/>
          </p:nvPr>
        </p:nvSpPr>
        <p:spPr/>
        <p:txBody>
          <a:bodyPr/>
          <a:lstStyle/>
          <a:p>
            <a:pPr marL="0" indent="0">
              <a:buNone/>
            </a:pPr>
            <a:r>
              <a:rPr lang="en-US" dirty="0"/>
              <a:t>Military Dictatorships</a:t>
            </a:r>
          </a:p>
          <a:p>
            <a:r>
              <a:rPr lang="en-US" dirty="0"/>
              <a:t>Contemporary military dictatorships.</a:t>
            </a:r>
          </a:p>
          <a:p>
            <a:r>
              <a:rPr lang="en-US" dirty="0"/>
              <a:t>Class conflicts or corporate interests.</a:t>
            </a:r>
          </a:p>
          <a:p>
            <a:r>
              <a:rPr lang="en-US" dirty="0"/>
              <a:t>Pressing threat to stability.</a:t>
            </a:r>
          </a:p>
        </p:txBody>
      </p:sp>
      <p:sp>
        <p:nvSpPr>
          <p:cNvPr id="2" name="Footer Placeholder 1">
            <a:extLst>
              <a:ext uri="{FF2B5EF4-FFF2-40B4-BE49-F238E27FC236}">
                <a16:creationId xmlns:a16="http://schemas.microsoft.com/office/drawing/2014/main" id="{A8B2719D-7CB1-C8CD-67F1-4C2F8596B5E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CC5CBDE-59B3-EEB9-834A-D74EE560D3A3}"/>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87913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786E8-10E0-8591-7F22-635261A123EC}"/>
              </a:ext>
            </a:extLst>
          </p:cNvPr>
          <p:cNvSpPr>
            <a:spLocks noGrp="1"/>
          </p:cNvSpPr>
          <p:nvPr>
            <p:ph type="title"/>
          </p:nvPr>
        </p:nvSpPr>
        <p:spPr/>
        <p:txBody>
          <a:bodyPr>
            <a:normAutofit fontScale="90000"/>
          </a:bodyPr>
          <a:lstStyle/>
          <a:p>
            <a:r>
              <a:rPr lang="en-US" dirty="0"/>
              <a:t>A Common Typology of Authoritarian Regimes </a:t>
            </a:r>
            <a:r>
              <a:rPr lang="en-US" sz="2700" dirty="0"/>
              <a:t>(6 of 8)</a:t>
            </a:r>
          </a:p>
        </p:txBody>
      </p:sp>
      <p:sp>
        <p:nvSpPr>
          <p:cNvPr id="4" name="Content Placeholder 3">
            <a:extLst>
              <a:ext uri="{FF2B5EF4-FFF2-40B4-BE49-F238E27FC236}">
                <a16:creationId xmlns:a16="http://schemas.microsoft.com/office/drawing/2014/main" id="{66B8344F-A39C-9D96-7CF4-B1521B85F119}"/>
              </a:ext>
            </a:extLst>
          </p:cNvPr>
          <p:cNvSpPr>
            <a:spLocks noGrp="1"/>
          </p:cNvSpPr>
          <p:nvPr>
            <p:ph idx="1"/>
          </p:nvPr>
        </p:nvSpPr>
        <p:spPr/>
        <p:txBody>
          <a:bodyPr/>
          <a:lstStyle/>
          <a:p>
            <a:pPr marL="0" indent="0">
              <a:buNone/>
            </a:pPr>
            <a:r>
              <a:rPr lang="en-US" dirty="0"/>
              <a:t>Military Dictatorships</a:t>
            </a:r>
          </a:p>
          <a:p>
            <a:r>
              <a:rPr lang="en-US" dirty="0"/>
              <a:t>Short durations and large budgets.</a:t>
            </a:r>
          </a:p>
          <a:p>
            <a:r>
              <a:rPr lang="en-US" dirty="0"/>
              <a:t>Coups “good” for democracy?</a:t>
            </a:r>
          </a:p>
        </p:txBody>
      </p:sp>
      <p:sp>
        <p:nvSpPr>
          <p:cNvPr id="2" name="Footer Placeholder 1">
            <a:extLst>
              <a:ext uri="{FF2B5EF4-FFF2-40B4-BE49-F238E27FC236}">
                <a16:creationId xmlns:a16="http://schemas.microsoft.com/office/drawing/2014/main" id="{A8B2719D-7CB1-C8CD-67F1-4C2F8596B5E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CC5CBDE-59B3-EEB9-834A-D74EE560D3A3}"/>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641589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76226"/>
            <a:ext cx="8229600" cy="1059578"/>
          </a:xfrm>
        </p:spPr>
        <p:txBody>
          <a:bodyPr>
            <a:normAutofit fontScale="90000"/>
          </a:bodyPr>
          <a:lstStyle/>
          <a:p>
            <a:r>
              <a:rPr lang="en-US" dirty="0"/>
              <a:t>A Common Typology of Authoritarian Regimes </a:t>
            </a:r>
            <a:r>
              <a:rPr lang="en-US" sz="2700" dirty="0"/>
              <a:t>(7 of 8)</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200400" cy="1550438"/>
          </a:xfrm>
        </p:spPr>
        <p:txBody>
          <a:bodyPr anchor="ctr">
            <a:noAutofit/>
          </a:bodyPr>
          <a:lstStyle/>
          <a:p>
            <a:pPr marL="0" indent="0">
              <a:buNone/>
            </a:pPr>
            <a:r>
              <a:rPr lang="en-US" sz="2400" b="1" dirty="0"/>
              <a:t>Figure 8.3</a:t>
            </a:r>
            <a:r>
              <a:rPr lang="en-US" sz="2400" dirty="0"/>
              <a:t> The Timing of Elections After Military Coups</a:t>
            </a:r>
            <a:endParaRPr lang="en-US" sz="2400" noProof="0" dirty="0"/>
          </a:p>
        </p:txBody>
      </p:sp>
      <p:pic>
        <p:nvPicPr>
          <p:cNvPr id="10" name="Content Placeholder 9" descr="Two pie charts for the years 1960 - 1990 and 1991 - 2004.">
            <a:extLst>
              <a:ext uri="{FF2B5EF4-FFF2-40B4-BE49-F238E27FC236}">
                <a16:creationId xmlns:a16="http://schemas.microsoft.com/office/drawing/2014/main" id="{5C7231DD-F633-4AAC-9CEB-BE5AC388A295}"/>
              </a:ext>
            </a:extLst>
          </p:cNvPr>
          <p:cNvPicPr>
            <a:picLocks noGrp="1" noChangeAspect="1"/>
          </p:cNvPicPr>
          <p:nvPr>
            <p:ph sz="quarter" idx="13"/>
          </p:nvPr>
        </p:nvPicPr>
        <p:blipFill>
          <a:blip r:embed="rId3"/>
          <a:stretch>
            <a:fillRect/>
          </a:stretch>
        </p:blipFill>
        <p:spPr>
          <a:xfrm>
            <a:off x="3874661" y="2420148"/>
            <a:ext cx="4787820" cy="3086252"/>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6087905" y="5990744"/>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3856564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786E8-10E0-8591-7F22-635261A123EC}"/>
              </a:ext>
            </a:extLst>
          </p:cNvPr>
          <p:cNvSpPr>
            <a:spLocks noGrp="1"/>
          </p:cNvSpPr>
          <p:nvPr>
            <p:ph type="title"/>
          </p:nvPr>
        </p:nvSpPr>
        <p:spPr/>
        <p:txBody>
          <a:bodyPr>
            <a:normAutofit fontScale="90000"/>
          </a:bodyPr>
          <a:lstStyle/>
          <a:p>
            <a:r>
              <a:rPr lang="en-US" dirty="0"/>
              <a:t>A Common Typology of Authoritarian Regimes </a:t>
            </a:r>
            <a:r>
              <a:rPr lang="en-US" sz="2700" dirty="0"/>
              <a:t>(8 of 8)</a:t>
            </a:r>
          </a:p>
        </p:txBody>
      </p:sp>
      <p:sp>
        <p:nvSpPr>
          <p:cNvPr id="4" name="Content Placeholder 3">
            <a:extLst>
              <a:ext uri="{FF2B5EF4-FFF2-40B4-BE49-F238E27FC236}">
                <a16:creationId xmlns:a16="http://schemas.microsoft.com/office/drawing/2014/main" id="{66B8344F-A39C-9D96-7CF4-B1521B85F119}"/>
              </a:ext>
            </a:extLst>
          </p:cNvPr>
          <p:cNvSpPr>
            <a:spLocks noGrp="1"/>
          </p:cNvSpPr>
          <p:nvPr>
            <p:ph idx="1"/>
          </p:nvPr>
        </p:nvSpPr>
        <p:spPr/>
        <p:txBody>
          <a:bodyPr/>
          <a:lstStyle/>
          <a:p>
            <a:pPr marL="0" indent="0">
              <a:buNone/>
            </a:pPr>
            <a:r>
              <a:rPr lang="en-US" dirty="0"/>
              <a:t>Civilian Dictatorships</a:t>
            </a:r>
          </a:p>
          <a:p>
            <a:r>
              <a:rPr lang="en-US" dirty="0"/>
              <a:t>No immediate institutional support base.</a:t>
            </a:r>
          </a:p>
          <a:p>
            <a:r>
              <a:rPr lang="en-US" dirty="0"/>
              <a:t>Dominant-Party Dictatorships.</a:t>
            </a:r>
          </a:p>
          <a:p>
            <a:r>
              <a:rPr lang="en-US" dirty="0"/>
              <a:t>Personalist Dictatorships.</a:t>
            </a:r>
          </a:p>
          <a:p>
            <a:endParaRPr lang="en-US" dirty="0"/>
          </a:p>
        </p:txBody>
      </p:sp>
      <p:sp>
        <p:nvSpPr>
          <p:cNvPr id="2" name="Footer Placeholder 1">
            <a:extLst>
              <a:ext uri="{FF2B5EF4-FFF2-40B4-BE49-F238E27FC236}">
                <a16:creationId xmlns:a16="http://schemas.microsoft.com/office/drawing/2014/main" id="{A8B2719D-7CB1-C8CD-67F1-4C2F8596B5E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CC5CBDE-59B3-EEB9-834A-D74EE560D3A3}"/>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2182113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577</TotalTime>
  <Words>7793</Words>
  <Application>Microsoft Office PowerPoint</Application>
  <PresentationFormat>On-screen Show (4:3)</PresentationFormat>
  <Paragraphs>481</Paragraphs>
  <Slides>23</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Aptos</vt:lpstr>
      <vt:lpstr>Arial</vt:lpstr>
      <vt:lpstr>Calibri</vt:lpstr>
      <vt:lpstr>Times New Roman</vt:lpstr>
      <vt:lpstr>Office Theme</vt:lpstr>
      <vt:lpstr>Clark, Foundations of Comparative Politics, Edition 2 Chapter 8: Varieties of Dictatorship</vt:lpstr>
      <vt:lpstr>A Common Typology of Authoritarian Regimes (1 of 8)</vt:lpstr>
      <vt:lpstr>A Common Typology of Authoritarian Regimes (2 of 8)</vt:lpstr>
      <vt:lpstr>A Common Typology of Authoritarian Regimes (3 of 8)</vt:lpstr>
      <vt:lpstr>A Common Typology of Authoritarian Regimes (4 of 8)</vt:lpstr>
      <vt:lpstr>A Common Typology of Authoritarian Regimes (5 of 8)</vt:lpstr>
      <vt:lpstr>A Common Typology of Authoritarian Regimes (6 of 8)</vt:lpstr>
      <vt:lpstr>A Common Typology of Authoritarian Regimes (7 of 8)</vt:lpstr>
      <vt:lpstr>A Common Typology of Authoritarian Regimes (8 of 8)</vt:lpstr>
      <vt:lpstr>The Two Fundamental Problems of Authoritarian Rule (1 of 2)</vt:lpstr>
      <vt:lpstr>The Two Fundamental Problems of Authoritarian Rule (2 of 2)</vt:lpstr>
      <vt:lpstr>Selectorate Theory (1 of 6)</vt:lpstr>
      <vt:lpstr>Selectorate Theory (2 of 6)</vt:lpstr>
      <vt:lpstr>Selectorate Theory (3 of 6)</vt:lpstr>
      <vt:lpstr>Selectorate Theory (4 of 6)</vt:lpstr>
      <vt:lpstr>Selectorate Theory (5 of 6)</vt:lpstr>
      <vt:lpstr>Selectorate Theory (6 of 6)</vt:lpstr>
      <vt:lpstr>Appendix: Accessibility Content, Long Descriptions for Images</vt:lpstr>
      <vt:lpstr>Figure 8.1: Long Description</vt:lpstr>
      <vt:lpstr>Figure 8.2: Long Description</vt:lpstr>
      <vt:lpstr>Figure 8.3: Long Description</vt:lpstr>
      <vt:lpstr>Figure 8.5: Long Description</vt:lpstr>
      <vt:lpstr>Figure 8.6: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8 PowerPoints</dc:title>
  <dc:subject/>
  <dc:creator>Tominia, Madilyn</dc:creator>
  <cp:keywords/>
  <dc:description/>
  <cp:lastModifiedBy>Soorya Rajendiran (Integra)</cp:lastModifiedBy>
  <cp:revision>41</cp:revision>
  <dcterms:created xsi:type="dcterms:W3CDTF">2006-08-16T00:00:00Z</dcterms:created>
  <dcterms:modified xsi:type="dcterms:W3CDTF">2024-11-04T06:41:20Z</dcterms:modified>
  <cp:category/>
</cp:coreProperties>
</file>