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sldIdLst>
    <p:sldId id="256" r:id="rId2"/>
    <p:sldId id="268" r:id="rId3"/>
    <p:sldId id="312" r:id="rId4"/>
    <p:sldId id="270" r:id="rId5"/>
    <p:sldId id="271" r:id="rId6"/>
    <p:sldId id="313" r:id="rId7"/>
    <p:sldId id="273" r:id="rId8"/>
    <p:sldId id="275" r:id="rId9"/>
    <p:sldId id="276" r:id="rId10"/>
    <p:sldId id="278" r:id="rId11"/>
    <p:sldId id="314" r:id="rId12"/>
    <p:sldId id="279" r:id="rId13"/>
    <p:sldId id="280" r:id="rId14"/>
    <p:sldId id="315" r:id="rId15"/>
    <p:sldId id="316" r:id="rId16"/>
    <p:sldId id="283" r:id="rId17"/>
    <p:sldId id="284" r:id="rId18"/>
    <p:sldId id="317" r:id="rId19"/>
    <p:sldId id="286" r:id="rId20"/>
    <p:sldId id="287" r:id="rId21"/>
    <p:sldId id="481" r:id="rId22"/>
    <p:sldId id="506" r:id="rId23"/>
    <p:sldId id="507" r:id="rId24"/>
    <p:sldId id="508"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A9FBD64-18AB-F1CE-F6F7-55CC2DE8D9AE}" name="Jennifer Jovin-Bernstein (she/her/hers)" initials="JJB(" userId="S::Jennifer.Jovin-Bernstein@sagepub.com::d795446e-61a4-4863-ab66-620f9a14421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INTBCP518" initials="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34"/>
    <p:restoredTop sz="77332" autoAdjust="0"/>
  </p:normalViewPr>
  <p:slideViewPr>
    <p:cSldViewPr>
      <p:cViewPr varScale="1">
        <p:scale>
          <a:sx n="85" d="100"/>
          <a:sy n="85" d="100"/>
        </p:scale>
        <p:origin x="1722"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11/4/2024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11-1 </a:t>
            </a:r>
            <a:r>
              <a:rPr lang="en-US" sz="1800" dirty="0">
                <a:solidFill>
                  <a:srgbClr val="993300"/>
                </a:solidFill>
                <a:effectLst/>
                <a:latin typeface="Times New Roman" panose="02020603050405020304" pitchFamily="18" charset="0"/>
                <a:ea typeface="Times New Roman" panose="02020603050405020304" pitchFamily="18" charset="0"/>
              </a:rPr>
              <a:t>Define electoral integrity and describe the factors that influence it.</a:t>
            </a:r>
          </a:p>
          <a:p>
            <a:endParaRPr lang="en-US" dirty="0"/>
          </a:p>
          <a:p>
            <a:r>
              <a:rPr lang="en-US" dirty="0"/>
              <a:t>Practical and symbolic role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Elections are increasingly being used to fill legislative and executive offices around the world.</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democracies, elections serve both a practical and a symbolic role.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a practical sense, elections provide the primary means by which citizens select their representatives.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a symbolic sense, the legitimacy of a democratic government comes from the fact it was chosen through an electoral process—citizens have an equal and relatively low-cost opportunity to participate in selecting the people who rule over them and hence the types of policy that get implemented.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Figure 11.1 shows how the number of democratic legislative and presidential elections has increased over the last seven decades.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Elections don’t occur only in democracies.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1893140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4D0CF9-C81F-CCB3-B781-1FC5D716A7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87C89B-8A97-94B1-8153-28F7E6BD8E0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3828C2-9A1D-6545-34ED-41DBEF5A98B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11-2 </a:t>
            </a:r>
            <a:r>
              <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Compare majoritarian and proportional electoral systems.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pPr algn="l"/>
            <a:r>
              <a:rPr lang="en-US" sz="1200" b="0" i="0" u="none" strike="noStrike" baseline="0" dirty="0">
                <a:latin typeface="Arial" panose="020B0604020202020204" pitchFamily="34" charset="0"/>
                <a:cs typeface="Arial" panose="020B0604020202020204" pitchFamily="34" charset="0"/>
              </a:rPr>
              <a:t>Source: By Australian Greens website – Australian Greens, CC BY-SA 2.5 au, https://commons.wikimedia.org/w/</a:t>
            </a:r>
            <a:r>
              <a:rPr lang="en-IN" sz="1200" b="0" i="0" u="none" strike="noStrike" baseline="0" dirty="0" err="1">
                <a:latin typeface="Arial" panose="020B0604020202020204" pitchFamily="34" charset="0"/>
                <a:cs typeface="Arial" panose="020B0604020202020204" pitchFamily="34" charset="0"/>
              </a:rPr>
              <a:t>index.php?curid</a:t>
            </a:r>
            <a:r>
              <a:rPr lang="en-IN" sz="1200" b="0" i="0" u="none" strike="noStrike" baseline="0" dirty="0">
                <a:latin typeface="Arial" panose="020B0604020202020204" pitchFamily="34" charset="0"/>
                <a:cs typeface="Arial" panose="020B0604020202020204" pitchFamily="34" charset="0"/>
              </a:rPr>
              <a:t>=44387390</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a:extLst>
              <a:ext uri="{FF2B5EF4-FFF2-40B4-BE49-F238E27FC236}">
                <a16:creationId xmlns:a16="http://schemas.microsoft.com/office/drawing/2014/main" id="{596D6001-4C37-77E9-521B-1293CD758447}"/>
              </a:ext>
            </a:extLst>
          </p:cNvPr>
          <p:cNvSpPr>
            <a:spLocks noGrp="1"/>
          </p:cNvSpPr>
          <p:nvPr>
            <p:ph type="sldNum" sz="quarter" idx="5"/>
          </p:nvPr>
        </p:nvSpPr>
        <p:spPr/>
        <p:txBody>
          <a:bodyPr/>
          <a:lstStyle/>
          <a:p>
            <a:fld id="{39974C31-EB4A-4B21-8134-CB5741A1DC5F}" type="slidenum">
              <a:rPr lang="en-US" smtClean="0"/>
              <a:t>11</a:t>
            </a:fld>
            <a:endParaRPr lang="en-US"/>
          </a:p>
        </p:txBody>
      </p:sp>
    </p:spTree>
    <p:extLst>
      <p:ext uri="{BB962C8B-B14F-4D97-AF65-F5344CB8AC3E}">
        <p14:creationId xmlns:p14="http://schemas.microsoft.com/office/powerpoint/2010/main" val="24936781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501FCA-CAF9-56C0-2A5B-1D067C2118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C64050-E642-1ACB-DE64-B0E1B1DF6C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1768AC1-24D3-A482-D500-CEAD9A1D4AD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11-2 </a:t>
            </a:r>
            <a:r>
              <a:rPr lang="en-US" sz="1200" dirty="0">
                <a:solidFill>
                  <a:srgbClr val="993300"/>
                </a:solidFill>
                <a:effectLst/>
                <a:latin typeface="Times New Roman" panose="02020603050405020304" pitchFamily="18" charset="0"/>
                <a:ea typeface="Times New Roman" panose="02020603050405020304" pitchFamily="18" charset="0"/>
              </a:rPr>
              <a:t>Compare majoritarian and proportional electoral systems.</a:t>
            </a:r>
          </a:p>
          <a:p>
            <a:endParaRPr lang="en-US" dirty="0"/>
          </a:p>
          <a:p>
            <a:r>
              <a:rPr lang="en-US" dirty="0"/>
              <a:t>Proportional representation (PR) systems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rationale behind proportional, or proportional representation (PR), systems is to consciously reduce the disparity between a party’s share of the vote and its share of the seats.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other words, the goal of proportional representation systems is to produce proportional outcomes.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All PR systems employ multimember districts. This is because it’s impossible to divide a single seat proportionally.</a:t>
            </a:r>
            <a:r>
              <a:rPr lang="en-US" dirty="0">
                <a:effectLst/>
              </a:rPr>
              <a:t> </a:t>
            </a:r>
            <a:endParaRPr lang="en-US" dirty="0"/>
          </a:p>
          <a:p>
            <a:endParaRPr lang="en-US" dirty="0"/>
          </a:p>
          <a:p>
            <a:r>
              <a:rPr lang="en-US" dirty="0"/>
              <a:t>Strengths of PR systems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Many scholars argue that proportional systems have several strengths when compared with majoritarian ones.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Perhaps the main strength of PR systems is that they tend to produce a more accurate translation of votes into seats.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means that PR systems avoid the possibility that a party wins a large percentage of the vote but only a few legislative seats.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Electoral outcomes in PR systems should be a more accurate reflection of voters’ sincere preferences.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also the case that individuals are more likely to turn out and vote in PR systems because they know their votes are less likely to be wasted.</a:t>
            </a:r>
            <a:r>
              <a:rPr lang="en-US" dirty="0">
                <a:effectLst/>
              </a:rPr>
              <a:t> </a:t>
            </a:r>
            <a:endParaRPr lang="en-US" dirty="0"/>
          </a:p>
          <a:p>
            <a:endParaRPr lang="en-US" dirty="0"/>
          </a:p>
          <a:p>
            <a:r>
              <a:rPr lang="en-US" dirty="0"/>
              <a:t>Stability and democratic rule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argue that PR systems are all but essential for maintaining stability in ethnically and religiously divided societies.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claim is that the stakes of the game are often high in a divided society and that the risk of state instability is simply too great for parties to view elections and control of the executive branch as a winner-take-all contest.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PR makes it easy for social groups to organize into ethnic and religious parties that can obtain legislative representation in proportion to their size.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notion that PR systems are essential for stability and democratic rule in divided societies is widely, but not universally, accepted.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few scholars, for example, argue that preferential voting systems, such as the alternative vote, are superior.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 argue that preferential voting systems encourage parties to run moderate broad-based campaigns that are appealing beyond their core set of supporters because they know their electoral success is likely to depend on the transfer of preference votes from other ethnic groups. </a:t>
            </a:r>
            <a:endParaRPr lang="en-US" dirty="0"/>
          </a:p>
          <a:p>
            <a:endParaRPr lang="en-US" dirty="0"/>
          </a:p>
          <a:p>
            <a:r>
              <a:rPr lang="en-US" dirty="0"/>
              <a:t>Criticisms of proportional electoral systems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Other scholars have offered more general criticisms of proportional electoral systems.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of the most common is that they tend to produce coalition governments.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second criticism of PR systems is that they can allow small extremist parties to win representation.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third criticism is that small parties in PR systems frequently have a strong role in the government formation process and receive concessions that are disproportionate to their actual level of support in the electorate.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fourth criticism is that PR systems create a weak link between constituents and their representatives, because no single representative is responsible for policy in a given district.</a:t>
            </a:r>
            <a:r>
              <a:rPr lang="en-US" dirty="0">
                <a:effectLst/>
              </a:rPr>
              <a:t> </a:t>
            </a:r>
            <a:endParaRPr lang="en-US" dirty="0"/>
          </a:p>
        </p:txBody>
      </p:sp>
      <p:sp>
        <p:nvSpPr>
          <p:cNvPr id="4" name="Slide Number Placeholder 3">
            <a:extLst>
              <a:ext uri="{FF2B5EF4-FFF2-40B4-BE49-F238E27FC236}">
                <a16:creationId xmlns:a16="http://schemas.microsoft.com/office/drawing/2014/main" id="{E7CB76A2-F184-DB0A-FA26-2A53FFEC1974}"/>
              </a:ext>
            </a:extLst>
          </p:cNvPr>
          <p:cNvSpPr>
            <a:spLocks noGrp="1"/>
          </p:cNvSpPr>
          <p:nvPr>
            <p:ph type="sldNum" sz="quarter" idx="5"/>
          </p:nvPr>
        </p:nvSpPr>
        <p:spPr/>
        <p:txBody>
          <a:bodyPr/>
          <a:lstStyle/>
          <a:p>
            <a:fld id="{39974C31-EB4A-4B21-8134-CB5741A1DC5F}" type="slidenum">
              <a:rPr lang="en-US" smtClean="0"/>
              <a:t>12</a:t>
            </a:fld>
            <a:endParaRPr lang="en-US" dirty="0"/>
          </a:p>
        </p:txBody>
      </p:sp>
    </p:spTree>
    <p:extLst>
      <p:ext uri="{BB962C8B-B14F-4D97-AF65-F5344CB8AC3E}">
        <p14:creationId xmlns:p14="http://schemas.microsoft.com/office/powerpoint/2010/main" val="20968797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D8246C-D67F-CF17-9374-1EDC14CB00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AC649EF-DF30-9FD1-78A1-F323B202F0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2D9C7E-889A-20F9-D0DE-D34FD2D23FD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11-2 </a:t>
            </a:r>
            <a:r>
              <a:rPr lang="en-US" sz="1200" dirty="0">
                <a:solidFill>
                  <a:srgbClr val="993300"/>
                </a:solidFill>
                <a:effectLst/>
                <a:latin typeface="Times New Roman" panose="02020603050405020304" pitchFamily="18" charset="0"/>
                <a:ea typeface="Times New Roman" panose="02020603050405020304" pitchFamily="18" charset="0"/>
              </a:rPr>
              <a:t>Compare majoritarian and proportional electoral systems.</a:t>
            </a:r>
          </a:p>
          <a:p>
            <a:endParaRPr lang="en-US" dirty="0"/>
          </a:p>
          <a:p>
            <a:r>
              <a:rPr lang="en-US" dirty="0"/>
              <a:t>District Magnitude</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most important factor influencing the proportionality of an electoral system is the district magnitude.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District magnitude refers to the number of representatives elected in a district.</a:t>
            </a:r>
            <a:r>
              <a:rPr lang="en-US" dirty="0">
                <a:effectLst/>
              </a:rPr>
              <a:t>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Electoral systems are more proportional when the district magnitude is large, as smaller parties are much more likely to win seats in these circumstances.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all PR systems use multimember districts, the average size of these districts—the average district magnitude—can vary quite a lot from one country to another.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addition to the proportionality of the electoral system, a country’s district magnitude also affects the strength of the linkage between elected representatives and their constituents.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district magnitude increases and with it the geographical size of the district, the linkage between representatives and their voters weakens.</a:t>
            </a:r>
            <a:r>
              <a:rPr lang="en-US" dirty="0">
                <a:effectLst/>
              </a:rPr>
              <a:t> </a:t>
            </a:r>
            <a:endParaRPr lang="en-US" dirty="0"/>
          </a:p>
          <a:p>
            <a:endParaRPr lang="en-US" dirty="0"/>
          </a:p>
          <a:p>
            <a:r>
              <a:rPr lang="en-US" dirty="0"/>
              <a:t>Electoral Thresholds</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All proportional systems have an </a:t>
            </a:r>
            <a:r>
              <a:rPr lang="en-US" sz="18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electoral threshold</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that stipulates the minimum percentage of votes a party must win, either nationally or in a particular district, to gain legislative representation.</a:t>
            </a:r>
            <a:r>
              <a:rPr lang="en-US" dirty="0">
                <a:effectLst/>
              </a:rPr>
              <a:t>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This threshold is either legally imposed (</a:t>
            </a:r>
            <a:r>
              <a:rPr lang="en-US" sz="18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formal threshold</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or it exists as a mathematical property of the electoral system (</a:t>
            </a:r>
            <a:r>
              <a:rPr lang="en-US" sz="18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natural threshold</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Natural thresholds aren’t written into electoral laws.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Instead, they’re a mathematical by-product of certain features of the electoral system, such as the district magnitude.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to natural thresholds, formal thresholds are explicitly written into the electoral law.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Formal thresholds always increase the disproportionality of an electoral system because the votes for parties that might otherwise have won representation are wasted.</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Formal thresholds are often introduced to reduce party system fragmentation by preventing very small parties from gaining representation.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Formal thresholds can have a significant effect on election outcomes. </a:t>
            </a:r>
            <a:endParaRPr lang="en-US" dirty="0"/>
          </a:p>
          <a:p>
            <a:endParaRPr lang="en-US" dirty="0"/>
          </a:p>
          <a:p>
            <a:r>
              <a:rPr lang="en-US" dirty="0"/>
              <a:t>Types of Party List</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Parties receive legislative seats in proportion to the overall share of votes going to their party lists.</a:t>
            </a:r>
            <a:r>
              <a:rPr lang="en-US" dirty="0">
                <a:effectLst/>
              </a:rPr>
              <a:t>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 a closed party list, the order of candidates elected is determined by the party itself, and voters aren’t able to express a preference for a particular candidate.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first seat won by the party goes to the candidate listed first on the party’s list, the second seat goes to the second candidate on the list, and so on.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 some cases, the ballot paper in a closed list system will contain the names of the individual candidates and their positions on the list.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More frequently, though, ballot papers in closed list systems don’t contain the names of individual candidates. </a:t>
            </a:r>
          </a:p>
          <a:p>
            <a:pPr marL="685800" lvl="1"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As Figure 11.4 illustrates, this type of ballot paper was used in South Africa’s first post-apartheid legislative elections in 1994.</a:t>
            </a:r>
            <a:r>
              <a:rPr lang="en-US" sz="2800" dirty="0">
                <a:effectLst/>
              </a:rPr>
              <a:t> </a:t>
            </a:r>
            <a:endPar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of the potential advantages of closed party lists is that parties can more easily include minority or women candidates who might otherwise have had difficulty getting elected.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Leaders of political parties often prefer closed party lists because they provide a useful way of disciplining and rewarding candidates.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an open party list, voters can indicate not just their preferred party but their favored candidate within that party.</a:t>
            </a:r>
            <a:r>
              <a:rPr lang="en-US"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Figure 11.5 illustrates an open list ballot from the 1994 legislative elections in Denmark.</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Open list systems clearly give voters greater freedom over their choice of candidates and weaken the control of party leaders over their party’s candidates compared with closed list systems.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frequent consequence of open lists, though, is that they generate internal party fighting, because candidates from the same party are effectively competing for the same votes.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Voters have even more flexibility in free party lists. </a:t>
            </a:r>
            <a:endParaRPr lang="en-US" dirty="0"/>
          </a:p>
        </p:txBody>
      </p:sp>
      <p:sp>
        <p:nvSpPr>
          <p:cNvPr id="4" name="Slide Number Placeholder 3">
            <a:extLst>
              <a:ext uri="{FF2B5EF4-FFF2-40B4-BE49-F238E27FC236}">
                <a16:creationId xmlns:a16="http://schemas.microsoft.com/office/drawing/2014/main" id="{4479CFFD-7C3D-F9E8-0F70-7679786894F1}"/>
              </a:ext>
            </a:extLst>
          </p:cNvPr>
          <p:cNvSpPr>
            <a:spLocks noGrp="1"/>
          </p:cNvSpPr>
          <p:nvPr>
            <p:ph type="sldNum" sz="quarter" idx="5"/>
          </p:nvPr>
        </p:nvSpPr>
        <p:spPr/>
        <p:txBody>
          <a:bodyPr/>
          <a:lstStyle/>
          <a:p>
            <a:fld id="{39974C31-EB4A-4B21-8134-CB5741A1DC5F}" type="slidenum">
              <a:rPr lang="en-US" smtClean="0"/>
              <a:t>13</a:t>
            </a:fld>
            <a:endParaRPr lang="en-US" dirty="0"/>
          </a:p>
        </p:txBody>
      </p:sp>
    </p:spTree>
    <p:extLst>
      <p:ext uri="{BB962C8B-B14F-4D97-AF65-F5344CB8AC3E}">
        <p14:creationId xmlns:p14="http://schemas.microsoft.com/office/powerpoint/2010/main" val="2798947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A3319E-E2E8-11C8-3D29-7A92C5F615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064BD4-6AD6-A2B9-40F4-E979D77693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4747039-0341-E5A8-AA50-B0ABAD900CC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11-2 </a:t>
            </a:r>
            <a:r>
              <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Compare majoritarian and proportional electoral systems.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pPr algn="l"/>
            <a:r>
              <a:rPr lang="en-US" sz="1200" b="0" i="0" u="none" strike="noStrike" baseline="0" dirty="0">
                <a:latin typeface="Arial" panose="020B0604020202020204" pitchFamily="34" charset="0"/>
                <a:cs typeface="Arial" panose="020B0604020202020204" pitchFamily="34" charset="0"/>
              </a:rPr>
              <a:t>Source</a:t>
            </a:r>
            <a:r>
              <a:rPr lang="en-US" sz="1200" b="0" i="1" u="none" strike="noStrike" baseline="0"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By </a:t>
            </a:r>
            <a:r>
              <a:rPr lang="en-US" sz="1200" b="0" i="0" u="none" strike="noStrike" baseline="0" dirty="0" err="1">
                <a:latin typeface="Arial" panose="020B0604020202020204" pitchFamily="34" charset="0"/>
                <a:cs typeface="Arial" panose="020B0604020202020204" pitchFamily="34" charset="0"/>
              </a:rPr>
              <a:t>Minnekon</a:t>
            </a:r>
            <a:r>
              <a:rPr lang="en-US" sz="1200" b="0" i="0" u="none" strike="noStrike" baseline="0" dirty="0">
                <a:latin typeface="Arial" panose="020B0604020202020204" pitchFamily="34" charset="0"/>
                <a:cs typeface="Arial" panose="020B0604020202020204" pitchFamily="34" charset="0"/>
              </a:rPr>
              <a:t>—Own work, CC BY-SA 4.0, https://commons.wikimedia.org/w/index.php?curid=1265936</a:t>
            </a:r>
            <a:r>
              <a:rPr lang="en-IN" sz="1200" b="0" i="0" u="none" strike="noStrike" baseline="0" dirty="0">
                <a:latin typeface="Arial" panose="020B0604020202020204" pitchFamily="34" charset="0"/>
                <a:cs typeface="Arial" panose="020B0604020202020204" pitchFamily="34" charset="0"/>
              </a:rPr>
              <a:t>87.</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a:extLst>
              <a:ext uri="{FF2B5EF4-FFF2-40B4-BE49-F238E27FC236}">
                <a16:creationId xmlns:a16="http://schemas.microsoft.com/office/drawing/2014/main" id="{A8650877-3A50-13AA-074A-49A38F569382}"/>
              </a:ext>
            </a:extLst>
          </p:cNvPr>
          <p:cNvSpPr>
            <a:spLocks noGrp="1"/>
          </p:cNvSpPr>
          <p:nvPr>
            <p:ph type="sldNum" sz="quarter" idx="5"/>
          </p:nvPr>
        </p:nvSpPr>
        <p:spPr/>
        <p:txBody>
          <a:bodyPr/>
          <a:lstStyle/>
          <a:p>
            <a:fld id="{39974C31-EB4A-4B21-8134-CB5741A1DC5F}" type="slidenum">
              <a:rPr lang="en-US" smtClean="0"/>
              <a:t>14</a:t>
            </a:fld>
            <a:endParaRPr lang="en-US"/>
          </a:p>
        </p:txBody>
      </p:sp>
    </p:spTree>
    <p:extLst>
      <p:ext uri="{BB962C8B-B14F-4D97-AF65-F5344CB8AC3E}">
        <p14:creationId xmlns:p14="http://schemas.microsoft.com/office/powerpoint/2010/main" val="15862448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6E0CB6-881B-D98C-0081-DFB3A466A6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0F68CE0-BDA2-AD19-D28E-EA1012C93FB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C08081-CD2A-5B36-B0F4-2D9BF9C8080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latin typeface="Arial" panose="020B0604020202020204" pitchFamily="34" charset="0"/>
                <a:cs typeface="Arial" panose="020B0604020202020204" pitchFamily="34" charset="0"/>
              </a:rPr>
              <a:t>L.O. 11-2 </a:t>
            </a:r>
            <a:r>
              <a:rPr lang="en-US" sz="1200" i="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Compare majoritarian and proportional electoral systems.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pPr algn="l"/>
            <a:r>
              <a:rPr lang="en-US" sz="1200" b="0" i="0" u="none" strike="noStrike" baseline="0" dirty="0">
                <a:latin typeface="Arial" panose="020B0604020202020204" pitchFamily="34" charset="0"/>
                <a:cs typeface="Arial" panose="020B0604020202020204" pitchFamily="34" charset="0"/>
              </a:rPr>
              <a:t>Source: By </a:t>
            </a:r>
            <a:r>
              <a:rPr lang="en-US" sz="1200" b="0" i="0" u="none" strike="noStrike" baseline="0" dirty="0" err="1">
                <a:latin typeface="Arial" panose="020B0604020202020204" pitchFamily="34" charset="0"/>
                <a:cs typeface="Arial" panose="020B0604020202020204" pitchFamily="34" charset="0"/>
              </a:rPr>
              <a:t>Minnekon</a:t>
            </a:r>
            <a:r>
              <a:rPr lang="en-US" sz="1200" b="0" i="0" u="none" strike="noStrike" baseline="0" dirty="0">
                <a:latin typeface="Arial" panose="020B0604020202020204" pitchFamily="34" charset="0"/>
                <a:cs typeface="Arial" panose="020B0604020202020204" pitchFamily="34" charset="0"/>
              </a:rPr>
              <a:t>—Own work, CC BY-SA 4.0, https://co</a:t>
            </a:r>
            <a:r>
              <a:rPr lang="en-IN" sz="1200" b="0" i="0" u="none" strike="noStrike" baseline="0" dirty="0">
                <a:latin typeface="Arial" panose="020B0604020202020204" pitchFamily="34" charset="0"/>
                <a:cs typeface="Arial" panose="020B0604020202020204" pitchFamily="34" charset="0"/>
              </a:rPr>
              <a:t>mmons.wikimedia.org/w/</a:t>
            </a:r>
            <a:r>
              <a:rPr lang="en-IN" sz="1200" b="0" i="0" u="none" strike="noStrike" baseline="0" dirty="0" err="1">
                <a:latin typeface="Arial" panose="020B0604020202020204" pitchFamily="34" charset="0"/>
                <a:cs typeface="Arial" panose="020B0604020202020204" pitchFamily="34" charset="0"/>
              </a:rPr>
              <a:t>index.php?curid</a:t>
            </a:r>
            <a:r>
              <a:rPr lang="en-IN" sz="1200" b="0" i="0" u="none" strike="noStrike" baseline="0" dirty="0">
                <a:latin typeface="Arial" panose="020B0604020202020204" pitchFamily="34" charset="0"/>
                <a:cs typeface="Arial" panose="020B0604020202020204" pitchFamily="34" charset="0"/>
              </a:rPr>
              <a:t>=126593687.</a:t>
            </a:r>
            <a:endParaRPr lang="en-US" sz="1200" i="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a:extLst>
              <a:ext uri="{FF2B5EF4-FFF2-40B4-BE49-F238E27FC236}">
                <a16:creationId xmlns:a16="http://schemas.microsoft.com/office/drawing/2014/main" id="{ECCB3305-3F30-21EB-BBD5-780467D0207D}"/>
              </a:ext>
            </a:extLst>
          </p:cNvPr>
          <p:cNvSpPr>
            <a:spLocks noGrp="1"/>
          </p:cNvSpPr>
          <p:nvPr>
            <p:ph type="sldNum" sz="quarter" idx="5"/>
          </p:nvPr>
        </p:nvSpPr>
        <p:spPr/>
        <p:txBody>
          <a:bodyPr/>
          <a:lstStyle/>
          <a:p>
            <a:fld id="{39974C31-EB4A-4B21-8134-CB5741A1DC5F}" type="slidenum">
              <a:rPr lang="en-US" smtClean="0"/>
              <a:t>15</a:t>
            </a:fld>
            <a:endParaRPr lang="en-US"/>
          </a:p>
        </p:txBody>
      </p:sp>
    </p:spTree>
    <p:extLst>
      <p:ext uri="{BB962C8B-B14F-4D97-AF65-F5344CB8AC3E}">
        <p14:creationId xmlns:p14="http://schemas.microsoft.com/office/powerpoint/2010/main" val="24448823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063D49-AC76-D5B6-5C2F-0D99731E5D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ACE65F-1D74-7B04-1738-40BE7B1809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82F4BC-3059-057C-6E39-C3F7BB6536C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11-3 </a:t>
            </a:r>
            <a:r>
              <a:rPr lang="en-US" sz="1800" dirty="0">
                <a:solidFill>
                  <a:srgbClr val="993300"/>
                </a:solidFill>
                <a:effectLst/>
                <a:latin typeface="Times New Roman" panose="02020603050405020304" pitchFamily="18" charset="0"/>
                <a:ea typeface="Times New Roman" panose="02020603050405020304" pitchFamily="18" charset="0"/>
              </a:rPr>
              <a:t>Examine how votes are translated into seats in different electoral systems.</a:t>
            </a:r>
          </a:p>
          <a:p>
            <a:endParaRPr lang="en-US" dirty="0"/>
          </a:p>
          <a:p>
            <a:r>
              <a:rPr lang="en-US" dirty="0"/>
              <a:t>Preferential voting system</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only proportional system that doesn’t employ a party list is the single transferable vote (STV).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STV is a preferential voting system used in multimember districts where voters rank order the candidates. </a:t>
            </a:r>
          </a:p>
          <a:p>
            <a:pPr marL="228600" indent="-228600">
              <a:buAutoNum type="arabicPeriod"/>
            </a:pPr>
            <a:endParaRPr lang="en-US" dirty="0"/>
          </a:p>
          <a:p>
            <a:endParaRPr lang="en-US" dirty="0"/>
          </a:p>
          <a:p>
            <a:r>
              <a:rPr lang="en-US" dirty="0"/>
              <a:t>Strengths of STV systems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of the strengths of STV systems is that they provide voters with an opportunity to convey a lot of information about their preferences.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Like other preferential voting systems, an additional strength of STV systems is that they create incentives for candidates to appeal to groups outside their core set of supporters and campaign on broad-based centrist platforms.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An advantage of the STV system is that it works in multimember districts and typically produces more proportional outcomes than majoritarian systems.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Another strength of STV that its supporters highlight is that it tends to create a strong link between representatives and their constituents. </a:t>
            </a:r>
          </a:p>
          <a:p>
            <a:pPr marL="228600" indent="-228600">
              <a:buAutoNum type="arabicPeriod"/>
            </a:pPr>
            <a:endParaRPr lang="en-US" dirty="0"/>
          </a:p>
          <a:p>
            <a:endParaRPr lang="en-US" dirty="0"/>
          </a:p>
          <a:p>
            <a:r>
              <a:rPr lang="en-US" dirty="0"/>
              <a:t>Criticisms of STV</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criticism is that it tends to weaken the internal unity of parties and make them less cohesive.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second criticism of STV is that it’s hard to operate when the district magnitude is large. </a:t>
            </a:r>
            <a:endParaRPr lang="en-US" dirty="0"/>
          </a:p>
        </p:txBody>
      </p:sp>
      <p:sp>
        <p:nvSpPr>
          <p:cNvPr id="4" name="Slide Number Placeholder 3">
            <a:extLst>
              <a:ext uri="{FF2B5EF4-FFF2-40B4-BE49-F238E27FC236}">
                <a16:creationId xmlns:a16="http://schemas.microsoft.com/office/drawing/2014/main" id="{037A9473-CAA4-670B-6B87-2986F8A6C575}"/>
              </a:ext>
            </a:extLst>
          </p:cNvPr>
          <p:cNvSpPr>
            <a:spLocks noGrp="1"/>
          </p:cNvSpPr>
          <p:nvPr>
            <p:ph type="sldNum" sz="quarter" idx="5"/>
          </p:nvPr>
        </p:nvSpPr>
        <p:spPr/>
        <p:txBody>
          <a:bodyPr/>
          <a:lstStyle/>
          <a:p>
            <a:fld id="{39974C31-EB4A-4B21-8134-CB5741A1DC5F}" type="slidenum">
              <a:rPr lang="en-US" smtClean="0"/>
              <a:t>16</a:t>
            </a:fld>
            <a:endParaRPr lang="en-US" dirty="0"/>
          </a:p>
        </p:txBody>
      </p:sp>
    </p:spTree>
    <p:extLst>
      <p:ext uri="{BB962C8B-B14F-4D97-AF65-F5344CB8AC3E}">
        <p14:creationId xmlns:p14="http://schemas.microsoft.com/office/powerpoint/2010/main" val="26302583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E7CDCD-8C26-4D4B-B0F3-B5592379F0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7AB51D-B674-4262-D09B-84F996B0D6C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119280B-AD52-D24F-B872-F625DA0254D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11-3 </a:t>
            </a:r>
            <a:r>
              <a:rPr lang="en-US" sz="1200" dirty="0">
                <a:solidFill>
                  <a:srgbClr val="993300"/>
                </a:solidFill>
                <a:effectLst/>
                <a:latin typeface="Times New Roman" panose="02020603050405020304" pitchFamily="18" charset="0"/>
                <a:ea typeface="Times New Roman" panose="02020603050405020304" pitchFamily="18" charset="0"/>
              </a:rPr>
              <a:t>Examine how votes are translated into seats in different electoral systems.</a:t>
            </a:r>
          </a:p>
          <a:p>
            <a:endParaRPr lang="en-US" dirty="0"/>
          </a:p>
          <a:p>
            <a:r>
              <a:rPr lang="en-US" dirty="0"/>
              <a:t>Multiple electoral tiers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some countries, voters elect some legislative representatives with a majoritarian electoral system and some with a proportional electoral system.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Most mixed systems employ multiple electoral tiers.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lowest electoral tier is the district or constituency level.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Higher tiers are constituted by grouping together different lower-tier constituencies, typically at the regional or national level.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endParaRPr lang="en-US" dirty="0"/>
          </a:p>
          <a:p>
            <a:r>
              <a:rPr lang="en-US" dirty="0"/>
              <a:t>Ukraine, South Korea, New Zealand</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Ukraine used an independent mixed system with two electoral tiers for its 2019 legislative elections.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some countries such as South Korea individuals have only one vote, which is used for both parts of the electoral system.</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most countries that employ a mixed electoral system, though, individuals have two votes.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is called split-ticket voting.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Figure 11.6 shows a sample ballot used in New Zealand.</a:t>
            </a:r>
            <a:r>
              <a:rPr lang="en-US" dirty="0">
                <a:effectLst/>
              </a:rPr>
              <a:t> </a:t>
            </a:r>
            <a:endParaRPr lang="en-US" dirty="0"/>
          </a:p>
          <a:p>
            <a:endParaRPr lang="en-US" dirty="0"/>
          </a:p>
          <a:p>
            <a:r>
              <a:rPr lang="en-US" dirty="0"/>
              <a:t>Positive attributes of both systems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many respects, mixed electoral systems are an attempt to combine the positive attributes of both majoritarian and proportional systems.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Mixed systems help produce proportional outcomes at the same time as ensuring that some elected representatives are linked to particular geographic districts.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issue with mixed systems is that they can create two classes of legislators—one that’s responsible and accountable to a geographic constituency, and one that’s more beholden to the party.</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can influence the cohesiveness of political parties.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There’s some concern that individuals who have two votes in a mixed system are unaware that it’s their party vote rather than their candidate vote that determines the number of seats each party wins.</a:t>
            </a:r>
            <a:r>
              <a:rPr lang="en-US" dirty="0">
                <a:effectLst/>
              </a:rPr>
              <a:t> </a:t>
            </a:r>
            <a:endParaRPr lang="en-US" dirty="0"/>
          </a:p>
        </p:txBody>
      </p:sp>
      <p:sp>
        <p:nvSpPr>
          <p:cNvPr id="4" name="Slide Number Placeholder 3">
            <a:extLst>
              <a:ext uri="{FF2B5EF4-FFF2-40B4-BE49-F238E27FC236}">
                <a16:creationId xmlns:a16="http://schemas.microsoft.com/office/drawing/2014/main" id="{937A07F7-FD66-BBA1-7AC0-AE013696EC04}"/>
              </a:ext>
            </a:extLst>
          </p:cNvPr>
          <p:cNvSpPr>
            <a:spLocks noGrp="1"/>
          </p:cNvSpPr>
          <p:nvPr>
            <p:ph type="sldNum" sz="quarter" idx="5"/>
          </p:nvPr>
        </p:nvSpPr>
        <p:spPr/>
        <p:txBody>
          <a:bodyPr/>
          <a:lstStyle/>
          <a:p>
            <a:fld id="{39974C31-EB4A-4B21-8134-CB5741A1DC5F}" type="slidenum">
              <a:rPr lang="en-US" smtClean="0"/>
              <a:t>17</a:t>
            </a:fld>
            <a:endParaRPr lang="en-US" dirty="0"/>
          </a:p>
        </p:txBody>
      </p:sp>
    </p:spTree>
    <p:extLst>
      <p:ext uri="{BB962C8B-B14F-4D97-AF65-F5344CB8AC3E}">
        <p14:creationId xmlns:p14="http://schemas.microsoft.com/office/powerpoint/2010/main" val="41184717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3218D6-F4F4-108F-B20B-A4BAB1D780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36E1275-6FAC-BFE4-E31F-F997E1E7B1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83E5224-1C52-74F2-EABC-93F8D13ED78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latin typeface="Arial" panose="020B0604020202020204" pitchFamily="34" charset="0"/>
                <a:cs typeface="Arial" panose="020B0604020202020204" pitchFamily="34" charset="0"/>
              </a:rPr>
              <a:t>L.O. 11-3 </a:t>
            </a:r>
            <a:r>
              <a:rPr lang="en-US" sz="1200" i="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Examine how votes are translated into seats in different electoral systems.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pPr algn="l"/>
            <a:r>
              <a:rPr lang="en-US" sz="1200" b="0" i="0" u="none" strike="noStrike" baseline="0" dirty="0">
                <a:latin typeface="Arial" panose="020B0604020202020204" pitchFamily="34" charset="0"/>
                <a:cs typeface="Arial" panose="020B0604020202020204" pitchFamily="34" charset="0"/>
              </a:rPr>
              <a:t>Source: From Karp J. A. 2009. Candidate effects and spill-over in mixed systems: Evidence from New Zealand. </a:t>
            </a:r>
            <a:r>
              <a:rPr lang="en-IN" sz="1200" b="0" i="0" u="none" strike="noStrike" baseline="0" dirty="0">
                <a:latin typeface="Arial" panose="020B0604020202020204" pitchFamily="34" charset="0"/>
                <a:cs typeface="Arial" panose="020B0604020202020204" pitchFamily="34" charset="0"/>
              </a:rPr>
              <a:t>Electoral Studies 28(1):41–50.</a:t>
            </a:r>
            <a:endParaRPr lang="en-US" sz="1200" i="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a:extLst>
              <a:ext uri="{FF2B5EF4-FFF2-40B4-BE49-F238E27FC236}">
                <a16:creationId xmlns:a16="http://schemas.microsoft.com/office/drawing/2014/main" id="{D79B7C7B-E7EF-571A-DA07-76562A40F745}"/>
              </a:ext>
            </a:extLst>
          </p:cNvPr>
          <p:cNvSpPr>
            <a:spLocks noGrp="1"/>
          </p:cNvSpPr>
          <p:nvPr>
            <p:ph type="sldNum" sz="quarter" idx="5"/>
          </p:nvPr>
        </p:nvSpPr>
        <p:spPr/>
        <p:txBody>
          <a:bodyPr/>
          <a:lstStyle/>
          <a:p>
            <a:fld id="{39974C31-EB4A-4B21-8134-CB5741A1DC5F}" type="slidenum">
              <a:rPr lang="en-US" smtClean="0"/>
              <a:t>18</a:t>
            </a:fld>
            <a:endParaRPr lang="en-US"/>
          </a:p>
        </p:txBody>
      </p:sp>
    </p:spTree>
    <p:extLst>
      <p:ext uri="{BB962C8B-B14F-4D97-AF65-F5344CB8AC3E}">
        <p14:creationId xmlns:p14="http://schemas.microsoft.com/office/powerpoint/2010/main" val="38721859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0F4B3A-27D7-9A13-8A4A-4D3341D2176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B7080E-ECA2-ABC2-E783-FB59132566E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FCF0CE-F300-2CB4-07AE-0B43B7FCDD3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11-4 </a:t>
            </a:r>
            <a:r>
              <a:rPr lang="en-US" sz="1800" dirty="0">
                <a:solidFill>
                  <a:srgbClr val="993300"/>
                </a:solidFill>
                <a:effectLst/>
                <a:latin typeface="Times New Roman" panose="02020603050405020304" pitchFamily="18" charset="0"/>
                <a:ea typeface="Times New Roman" panose="02020603050405020304" pitchFamily="18" charset="0"/>
              </a:rPr>
              <a:t>Discuss how different electoral systems affect things such as proportional outcomes, accountability, ethnic accommodation, minority representation, and the revelation of sincere preferences.</a:t>
            </a:r>
          </a:p>
          <a:p>
            <a:endParaRPr lang="en-US" dirty="0"/>
          </a:p>
          <a:p>
            <a:r>
              <a:rPr lang="en-US" dirty="0"/>
              <a:t>Dictatorships use majoritarian electoral systems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Dictatorships are more likely to use majoritarian electoral systems than democracies.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conjectures for why dictatorships might favor majoritarian systems.</a:t>
            </a:r>
            <a:r>
              <a:rPr lang="en-US"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most proportional systems other than the single transferable vote use party lists and hence require the existence of political parties.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Second, there’s some evidence that majoritarian systems may be easier to manipulate than proportional ones.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Third, many dictatorships are poor with low levels of education. </a:t>
            </a:r>
            <a:endParaRPr lang="en-US" dirty="0"/>
          </a:p>
          <a:p>
            <a:endParaRPr lang="en-US" dirty="0"/>
          </a:p>
          <a:p>
            <a:r>
              <a:rPr lang="en-US" dirty="0"/>
              <a:t>Some dictatorships employ proportional systems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dictatorships are much more likely to employ majoritarian electoral systems than democracies, some dictatorships do employ proportional systems.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Researchers have attempted to explain this variation in electoral system choice across dictatorships by focusing on the strategic incentives faced by different types of authoritarian elites.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Majoritarian systems tend to produce disproportional outcomes that reward large parties and punish small parties.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Dictatorial incumbents face a trade-off between benefiting from disproportional majoritarian systems and hindering opposition coordination with proportional systems.</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Ellen Lust-Okar and Amaney Jamal (2002) suggest that this trade-off plays out differently depending on the type of dictatorship. </a:t>
            </a:r>
          </a:p>
          <a:p>
            <a:pPr marL="228600" indent="-228600">
              <a:buAutoNum type="arabicPeriod"/>
            </a:pP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Case study of Russia</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Using cross-national evidence and a case study of Russia, Jennifer Gandhi et al. (2022) further argue that dominant party dictatorships with strong regime parties are likely to choose majoritarian electoral rules as a way to maximize their legislative strength over opposition parties.</a:t>
            </a:r>
            <a:r>
              <a:rPr lang="en-US" dirty="0">
                <a:effectLst/>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Things may be slightly different when regime parties are new and not well-established.</a:t>
            </a:r>
            <a:r>
              <a:rPr lang="en-US" dirty="0">
                <a:effectLst/>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dictator may prefer to adopt closed list PR system so they can better control the candidate nomination process.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Such a system allows them to run strong candidates while at the same time making sure that successful candidates owe their position to the party leader.</a:t>
            </a:r>
            <a:r>
              <a:rPr lang="en-US" dirty="0">
                <a:effectLst/>
              </a:rPr>
              <a:t> </a:t>
            </a:r>
            <a:endParaRPr lang="en-US" dirty="0"/>
          </a:p>
          <a:p>
            <a:endParaRPr lang="en-US" dirty="0"/>
          </a:p>
        </p:txBody>
      </p:sp>
      <p:sp>
        <p:nvSpPr>
          <p:cNvPr id="4" name="Slide Number Placeholder 3">
            <a:extLst>
              <a:ext uri="{FF2B5EF4-FFF2-40B4-BE49-F238E27FC236}">
                <a16:creationId xmlns:a16="http://schemas.microsoft.com/office/drawing/2014/main" id="{0F5F9316-59B7-2D2E-7E4B-48DAC3480C3B}"/>
              </a:ext>
            </a:extLst>
          </p:cNvPr>
          <p:cNvSpPr>
            <a:spLocks noGrp="1"/>
          </p:cNvSpPr>
          <p:nvPr>
            <p:ph type="sldNum" sz="quarter" idx="5"/>
          </p:nvPr>
        </p:nvSpPr>
        <p:spPr/>
        <p:txBody>
          <a:bodyPr/>
          <a:lstStyle/>
          <a:p>
            <a:fld id="{39974C31-EB4A-4B21-8134-CB5741A1DC5F}" type="slidenum">
              <a:rPr lang="en-US" smtClean="0"/>
              <a:t>19</a:t>
            </a:fld>
            <a:endParaRPr lang="en-US" dirty="0"/>
          </a:p>
        </p:txBody>
      </p:sp>
    </p:spTree>
    <p:extLst>
      <p:ext uri="{BB962C8B-B14F-4D97-AF65-F5344CB8AC3E}">
        <p14:creationId xmlns:p14="http://schemas.microsoft.com/office/powerpoint/2010/main" val="35225180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52E10E-55FA-1129-E077-DF07B5E5F0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B53C5D-402E-79BE-52EE-F5ABCF9301A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458E456-6645-4469-A814-BA57596D3CF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11-5 </a:t>
            </a:r>
            <a:r>
              <a:rPr lang="en-US" sz="1800" dirty="0">
                <a:solidFill>
                  <a:srgbClr val="993300"/>
                </a:solidFill>
                <a:effectLst/>
                <a:latin typeface="Times New Roman" panose="02020603050405020304" pitchFamily="18" charset="0"/>
                <a:ea typeface="Times New Roman" panose="02020603050405020304" pitchFamily="18" charset="0"/>
              </a:rPr>
              <a:t>Identify the factors that influence the choice of electoral system.</a:t>
            </a:r>
          </a:p>
          <a:p>
            <a:endParaRPr lang="en-US" dirty="0"/>
          </a:p>
          <a:p>
            <a:r>
              <a:rPr lang="en-US" dirty="0"/>
              <a:t>Strategic incentives facing rulers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Other scholars also link electoral system choice in dictatorships to the strategic incentives facing rulers.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them, the adoption of PR was a by-product of internal divisions in ruling parties that were caused by growing societal mobilization against the old regimes.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 suggest that PR was “promoted either by a dissident faction of the incumbent party to compete more effectively against the official leadership, by the old ruling party or a new reformist party to broaden support for the regime, or by military rulers to weaken a majority party whose policies they opposed.” </a:t>
            </a:r>
            <a:endParaRPr lang="en-US" dirty="0"/>
          </a:p>
          <a:p>
            <a:endParaRPr lang="en-US" dirty="0"/>
          </a:p>
          <a:p>
            <a:r>
              <a:rPr lang="en-US" dirty="0"/>
              <a:t>Studies of electoral system choice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Studies of electoral system choice in democracies are more numerous.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Various explanations have been proposed for why democracies have the electoral systems they do.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explanations focus on the strategic incentives of political parties, general interest concerns, historical precedent, external pressures, and idiosyncratic occurrences.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Strategic incentive explanations focus on the preferences political parties have for various electoral systems.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adoption of an electoral system is ultimately a struggle between political parties with competing interests.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one study, Carles Boix (1999) sets out to explain the spread of proportional representation in Europe at the beginning of the 20</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century.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He argues that conservative ruling elites who were historically elected using some kind of majoritarian system began to take an interest in proportional systems when suffrage was being extended to the poor and the level of support for socialist parties was growing. </a:t>
            </a:r>
            <a:endParaRPr lang="en-US" dirty="0"/>
          </a:p>
          <a:p>
            <a:endParaRPr lang="en-US" dirty="0"/>
          </a:p>
          <a:p>
            <a:r>
              <a:rPr lang="en-US" dirty="0"/>
              <a:t>External pressures and historical precedent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External pressures and historical precedent can also affect the choice of electoral system.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choice of electoral system in many countries has been heavily influenced by their former colonial ruler.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 appears that some electoral systems are even chosen by accident. </a:t>
            </a:r>
            <a:endParaRPr lang="en-US" dirty="0"/>
          </a:p>
        </p:txBody>
      </p:sp>
      <p:sp>
        <p:nvSpPr>
          <p:cNvPr id="4" name="Slide Number Placeholder 3">
            <a:extLst>
              <a:ext uri="{FF2B5EF4-FFF2-40B4-BE49-F238E27FC236}">
                <a16:creationId xmlns:a16="http://schemas.microsoft.com/office/drawing/2014/main" id="{25B4986B-679D-413B-DDB0-366CEB92521C}"/>
              </a:ext>
            </a:extLst>
          </p:cNvPr>
          <p:cNvSpPr>
            <a:spLocks noGrp="1"/>
          </p:cNvSpPr>
          <p:nvPr>
            <p:ph type="sldNum" sz="quarter" idx="5"/>
          </p:nvPr>
        </p:nvSpPr>
        <p:spPr/>
        <p:txBody>
          <a:bodyPr/>
          <a:lstStyle/>
          <a:p>
            <a:fld id="{39974C31-EB4A-4B21-8134-CB5741A1DC5F}" type="slidenum">
              <a:rPr lang="en-US" smtClean="0"/>
              <a:t>20</a:t>
            </a:fld>
            <a:endParaRPr lang="en-US" dirty="0"/>
          </a:p>
        </p:txBody>
      </p:sp>
    </p:spTree>
    <p:extLst>
      <p:ext uri="{BB962C8B-B14F-4D97-AF65-F5344CB8AC3E}">
        <p14:creationId xmlns:p14="http://schemas.microsoft.com/office/powerpoint/2010/main" val="16493211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11-1 </a:t>
            </a:r>
            <a:r>
              <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Define electoral integrity and describe the factors that influence it.</a:t>
            </a:r>
          </a:p>
          <a:p>
            <a:endParaRPr lang="en-US" sz="1200" dirty="0">
              <a:latin typeface="Arial" panose="020B0604020202020204" pitchFamily="34" charset="0"/>
              <a:cs typeface="Arial" panose="020B0604020202020204" pitchFamily="34" charset="0"/>
            </a:endParaRP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Note: Gray bars indicate the number of legislative elections, while black bars indicate the number of presidential elections. Democracies are identified using the Democracy-Dictatorship measure (Bormann and Golder 2022;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Cheibub</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Gandhi, and Vreeland 2010).</a:t>
            </a:r>
            <a:endParaRPr lang="en-US" sz="1200" u="none"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a:p>
        </p:txBody>
      </p:sp>
    </p:spTree>
    <p:extLst>
      <p:ext uri="{BB962C8B-B14F-4D97-AF65-F5344CB8AC3E}">
        <p14:creationId xmlns:p14="http://schemas.microsoft.com/office/powerpoint/2010/main" val="20397092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22</a:t>
            </a:fld>
            <a:endParaRPr lang="en-US" dirty="0"/>
          </a:p>
        </p:txBody>
      </p:sp>
    </p:spTree>
    <p:extLst>
      <p:ext uri="{BB962C8B-B14F-4D97-AF65-F5344CB8AC3E}">
        <p14:creationId xmlns:p14="http://schemas.microsoft.com/office/powerpoint/2010/main" val="27105950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89A127-56C9-75D0-DEEF-77EE473B54A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30A5F7E-AF89-1175-A3E4-C47DE23174E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1CA2F9-D411-B521-AD66-EE274CF1549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F2FEB38-2E2B-4E19-A60C-DA42205FD2CF}"/>
              </a:ext>
            </a:extLst>
          </p:cNvPr>
          <p:cNvSpPr>
            <a:spLocks noGrp="1"/>
          </p:cNvSpPr>
          <p:nvPr>
            <p:ph type="sldNum" sz="quarter" idx="5"/>
          </p:nvPr>
        </p:nvSpPr>
        <p:spPr/>
        <p:txBody>
          <a:bodyPr/>
          <a:lstStyle/>
          <a:p>
            <a:fld id="{39974C31-EB4A-4B21-8134-CB5741A1DC5F}" type="slidenum">
              <a:rPr lang="en-US" smtClean="0"/>
              <a:t>23</a:t>
            </a:fld>
            <a:endParaRPr lang="en-US" dirty="0"/>
          </a:p>
        </p:txBody>
      </p:sp>
    </p:spTree>
    <p:extLst>
      <p:ext uri="{BB962C8B-B14F-4D97-AF65-F5344CB8AC3E}">
        <p14:creationId xmlns:p14="http://schemas.microsoft.com/office/powerpoint/2010/main" val="24192811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1C1C15-74F4-7E9C-1BD5-BA4401E960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8EED0D-180B-0C1F-2890-6F5459E4D84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6CF669-E04B-4CCA-0BE3-928E25471D9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CF0FE93-A97D-7836-F373-118C19A6CDEF}"/>
              </a:ext>
            </a:extLst>
          </p:cNvPr>
          <p:cNvSpPr>
            <a:spLocks noGrp="1"/>
          </p:cNvSpPr>
          <p:nvPr>
            <p:ph type="sldNum" sz="quarter" idx="5"/>
          </p:nvPr>
        </p:nvSpPr>
        <p:spPr/>
        <p:txBody>
          <a:bodyPr/>
          <a:lstStyle/>
          <a:p>
            <a:fld id="{39974C31-EB4A-4B21-8134-CB5741A1DC5F}" type="slidenum">
              <a:rPr lang="en-US" smtClean="0"/>
              <a:t>24</a:t>
            </a:fld>
            <a:endParaRPr lang="en-US" dirty="0"/>
          </a:p>
        </p:txBody>
      </p:sp>
    </p:spTree>
    <p:extLst>
      <p:ext uri="{BB962C8B-B14F-4D97-AF65-F5344CB8AC3E}">
        <p14:creationId xmlns:p14="http://schemas.microsoft.com/office/powerpoint/2010/main" val="25137887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CF7F2E-603D-C9BE-5C94-A21299F47F7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5C58E97-2FDA-20B9-1DF5-8D24498B4E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856915-D6CD-8691-646C-21CC52F86F0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11-1 </a:t>
            </a:r>
            <a:r>
              <a:rPr lang="en-US" sz="1200" dirty="0">
                <a:solidFill>
                  <a:srgbClr val="993300"/>
                </a:solidFill>
                <a:effectLst/>
                <a:latin typeface="Times New Roman" panose="02020603050405020304" pitchFamily="18" charset="0"/>
                <a:ea typeface="Times New Roman" panose="02020603050405020304" pitchFamily="18" charset="0"/>
              </a:rPr>
              <a:t>Define electoral integrity and describe the factors that influence it.</a:t>
            </a:r>
          </a:p>
          <a:p>
            <a:endParaRPr lang="en-US" dirty="0"/>
          </a:p>
          <a:p>
            <a:r>
              <a:rPr lang="en-US" dirty="0"/>
              <a:t>Concerns about electoral integrity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increasing use of legislative and presidential elections around the world has been accompanied by growing concerns about electoral integrity.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concept of electoral integrity is somewhat vague and remains contested in both academic and policy circles.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the EIP, electoral integrity refers to the extent to which the conduct of elections meets international standards and global norms concerning “good” elections as set out in various treaties, conventions, and guidelines issued by organizations such as the UN General Assembly, the Organization for Security and Cooperation in Europe, the Organization of American States, and the African Union</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Electoral integrity has to do with the conduct of elections at all stages of the electoral cycle, including the preelection period, the campaign, the polling day, and the election aftermath </a:t>
            </a:r>
            <a:endParaRPr lang="en-US" dirty="0"/>
          </a:p>
          <a:p>
            <a:endParaRPr lang="en-US" dirty="0"/>
          </a:p>
          <a:p>
            <a:r>
              <a:rPr lang="en-US" dirty="0"/>
              <a:t>Violations of electoral integrity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Violations of electoral integrity, which include things like ballot stuffing, electoral violence and voter intimidation, pro-government media bias, and restrictive ballot access are generally referred to as electoral malpractice.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Electoral malpractice in these settings often has to do with political interference in how district boundaries are drawn, problems with voter registration, technical failures with online or early voting procedures, and unfair campaign finance rules.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Electoral integrity matters because flawed elections can reduce trust in the political system, fuel social instability, undermine recent democratic gains, discourage voter participation and other forms of civic activism, and exacerbate ethnic, religious, and other grievances that can in extreme circumstances lead to civil war</a:t>
            </a:r>
            <a:r>
              <a:rPr lang="en-US" dirty="0">
                <a:effectLst/>
              </a:rPr>
              <a:t> </a:t>
            </a:r>
            <a:endParaRPr lang="en-US" dirty="0"/>
          </a:p>
          <a:p>
            <a:endParaRPr lang="en-US" dirty="0"/>
          </a:p>
          <a:p>
            <a:r>
              <a:rPr lang="en-US" dirty="0"/>
              <a:t>The Electoral Integrity Project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Electoral Integrity Project has measured electoral integrity in 480 legislative and presidential elections in 169 countries from 2012 to 2021.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terms of the preelection period, country experts are asked to evaluate electoral integrity as it relates to (1) the electoral laws, (2) the electoral procedures, (3) district boundaries, (4) voter registration, and (5) party registration. In terms of the election campaign, they’re asked to consider (6) the campaign media environment and (7) campaign finance regulations. With respect to the election day itself, they focus on (8) the voting process. And with respect to the postelection period, they consider (9) the vote counting process, (10) the response to the election results, and (11) the role played by the electoral authorities. </a:t>
            </a:r>
            <a:endParaRPr lang="en-US" dirty="0"/>
          </a:p>
        </p:txBody>
      </p:sp>
      <p:sp>
        <p:nvSpPr>
          <p:cNvPr id="4" name="Slide Number Placeholder 3">
            <a:extLst>
              <a:ext uri="{FF2B5EF4-FFF2-40B4-BE49-F238E27FC236}">
                <a16:creationId xmlns:a16="http://schemas.microsoft.com/office/drawing/2014/main" id="{DFAC90A9-86DA-733B-9E91-B07834B1203B}"/>
              </a:ext>
            </a:extLst>
          </p:cNvPr>
          <p:cNvSpPr>
            <a:spLocks noGrp="1"/>
          </p:cNvSpPr>
          <p:nvPr>
            <p:ph type="sldNum" sz="quarter" idx="5"/>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2306986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771DC3-5495-976C-F854-A731A2388B6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16A568-76C6-21BE-8F3E-EB5A62068D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E6E41E-EEF3-F112-FFF9-16E18CFE47A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11-1 </a:t>
            </a:r>
            <a:r>
              <a:rPr lang="en-US" sz="1200" dirty="0">
                <a:solidFill>
                  <a:srgbClr val="993300"/>
                </a:solidFill>
                <a:effectLst/>
                <a:latin typeface="Times New Roman" panose="02020603050405020304" pitchFamily="18" charset="0"/>
                <a:ea typeface="Times New Roman" panose="02020603050405020304" pitchFamily="18" charset="0"/>
              </a:rPr>
              <a:t>Define electoral integrity and describe the factors that influence it.</a:t>
            </a:r>
          </a:p>
          <a:p>
            <a:endParaRPr lang="en-US" dirty="0"/>
          </a:p>
          <a:p>
            <a:r>
              <a:rPr lang="en-US" dirty="0"/>
              <a:t>United States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2020 presidential election in the United States received the lowest overall PEI score among established democracies (57.23), leaving it ranked 76</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worldwide in 2021.</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low PEI score for the United States in 2020 is primarily driven by concerns about the quality of voter registration, the process of drawing district boundaries, campaign finance regulations, the electoral rules, and the fact that the reported election results were challenged and led to violent protests.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Long-standing issues related to voter registration have been politically salient since the US Supreme Court intervened in the recount of the votes cast in Florida during the 2000 presidential elections.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PEI score for the United States is also negatively affected by the use of a majoritarian electoral system that makes it difficult for small parties to win legislative representation.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Finally, following the 2020 elections, then-president Donald Trump and allies complained of widespread voter fraud, a claim that election experts, federal agencies, and state officials “overwhelmingly rejected.”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Disputes over the election results from some voters, combined with fears of voter suppression from others, have lowered the overall confidence that citizens have in the integrity of elections in the US. </a:t>
            </a:r>
            <a:endParaRPr lang="en-US" dirty="0"/>
          </a:p>
          <a:p>
            <a:endParaRPr lang="en-US" dirty="0"/>
          </a:p>
          <a:p>
            <a:r>
              <a:rPr lang="en-US" dirty="0"/>
              <a:t>South Korea</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South Korea transitioned to democracy in the 1980s. </a:t>
            </a:r>
            <a:r>
              <a:rPr lang="en-US" sz="1800" dirty="0">
                <a:effectLst/>
                <a:latin typeface="Times New Roman" panose="02020603050405020304" pitchFamily="18" charset="0"/>
                <a:ea typeface="Times New Roman" panose="02020603050405020304" pitchFamily="18" charset="0"/>
              </a:rPr>
              <a:t>The </a:t>
            </a:r>
            <a:r>
              <a:rPr lang="en-US" sz="1800" dirty="0">
                <a:effectLst/>
                <a:latin typeface="Calibri" panose="020F0502020204030204" pitchFamily="34" charset="0"/>
                <a:ea typeface="Calibri" panose="020F0502020204030204" pitchFamily="34" charset="0"/>
                <a:cs typeface="Times New Roman" panose="02020603050405020304" pitchFamily="18" charset="0"/>
              </a:rPr>
              <a:t>April 2020</a:t>
            </a:r>
            <a:r>
              <a:rPr lang="en-US" sz="1800" dirty="0">
                <a:effectLst/>
                <a:latin typeface="Times New Roman" panose="02020603050405020304" pitchFamily="18" charset="0"/>
                <a:ea typeface="Times New Roman" panose="02020603050405020304" pitchFamily="18" charset="0"/>
              </a:rPr>
              <a:t> legislative elections in </a:t>
            </a:r>
            <a:r>
              <a:rPr lang="en-US" sz="1800" dirty="0">
                <a:effectLst/>
                <a:latin typeface="Calibri" panose="020F0502020204030204" pitchFamily="34" charset="0"/>
                <a:ea typeface="Calibri" panose="020F0502020204030204" pitchFamily="34" charset="0"/>
                <a:cs typeface="Times New Roman" panose="02020603050405020304" pitchFamily="18" charset="0"/>
              </a:rPr>
              <a:t>South Korea</a:t>
            </a:r>
            <a:r>
              <a:rPr lang="en-US" sz="1800" dirty="0">
                <a:effectLst/>
                <a:latin typeface="Times New Roman" panose="02020603050405020304" pitchFamily="18" charset="0"/>
                <a:ea typeface="Times New Roman" panose="02020603050405020304" pitchFamily="18" charset="0"/>
              </a:rPr>
              <a:t> received a PEI score of </a:t>
            </a:r>
            <a:r>
              <a:rPr lang="en-US" sz="1800" dirty="0">
                <a:effectLst/>
                <a:latin typeface="Calibri" panose="020F0502020204030204" pitchFamily="34" charset="0"/>
                <a:ea typeface="Calibri" panose="020F0502020204030204" pitchFamily="34" charset="0"/>
                <a:cs typeface="Times New Roman" panose="02020603050405020304" pitchFamily="18" charset="0"/>
              </a:rPr>
              <a:t>73.75</a:t>
            </a:r>
            <a:r>
              <a:rPr lang="en-US" sz="1800" dirty="0">
                <a:effectLst/>
                <a:latin typeface="Times New Roman" panose="02020603050405020304" pitchFamily="18" charset="0"/>
                <a:ea typeface="Times New Roman" panose="02020603050405020304" pitchFamily="18" charset="0"/>
              </a:rPr>
              <a:t>, meaning they were characterized by </a:t>
            </a:r>
            <a:r>
              <a:rPr lang="en-US" sz="1800" dirty="0">
                <a:effectLst/>
                <a:latin typeface="Calibri" panose="020F0502020204030204" pitchFamily="34" charset="0"/>
                <a:ea typeface="Calibri" panose="020F0502020204030204" pitchFamily="34" charset="0"/>
                <a:cs typeface="Times New Roman" panose="02020603050405020304" pitchFamily="18" charset="0"/>
              </a:rPr>
              <a:t>very high</a:t>
            </a:r>
            <a:r>
              <a:rPr lang="en-US" sz="1800" dirty="0">
                <a:effectLst/>
                <a:latin typeface="Times New Roman" panose="02020603050405020304" pitchFamily="18" charset="0"/>
                <a:ea typeface="Times New Roman" panose="02020603050405020304" pitchFamily="18" charset="0"/>
              </a:rPr>
              <a:t> levels of electoral integrity.</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South Korea</a:t>
            </a:r>
            <a:r>
              <a:rPr lang="en-US" sz="1800" dirty="0">
                <a:effectLst/>
                <a:latin typeface="Times New Roman" panose="02020603050405020304" pitchFamily="18" charset="0"/>
                <a:ea typeface="Times New Roman" panose="02020603050405020304" pitchFamily="18" charset="0"/>
              </a:rPr>
              <a:t> has </a:t>
            </a:r>
            <a:r>
              <a:rPr lang="en-US" sz="1800" dirty="0">
                <a:effectLst/>
                <a:latin typeface="Calibri" panose="020F0502020204030204" pitchFamily="34" charset="0"/>
                <a:ea typeface="Calibri" panose="020F0502020204030204" pitchFamily="34" charset="0"/>
                <a:cs typeface="Times New Roman" panose="02020603050405020304" pitchFamily="18" charset="0"/>
              </a:rPr>
              <a:t>recently experienced</a:t>
            </a:r>
            <a:r>
              <a:rPr lang="en-US" sz="1800" dirty="0">
                <a:effectLst/>
                <a:latin typeface="Times New Roman" panose="02020603050405020304" pitchFamily="18" charset="0"/>
                <a:ea typeface="Times New Roman" panose="02020603050405020304" pitchFamily="18" charset="0"/>
              </a:rPr>
              <a:t> several </a:t>
            </a:r>
            <a:r>
              <a:rPr lang="en-US" sz="1800" dirty="0">
                <a:effectLst/>
                <a:latin typeface="Calibri" panose="020F0502020204030204" pitchFamily="34" charset="0"/>
                <a:ea typeface="Calibri" panose="020F0502020204030204" pitchFamily="34" charset="0"/>
                <a:cs typeface="Times New Roman" panose="02020603050405020304" pitchFamily="18" charset="0"/>
              </a:rPr>
              <a:t>corruption scandals involving high-ranking elected officials.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scandals didn’t affect South Korea’s overall PEI score though because they were unrelated to the conduct of the </a:t>
            </a:r>
            <a:r>
              <a:rPr lang="en-US" sz="1800" dirty="0">
                <a:effectLst/>
                <a:latin typeface="Times New Roman" panose="02020603050405020304" pitchFamily="18" charset="0"/>
                <a:ea typeface="Times New Roman" panose="02020603050405020304" pitchFamily="18" charset="0"/>
              </a:rPr>
              <a:t>legislative </a:t>
            </a:r>
            <a:r>
              <a:rPr lang="en-US" sz="1800" dirty="0">
                <a:effectLst/>
                <a:latin typeface="Calibri" panose="020F0502020204030204" pitchFamily="34" charset="0"/>
                <a:ea typeface="Calibri" panose="020F0502020204030204" pitchFamily="34" charset="0"/>
                <a:cs typeface="Times New Roman" panose="02020603050405020304" pitchFamily="18" charset="0"/>
              </a:rPr>
              <a:t>election itself.</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South Korea’s </a:t>
            </a:r>
            <a:r>
              <a:rPr lang="en-US" sz="1800" dirty="0">
                <a:solidFill>
                  <a:srgbClr val="76923C"/>
                </a:solidFill>
                <a:effectLst/>
                <a:latin typeface="Times New Roman" panose="02020603050405020304" pitchFamily="18" charset="0"/>
                <a:ea typeface="Times New Roman" panose="02020603050405020304" pitchFamily="18" charset="0"/>
              </a:rPr>
              <a:t>electoral integrity</a:t>
            </a:r>
            <a:r>
              <a:rPr lang="en-US" sz="1800" dirty="0">
                <a:effectLst/>
                <a:latin typeface="Calibri" panose="020F0502020204030204" pitchFamily="34" charset="0"/>
                <a:ea typeface="Calibri" panose="020F0502020204030204" pitchFamily="34" charset="0"/>
                <a:cs typeface="Times New Roman" panose="02020603050405020304" pitchFamily="18" charset="0"/>
              </a:rPr>
              <a:t> scores are particularly high in the categories of voter registration, voting procedures, vote counting, and election administration.</a:t>
            </a:r>
            <a:r>
              <a:rPr lang="en-US" dirty="0">
                <a:effectLst/>
              </a:rPr>
              <a:t> </a:t>
            </a:r>
            <a:endParaRPr lang="en-US" dirty="0"/>
          </a:p>
          <a:p>
            <a:endParaRPr lang="en-US" dirty="0"/>
          </a:p>
          <a:p>
            <a:r>
              <a:rPr lang="en-US" dirty="0"/>
              <a:t>Belarus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Belarus is an authoritarian former Soviet republic in Eastern Europe. It’s been referred to as Europe’s last dictatorship.</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August 2020 presidential election received a very low PEI score of 25.81, leaving it ranked 161 out of 165 countries.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Belarus has been ruled by President Alexander Lukashenko since 1994.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president, Lukashenko has expanded executive control over the legislature, consolidated state control of the media, and built the largest security apparatus in Europe.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Election observers and human rights organizations have reported evidence of widespread voter coercion, incorrect ballot counting, and election fraud.</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Following the 2020 presidential elections, in which most opposition candidates weren’t allowed to compete, Lukashenko claimed he won over 80% of the votes. </a:t>
            </a:r>
            <a:endParaRPr lang="en-US" dirty="0"/>
          </a:p>
          <a:p>
            <a:endParaRPr lang="en-US" dirty="0"/>
          </a:p>
          <a:p>
            <a:r>
              <a:rPr lang="en-US" dirty="0"/>
              <a:t>Egypt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Egypt is a dictatorship in North Africa.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March 2018 presidential election received a very low score of 35.45.</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Many observers had high hopes for democracy in Egypt following the overthrow of the longtime dictator Hosni Mubarak during the Arab Spring in February 2011.</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2012, Mohamed Morsi, the Muslim Brotherhood candidate, became the first democratically elected president in Egypt’s history.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After a year of divisive rule, though, the Egyptian military, led by General Abdel Fattah el-Sisi, intervened to remove President Morsi from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new Egyptian constitution, which critics claim gives too much power to the military, was passed in a January 2014 referendum.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legislative elections in 2015 were supposed to mark the final step in the restoration of democracy.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Secular and leftist parties, many of whom had helped to organize the protests during the Arab Spring, chose to boycott the 2015 legislative elections. </a:t>
            </a:r>
          </a:p>
          <a:p>
            <a:pPr marL="228600" indent="-228600">
              <a:buAutoNum type="arabicPeriod"/>
            </a:pPr>
            <a:endParaRPr lang="en-US" dirty="0"/>
          </a:p>
        </p:txBody>
      </p:sp>
      <p:sp>
        <p:nvSpPr>
          <p:cNvPr id="4" name="Slide Number Placeholder 3">
            <a:extLst>
              <a:ext uri="{FF2B5EF4-FFF2-40B4-BE49-F238E27FC236}">
                <a16:creationId xmlns:a16="http://schemas.microsoft.com/office/drawing/2014/main" id="{0DFD7DCC-1C84-22CC-9CBE-60166B920ACD}"/>
              </a:ext>
            </a:extLst>
          </p:cNvPr>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2720257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AF8DE5-3837-AF1B-3B67-7AF08A4AA1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0C86C2-70DB-C44B-EE14-F6D3B0E70C3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8738BC-E8DB-73A1-5A20-DBF872FA749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11-1 </a:t>
            </a:r>
            <a:r>
              <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Define electoral integrity and describe the factors that influence it.</a:t>
            </a:r>
          </a:p>
          <a:p>
            <a:endParaRPr lang="en-US" sz="1200" dirty="0">
              <a:latin typeface="Arial" panose="020B0604020202020204" pitchFamily="34" charset="0"/>
              <a:cs typeface="Arial" panose="020B0604020202020204" pitchFamily="34" charset="0"/>
            </a:endParaRPr>
          </a:p>
          <a:p>
            <a:pPr algn="l"/>
            <a:r>
              <a:rPr lang="en-US" sz="1200" b="0" i="0" u="none" strike="noStrike" baseline="0" dirty="0">
                <a:latin typeface="Arial" panose="020B0604020202020204" pitchFamily="34" charset="0"/>
                <a:cs typeface="Arial" panose="020B0604020202020204" pitchFamily="34" charset="0"/>
              </a:rPr>
              <a:t>Note</a:t>
            </a:r>
            <a:r>
              <a:rPr lang="en-US" sz="1200" b="0" i="1" u="none" strike="noStrike" baseline="0"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Data for the star-plots come from the Perceptions of Electoral Integrity expert survey (PEI 8.0; Garnett et al. 2022). The gray star-plots indicate how the four countries score on each of the ten categories of electoral integrity. They also show each country’s overall PEI score. The black dashed line indicates the average global score across the same categories of electoral integrity.</a:t>
            </a:r>
            <a:endParaRPr lang="en-US" sz="12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9CE6C0DB-253A-0604-1899-154CC42BC39C}"/>
              </a:ext>
            </a:extLst>
          </p:cNvPr>
          <p:cNvSpPr>
            <a:spLocks noGrp="1"/>
          </p:cNvSpPr>
          <p:nvPr>
            <p:ph type="sldNum" sz="quarter" idx="5"/>
          </p:nvPr>
        </p:nvSpPr>
        <p:spPr/>
        <p:txBody>
          <a:bodyPr/>
          <a:lstStyle/>
          <a:p>
            <a:fld id="{39974C31-EB4A-4B21-8134-CB5741A1DC5F}" type="slidenum">
              <a:rPr lang="en-US" smtClean="0"/>
              <a:t>6</a:t>
            </a:fld>
            <a:endParaRPr lang="en-US"/>
          </a:p>
        </p:txBody>
      </p:sp>
    </p:spTree>
    <p:extLst>
      <p:ext uri="{BB962C8B-B14F-4D97-AF65-F5344CB8AC3E}">
        <p14:creationId xmlns:p14="http://schemas.microsoft.com/office/powerpoint/2010/main" val="14238154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220541-D69E-144E-E2EF-1C67B72B7B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893F84-DA79-F97D-302B-63D10616BE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FC045A9-76B7-BD56-4E5D-AFD6EF64C51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11-1 </a:t>
            </a:r>
            <a:r>
              <a:rPr lang="en-US" sz="1200" dirty="0">
                <a:solidFill>
                  <a:srgbClr val="993300"/>
                </a:solidFill>
                <a:effectLst/>
                <a:latin typeface="Times New Roman" panose="02020603050405020304" pitchFamily="18" charset="0"/>
                <a:ea typeface="Times New Roman" panose="02020603050405020304" pitchFamily="18" charset="0"/>
              </a:rPr>
              <a:t>Define electoral integrity and describe the factors that influence it.</a:t>
            </a:r>
          </a:p>
          <a:p>
            <a:endParaRPr lang="en-US" dirty="0"/>
          </a:p>
          <a:p>
            <a:r>
              <a:rPr lang="en-US" dirty="0"/>
              <a:t>Factors that influence electoral integrity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factor concerns domestic structural constraints such as the level of economic development, a country’s dependence on natural resources, a legacy of conflict, and inhospitable geography.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second factor concerns the international community.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particular international factor that has received growing attention in recent years has been the role played by nonpartisan international organizations that monitor elections.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Two other factors influence electoral integrity—institutional design and electoral management bodies.</a:t>
            </a:r>
            <a:r>
              <a:rPr lang="en-US" dirty="0">
                <a:effectLst/>
              </a:rPr>
              <a:t> </a:t>
            </a:r>
            <a:endParaRPr lang="en-US" dirty="0"/>
          </a:p>
        </p:txBody>
      </p:sp>
      <p:sp>
        <p:nvSpPr>
          <p:cNvPr id="4" name="Slide Number Placeholder 3">
            <a:extLst>
              <a:ext uri="{FF2B5EF4-FFF2-40B4-BE49-F238E27FC236}">
                <a16:creationId xmlns:a16="http://schemas.microsoft.com/office/drawing/2014/main" id="{2A27F319-FBD7-92A7-998F-0450EBF1E8D9}"/>
              </a:ext>
            </a:extLst>
          </p:cNvPr>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15995480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C82188-5CA2-FE25-BC53-A6AB484982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BD1BE9-73C1-1ED1-8579-A2551C9D786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1FB118B-2385-2412-6AF8-4B9F6EE346E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11-2 </a:t>
            </a:r>
            <a:r>
              <a:rPr lang="en-US" sz="1800" dirty="0">
                <a:solidFill>
                  <a:srgbClr val="993300"/>
                </a:solidFill>
                <a:effectLst/>
                <a:latin typeface="Times New Roman" panose="02020603050405020304" pitchFamily="18" charset="0"/>
                <a:ea typeface="Times New Roman" panose="02020603050405020304" pitchFamily="18" charset="0"/>
              </a:rPr>
              <a:t>Compare majoritarian and proportional electoral systems.</a:t>
            </a:r>
          </a:p>
          <a:p>
            <a:endParaRPr lang="en-US" dirty="0"/>
          </a:p>
          <a:p>
            <a:r>
              <a:rPr lang="en-US" dirty="0"/>
              <a:t>Majoritarian is misleading</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word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majoritarian</a:t>
            </a:r>
            <a:r>
              <a:rPr lang="en-US" sz="1800" dirty="0">
                <a:effectLst/>
                <a:latin typeface="Calibri" panose="020F0502020204030204" pitchFamily="34" charset="0"/>
                <a:ea typeface="Calibri" panose="020F0502020204030204" pitchFamily="34" charset="0"/>
                <a:cs typeface="Times New Roman" panose="02020603050405020304" pitchFamily="18" charset="0"/>
              </a:rPr>
              <a:t> is misleading. Although some majoritarian systems require the winning candidate or party to obtain an absolute majority of the votes, others require only that the candidate or party win more votes than anyone else.</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other words, not all majoritarian systems require the winning candidates or parties to obtain a majority of the votes.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Probably the main reason why majoritarian systems are referred to as “majoritarian” is that they frequently produce outcomes in which the largest party wins a majority of the legislative seats even if it doesn’t win a majority of the votes. </a:t>
            </a:r>
            <a:endParaRPr lang="en-US" dirty="0"/>
          </a:p>
          <a:p>
            <a:endParaRPr lang="en-US" dirty="0"/>
          </a:p>
          <a:p>
            <a:r>
              <a:rPr lang="en-US" dirty="0"/>
              <a:t>Single-Member District Plurality System</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single-member district plurality (SMDP)</a:t>
            </a:r>
            <a:r>
              <a:rPr lang="en-US" sz="1800" b="1"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system is the simplest and most used majoritarian system in the world.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employed primarily in the United Kingdom and in former British colonies, such as Belize, Canada, India, Nigeria, and the United States.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an SMDP system, voters cast a single vote for a candidate in single-member districts.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SMDP systems are sometimes referred to as “first-past-the-post.”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name, though, is misleading as it suggests that a candidate is elected once they get past a certain vote total.</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An example of the operation of an SMDP system in the United Kingdom’s Bedford constituency in the 2019 legislative elections is shown in Table 11.1.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SMDP systems have both strengths and weaknesses. Perhaps their greatest strength is their simplicity.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second strength of SMDP systems has to do with the fact that only one representative is elected in each district.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critics point to the fact that SMDP systems have the potential to produce unrepresentative outcomes.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Not only are SMDP systems criticized for producing unrepresentative outcomes at the district level, they’re frequently criticized for their potential to produce unrepresentative outcomes at the national level as well.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also criticize SMDP systems for encouraging individuals to vote strategically rather than in accordance with their true preferences.</a:t>
            </a:r>
            <a:r>
              <a:rPr lang="en-US"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Sincere voting means voting for your most preferred candidate.</a:t>
            </a:r>
            <a:r>
              <a:rPr lang="en-US"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strategic voting means voting for your most preferred candidate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who has a realistic chance of winning</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Another criticism of SMDP systems is that they can encourage the creation of ethnic parties in countries in which ethnic groups are regionally concentrated. </a:t>
            </a:r>
            <a:endParaRPr lang="en-US" dirty="0"/>
          </a:p>
          <a:p>
            <a:endParaRPr lang="en-US" dirty="0"/>
          </a:p>
          <a:p>
            <a:r>
              <a:rPr lang="en-US" dirty="0"/>
              <a:t>Single Nontransferable Vote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single nontransferable vote (SNTV) is a second type of majoritarian system.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SNTV is essentially the same as an SMDP electoral system except that it works in multimember districts.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advantage of SNTV systems over SMDP ones is that they tend to produce more proportional outcomes and greater representation for smaller parties and minority ethnic groups.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Candidates in an SNTV system know exactly how many votes they need to guarantee their election.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SNTV systems are often considered problematic.</a:t>
            </a:r>
            <a:r>
              <a:rPr lang="en-US" dirty="0">
                <a:effectLst/>
              </a:rPr>
              <a:t> </a:t>
            </a:r>
            <a:endParaRPr lang="en-US" sz="1800" dirty="0">
              <a:effectLst/>
              <a:latin typeface="Calibri" panose="020F0502020204030204" pitchFamily="34" charset="0"/>
              <a:cs typeface="Times New Roman" panose="02020603050405020304" pitchFamily="18" charset="0"/>
            </a:endParaRP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they tend to weaken political parties by creating incentives for intraparty fighting and factionalization.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Second, the fact that candidates can guarantee their own election with a specific percentage of votes encourages clientelistic behavior and the development of patronage systems in which candidates target electoral bribes at well-defined interest groups at the expense of the broader public interest.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Third, the SNTV system tends to favor incumbent and well-organized parties. SNTV systems encourage the development of political systems that are based on patronage and other particularistic connections.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Finally, the fact that candidates under an SNTV system can win with only a small fraction of the vote share means that they don’t have to moderate their political message and can instead espouse a more extremist rhetoric that appeals to a specific segment of the electorate. </a:t>
            </a:r>
            <a:endParaRPr lang="en-US" dirty="0"/>
          </a:p>
        </p:txBody>
      </p:sp>
      <p:sp>
        <p:nvSpPr>
          <p:cNvPr id="4" name="Slide Number Placeholder 3">
            <a:extLst>
              <a:ext uri="{FF2B5EF4-FFF2-40B4-BE49-F238E27FC236}">
                <a16:creationId xmlns:a16="http://schemas.microsoft.com/office/drawing/2014/main" id="{E3D97B90-8525-C194-6F44-35EBBCFEAAE0}"/>
              </a:ext>
            </a:extLst>
          </p:cNvPr>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22198539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660856-7283-7E80-2C08-87788C5CDB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D87D45-A3BD-1283-DDE7-D2CD0E73F7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F2B2E16-E6BF-E355-3928-A7D47A71C29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11-2 </a:t>
            </a:r>
            <a:r>
              <a:rPr lang="en-US" sz="1200" dirty="0">
                <a:solidFill>
                  <a:srgbClr val="993300"/>
                </a:solidFill>
                <a:effectLst/>
                <a:latin typeface="Times New Roman" panose="02020603050405020304" pitchFamily="18" charset="0"/>
                <a:ea typeface="Times New Roman" panose="02020603050405020304" pitchFamily="18" charset="0"/>
              </a:rPr>
              <a:t>Compare majoritarian and proportional electoral systems.</a:t>
            </a:r>
          </a:p>
          <a:p>
            <a:endParaRPr lang="en-US" dirty="0"/>
          </a:p>
          <a:p>
            <a:endParaRPr lang="en-US" dirty="0"/>
          </a:p>
        </p:txBody>
      </p:sp>
      <p:sp>
        <p:nvSpPr>
          <p:cNvPr id="4" name="Slide Number Placeholder 3">
            <a:extLst>
              <a:ext uri="{FF2B5EF4-FFF2-40B4-BE49-F238E27FC236}">
                <a16:creationId xmlns:a16="http://schemas.microsoft.com/office/drawing/2014/main" id="{B057DA1F-3AEC-F095-61C2-9D4F5058CB76}"/>
              </a:ext>
            </a:extLst>
          </p:cNvPr>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17071235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F9AC2E-5904-C91F-F4C1-2A73C87846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8D6B2D4-AD24-A5BB-6242-27CBC0DD546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255E8B3-5662-6254-544C-C2F61DF0BE1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11-2 </a:t>
            </a:r>
            <a:r>
              <a:rPr lang="en-US" sz="1200" dirty="0">
                <a:solidFill>
                  <a:srgbClr val="993300"/>
                </a:solidFill>
                <a:effectLst/>
                <a:latin typeface="Times New Roman" panose="02020603050405020304" pitchFamily="18" charset="0"/>
                <a:ea typeface="Times New Roman" panose="02020603050405020304" pitchFamily="18" charset="0"/>
              </a:rPr>
              <a:t>Compare majoritarian and proportional electoral systems.</a:t>
            </a:r>
          </a:p>
          <a:p>
            <a:endParaRPr lang="en-US" dirty="0"/>
          </a:p>
          <a:p>
            <a:r>
              <a:rPr lang="en-US" dirty="0"/>
              <a:t>Alternative Vote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alternative vote (AV) is a majoritarian system in which the winning candidate must obtain a majority of the votes.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alternative vote is a preference voting system used in single-member districts where voters rank order the candidates.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AV systems require that voters rank all the candidates, whereas others allow voters to rank only some of the candidates.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alternative vote is sometimes referred to as an instant-runoff vote (IRV) because it’s much like holding a series of runoff elections in which the candidate with the fewest votes is eliminated in each round until someone receives an absolute majority of the vote.</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Australia uses the AV system for its legislative elections. Australian voters must rank order all the candidates on the ballot.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AV systems retain many of the strengths associated with SMDP electoral systems.</a:t>
            </a:r>
            <a:r>
              <a:rPr lang="en-US" sz="2800"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AV systems have several additional strengths.</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is that voters have a greater opportunity to convey information about their preferences than they have under an SMDP system.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second strength is that there’s less of an incentive for voters to engage in strategic voting because they know their vote won’t be wasted if the candidate they most prefer is unpopular and unlikely to win.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third strength is that AV systems encourage candidates and parties to win the votes from not only their base supporters but also the “second preferences” of others.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Recall that one of the most common criticisms made of SMDP systems is that they allow candidates to win who don’t obtain majority support.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AV systems address this problem because candidates are eliminated one at a time until someone has a majority.</a:t>
            </a:r>
            <a:r>
              <a:rPr lang="en-US" sz="4000" dirty="0">
                <a:effectLst/>
              </a:rPr>
              <a:t> </a:t>
            </a:r>
            <a:endParaRPr lang="en-US" sz="1800" dirty="0">
              <a:effectLst/>
              <a:latin typeface="Calibri" panose="020F0502020204030204" pitchFamily="34" charset="0"/>
              <a:cs typeface="Times New Roman" panose="02020603050405020304" pitchFamily="18" charset="0"/>
            </a:endParaRPr>
          </a:p>
          <a:p>
            <a:endParaRPr lang="en-US" dirty="0"/>
          </a:p>
          <a:p>
            <a:r>
              <a:rPr lang="en-US" dirty="0"/>
              <a:t>Majority-Runoff Two-Round System</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two-round system (TRS) has the potential for two rounds of elections.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majority-runoff TRS is a system in which voters cast a single vote for a candidate in a single-member district.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majority-runoff TRS is by far the most common method for electing presidents.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majority-runoff TRS has several strengths, particularly when compared with SMDP systems.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first is that it gives voters more choice than they enjoy in SMDP systems.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second strength is that voters have less incentive to behave strategically than they do in SMDP systems because they have two opportunities to affect the election outcome.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third strength of the majority-runoff TRS is that it creates incentives for candidates who make it into the second round to look beyond their own electoral base and reach compromises with the leaders of parties who are already eliminated in an attempt to win over their supporters.</a:t>
            </a:r>
            <a:r>
              <a:rPr lang="en-US" sz="2800" dirty="0">
                <a:effectLst/>
              </a:rPr>
              <a:t> </a:t>
            </a:r>
            <a:endParaRPr lang="en-US" sz="1800" dirty="0">
              <a:effectLst/>
              <a:latin typeface="Calibri" panose="020F0502020204030204" pitchFamily="34" charset="0"/>
              <a:cs typeface="Times New Roman" panose="02020603050405020304" pitchFamily="18" charset="0"/>
            </a:endParaRP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final strength of the majority-runoff TRS is that the winning candidate can claim to have won the support of a majority of the voters.</a:t>
            </a:r>
            <a:r>
              <a:rPr lang="en-US" sz="2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majority-runoff TRS also has several weaknesses.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is that it imposes significant costs on the electoral administration.</a:t>
            </a:r>
            <a:r>
              <a:rPr lang="en-US" sz="2800" dirty="0">
                <a:effectLst/>
              </a:rPr>
              <a:t> </a:t>
            </a:r>
            <a:endParaRPr lang="en-US" sz="2800" dirty="0">
              <a:effectLst/>
              <a:latin typeface="Calibri" panose="020F0502020204030204" pitchFamily="34" charset="0"/>
              <a:cs typeface="Times New Roman" panose="02020603050405020304" pitchFamily="18" charset="0"/>
            </a:endParaRP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second weakness is that, like SMDP systems, it often produces a disproportional translation of votes into seats. </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some critics, a third weakness of the majority-runoff TRS is that it hurts minority representation. </a:t>
            </a:r>
          </a:p>
          <a:p>
            <a:pPr marL="228600" indent="-228600">
              <a:buAutoNum type="arabicPeriod"/>
            </a:pPr>
            <a:endParaRPr lang="en-US" dirty="0">
              <a:effectLst/>
            </a:endParaRPr>
          </a:p>
          <a:p>
            <a:endParaRPr lang="en-US" dirty="0"/>
          </a:p>
        </p:txBody>
      </p:sp>
      <p:sp>
        <p:nvSpPr>
          <p:cNvPr id="4" name="Slide Number Placeholder 3">
            <a:extLst>
              <a:ext uri="{FF2B5EF4-FFF2-40B4-BE49-F238E27FC236}">
                <a16:creationId xmlns:a16="http://schemas.microsoft.com/office/drawing/2014/main" id="{4C4C1695-49F4-BF83-0637-376C393C8197}"/>
              </a:ext>
            </a:extLst>
          </p:cNvPr>
          <p:cNvSpPr>
            <a:spLocks noGrp="1"/>
          </p:cNvSpPr>
          <p:nvPr>
            <p:ph type="sldNum" sz="quarter" idx="5"/>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18407025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Chambliss, Making Sense of the Social World, 7e. © 2025 SAGE Publishing.</a:t>
            </a:r>
            <a:endParaRPr lang="en-US" dirty="0"/>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457200" y="2133601"/>
            <a:ext cx="8229600" cy="838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Content Placeholder 6">
            <a:extLst>
              <a:ext uri="{FF2B5EF4-FFF2-40B4-BE49-F238E27FC236}">
                <a16:creationId xmlns:a16="http://schemas.microsoft.com/office/drawing/2014/main" id="{AE33146F-9291-A393-F831-502E86D203B3}"/>
              </a:ext>
            </a:extLst>
          </p:cNvPr>
          <p:cNvSpPr>
            <a:spLocks noGrp="1"/>
          </p:cNvSpPr>
          <p:nvPr>
            <p:ph sz="quarter" idx="13"/>
          </p:nvPr>
        </p:nvSpPr>
        <p:spPr>
          <a:xfrm>
            <a:off x="457200" y="30480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9" name="Content Placeholder 8">
            <a:extLst>
              <a:ext uri="{FF2B5EF4-FFF2-40B4-BE49-F238E27FC236}">
                <a16:creationId xmlns:a16="http://schemas.microsoft.com/office/drawing/2014/main" id="{3566296B-3BD4-C920-BCD0-B3DA6A1EDD91}"/>
              </a:ext>
            </a:extLst>
          </p:cNvPr>
          <p:cNvSpPr>
            <a:spLocks noGrp="1"/>
          </p:cNvSpPr>
          <p:nvPr>
            <p:ph sz="quarter" idx="14"/>
          </p:nvPr>
        </p:nvSpPr>
        <p:spPr>
          <a:xfrm>
            <a:off x="457200" y="37338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1" name="Content Placeholder 10">
            <a:extLst>
              <a:ext uri="{FF2B5EF4-FFF2-40B4-BE49-F238E27FC236}">
                <a16:creationId xmlns:a16="http://schemas.microsoft.com/office/drawing/2014/main" id="{E5DDAA98-944C-44B7-1094-6874AF2DABDC}"/>
              </a:ext>
            </a:extLst>
          </p:cNvPr>
          <p:cNvSpPr>
            <a:spLocks noGrp="1"/>
          </p:cNvSpPr>
          <p:nvPr>
            <p:ph sz="quarter" idx="15"/>
          </p:nvPr>
        </p:nvSpPr>
        <p:spPr>
          <a:xfrm>
            <a:off x="457200" y="4419600"/>
            <a:ext cx="8229600" cy="565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3" name="Content Placeholder 12">
            <a:extLst>
              <a:ext uri="{FF2B5EF4-FFF2-40B4-BE49-F238E27FC236}">
                <a16:creationId xmlns:a16="http://schemas.microsoft.com/office/drawing/2014/main" id="{1A17CD32-FA55-425B-D509-706E78678285}"/>
              </a:ext>
            </a:extLst>
          </p:cNvPr>
          <p:cNvSpPr>
            <a:spLocks noGrp="1"/>
          </p:cNvSpPr>
          <p:nvPr>
            <p:ph sz="quarter" idx="16"/>
          </p:nvPr>
        </p:nvSpPr>
        <p:spPr>
          <a:xfrm>
            <a:off x="457200" y="5060950"/>
            <a:ext cx="8229600" cy="654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1624640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slide" Target="slide24.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slide" Target="slide3.xml"/></Relationships>
</file>

<file path=ppt/slides/_rels/slide24.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slide" Target="slide2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slide" Target="slide2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648200"/>
            <a:ext cx="6400800" cy="1752600"/>
          </a:xfrm>
        </p:spPr>
        <p:txBody>
          <a:bodyPr>
            <a:normAutofit fontScale="90000"/>
          </a:bodyPr>
          <a:lstStyle/>
          <a:p>
            <a:pPr marL="0" indent="0"/>
            <a:r>
              <a:rPr lang="en-US" dirty="0"/>
              <a:t>Clark, Foundations of Comparative Politics, Edition 2</a:t>
            </a:r>
            <a:br>
              <a:rPr lang="en-US" dirty="0"/>
            </a:br>
            <a:r>
              <a:rPr lang="en-US" dirty="0"/>
              <a:t>Chapter 11: Elections and Electoral Systems</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F70635-D83D-7FDB-2858-8335760DC1F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42DA370-82E5-54EE-1583-0B91EF6C3856}"/>
              </a:ext>
            </a:extLst>
          </p:cNvPr>
          <p:cNvSpPr>
            <a:spLocks noGrp="1"/>
          </p:cNvSpPr>
          <p:nvPr>
            <p:ph type="title"/>
          </p:nvPr>
        </p:nvSpPr>
        <p:spPr/>
        <p:txBody>
          <a:bodyPr>
            <a:normAutofit fontScale="90000"/>
          </a:bodyPr>
          <a:lstStyle/>
          <a:p>
            <a:r>
              <a:rPr lang="en-US" dirty="0"/>
              <a:t>Electoral Systems</a:t>
            </a:r>
            <a:br>
              <a:rPr lang="en-US" dirty="0"/>
            </a:br>
            <a:r>
              <a:rPr lang="en-US" sz="2700" dirty="0"/>
              <a:t>(3 of 11)</a:t>
            </a:r>
          </a:p>
        </p:txBody>
      </p:sp>
      <p:sp>
        <p:nvSpPr>
          <p:cNvPr id="4" name="Content Placeholder 3">
            <a:extLst>
              <a:ext uri="{FF2B5EF4-FFF2-40B4-BE49-F238E27FC236}">
                <a16:creationId xmlns:a16="http://schemas.microsoft.com/office/drawing/2014/main" id="{4188C24A-B6FC-D441-6E8B-8A3020DA697B}"/>
              </a:ext>
            </a:extLst>
          </p:cNvPr>
          <p:cNvSpPr>
            <a:spLocks noGrp="1"/>
          </p:cNvSpPr>
          <p:nvPr>
            <p:ph idx="1"/>
          </p:nvPr>
        </p:nvSpPr>
        <p:spPr/>
        <p:txBody>
          <a:bodyPr/>
          <a:lstStyle/>
          <a:p>
            <a:pPr marL="0" indent="0">
              <a:buNone/>
            </a:pPr>
            <a:r>
              <a:rPr lang="en-US" dirty="0"/>
              <a:t>Majoritarian Electoral Systems</a:t>
            </a:r>
          </a:p>
          <a:p>
            <a:r>
              <a:rPr lang="en-US" dirty="0"/>
              <a:t>Alternative Vote.</a:t>
            </a:r>
          </a:p>
          <a:p>
            <a:r>
              <a:rPr lang="en-US" dirty="0"/>
              <a:t>Majority-Runoff Two-Round System.</a:t>
            </a:r>
          </a:p>
        </p:txBody>
      </p:sp>
      <p:sp>
        <p:nvSpPr>
          <p:cNvPr id="2" name="Footer Placeholder 1">
            <a:extLst>
              <a:ext uri="{FF2B5EF4-FFF2-40B4-BE49-F238E27FC236}">
                <a16:creationId xmlns:a16="http://schemas.microsoft.com/office/drawing/2014/main" id="{509F872D-87D2-1DA9-047F-28FB196D556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84BD931-3351-36A2-C42A-6F29C76BA269}"/>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21939066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8D5820-D431-84FD-7D4D-D195BD2D514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F367D40-A6FE-ABAB-A67A-2E2A436335CD}"/>
              </a:ext>
            </a:extLst>
          </p:cNvPr>
          <p:cNvSpPr>
            <a:spLocks noGrp="1"/>
          </p:cNvSpPr>
          <p:nvPr>
            <p:ph type="title"/>
          </p:nvPr>
        </p:nvSpPr>
        <p:spPr>
          <a:xfrm>
            <a:off x="457200" y="971508"/>
            <a:ext cx="8229600" cy="873713"/>
          </a:xfrm>
        </p:spPr>
        <p:txBody>
          <a:bodyPr>
            <a:normAutofit fontScale="90000"/>
          </a:bodyPr>
          <a:lstStyle/>
          <a:p>
            <a:r>
              <a:rPr lang="en-US" dirty="0"/>
              <a:t>Electoral Systems </a:t>
            </a:r>
            <a:br>
              <a:rPr lang="en-US" dirty="0"/>
            </a:br>
            <a:r>
              <a:rPr lang="en-US" sz="2700" dirty="0"/>
              <a:t>(4 of 11)</a:t>
            </a:r>
          </a:p>
        </p:txBody>
      </p:sp>
      <p:sp>
        <p:nvSpPr>
          <p:cNvPr id="4" name="Content Placeholder 3">
            <a:extLst>
              <a:ext uri="{FF2B5EF4-FFF2-40B4-BE49-F238E27FC236}">
                <a16:creationId xmlns:a16="http://schemas.microsoft.com/office/drawing/2014/main" id="{B0E1048F-7B59-6A65-7B7B-0A0DDF4C1B5D}"/>
              </a:ext>
            </a:extLst>
          </p:cNvPr>
          <p:cNvSpPr>
            <a:spLocks noGrp="1"/>
          </p:cNvSpPr>
          <p:nvPr>
            <p:ph idx="1"/>
          </p:nvPr>
        </p:nvSpPr>
        <p:spPr>
          <a:xfrm>
            <a:off x="457200" y="2183362"/>
            <a:ext cx="3657600" cy="2464838"/>
          </a:xfrm>
        </p:spPr>
        <p:txBody>
          <a:bodyPr anchor="ctr">
            <a:normAutofit/>
          </a:bodyPr>
          <a:lstStyle/>
          <a:p>
            <a:pPr marL="0" indent="0">
              <a:buNone/>
            </a:pPr>
            <a:r>
              <a:rPr lang="en-US" sz="2400" b="1" dirty="0"/>
              <a:t>Figure 11.3</a:t>
            </a:r>
            <a:r>
              <a:rPr lang="en-US" sz="2400" dirty="0"/>
              <a:t> Australian “How-to-Vote” Card for the Green Party From the 2015 Legislative Election in the Canning Constituency</a:t>
            </a:r>
            <a:endParaRPr lang="en-US" sz="2400" noProof="0" dirty="0"/>
          </a:p>
        </p:txBody>
      </p:sp>
      <p:pic>
        <p:nvPicPr>
          <p:cNvPr id="10" name="Content Placeholder 9" descr="A poster titled &quot;How to Vote 1 Vanessa Rauland for Canning&quot; shows voting instructions for the House of Representatives. It includes a photo of Vanessa Rauland and a list of candidates with their respective parties. &quot;The Greens&quot; logo is at the bottom.">
            <a:extLst>
              <a:ext uri="{FF2B5EF4-FFF2-40B4-BE49-F238E27FC236}">
                <a16:creationId xmlns:a16="http://schemas.microsoft.com/office/drawing/2014/main" id="{5343DF07-0F71-0F1E-D5E9-7E6A975E2E14}"/>
              </a:ext>
            </a:extLst>
          </p:cNvPr>
          <p:cNvPicPr>
            <a:picLocks noGrp="1" noChangeAspect="1"/>
          </p:cNvPicPr>
          <p:nvPr>
            <p:ph sz="quarter" idx="13"/>
          </p:nvPr>
        </p:nvPicPr>
        <p:blipFill>
          <a:blip r:embed="rId3"/>
          <a:stretch>
            <a:fillRect/>
          </a:stretch>
        </p:blipFill>
        <p:spPr>
          <a:xfrm>
            <a:off x="5361858" y="2211584"/>
            <a:ext cx="2069053" cy="3409144"/>
          </a:xfrm>
        </p:spPr>
      </p:pic>
      <p:sp>
        <p:nvSpPr>
          <p:cNvPr id="2" name="Footer Placeholder 1">
            <a:extLst>
              <a:ext uri="{FF2B5EF4-FFF2-40B4-BE49-F238E27FC236}">
                <a16:creationId xmlns:a16="http://schemas.microsoft.com/office/drawing/2014/main" id="{E781D898-8EC4-0870-DE74-377C42638E4F}"/>
              </a:ext>
            </a:extLst>
          </p:cNvPr>
          <p:cNvSpPr>
            <a:spLocks noGrp="1"/>
          </p:cNvSpPr>
          <p:nvPr>
            <p:ph type="ftr" sz="quarter" idx="11"/>
          </p:nvPr>
        </p:nvSpPr>
        <p:spPr>
          <a:xfrm>
            <a:off x="457200" y="6439476"/>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1FFCCE-0FA9-370B-5096-CEEE82DF18D3}"/>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27348535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A59859-65D2-D2A3-3002-20AE5EB01FB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E1AEBB3-3EDD-EB63-DF81-CD9CD373D9FB}"/>
              </a:ext>
            </a:extLst>
          </p:cNvPr>
          <p:cNvSpPr>
            <a:spLocks noGrp="1"/>
          </p:cNvSpPr>
          <p:nvPr>
            <p:ph type="title"/>
          </p:nvPr>
        </p:nvSpPr>
        <p:spPr/>
        <p:txBody>
          <a:bodyPr>
            <a:normAutofit fontScale="90000"/>
          </a:bodyPr>
          <a:lstStyle/>
          <a:p>
            <a:r>
              <a:rPr lang="en-US" dirty="0"/>
              <a:t>Electoral Systems</a:t>
            </a:r>
            <a:br>
              <a:rPr lang="en-US" dirty="0"/>
            </a:br>
            <a:r>
              <a:rPr lang="en-US" sz="2700" dirty="0"/>
              <a:t>(5 of 11)</a:t>
            </a:r>
          </a:p>
        </p:txBody>
      </p:sp>
      <p:sp>
        <p:nvSpPr>
          <p:cNvPr id="4" name="Content Placeholder 3">
            <a:extLst>
              <a:ext uri="{FF2B5EF4-FFF2-40B4-BE49-F238E27FC236}">
                <a16:creationId xmlns:a16="http://schemas.microsoft.com/office/drawing/2014/main" id="{7F0C4988-46BE-7E63-AA79-C50AB556ABBB}"/>
              </a:ext>
            </a:extLst>
          </p:cNvPr>
          <p:cNvSpPr>
            <a:spLocks noGrp="1"/>
          </p:cNvSpPr>
          <p:nvPr>
            <p:ph idx="1"/>
          </p:nvPr>
        </p:nvSpPr>
        <p:spPr/>
        <p:txBody>
          <a:bodyPr/>
          <a:lstStyle/>
          <a:p>
            <a:pPr marL="0" indent="0">
              <a:buNone/>
            </a:pPr>
            <a:r>
              <a:rPr lang="en-US" dirty="0"/>
              <a:t>Proportional Electoral Systems</a:t>
            </a:r>
          </a:p>
          <a:p>
            <a:r>
              <a:rPr lang="en-US" dirty="0"/>
              <a:t>Proportional representation (PR) systems.</a:t>
            </a:r>
          </a:p>
          <a:p>
            <a:r>
              <a:rPr lang="en-US" dirty="0"/>
              <a:t>Strengths of PR systems.</a:t>
            </a:r>
          </a:p>
          <a:p>
            <a:r>
              <a:rPr lang="en-US" dirty="0"/>
              <a:t>Stability and democratic rule.</a:t>
            </a:r>
          </a:p>
          <a:p>
            <a:r>
              <a:rPr lang="en-US" dirty="0"/>
              <a:t>Criticisms of proportional electoral systems.</a:t>
            </a:r>
          </a:p>
        </p:txBody>
      </p:sp>
      <p:sp>
        <p:nvSpPr>
          <p:cNvPr id="2" name="Footer Placeholder 1">
            <a:extLst>
              <a:ext uri="{FF2B5EF4-FFF2-40B4-BE49-F238E27FC236}">
                <a16:creationId xmlns:a16="http://schemas.microsoft.com/office/drawing/2014/main" id="{604E61BC-2790-205E-2E1D-AB642D99512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98BC5D83-8D44-2D80-F88A-F51B878797C2}"/>
              </a:ext>
            </a:extLst>
          </p:cNvPr>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40094561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ABEDF4-32FF-585F-5309-AB32D31691D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7E19063-FC5C-A766-95A9-66FE934683B7}"/>
              </a:ext>
            </a:extLst>
          </p:cNvPr>
          <p:cNvSpPr>
            <a:spLocks noGrp="1"/>
          </p:cNvSpPr>
          <p:nvPr>
            <p:ph type="title"/>
          </p:nvPr>
        </p:nvSpPr>
        <p:spPr/>
        <p:txBody>
          <a:bodyPr>
            <a:normAutofit fontScale="90000"/>
          </a:bodyPr>
          <a:lstStyle/>
          <a:p>
            <a:r>
              <a:rPr lang="en-US" dirty="0"/>
              <a:t>Electoral Systems</a:t>
            </a:r>
            <a:br>
              <a:rPr lang="en-US" dirty="0"/>
            </a:br>
            <a:r>
              <a:rPr lang="en-US" sz="2700" dirty="0"/>
              <a:t>(6 of 11)</a:t>
            </a:r>
          </a:p>
        </p:txBody>
      </p:sp>
      <p:sp>
        <p:nvSpPr>
          <p:cNvPr id="4" name="Content Placeholder 3">
            <a:extLst>
              <a:ext uri="{FF2B5EF4-FFF2-40B4-BE49-F238E27FC236}">
                <a16:creationId xmlns:a16="http://schemas.microsoft.com/office/drawing/2014/main" id="{56C23040-68BB-0DD7-B24D-98F2465EBF0C}"/>
              </a:ext>
            </a:extLst>
          </p:cNvPr>
          <p:cNvSpPr>
            <a:spLocks noGrp="1"/>
          </p:cNvSpPr>
          <p:nvPr>
            <p:ph idx="1"/>
          </p:nvPr>
        </p:nvSpPr>
        <p:spPr/>
        <p:txBody>
          <a:bodyPr/>
          <a:lstStyle/>
          <a:p>
            <a:pPr marL="0" indent="0">
              <a:buNone/>
            </a:pPr>
            <a:r>
              <a:rPr lang="en-US" dirty="0"/>
              <a:t>Proportional Electoral Systems: List PR Systems</a:t>
            </a:r>
          </a:p>
          <a:p>
            <a:r>
              <a:rPr lang="en-US" dirty="0"/>
              <a:t>District Magnitude.</a:t>
            </a:r>
          </a:p>
          <a:p>
            <a:r>
              <a:rPr lang="en-US" dirty="0"/>
              <a:t>Electoral Thresholds.</a:t>
            </a:r>
          </a:p>
          <a:p>
            <a:r>
              <a:rPr lang="en-US" dirty="0"/>
              <a:t>Types of Party List.</a:t>
            </a:r>
          </a:p>
        </p:txBody>
      </p:sp>
      <p:sp>
        <p:nvSpPr>
          <p:cNvPr id="2" name="Footer Placeholder 1">
            <a:extLst>
              <a:ext uri="{FF2B5EF4-FFF2-40B4-BE49-F238E27FC236}">
                <a16:creationId xmlns:a16="http://schemas.microsoft.com/office/drawing/2014/main" id="{476BFC37-D573-9C93-8760-C60FF2CADE03}"/>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ADA9CD1D-5713-B659-008B-E25B79C65475}"/>
              </a:ext>
            </a:extLst>
          </p:cNvPr>
          <p:cNvSpPr>
            <a:spLocks noGrp="1"/>
          </p:cNvSpPr>
          <p:nvPr>
            <p:ph type="sldNum" sz="quarter" idx="12"/>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42801078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AC514A-88E3-23E3-EFAF-61A2D5916A7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C13F9DE-1366-A4B9-26FD-3A7C0A64A6AD}"/>
              </a:ext>
            </a:extLst>
          </p:cNvPr>
          <p:cNvSpPr>
            <a:spLocks noGrp="1"/>
          </p:cNvSpPr>
          <p:nvPr>
            <p:ph type="title"/>
          </p:nvPr>
        </p:nvSpPr>
        <p:spPr>
          <a:xfrm>
            <a:off x="457200" y="971508"/>
            <a:ext cx="8229600" cy="873713"/>
          </a:xfrm>
        </p:spPr>
        <p:txBody>
          <a:bodyPr>
            <a:normAutofit fontScale="90000"/>
          </a:bodyPr>
          <a:lstStyle/>
          <a:p>
            <a:r>
              <a:rPr lang="en-US" dirty="0"/>
              <a:t>Electoral Systems </a:t>
            </a:r>
            <a:br>
              <a:rPr lang="en-US" dirty="0"/>
            </a:br>
            <a:r>
              <a:rPr lang="en-US" sz="2700" dirty="0"/>
              <a:t>(7 of 11)</a:t>
            </a:r>
          </a:p>
        </p:txBody>
      </p:sp>
      <p:sp>
        <p:nvSpPr>
          <p:cNvPr id="4" name="Content Placeholder 3">
            <a:extLst>
              <a:ext uri="{FF2B5EF4-FFF2-40B4-BE49-F238E27FC236}">
                <a16:creationId xmlns:a16="http://schemas.microsoft.com/office/drawing/2014/main" id="{C9486A56-B5A0-1AAF-A6C0-D5DF8070DDA8}"/>
              </a:ext>
            </a:extLst>
          </p:cNvPr>
          <p:cNvSpPr>
            <a:spLocks noGrp="1"/>
          </p:cNvSpPr>
          <p:nvPr>
            <p:ph idx="1"/>
          </p:nvPr>
        </p:nvSpPr>
        <p:spPr>
          <a:xfrm>
            <a:off x="457200" y="2183362"/>
            <a:ext cx="3657600" cy="1398038"/>
          </a:xfrm>
        </p:spPr>
        <p:txBody>
          <a:bodyPr anchor="ctr">
            <a:normAutofit/>
          </a:bodyPr>
          <a:lstStyle/>
          <a:p>
            <a:pPr marL="0" indent="0">
              <a:buNone/>
            </a:pPr>
            <a:r>
              <a:rPr lang="en-US" sz="2400" b="1" dirty="0"/>
              <a:t>Figure 11.4</a:t>
            </a:r>
            <a:r>
              <a:rPr lang="en-US" sz="2400" dirty="0"/>
              <a:t> South African Closed List PR Ballot Paper</a:t>
            </a:r>
            <a:endParaRPr lang="en-US" sz="2400" noProof="0" dirty="0"/>
          </a:p>
        </p:txBody>
      </p:sp>
      <p:pic>
        <p:nvPicPr>
          <p:cNvPr id="11" name="Content Placeholder 10" descr="A ballot paper titled prov 1994 South African general election, showing a list of political parties with names, logos, and candidate photos. ">
            <a:extLst>
              <a:ext uri="{FF2B5EF4-FFF2-40B4-BE49-F238E27FC236}">
                <a16:creationId xmlns:a16="http://schemas.microsoft.com/office/drawing/2014/main" id="{6FC4E942-A593-A1BE-B44B-F6FE7E4B0427}"/>
              </a:ext>
            </a:extLst>
          </p:cNvPr>
          <p:cNvPicPr>
            <a:picLocks noGrp="1" noChangeAspect="1"/>
          </p:cNvPicPr>
          <p:nvPr>
            <p:ph sz="quarter" idx="13"/>
          </p:nvPr>
        </p:nvPicPr>
        <p:blipFill>
          <a:blip r:embed="rId3"/>
          <a:stretch>
            <a:fillRect/>
          </a:stretch>
        </p:blipFill>
        <p:spPr>
          <a:xfrm>
            <a:off x="4686878" y="2055756"/>
            <a:ext cx="2628322" cy="3583044"/>
          </a:xfrm>
        </p:spPr>
      </p:pic>
      <p:sp>
        <p:nvSpPr>
          <p:cNvPr id="8" name="Content Placeholder 7">
            <a:extLst>
              <a:ext uri="{FF2B5EF4-FFF2-40B4-BE49-F238E27FC236}">
                <a16:creationId xmlns:a16="http://schemas.microsoft.com/office/drawing/2014/main" id="{5AFB34B2-2823-5899-D797-19394DFEACBC}"/>
              </a:ext>
            </a:extLst>
          </p:cNvPr>
          <p:cNvSpPr>
            <a:spLocks noGrp="1"/>
          </p:cNvSpPr>
          <p:nvPr>
            <p:ph sz="quarter" idx="15"/>
          </p:nvPr>
        </p:nvSpPr>
        <p:spPr>
          <a:xfrm>
            <a:off x="5068170" y="5715375"/>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135AAD02-1D9A-0F30-0234-4390628F308E}"/>
              </a:ext>
            </a:extLst>
          </p:cNvPr>
          <p:cNvSpPr>
            <a:spLocks noGrp="1"/>
          </p:cNvSpPr>
          <p:nvPr>
            <p:ph type="ftr" sz="quarter" idx="11"/>
          </p:nvPr>
        </p:nvSpPr>
        <p:spPr>
          <a:xfrm>
            <a:off x="457200" y="6439476"/>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EF3465BF-9491-0D24-D161-57E8C3FDCC06}"/>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6926873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BA24A3-1728-3A1F-E1BE-95C493F997F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499D7AA-C722-5ED1-4CFF-77D47C2CBFF7}"/>
              </a:ext>
            </a:extLst>
          </p:cNvPr>
          <p:cNvSpPr>
            <a:spLocks noGrp="1"/>
          </p:cNvSpPr>
          <p:nvPr>
            <p:ph type="title"/>
          </p:nvPr>
        </p:nvSpPr>
        <p:spPr>
          <a:xfrm>
            <a:off x="457200" y="971508"/>
            <a:ext cx="8229600" cy="873713"/>
          </a:xfrm>
        </p:spPr>
        <p:txBody>
          <a:bodyPr>
            <a:normAutofit fontScale="90000"/>
          </a:bodyPr>
          <a:lstStyle/>
          <a:p>
            <a:r>
              <a:rPr lang="en-US" dirty="0"/>
              <a:t>Electoral Systems </a:t>
            </a:r>
            <a:br>
              <a:rPr lang="en-US" dirty="0"/>
            </a:br>
            <a:r>
              <a:rPr lang="en-US" sz="2700" dirty="0"/>
              <a:t>(8 of 11)</a:t>
            </a:r>
          </a:p>
        </p:txBody>
      </p:sp>
      <p:sp>
        <p:nvSpPr>
          <p:cNvPr id="4" name="Content Placeholder 3">
            <a:extLst>
              <a:ext uri="{FF2B5EF4-FFF2-40B4-BE49-F238E27FC236}">
                <a16:creationId xmlns:a16="http://schemas.microsoft.com/office/drawing/2014/main" id="{90AB61A7-2208-02A1-29CF-E98A14388920}"/>
              </a:ext>
            </a:extLst>
          </p:cNvPr>
          <p:cNvSpPr>
            <a:spLocks noGrp="1"/>
          </p:cNvSpPr>
          <p:nvPr>
            <p:ph idx="1"/>
          </p:nvPr>
        </p:nvSpPr>
        <p:spPr>
          <a:xfrm>
            <a:off x="457200" y="2183362"/>
            <a:ext cx="3657600" cy="1017038"/>
          </a:xfrm>
        </p:spPr>
        <p:txBody>
          <a:bodyPr anchor="ctr">
            <a:normAutofit/>
          </a:bodyPr>
          <a:lstStyle/>
          <a:p>
            <a:pPr marL="0" indent="0">
              <a:buNone/>
            </a:pPr>
            <a:r>
              <a:rPr lang="en-US" sz="2400" b="1" dirty="0"/>
              <a:t>Figure 11.5</a:t>
            </a:r>
            <a:r>
              <a:rPr lang="en-US" sz="2400" dirty="0"/>
              <a:t> Danish Open List PR Ballot Paper</a:t>
            </a:r>
            <a:endParaRPr lang="en-US" sz="2400" noProof="0" dirty="0"/>
          </a:p>
        </p:txBody>
      </p:sp>
      <p:pic>
        <p:nvPicPr>
          <p:cNvPr id="10" name="Content Placeholder 9" descr="A Danish ballot paper from the 2019 parliamentary election. It includes options for 14 political parties. Each party has a list of candidates for voters to select.">
            <a:extLst>
              <a:ext uri="{FF2B5EF4-FFF2-40B4-BE49-F238E27FC236}">
                <a16:creationId xmlns:a16="http://schemas.microsoft.com/office/drawing/2014/main" id="{8EFE861A-60BE-B4CA-39F3-E783C29D2623}"/>
              </a:ext>
            </a:extLst>
          </p:cNvPr>
          <p:cNvPicPr>
            <a:picLocks noGrp="1" noChangeAspect="1"/>
          </p:cNvPicPr>
          <p:nvPr>
            <p:ph sz="quarter" idx="13"/>
          </p:nvPr>
        </p:nvPicPr>
        <p:blipFill>
          <a:blip r:embed="rId3"/>
          <a:stretch>
            <a:fillRect/>
          </a:stretch>
        </p:blipFill>
        <p:spPr>
          <a:xfrm>
            <a:off x="5295363" y="1947186"/>
            <a:ext cx="1257837" cy="3691614"/>
          </a:xfrm>
        </p:spPr>
      </p:pic>
      <p:sp>
        <p:nvSpPr>
          <p:cNvPr id="2" name="Footer Placeholder 1">
            <a:extLst>
              <a:ext uri="{FF2B5EF4-FFF2-40B4-BE49-F238E27FC236}">
                <a16:creationId xmlns:a16="http://schemas.microsoft.com/office/drawing/2014/main" id="{CA7884F5-B55C-734B-B7AA-DFC3D8F04407}"/>
              </a:ext>
            </a:extLst>
          </p:cNvPr>
          <p:cNvSpPr>
            <a:spLocks noGrp="1"/>
          </p:cNvSpPr>
          <p:nvPr>
            <p:ph type="ftr" sz="quarter" idx="11"/>
          </p:nvPr>
        </p:nvSpPr>
        <p:spPr>
          <a:xfrm>
            <a:off x="457200" y="6439476"/>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41795A-A93E-864B-B928-A8C2FB3B68FA}"/>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34955226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45D3FE-EF0F-2F64-213B-83F26D0A69A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87D0409-69F6-D6A6-2D25-BAB303CA80A8}"/>
              </a:ext>
            </a:extLst>
          </p:cNvPr>
          <p:cNvSpPr>
            <a:spLocks noGrp="1"/>
          </p:cNvSpPr>
          <p:nvPr>
            <p:ph type="title"/>
          </p:nvPr>
        </p:nvSpPr>
        <p:spPr/>
        <p:txBody>
          <a:bodyPr>
            <a:normAutofit fontScale="90000"/>
          </a:bodyPr>
          <a:lstStyle/>
          <a:p>
            <a:r>
              <a:rPr lang="en-US" dirty="0"/>
              <a:t>Electoral Systems</a:t>
            </a:r>
            <a:br>
              <a:rPr lang="en-US" dirty="0"/>
            </a:br>
            <a:r>
              <a:rPr lang="en-US" sz="2700" dirty="0"/>
              <a:t>(9 of 11)</a:t>
            </a:r>
          </a:p>
        </p:txBody>
      </p:sp>
      <p:sp>
        <p:nvSpPr>
          <p:cNvPr id="4" name="Content Placeholder 3">
            <a:extLst>
              <a:ext uri="{FF2B5EF4-FFF2-40B4-BE49-F238E27FC236}">
                <a16:creationId xmlns:a16="http://schemas.microsoft.com/office/drawing/2014/main" id="{9A459036-404C-50D7-EA48-A10F0A91C313}"/>
              </a:ext>
            </a:extLst>
          </p:cNvPr>
          <p:cNvSpPr>
            <a:spLocks noGrp="1"/>
          </p:cNvSpPr>
          <p:nvPr>
            <p:ph idx="1"/>
          </p:nvPr>
        </p:nvSpPr>
        <p:spPr/>
        <p:txBody>
          <a:bodyPr/>
          <a:lstStyle/>
          <a:p>
            <a:pPr marL="0" indent="0">
              <a:buNone/>
            </a:pPr>
            <a:r>
              <a:rPr lang="en-US" dirty="0"/>
              <a:t>Proportional Electoral Systems: Single Transferable Vote</a:t>
            </a:r>
          </a:p>
          <a:p>
            <a:r>
              <a:rPr lang="en-US" dirty="0"/>
              <a:t>Preferential voting system.</a:t>
            </a:r>
          </a:p>
          <a:p>
            <a:r>
              <a:rPr lang="en-US" dirty="0"/>
              <a:t>Strengths of STV systems.</a:t>
            </a:r>
          </a:p>
          <a:p>
            <a:r>
              <a:rPr lang="en-US" dirty="0"/>
              <a:t>Criticisms of STV.</a:t>
            </a:r>
          </a:p>
        </p:txBody>
      </p:sp>
      <p:sp>
        <p:nvSpPr>
          <p:cNvPr id="2" name="Footer Placeholder 1">
            <a:extLst>
              <a:ext uri="{FF2B5EF4-FFF2-40B4-BE49-F238E27FC236}">
                <a16:creationId xmlns:a16="http://schemas.microsoft.com/office/drawing/2014/main" id="{D6AACABB-AE22-0E9D-8B63-7B76A3218319}"/>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62420B9-B3D2-6C9E-3D58-4F92ABA514BA}"/>
              </a:ext>
            </a:extLst>
          </p:cNvPr>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16732840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B3CEEB-4D7F-C830-0A4C-20266A02013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5D095CD-935E-B8AE-E0FC-C5E194FF0A8B}"/>
              </a:ext>
            </a:extLst>
          </p:cNvPr>
          <p:cNvSpPr>
            <a:spLocks noGrp="1"/>
          </p:cNvSpPr>
          <p:nvPr>
            <p:ph type="title"/>
          </p:nvPr>
        </p:nvSpPr>
        <p:spPr/>
        <p:txBody>
          <a:bodyPr>
            <a:normAutofit fontScale="90000"/>
          </a:bodyPr>
          <a:lstStyle/>
          <a:p>
            <a:r>
              <a:rPr lang="en-US" dirty="0"/>
              <a:t>Electoral Systems</a:t>
            </a:r>
            <a:br>
              <a:rPr lang="en-US" dirty="0"/>
            </a:br>
            <a:r>
              <a:rPr lang="en-US" sz="2700" dirty="0"/>
              <a:t>(10 of 11)</a:t>
            </a:r>
          </a:p>
        </p:txBody>
      </p:sp>
      <p:sp>
        <p:nvSpPr>
          <p:cNvPr id="4" name="Content Placeholder 3">
            <a:extLst>
              <a:ext uri="{FF2B5EF4-FFF2-40B4-BE49-F238E27FC236}">
                <a16:creationId xmlns:a16="http://schemas.microsoft.com/office/drawing/2014/main" id="{3B9E5762-885E-D3E1-9FB8-C7C209A7540A}"/>
              </a:ext>
            </a:extLst>
          </p:cNvPr>
          <p:cNvSpPr>
            <a:spLocks noGrp="1"/>
          </p:cNvSpPr>
          <p:nvPr>
            <p:ph idx="1"/>
          </p:nvPr>
        </p:nvSpPr>
        <p:spPr/>
        <p:txBody>
          <a:bodyPr/>
          <a:lstStyle/>
          <a:p>
            <a:pPr marL="0" indent="0">
              <a:buNone/>
            </a:pPr>
            <a:r>
              <a:rPr lang="en-US" dirty="0"/>
              <a:t>Mixed Electoral Systems</a:t>
            </a:r>
          </a:p>
          <a:p>
            <a:r>
              <a:rPr lang="en-US" dirty="0"/>
              <a:t>Multiple electoral tiers.</a:t>
            </a:r>
          </a:p>
          <a:p>
            <a:r>
              <a:rPr lang="en-US" dirty="0"/>
              <a:t>Ukraine, South Korea, New Zealand.</a:t>
            </a:r>
          </a:p>
          <a:p>
            <a:r>
              <a:rPr lang="en-US" dirty="0"/>
              <a:t>Positive attributes of both systems.</a:t>
            </a:r>
          </a:p>
        </p:txBody>
      </p:sp>
      <p:sp>
        <p:nvSpPr>
          <p:cNvPr id="2" name="Footer Placeholder 1">
            <a:extLst>
              <a:ext uri="{FF2B5EF4-FFF2-40B4-BE49-F238E27FC236}">
                <a16:creationId xmlns:a16="http://schemas.microsoft.com/office/drawing/2014/main" id="{7621F005-46FD-CEE8-30D2-CC6EA4EFE2E3}"/>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9E535EFE-2CF0-AD30-EF01-96985AE8D763}"/>
              </a:ext>
            </a:extLst>
          </p:cNvPr>
          <p:cNvSpPr>
            <a:spLocks noGrp="1"/>
          </p:cNvSpPr>
          <p:nvPr>
            <p:ph type="sldNum" sz="quarter" idx="12"/>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36529639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7DE490-9A65-551C-D803-74BA703F029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427C80B-4905-84DC-88F7-699870EA4476}"/>
              </a:ext>
            </a:extLst>
          </p:cNvPr>
          <p:cNvSpPr>
            <a:spLocks noGrp="1"/>
          </p:cNvSpPr>
          <p:nvPr>
            <p:ph type="title"/>
          </p:nvPr>
        </p:nvSpPr>
        <p:spPr>
          <a:xfrm>
            <a:off x="457200" y="971508"/>
            <a:ext cx="8229600" cy="873713"/>
          </a:xfrm>
        </p:spPr>
        <p:txBody>
          <a:bodyPr>
            <a:normAutofit fontScale="90000"/>
          </a:bodyPr>
          <a:lstStyle/>
          <a:p>
            <a:r>
              <a:rPr lang="en-US" dirty="0"/>
              <a:t>Electoral Systems </a:t>
            </a:r>
            <a:br>
              <a:rPr lang="en-US" dirty="0"/>
            </a:br>
            <a:r>
              <a:rPr lang="en-US" sz="2700" dirty="0"/>
              <a:t>(11 of 11)</a:t>
            </a:r>
          </a:p>
        </p:txBody>
      </p:sp>
      <p:sp>
        <p:nvSpPr>
          <p:cNvPr id="4" name="Content Placeholder 3">
            <a:extLst>
              <a:ext uri="{FF2B5EF4-FFF2-40B4-BE49-F238E27FC236}">
                <a16:creationId xmlns:a16="http://schemas.microsoft.com/office/drawing/2014/main" id="{1AD9C7E5-C2A4-5BC2-4274-792FEA1DBE15}"/>
              </a:ext>
            </a:extLst>
          </p:cNvPr>
          <p:cNvSpPr>
            <a:spLocks noGrp="1"/>
          </p:cNvSpPr>
          <p:nvPr>
            <p:ph idx="1"/>
          </p:nvPr>
        </p:nvSpPr>
        <p:spPr>
          <a:xfrm>
            <a:off x="457200" y="2183362"/>
            <a:ext cx="3657600" cy="1474238"/>
          </a:xfrm>
        </p:spPr>
        <p:txBody>
          <a:bodyPr anchor="ctr">
            <a:normAutofit lnSpcReduction="10000"/>
          </a:bodyPr>
          <a:lstStyle/>
          <a:p>
            <a:pPr marL="0" indent="0">
              <a:buNone/>
            </a:pPr>
            <a:r>
              <a:rPr lang="en-US" sz="2400" b="1" dirty="0"/>
              <a:t>Figure 11.6</a:t>
            </a:r>
            <a:r>
              <a:rPr lang="en-US" sz="2400" dirty="0"/>
              <a:t> A Sample Ballot Used in New Zealand’s Mixed Electoral System</a:t>
            </a:r>
            <a:endParaRPr lang="en-US" sz="2400" noProof="0" dirty="0"/>
          </a:p>
        </p:txBody>
      </p:sp>
      <p:pic>
        <p:nvPicPr>
          <p:cNvPr id="11" name="Content Placeholder 10" descr="A New Zealand parliamentary election ballot paper with two columns: one for party votes and one for electorate votes. Each column lists multiple parties and candidates. The text explains voters have two votes - one for a party and one for a candidate.">
            <a:extLst>
              <a:ext uri="{FF2B5EF4-FFF2-40B4-BE49-F238E27FC236}">
                <a16:creationId xmlns:a16="http://schemas.microsoft.com/office/drawing/2014/main" id="{82DE92AF-766F-1282-4A39-4B80E1B0B8DC}"/>
              </a:ext>
            </a:extLst>
          </p:cNvPr>
          <p:cNvPicPr>
            <a:picLocks noGrp="1" noChangeAspect="1"/>
          </p:cNvPicPr>
          <p:nvPr>
            <p:ph sz="quarter" idx="13"/>
          </p:nvPr>
        </p:nvPicPr>
        <p:blipFill>
          <a:blip r:embed="rId3"/>
          <a:stretch>
            <a:fillRect/>
          </a:stretch>
        </p:blipFill>
        <p:spPr>
          <a:xfrm>
            <a:off x="5357805" y="2046575"/>
            <a:ext cx="2205932" cy="3577188"/>
          </a:xfrm>
        </p:spPr>
      </p:pic>
      <p:sp>
        <p:nvSpPr>
          <p:cNvPr id="2" name="Footer Placeholder 1">
            <a:extLst>
              <a:ext uri="{FF2B5EF4-FFF2-40B4-BE49-F238E27FC236}">
                <a16:creationId xmlns:a16="http://schemas.microsoft.com/office/drawing/2014/main" id="{C8D0FC65-579E-64A7-281F-3B1484F65BBF}"/>
              </a:ext>
            </a:extLst>
          </p:cNvPr>
          <p:cNvSpPr>
            <a:spLocks noGrp="1"/>
          </p:cNvSpPr>
          <p:nvPr>
            <p:ph type="ftr" sz="quarter" idx="11"/>
          </p:nvPr>
        </p:nvSpPr>
        <p:spPr>
          <a:xfrm>
            <a:off x="457200" y="6439476"/>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C303C1C7-5EEE-419C-CE99-F85C3E27F44A}"/>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18</a:t>
            </a:fld>
            <a:endParaRPr lang="en-US" dirty="0"/>
          </a:p>
        </p:txBody>
      </p:sp>
    </p:spTree>
    <p:extLst>
      <p:ext uri="{BB962C8B-B14F-4D97-AF65-F5344CB8AC3E}">
        <p14:creationId xmlns:p14="http://schemas.microsoft.com/office/powerpoint/2010/main" val="37398568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1581C0-BC89-B7D8-9FC3-DF8865A7014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C30698F-9644-364C-FCC7-7833CFC3C81B}"/>
              </a:ext>
            </a:extLst>
          </p:cNvPr>
          <p:cNvSpPr>
            <a:spLocks noGrp="1"/>
          </p:cNvSpPr>
          <p:nvPr>
            <p:ph type="title"/>
          </p:nvPr>
        </p:nvSpPr>
        <p:spPr/>
        <p:txBody>
          <a:bodyPr>
            <a:normAutofit fontScale="90000"/>
          </a:bodyPr>
          <a:lstStyle/>
          <a:p>
            <a:r>
              <a:rPr lang="en-US" dirty="0"/>
              <a:t>Legislative Electoral System Choice </a:t>
            </a:r>
            <a:r>
              <a:rPr lang="en-US" sz="2700" dirty="0"/>
              <a:t>(1 of 2)</a:t>
            </a:r>
          </a:p>
        </p:txBody>
      </p:sp>
      <p:sp>
        <p:nvSpPr>
          <p:cNvPr id="4" name="Content Placeholder 3">
            <a:extLst>
              <a:ext uri="{FF2B5EF4-FFF2-40B4-BE49-F238E27FC236}">
                <a16:creationId xmlns:a16="http://schemas.microsoft.com/office/drawing/2014/main" id="{1748D7CA-BBC7-ED6F-5A99-9D8F8911936A}"/>
              </a:ext>
            </a:extLst>
          </p:cNvPr>
          <p:cNvSpPr>
            <a:spLocks noGrp="1"/>
          </p:cNvSpPr>
          <p:nvPr>
            <p:ph idx="1"/>
          </p:nvPr>
        </p:nvSpPr>
        <p:spPr/>
        <p:txBody>
          <a:bodyPr/>
          <a:lstStyle/>
          <a:p>
            <a:r>
              <a:rPr lang="en-US" dirty="0"/>
              <a:t>Dictatorships use majoritarian electoral systems.</a:t>
            </a:r>
          </a:p>
          <a:p>
            <a:r>
              <a:rPr lang="en-US" dirty="0"/>
              <a:t>Some dictatorships employ proportional systems.</a:t>
            </a:r>
          </a:p>
          <a:p>
            <a:r>
              <a:rPr lang="en-US" dirty="0"/>
              <a:t>Case study of Russia.</a:t>
            </a:r>
          </a:p>
          <a:p>
            <a:endParaRPr lang="en-US" dirty="0"/>
          </a:p>
        </p:txBody>
      </p:sp>
      <p:sp>
        <p:nvSpPr>
          <p:cNvPr id="2" name="Footer Placeholder 1">
            <a:extLst>
              <a:ext uri="{FF2B5EF4-FFF2-40B4-BE49-F238E27FC236}">
                <a16:creationId xmlns:a16="http://schemas.microsoft.com/office/drawing/2014/main" id="{4A4EC1E4-0816-81F6-8458-7522EBEC58F4}"/>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646F1225-97AD-E435-57D7-1AA951095245}"/>
              </a:ext>
            </a:extLst>
          </p:cNvPr>
          <p:cNvSpPr>
            <a:spLocks noGrp="1"/>
          </p:cNvSpPr>
          <p:nvPr>
            <p:ph type="sldNum" sz="quarter" idx="12"/>
          </p:nvPr>
        </p:nvSpPr>
        <p:spPr/>
        <p:txBody>
          <a:bodyPr/>
          <a:lstStyle/>
          <a:p>
            <a:fld id="{B6F15528-21DE-4FAA-801E-634DDDAF4B2B}" type="slidenum">
              <a:rPr lang="en-US" smtClean="0"/>
              <a:pPr/>
              <a:t>19</a:t>
            </a:fld>
            <a:endParaRPr lang="en-US" dirty="0"/>
          </a:p>
        </p:txBody>
      </p:sp>
    </p:spTree>
    <p:extLst>
      <p:ext uri="{BB962C8B-B14F-4D97-AF65-F5344CB8AC3E}">
        <p14:creationId xmlns:p14="http://schemas.microsoft.com/office/powerpoint/2010/main" val="3376955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E857BB-9CA0-B98F-CD2B-6E339D2654E4}"/>
              </a:ext>
            </a:extLst>
          </p:cNvPr>
          <p:cNvSpPr>
            <a:spLocks noGrp="1"/>
          </p:cNvSpPr>
          <p:nvPr>
            <p:ph type="title"/>
          </p:nvPr>
        </p:nvSpPr>
        <p:spPr/>
        <p:txBody>
          <a:bodyPr>
            <a:normAutofit fontScale="90000"/>
          </a:bodyPr>
          <a:lstStyle/>
          <a:p>
            <a:r>
              <a:rPr lang="en-US" dirty="0"/>
              <a:t>Elections and Electoral Integrity </a:t>
            </a:r>
            <a:br>
              <a:rPr lang="en-US" dirty="0"/>
            </a:br>
            <a:r>
              <a:rPr lang="en-US" sz="2700" dirty="0"/>
              <a:t>(1 of 6)</a:t>
            </a:r>
          </a:p>
        </p:txBody>
      </p:sp>
      <p:sp>
        <p:nvSpPr>
          <p:cNvPr id="4" name="Content Placeholder 3">
            <a:extLst>
              <a:ext uri="{FF2B5EF4-FFF2-40B4-BE49-F238E27FC236}">
                <a16:creationId xmlns:a16="http://schemas.microsoft.com/office/drawing/2014/main" id="{0FF8A270-9AE3-F5E7-3829-17722865BD12}"/>
              </a:ext>
            </a:extLst>
          </p:cNvPr>
          <p:cNvSpPr>
            <a:spLocks noGrp="1"/>
          </p:cNvSpPr>
          <p:nvPr>
            <p:ph idx="1"/>
          </p:nvPr>
        </p:nvSpPr>
        <p:spPr/>
        <p:txBody>
          <a:bodyPr/>
          <a:lstStyle/>
          <a:p>
            <a:r>
              <a:rPr lang="en-US" dirty="0"/>
              <a:t>Practical and symbolic role.</a:t>
            </a:r>
          </a:p>
          <a:p>
            <a:r>
              <a:rPr lang="en-US" dirty="0"/>
              <a:t>Primary means of selection.</a:t>
            </a:r>
          </a:p>
          <a:p>
            <a:r>
              <a:rPr lang="en-US" dirty="0"/>
              <a:t>Legitimacy. </a:t>
            </a:r>
          </a:p>
          <a:p>
            <a:endParaRPr lang="en-US" dirty="0"/>
          </a:p>
        </p:txBody>
      </p:sp>
      <p:sp>
        <p:nvSpPr>
          <p:cNvPr id="2" name="Footer Placeholder 1">
            <a:extLst>
              <a:ext uri="{FF2B5EF4-FFF2-40B4-BE49-F238E27FC236}">
                <a16:creationId xmlns:a16="http://schemas.microsoft.com/office/drawing/2014/main" id="{D22D3AD6-3FD8-E257-39AA-5AD19895540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A7E9AFFF-F02B-8205-4A76-3E33F36D2C4B}"/>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5686866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914174-D990-E5A9-87B5-D589AAC264A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29411F9-1EA7-676D-FA85-256E38DAA049}"/>
              </a:ext>
            </a:extLst>
          </p:cNvPr>
          <p:cNvSpPr>
            <a:spLocks noGrp="1"/>
          </p:cNvSpPr>
          <p:nvPr>
            <p:ph type="title"/>
          </p:nvPr>
        </p:nvSpPr>
        <p:spPr/>
        <p:txBody>
          <a:bodyPr>
            <a:normAutofit fontScale="90000"/>
          </a:bodyPr>
          <a:lstStyle/>
          <a:p>
            <a:r>
              <a:rPr lang="en-US" dirty="0"/>
              <a:t>Legislative Electoral System Choice </a:t>
            </a:r>
            <a:r>
              <a:rPr lang="en-US" sz="2700" dirty="0"/>
              <a:t>(2 of 2)</a:t>
            </a:r>
          </a:p>
        </p:txBody>
      </p:sp>
      <p:sp>
        <p:nvSpPr>
          <p:cNvPr id="4" name="Content Placeholder 3">
            <a:extLst>
              <a:ext uri="{FF2B5EF4-FFF2-40B4-BE49-F238E27FC236}">
                <a16:creationId xmlns:a16="http://schemas.microsoft.com/office/drawing/2014/main" id="{CEC00492-77CD-EC24-E731-AF6CB4A6AA2C}"/>
              </a:ext>
            </a:extLst>
          </p:cNvPr>
          <p:cNvSpPr>
            <a:spLocks noGrp="1"/>
          </p:cNvSpPr>
          <p:nvPr>
            <p:ph idx="1"/>
          </p:nvPr>
        </p:nvSpPr>
        <p:spPr/>
        <p:txBody>
          <a:bodyPr/>
          <a:lstStyle/>
          <a:p>
            <a:r>
              <a:rPr lang="en-US" dirty="0"/>
              <a:t>Strategic incentives facing rulers.</a:t>
            </a:r>
          </a:p>
          <a:p>
            <a:r>
              <a:rPr lang="en-US" dirty="0"/>
              <a:t>Studies of electoral system choice.</a:t>
            </a:r>
          </a:p>
          <a:p>
            <a:r>
              <a:rPr lang="en-US" dirty="0"/>
              <a:t>External pressures and historical precedent.</a:t>
            </a:r>
          </a:p>
        </p:txBody>
      </p:sp>
      <p:sp>
        <p:nvSpPr>
          <p:cNvPr id="2" name="Footer Placeholder 1">
            <a:extLst>
              <a:ext uri="{FF2B5EF4-FFF2-40B4-BE49-F238E27FC236}">
                <a16:creationId xmlns:a16="http://schemas.microsoft.com/office/drawing/2014/main" id="{5B6E98E4-C722-934C-76F7-5B020A5F0DA8}"/>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335588E0-0CAF-A8E0-B4E3-2EC9E4FF0BD6}"/>
              </a:ext>
            </a:extLst>
          </p:cNvPr>
          <p:cNvSpPr>
            <a:spLocks noGrp="1"/>
          </p:cNvSpPr>
          <p:nvPr>
            <p:ph type="sldNum" sz="quarter" idx="12"/>
          </p:nvPr>
        </p:nvSpPr>
        <p:spPr/>
        <p:txBody>
          <a:bodyPr/>
          <a:lstStyle/>
          <a:p>
            <a:fld id="{B6F15528-21DE-4FAA-801E-634DDDAF4B2B}" type="slidenum">
              <a:rPr lang="en-US" smtClean="0"/>
              <a:pPr/>
              <a:t>20</a:t>
            </a:fld>
            <a:endParaRPr lang="en-US" dirty="0"/>
          </a:p>
        </p:txBody>
      </p:sp>
    </p:spTree>
    <p:extLst>
      <p:ext uri="{BB962C8B-B14F-4D97-AF65-F5344CB8AC3E}">
        <p14:creationId xmlns:p14="http://schemas.microsoft.com/office/powerpoint/2010/main" val="31086255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ECAD27-9E46-B01E-F949-120F1A1ACB1D}"/>
              </a:ext>
            </a:extLst>
          </p:cNvPr>
          <p:cNvSpPr>
            <a:spLocks noGrp="1"/>
          </p:cNvSpPr>
          <p:nvPr>
            <p:ph type="title"/>
          </p:nvPr>
        </p:nvSpPr>
        <p:spPr>
          <a:xfrm>
            <a:off x="457200" y="1086013"/>
            <a:ext cx="8229600" cy="1326987"/>
          </a:xfrm>
        </p:spPr>
        <p:txBody>
          <a:bodyPr>
            <a:noAutofit/>
          </a:bodyPr>
          <a:lstStyle/>
          <a:p>
            <a:r>
              <a:rPr lang="en-US" dirty="0">
                <a:solidFill>
                  <a:schemeClr val="tx1"/>
                </a:solidFill>
                <a:effectLst/>
                <a:ea typeface="Calibri" panose="020F0502020204030204" pitchFamily="34" charset="0"/>
                <a:cs typeface="Times New Roman" panose="02020603050405020304" pitchFamily="18" charset="0"/>
              </a:rPr>
              <a:t>Appendix: Accessibility Content, Long Descriptions for Images</a:t>
            </a:r>
            <a:endParaRPr lang="en-US" dirty="0">
              <a:solidFill>
                <a:schemeClr val="tx1"/>
              </a:solidFill>
            </a:endParaRPr>
          </a:p>
        </p:txBody>
      </p:sp>
      <p:sp>
        <p:nvSpPr>
          <p:cNvPr id="2" name="Footer Placeholder 1">
            <a:extLst>
              <a:ext uri="{FF2B5EF4-FFF2-40B4-BE49-F238E27FC236}">
                <a16:creationId xmlns:a16="http://schemas.microsoft.com/office/drawing/2014/main" id="{CF47C15A-D187-80C3-6435-D516C7D0F455}"/>
              </a:ext>
            </a:extLst>
          </p:cNvPr>
          <p:cNvSpPr>
            <a:spLocks noGrp="1"/>
          </p:cNvSpPr>
          <p:nvPr>
            <p:ph type="ftr" sz="quarter" idx="11"/>
          </p:nvPr>
        </p:nvSpPr>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C7599F68-765A-F18C-141E-CB64D807B6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effectLst/>
              <a:uLnTx/>
              <a:uFillTx/>
              <a:latin typeface="Arial"/>
              <a:ea typeface="+mn-ea"/>
              <a:cs typeface="+mn-cs"/>
            </a:endParaRPr>
          </a:p>
        </p:txBody>
      </p:sp>
    </p:spTree>
    <p:extLst>
      <p:ext uri="{BB962C8B-B14F-4D97-AF65-F5344CB8AC3E}">
        <p14:creationId xmlns:p14="http://schemas.microsoft.com/office/powerpoint/2010/main" val="27694450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11.1: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3727347"/>
          </a:xfrm>
        </p:spPr>
        <p:txBody>
          <a:bodyPr anchor="ctr">
            <a:noAutofit/>
          </a:bodyPr>
          <a:lstStyle/>
          <a:p>
            <a:pPr marL="0" indent="0">
              <a:lnSpc>
                <a:spcPct val="107000"/>
              </a:lnSpc>
              <a:spcBef>
                <a:spcPts val="200"/>
              </a:spcBef>
              <a:buNone/>
            </a:pPr>
            <a:r>
              <a:rPr lang="en-US" sz="2200" dirty="0">
                <a:latin typeface="Arial" panose="020B0604020202020204" pitchFamily="34" charset="0"/>
                <a:ea typeface="Aptos" panose="020B0004020202020204" pitchFamily="34" charset="0"/>
                <a:cs typeface="Arial" panose="020B0604020202020204" pitchFamily="34" charset="0"/>
              </a:rPr>
              <a:t>Graph of years versus number of elections. The horizontal axis shows the values of years from 1950 to 2010, in increments of 10 years. The vertical axis shows the values of number of elections from 0 to 350, in increments of 50. Each bar is shaded dark at the bottom representing presidential and lightly shaded at the top representing legislative election. The values of the bars for the respective years are as follows: 1950s: (30, 110), 1960s: (35, 120), 1970s: (33, 125), 1980s: (50, 170), 1990s: (120, 290), 2000s: (140, 303), and 2010s: (150, 320). The legend illustrates the presidential and legislative elections.</a:t>
            </a:r>
            <a:endParaRPr lang="en-US" sz="22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18672633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D1A3CE-06F2-214C-F64F-40F22420D11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856C756-32FA-85E7-2783-EEA948706EEC}"/>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11.2: Long Description</a:t>
            </a:r>
            <a:endParaRPr lang="en-US" sz="4000" dirty="0"/>
          </a:p>
        </p:txBody>
      </p:sp>
      <p:sp>
        <p:nvSpPr>
          <p:cNvPr id="4" name="Content Placeholder 3">
            <a:extLst>
              <a:ext uri="{FF2B5EF4-FFF2-40B4-BE49-F238E27FC236}">
                <a16:creationId xmlns:a16="http://schemas.microsoft.com/office/drawing/2014/main" id="{82170685-9BED-3EDE-FEF7-70EA436ABD7A}"/>
              </a:ext>
            </a:extLst>
          </p:cNvPr>
          <p:cNvSpPr>
            <a:spLocks noGrp="1"/>
          </p:cNvSpPr>
          <p:nvPr>
            <p:ph idx="1"/>
          </p:nvPr>
        </p:nvSpPr>
        <p:spPr>
          <a:xfrm>
            <a:off x="457200" y="1987653"/>
            <a:ext cx="8229600" cy="2431947"/>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Spider charts comparing multiple democratic indicators, including the PEI Index, electoral authorities, laws, procedures, voter registration, boundaries, party registration, media, finance, and results, for the United States, South Korea, Belarus, and Egypt. The five webs ranging from 0 to 100, in increments of 20.</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4C32FE07-06A2-AFCD-9228-7D7B5ECC51D7}"/>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hlinkClick r:id="rId4" action="ppaction://hlinksldjump"/>
            </a:endParaRPr>
          </a:p>
        </p:txBody>
      </p:sp>
      <p:sp>
        <p:nvSpPr>
          <p:cNvPr id="2" name="Footer Placeholder 1">
            <a:extLst>
              <a:ext uri="{FF2B5EF4-FFF2-40B4-BE49-F238E27FC236}">
                <a16:creationId xmlns:a16="http://schemas.microsoft.com/office/drawing/2014/main" id="{64DE8693-ADDD-7620-A1BE-30BBDE950D87}"/>
              </a:ext>
            </a:extLst>
          </p:cNvPr>
          <p:cNvSpPr>
            <a:spLocks noGrp="1"/>
          </p:cNvSpPr>
          <p:nvPr>
            <p:ph type="ftr" sz="quarter" idx="11"/>
          </p:nvPr>
        </p:nvSpPr>
        <p:spPr>
          <a:xfrm>
            <a:off x="457200" y="6432237"/>
            <a:ext cx="7543800" cy="213350"/>
          </a:xfrm>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4F5B14EC-D874-5352-9823-417BD3EFB07F}"/>
              </a:ext>
            </a:extLst>
          </p:cNvPr>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8216841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3552AC-A2E8-9620-8A74-219C273C2C3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A8A1D0E-DED8-86EE-31B2-08662EA279A0}"/>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11.4: Long Description</a:t>
            </a:r>
            <a:endParaRPr lang="en-US" sz="4000" dirty="0"/>
          </a:p>
        </p:txBody>
      </p:sp>
      <p:sp>
        <p:nvSpPr>
          <p:cNvPr id="4" name="Content Placeholder 3">
            <a:extLst>
              <a:ext uri="{FF2B5EF4-FFF2-40B4-BE49-F238E27FC236}">
                <a16:creationId xmlns:a16="http://schemas.microsoft.com/office/drawing/2014/main" id="{FFEEF3BF-4D1B-FF3C-77C5-1258E3FFDAF1}"/>
              </a:ext>
            </a:extLst>
          </p:cNvPr>
          <p:cNvSpPr>
            <a:spLocks noGrp="1"/>
          </p:cNvSpPr>
          <p:nvPr>
            <p:ph idx="1"/>
          </p:nvPr>
        </p:nvSpPr>
        <p:spPr>
          <a:xfrm>
            <a:off x="457200" y="1987653"/>
            <a:ext cx="8229600" cy="3498747"/>
          </a:xfrm>
        </p:spPr>
        <p:txBody>
          <a:bodyPr anchor="ctr">
            <a:noAutofit/>
          </a:bodyPr>
          <a:lstStyle/>
          <a:p>
            <a:pPr marL="0" indent="0">
              <a:lnSpc>
                <a:spcPct val="107000"/>
              </a:lnSpc>
              <a:spcBef>
                <a:spcPts val="200"/>
              </a:spcBef>
              <a:buNone/>
            </a:pPr>
            <a:r>
              <a:rPr lang="en-US" sz="2200" dirty="0">
                <a:latin typeface="Arial" panose="020B0604020202020204" pitchFamily="34" charset="0"/>
                <a:ea typeface="Aptos" panose="020B0004020202020204" pitchFamily="34" charset="0"/>
                <a:cs typeface="Arial" panose="020B0604020202020204" pitchFamily="34" charset="0"/>
              </a:rPr>
              <a:t>A ballot paper from the 1994 South African general election, showing a list of political parties with names, logos, and candidate photos. The document includes the Pan Africanist Congress of Azania, </a:t>
            </a:r>
            <a:r>
              <a:rPr lang="en-US" sz="2200" dirty="0" err="1">
                <a:latin typeface="Arial" panose="020B0604020202020204" pitchFamily="34" charset="0"/>
                <a:ea typeface="Aptos" panose="020B0004020202020204" pitchFamily="34" charset="0"/>
                <a:cs typeface="Arial" panose="020B0604020202020204" pitchFamily="34" charset="0"/>
              </a:rPr>
              <a:t>Vryheidsfront</a:t>
            </a:r>
            <a:r>
              <a:rPr lang="en-US" sz="2200" dirty="0">
                <a:latin typeface="Arial" panose="020B0604020202020204" pitchFamily="34" charset="0"/>
                <a:ea typeface="Aptos" panose="020B0004020202020204" pitchFamily="34" charset="0"/>
                <a:cs typeface="Arial" panose="020B0604020202020204" pitchFamily="34" charset="0"/>
              </a:rPr>
              <a:t>, Women’s Rights Peace Party, </a:t>
            </a:r>
            <a:r>
              <a:rPr lang="en-US" sz="2200" dirty="0" err="1">
                <a:latin typeface="Arial" panose="020B0604020202020204" pitchFamily="34" charset="0"/>
                <a:ea typeface="Aptos" panose="020B0004020202020204" pitchFamily="34" charset="0"/>
                <a:cs typeface="Arial" panose="020B0604020202020204" pitchFamily="34" charset="0"/>
              </a:rPr>
              <a:t>Ximoko</a:t>
            </a:r>
            <a:r>
              <a:rPr lang="en-US" sz="2200" dirty="0">
                <a:latin typeface="Arial" panose="020B0604020202020204" pitchFamily="34" charset="0"/>
                <a:ea typeface="Aptos" panose="020B0004020202020204" pitchFamily="34" charset="0"/>
                <a:cs typeface="Arial" panose="020B0604020202020204" pitchFamily="34" charset="0"/>
              </a:rPr>
              <a:t> Progressive Party, Africa Muslim Party, African Christian </a:t>
            </a:r>
            <a:r>
              <a:rPr lang="en-US" sz="2200" dirty="0" err="1">
                <a:latin typeface="Arial" panose="020B0604020202020204" pitchFamily="34" charset="0"/>
                <a:ea typeface="Aptos" panose="020B0004020202020204" pitchFamily="34" charset="0"/>
                <a:cs typeface="Arial" panose="020B0604020202020204" pitchFamily="34" charset="0"/>
              </a:rPr>
              <a:t>Democratice</a:t>
            </a:r>
            <a:r>
              <a:rPr lang="en-US" sz="2200" dirty="0">
                <a:latin typeface="Arial" panose="020B0604020202020204" pitchFamily="34" charset="0"/>
                <a:ea typeface="Aptos" panose="020B0004020202020204" pitchFamily="34" charset="0"/>
                <a:cs typeface="Arial" panose="020B0604020202020204" pitchFamily="34" charset="0"/>
              </a:rPr>
              <a:t> Party, African Democratic Movement, African National Congress, </a:t>
            </a:r>
            <a:r>
              <a:rPr lang="en-US" sz="2200" dirty="0" err="1">
                <a:latin typeface="Arial" panose="020B0604020202020204" pitchFamily="34" charset="0"/>
                <a:ea typeface="Aptos" panose="020B0004020202020204" pitchFamily="34" charset="0"/>
                <a:cs typeface="Arial" panose="020B0604020202020204" pitchFamily="34" charset="0"/>
              </a:rPr>
              <a:t>Democratice</a:t>
            </a:r>
            <a:r>
              <a:rPr lang="en-US" sz="2200" dirty="0">
                <a:latin typeface="Arial" panose="020B0604020202020204" pitchFamily="34" charset="0"/>
                <a:ea typeface="Aptos" panose="020B0004020202020204" pitchFamily="34" charset="0"/>
                <a:cs typeface="Arial" panose="020B0604020202020204" pitchFamily="34" charset="0"/>
              </a:rPr>
              <a:t> Party- </a:t>
            </a:r>
            <a:r>
              <a:rPr lang="en-US" sz="2200" dirty="0" err="1">
                <a:latin typeface="Arial" panose="020B0604020202020204" pitchFamily="34" charset="0"/>
                <a:ea typeface="Aptos" panose="020B0004020202020204" pitchFamily="34" charset="0"/>
                <a:cs typeface="Arial" panose="020B0604020202020204" pitchFamily="34" charset="0"/>
              </a:rPr>
              <a:t>Demokratiese</a:t>
            </a:r>
            <a:r>
              <a:rPr lang="en-US" sz="2200" dirty="0">
                <a:latin typeface="Arial" panose="020B0604020202020204" pitchFamily="34" charset="0"/>
                <a:ea typeface="Aptos" panose="020B0004020202020204" pitchFamily="34" charset="0"/>
                <a:cs typeface="Arial" panose="020B0604020202020204" pitchFamily="34" charset="0"/>
              </a:rPr>
              <a:t> Party, </a:t>
            </a:r>
            <a:r>
              <a:rPr lang="en-US" sz="2200" dirty="0" err="1">
                <a:latin typeface="Arial" panose="020B0604020202020204" pitchFamily="34" charset="0"/>
                <a:ea typeface="Aptos" panose="020B0004020202020204" pitchFamily="34" charset="0"/>
                <a:cs typeface="Arial" panose="020B0604020202020204" pitchFamily="34" charset="0"/>
              </a:rPr>
              <a:t>Dikwankwetla</a:t>
            </a:r>
            <a:r>
              <a:rPr lang="en-US" sz="2200" dirty="0">
                <a:latin typeface="Arial" panose="020B0604020202020204" pitchFamily="34" charset="0"/>
                <a:ea typeface="Aptos" panose="020B0004020202020204" pitchFamily="34" charset="0"/>
                <a:cs typeface="Arial" panose="020B0604020202020204" pitchFamily="34" charset="0"/>
              </a:rPr>
              <a:t> Party of South Africa, Federal Party, Luso - South African Party, National Party - </a:t>
            </a:r>
            <a:r>
              <a:rPr lang="en-US" sz="2200" dirty="0" err="1">
                <a:latin typeface="Arial" panose="020B0604020202020204" pitchFamily="34" charset="0"/>
                <a:ea typeface="Aptos" panose="020B0004020202020204" pitchFamily="34" charset="0"/>
                <a:cs typeface="Arial" panose="020B0604020202020204" pitchFamily="34" charset="0"/>
              </a:rPr>
              <a:t>Nasionale</a:t>
            </a:r>
            <a:r>
              <a:rPr lang="en-US" sz="2200" dirty="0">
                <a:latin typeface="Arial" panose="020B0604020202020204" pitchFamily="34" charset="0"/>
                <a:ea typeface="Aptos" panose="020B0004020202020204" pitchFamily="34" charset="0"/>
                <a:cs typeface="Arial" panose="020B0604020202020204" pitchFamily="34" charset="0"/>
              </a:rPr>
              <a:t> Party, and Inkatha Freedom Party - </a:t>
            </a:r>
            <a:r>
              <a:rPr lang="en-US" sz="2200" dirty="0" err="1">
                <a:latin typeface="Arial" panose="020B0604020202020204" pitchFamily="34" charset="0"/>
                <a:ea typeface="Aptos" panose="020B0004020202020204" pitchFamily="34" charset="0"/>
                <a:cs typeface="Arial" panose="020B0604020202020204" pitchFamily="34" charset="0"/>
              </a:rPr>
              <a:t>Iqembu</a:t>
            </a:r>
            <a:r>
              <a:rPr lang="en-US" sz="2200" dirty="0">
                <a:latin typeface="Arial" panose="020B0604020202020204" pitchFamily="34" charset="0"/>
                <a:ea typeface="Aptos" panose="020B0004020202020204" pitchFamily="34" charset="0"/>
                <a:cs typeface="Arial" panose="020B0604020202020204" pitchFamily="34" charset="0"/>
              </a:rPr>
              <a:t> </a:t>
            </a:r>
            <a:r>
              <a:rPr lang="en-US" sz="2200" dirty="0" err="1">
                <a:latin typeface="Arial" panose="020B0604020202020204" pitchFamily="34" charset="0"/>
                <a:ea typeface="Aptos" panose="020B0004020202020204" pitchFamily="34" charset="0"/>
                <a:cs typeface="Arial" panose="020B0604020202020204" pitchFamily="34" charset="0"/>
              </a:rPr>
              <a:t>Lenkatha</a:t>
            </a:r>
            <a:r>
              <a:rPr lang="en-US" sz="2200" dirty="0">
                <a:latin typeface="Arial" panose="020B0604020202020204" pitchFamily="34" charset="0"/>
                <a:ea typeface="Aptos" panose="020B0004020202020204" pitchFamily="34" charset="0"/>
                <a:cs typeface="Arial" panose="020B0604020202020204" pitchFamily="34" charset="0"/>
              </a:rPr>
              <a:t> </a:t>
            </a:r>
            <a:r>
              <a:rPr lang="en-US" sz="2200" dirty="0" err="1">
                <a:latin typeface="Arial" panose="020B0604020202020204" pitchFamily="34" charset="0"/>
                <a:ea typeface="Aptos" panose="020B0004020202020204" pitchFamily="34" charset="0"/>
                <a:cs typeface="Arial" panose="020B0604020202020204" pitchFamily="34" charset="0"/>
              </a:rPr>
              <a:t>Yenkululeko</a:t>
            </a:r>
            <a:r>
              <a:rPr lang="en-US" sz="2200" dirty="0">
                <a:latin typeface="Arial" panose="020B0604020202020204" pitchFamily="34" charset="0"/>
                <a:ea typeface="Aptos" panose="020B0004020202020204" pitchFamily="34" charset="0"/>
                <a:cs typeface="Arial" panose="020B0604020202020204" pitchFamily="34" charset="0"/>
              </a:rPr>
              <a:t>.</a:t>
            </a:r>
            <a:endParaRPr lang="en-US" sz="22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C173290-B607-E35F-F59D-762DDFAE5B51}"/>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hlinkClick r:id="rId4" action="ppaction://hlinksldjump"/>
            </a:endParaRPr>
          </a:p>
        </p:txBody>
      </p:sp>
      <p:sp>
        <p:nvSpPr>
          <p:cNvPr id="2" name="Footer Placeholder 1">
            <a:extLst>
              <a:ext uri="{FF2B5EF4-FFF2-40B4-BE49-F238E27FC236}">
                <a16:creationId xmlns:a16="http://schemas.microsoft.com/office/drawing/2014/main" id="{CA5ACC94-98F8-C256-F79E-35B72B9E504B}"/>
              </a:ext>
            </a:extLst>
          </p:cNvPr>
          <p:cNvSpPr>
            <a:spLocks noGrp="1"/>
          </p:cNvSpPr>
          <p:nvPr>
            <p:ph type="ftr" sz="quarter" idx="11"/>
          </p:nvPr>
        </p:nvSpPr>
        <p:spPr>
          <a:xfrm>
            <a:off x="457200" y="6432237"/>
            <a:ext cx="7543800" cy="213350"/>
          </a:xfrm>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C83DF1A5-9E08-3FC1-95A8-8B4B3BBAE4DF}"/>
              </a:ext>
            </a:extLst>
          </p:cNvPr>
          <p:cNvSpPr>
            <a:spLocks noGrp="1"/>
          </p:cNvSpPr>
          <p:nvPr>
            <p:ph type="sldNum" sz="quarter" idx="12"/>
          </p:nvPr>
        </p:nvSpPr>
        <p:spPr/>
        <p:txBody>
          <a:bodyPr/>
          <a:lstStyle/>
          <a:p>
            <a:fld id="{B6F15528-21DE-4FAA-801E-634DDDAF4B2B}" type="slidenum">
              <a:rPr lang="en-US" smtClean="0"/>
              <a:pPr/>
              <a:t>24</a:t>
            </a:fld>
            <a:endParaRPr lang="en-US"/>
          </a:p>
        </p:txBody>
      </p:sp>
    </p:spTree>
    <p:extLst>
      <p:ext uri="{BB962C8B-B14F-4D97-AF65-F5344CB8AC3E}">
        <p14:creationId xmlns:p14="http://schemas.microsoft.com/office/powerpoint/2010/main" val="3779882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971508"/>
            <a:ext cx="8229600" cy="873713"/>
          </a:xfrm>
        </p:spPr>
        <p:txBody>
          <a:bodyPr>
            <a:normAutofit fontScale="90000"/>
          </a:bodyPr>
          <a:lstStyle/>
          <a:p>
            <a:r>
              <a:rPr lang="en-US" dirty="0"/>
              <a:t>Elections and Electoral Integrity </a:t>
            </a:r>
            <a:br>
              <a:rPr lang="en-US" dirty="0"/>
            </a:br>
            <a:r>
              <a:rPr lang="en-US" sz="2700" dirty="0"/>
              <a:t>(2 of 6)</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3858206" cy="1506910"/>
          </a:xfrm>
        </p:spPr>
        <p:txBody>
          <a:bodyPr anchor="ctr">
            <a:normAutofit/>
          </a:bodyPr>
          <a:lstStyle/>
          <a:p>
            <a:pPr marL="0" indent="0">
              <a:buNone/>
            </a:pPr>
            <a:r>
              <a:rPr lang="en-US" sz="2400" b="1" dirty="0"/>
              <a:t>Figure 11.1</a:t>
            </a:r>
            <a:r>
              <a:rPr lang="en-US" sz="2400" dirty="0"/>
              <a:t> Legislative and Presidential Elections by Decade in Democracies</a:t>
            </a:r>
            <a:endParaRPr lang="en-US" sz="2400" noProof="0" dirty="0"/>
          </a:p>
        </p:txBody>
      </p:sp>
      <p:pic>
        <p:nvPicPr>
          <p:cNvPr id="10" name="Content Placeholder 9" descr="A stacked bar graph of number of presidential and legislative election.">
            <a:extLst>
              <a:ext uri="{FF2B5EF4-FFF2-40B4-BE49-F238E27FC236}">
                <a16:creationId xmlns:a16="http://schemas.microsoft.com/office/drawing/2014/main" id="{D5A77C0F-0E17-429E-AB2F-2C220652D37A}"/>
              </a:ext>
            </a:extLst>
          </p:cNvPr>
          <p:cNvPicPr>
            <a:picLocks noGrp="1" noChangeAspect="1"/>
          </p:cNvPicPr>
          <p:nvPr>
            <p:ph sz="quarter" idx="13"/>
          </p:nvPr>
        </p:nvPicPr>
        <p:blipFill>
          <a:blip r:embed="rId3"/>
          <a:stretch>
            <a:fillRect/>
          </a:stretch>
        </p:blipFill>
        <p:spPr>
          <a:xfrm>
            <a:off x="4495800" y="2108310"/>
            <a:ext cx="3858206" cy="3547568"/>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068170" y="5715375"/>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4089"/>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3690643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E6BC4A-F9B2-21E3-7866-C6028436D8F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278D3B0-8A41-12BB-62A3-10DF45CF2BF6}"/>
              </a:ext>
            </a:extLst>
          </p:cNvPr>
          <p:cNvSpPr>
            <a:spLocks noGrp="1"/>
          </p:cNvSpPr>
          <p:nvPr>
            <p:ph type="title"/>
          </p:nvPr>
        </p:nvSpPr>
        <p:spPr/>
        <p:txBody>
          <a:bodyPr>
            <a:normAutofit fontScale="90000"/>
          </a:bodyPr>
          <a:lstStyle/>
          <a:p>
            <a:r>
              <a:rPr lang="en-US" dirty="0"/>
              <a:t>Elections and Electoral Integrity </a:t>
            </a:r>
            <a:br>
              <a:rPr lang="en-US" dirty="0"/>
            </a:br>
            <a:r>
              <a:rPr lang="en-US" sz="2700" dirty="0"/>
              <a:t>(3 of 6)</a:t>
            </a:r>
          </a:p>
        </p:txBody>
      </p:sp>
      <p:sp>
        <p:nvSpPr>
          <p:cNvPr id="4" name="Content Placeholder 3">
            <a:extLst>
              <a:ext uri="{FF2B5EF4-FFF2-40B4-BE49-F238E27FC236}">
                <a16:creationId xmlns:a16="http://schemas.microsoft.com/office/drawing/2014/main" id="{8D02FE0E-410A-E344-7859-AFBD8CAB23B9}"/>
              </a:ext>
            </a:extLst>
          </p:cNvPr>
          <p:cNvSpPr>
            <a:spLocks noGrp="1"/>
          </p:cNvSpPr>
          <p:nvPr>
            <p:ph idx="1"/>
          </p:nvPr>
        </p:nvSpPr>
        <p:spPr/>
        <p:txBody>
          <a:bodyPr/>
          <a:lstStyle/>
          <a:p>
            <a:pPr marL="0" indent="0">
              <a:buNone/>
            </a:pPr>
            <a:r>
              <a:rPr lang="en-US" dirty="0"/>
              <a:t>Electoral Integrity: An Overview</a:t>
            </a:r>
          </a:p>
          <a:p>
            <a:r>
              <a:rPr lang="en-US" dirty="0"/>
              <a:t>Concerns about electoral integrity.</a:t>
            </a:r>
          </a:p>
          <a:p>
            <a:r>
              <a:rPr lang="en-US" dirty="0"/>
              <a:t>Violations of electoral integrity.</a:t>
            </a:r>
          </a:p>
          <a:p>
            <a:r>
              <a:rPr lang="en-US" dirty="0"/>
              <a:t>The Electoral Integrity Project.</a:t>
            </a:r>
          </a:p>
        </p:txBody>
      </p:sp>
      <p:sp>
        <p:nvSpPr>
          <p:cNvPr id="2" name="Footer Placeholder 1">
            <a:extLst>
              <a:ext uri="{FF2B5EF4-FFF2-40B4-BE49-F238E27FC236}">
                <a16:creationId xmlns:a16="http://schemas.microsoft.com/office/drawing/2014/main" id="{55FEC171-B064-C695-8DAF-05D91F038FC8}"/>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99801D4-2EE9-713C-E3C3-637C8D60BAC1}"/>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3857953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654C56-1A44-6DA2-8088-25F9324FBED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E7B4970-28B5-D08C-8C0B-C13FD4A70A5F}"/>
              </a:ext>
            </a:extLst>
          </p:cNvPr>
          <p:cNvSpPr>
            <a:spLocks noGrp="1"/>
          </p:cNvSpPr>
          <p:nvPr>
            <p:ph type="title"/>
          </p:nvPr>
        </p:nvSpPr>
        <p:spPr/>
        <p:txBody>
          <a:bodyPr>
            <a:normAutofit fontScale="90000"/>
          </a:bodyPr>
          <a:lstStyle/>
          <a:p>
            <a:r>
              <a:rPr lang="en-US" dirty="0"/>
              <a:t>Elections and Electoral Integrity </a:t>
            </a:r>
            <a:br>
              <a:rPr lang="en-US" dirty="0"/>
            </a:br>
            <a:r>
              <a:rPr lang="en-US" sz="2700" dirty="0"/>
              <a:t>(4 of 6)</a:t>
            </a:r>
          </a:p>
        </p:txBody>
      </p:sp>
      <p:sp>
        <p:nvSpPr>
          <p:cNvPr id="4" name="Content Placeholder 3">
            <a:extLst>
              <a:ext uri="{FF2B5EF4-FFF2-40B4-BE49-F238E27FC236}">
                <a16:creationId xmlns:a16="http://schemas.microsoft.com/office/drawing/2014/main" id="{CD6FC220-B72F-C3EC-FE77-482FB354F417}"/>
              </a:ext>
            </a:extLst>
          </p:cNvPr>
          <p:cNvSpPr>
            <a:spLocks noGrp="1"/>
          </p:cNvSpPr>
          <p:nvPr>
            <p:ph idx="1"/>
          </p:nvPr>
        </p:nvSpPr>
        <p:spPr/>
        <p:txBody>
          <a:bodyPr/>
          <a:lstStyle/>
          <a:p>
            <a:pPr marL="0" indent="0">
              <a:buNone/>
            </a:pPr>
            <a:r>
              <a:rPr lang="en-US" dirty="0"/>
              <a:t>Electoral Integrity in Four Countries</a:t>
            </a:r>
          </a:p>
          <a:p>
            <a:r>
              <a:rPr lang="en-US" dirty="0"/>
              <a:t>United States.</a:t>
            </a:r>
          </a:p>
          <a:p>
            <a:r>
              <a:rPr lang="en-US" dirty="0"/>
              <a:t>South Korea.</a:t>
            </a:r>
          </a:p>
          <a:p>
            <a:r>
              <a:rPr lang="en-US" dirty="0"/>
              <a:t>Belarus.</a:t>
            </a:r>
          </a:p>
          <a:p>
            <a:r>
              <a:rPr lang="en-US" dirty="0"/>
              <a:t>Egypt.</a:t>
            </a:r>
          </a:p>
        </p:txBody>
      </p:sp>
      <p:sp>
        <p:nvSpPr>
          <p:cNvPr id="2" name="Footer Placeholder 1">
            <a:extLst>
              <a:ext uri="{FF2B5EF4-FFF2-40B4-BE49-F238E27FC236}">
                <a16:creationId xmlns:a16="http://schemas.microsoft.com/office/drawing/2014/main" id="{47DD130F-1546-41EF-1581-539E946BB063}"/>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D64CC457-1B0C-CDA6-2EE7-94D881B7F9C2}"/>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3861953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4A2DB6-DC87-7C68-FEFA-E83C17B5B04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E3CAC78-2B9D-DBD8-CD0C-E3673ED8E3A4}"/>
              </a:ext>
            </a:extLst>
          </p:cNvPr>
          <p:cNvSpPr>
            <a:spLocks noGrp="1"/>
          </p:cNvSpPr>
          <p:nvPr>
            <p:ph type="title"/>
          </p:nvPr>
        </p:nvSpPr>
        <p:spPr>
          <a:xfrm>
            <a:off x="457200" y="971508"/>
            <a:ext cx="8229600" cy="873713"/>
          </a:xfrm>
        </p:spPr>
        <p:txBody>
          <a:bodyPr>
            <a:normAutofit fontScale="90000"/>
          </a:bodyPr>
          <a:lstStyle/>
          <a:p>
            <a:r>
              <a:rPr lang="en-US" dirty="0"/>
              <a:t>Elections and Electoral Integrity </a:t>
            </a:r>
            <a:br>
              <a:rPr lang="en-US" dirty="0"/>
            </a:br>
            <a:r>
              <a:rPr lang="en-US" sz="2700" dirty="0"/>
              <a:t>(5 of 6)</a:t>
            </a:r>
          </a:p>
        </p:txBody>
      </p:sp>
      <p:sp>
        <p:nvSpPr>
          <p:cNvPr id="4" name="Content Placeholder 3">
            <a:extLst>
              <a:ext uri="{FF2B5EF4-FFF2-40B4-BE49-F238E27FC236}">
                <a16:creationId xmlns:a16="http://schemas.microsoft.com/office/drawing/2014/main" id="{7DA4981D-24F8-09E8-A6C5-8CE41C7A3FCB}"/>
              </a:ext>
            </a:extLst>
          </p:cNvPr>
          <p:cNvSpPr>
            <a:spLocks noGrp="1"/>
          </p:cNvSpPr>
          <p:nvPr>
            <p:ph idx="1"/>
          </p:nvPr>
        </p:nvSpPr>
        <p:spPr>
          <a:xfrm>
            <a:off x="457200" y="2183362"/>
            <a:ext cx="3657600" cy="1506910"/>
          </a:xfrm>
        </p:spPr>
        <p:txBody>
          <a:bodyPr anchor="ctr">
            <a:normAutofit/>
          </a:bodyPr>
          <a:lstStyle/>
          <a:p>
            <a:pPr marL="0" indent="0">
              <a:buNone/>
            </a:pPr>
            <a:r>
              <a:rPr lang="en-US" sz="2400" b="1" dirty="0"/>
              <a:t>Figure 11.2</a:t>
            </a:r>
            <a:r>
              <a:rPr lang="en-US" sz="2400" dirty="0"/>
              <a:t> Electoral Integrity in Four Countries in 2021</a:t>
            </a:r>
            <a:endParaRPr lang="en-US" sz="2400" noProof="0" dirty="0"/>
          </a:p>
        </p:txBody>
      </p:sp>
      <p:pic>
        <p:nvPicPr>
          <p:cNvPr id="11" name="Content Placeholder 10" descr="Four spider web graphs comparing multiple democratice indicators for the United States, South Korea, Belarus, and Egypt.">
            <a:extLst>
              <a:ext uri="{FF2B5EF4-FFF2-40B4-BE49-F238E27FC236}">
                <a16:creationId xmlns:a16="http://schemas.microsoft.com/office/drawing/2014/main" id="{0EF86C54-D7BF-10A2-E2EA-F7BE2B7F0688}"/>
              </a:ext>
            </a:extLst>
          </p:cNvPr>
          <p:cNvPicPr>
            <a:picLocks noGrp="1" noChangeAspect="1"/>
          </p:cNvPicPr>
          <p:nvPr>
            <p:ph sz="quarter" idx="13"/>
          </p:nvPr>
        </p:nvPicPr>
        <p:blipFill>
          <a:blip r:embed="rId3"/>
          <a:stretch>
            <a:fillRect/>
          </a:stretch>
        </p:blipFill>
        <p:spPr>
          <a:xfrm>
            <a:off x="4343628" y="2006514"/>
            <a:ext cx="4387769" cy="3547568"/>
          </a:xfrm>
        </p:spPr>
      </p:pic>
      <p:sp>
        <p:nvSpPr>
          <p:cNvPr id="8" name="Content Placeholder 7">
            <a:extLst>
              <a:ext uri="{FF2B5EF4-FFF2-40B4-BE49-F238E27FC236}">
                <a16:creationId xmlns:a16="http://schemas.microsoft.com/office/drawing/2014/main" id="{453977B1-3470-DFB4-08AE-FEB29D2A4F3E}"/>
              </a:ext>
            </a:extLst>
          </p:cNvPr>
          <p:cNvSpPr>
            <a:spLocks noGrp="1"/>
          </p:cNvSpPr>
          <p:nvPr>
            <p:ph sz="quarter" idx="15"/>
          </p:nvPr>
        </p:nvSpPr>
        <p:spPr>
          <a:xfrm>
            <a:off x="5068170" y="5715375"/>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FC9E1DAC-5D3A-C8D0-3F97-365B1F10C7E0}"/>
              </a:ext>
            </a:extLst>
          </p:cNvPr>
          <p:cNvSpPr>
            <a:spLocks noGrp="1"/>
          </p:cNvSpPr>
          <p:nvPr>
            <p:ph type="ftr" sz="quarter" idx="11"/>
          </p:nvPr>
        </p:nvSpPr>
        <p:spPr>
          <a:xfrm>
            <a:off x="457200" y="6444089"/>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8B7CA69D-F706-8A38-B5B9-267D1E36BEBB}"/>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13639288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1F5660-C466-738D-B908-19D7F844D6D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252B61E-F82D-6D09-F39A-E01D30B144B6}"/>
              </a:ext>
            </a:extLst>
          </p:cNvPr>
          <p:cNvSpPr>
            <a:spLocks noGrp="1"/>
          </p:cNvSpPr>
          <p:nvPr>
            <p:ph type="title"/>
          </p:nvPr>
        </p:nvSpPr>
        <p:spPr/>
        <p:txBody>
          <a:bodyPr>
            <a:normAutofit fontScale="90000"/>
          </a:bodyPr>
          <a:lstStyle/>
          <a:p>
            <a:r>
              <a:rPr lang="en-US" dirty="0"/>
              <a:t>Elections and Electoral Integrity </a:t>
            </a:r>
            <a:br>
              <a:rPr lang="en-US" dirty="0"/>
            </a:br>
            <a:r>
              <a:rPr lang="en-US" sz="2700" dirty="0"/>
              <a:t>(6 of 6)</a:t>
            </a:r>
          </a:p>
        </p:txBody>
      </p:sp>
      <p:sp>
        <p:nvSpPr>
          <p:cNvPr id="4" name="Content Placeholder 3">
            <a:extLst>
              <a:ext uri="{FF2B5EF4-FFF2-40B4-BE49-F238E27FC236}">
                <a16:creationId xmlns:a16="http://schemas.microsoft.com/office/drawing/2014/main" id="{28559660-EEE5-C1C2-3A4A-065DACE95AAD}"/>
              </a:ext>
            </a:extLst>
          </p:cNvPr>
          <p:cNvSpPr>
            <a:spLocks noGrp="1"/>
          </p:cNvSpPr>
          <p:nvPr>
            <p:ph idx="1"/>
          </p:nvPr>
        </p:nvSpPr>
        <p:spPr/>
        <p:txBody>
          <a:bodyPr/>
          <a:lstStyle/>
          <a:p>
            <a:pPr marL="0" indent="0">
              <a:buNone/>
            </a:pPr>
            <a:r>
              <a:rPr lang="en-US" dirty="0"/>
              <a:t>The Determinants of Electoral Integrity</a:t>
            </a:r>
          </a:p>
          <a:p>
            <a:r>
              <a:rPr lang="en-US" dirty="0"/>
              <a:t>Factors that influence electoral integrity.</a:t>
            </a:r>
          </a:p>
          <a:p>
            <a:endParaRPr lang="en-US" dirty="0"/>
          </a:p>
        </p:txBody>
      </p:sp>
      <p:sp>
        <p:nvSpPr>
          <p:cNvPr id="2" name="Footer Placeholder 1">
            <a:extLst>
              <a:ext uri="{FF2B5EF4-FFF2-40B4-BE49-F238E27FC236}">
                <a16:creationId xmlns:a16="http://schemas.microsoft.com/office/drawing/2014/main" id="{5B54A671-EE29-3092-4C23-5E77939A9A31}"/>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346A340F-4366-E850-B229-2541EB6F613A}"/>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632173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1C8BA0-48FE-FA04-3CC0-CF6B2F9EC02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96363F5-4B9B-B9BD-8008-0820802F640E}"/>
              </a:ext>
            </a:extLst>
          </p:cNvPr>
          <p:cNvSpPr>
            <a:spLocks noGrp="1"/>
          </p:cNvSpPr>
          <p:nvPr>
            <p:ph type="title"/>
          </p:nvPr>
        </p:nvSpPr>
        <p:spPr/>
        <p:txBody>
          <a:bodyPr>
            <a:normAutofit fontScale="90000"/>
          </a:bodyPr>
          <a:lstStyle/>
          <a:p>
            <a:r>
              <a:rPr lang="en-US" dirty="0"/>
              <a:t>Electoral Systems</a:t>
            </a:r>
            <a:br>
              <a:rPr lang="en-US" dirty="0"/>
            </a:br>
            <a:r>
              <a:rPr lang="en-US" sz="2700" dirty="0"/>
              <a:t>(1 of 11)</a:t>
            </a:r>
          </a:p>
        </p:txBody>
      </p:sp>
      <p:sp>
        <p:nvSpPr>
          <p:cNvPr id="4" name="Content Placeholder 3">
            <a:extLst>
              <a:ext uri="{FF2B5EF4-FFF2-40B4-BE49-F238E27FC236}">
                <a16:creationId xmlns:a16="http://schemas.microsoft.com/office/drawing/2014/main" id="{8A5EF094-354A-4773-6168-C88E4D11EA7A}"/>
              </a:ext>
            </a:extLst>
          </p:cNvPr>
          <p:cNvSpPr>
            <a:spLocks noGrp="1"/>
          </p:cNvSpPr>
          <p:nvPr>
            <p:ph idx="1"/>
          </p:nvPr>
        </p:nvSpPr>
        <p:spPr/>
        <p:txBody>
          <a:bodyPr/>
          <a:lstStyle/>
          <a:p>
            <a:pPr marL="0" indent="0">
              <a:buNone/>
            </a:pPr>
            <a:r>
              <a:rPr lang="en-US" dirty="0"/>
              <a:t>Majoritarian Electoral Systems</a:t>
            </a:r>
          </a:p>
          <a:p>
            <a:r>
              <a:rPr lang="en-US" dirty="0"/>
              <a:t>Majoritarian is misleading.</a:t>
            </a:r>
          </a:p>
          <a:p>
            <a:r>
              <a:rPr lang="en-US" dirty="0"/>
              <a:t>Single-Member District Plurality System.</a:t>
            </a:r>
          </a:p>
          <a:p>
            <a:r>
              <a:rPr lang="en-US" dirty="0"/>
              <a:t>Single Nontransferable Vote.</a:t>
            </a:r>
          </a:p>
        </p:txBody>
      </p:sp>
      <p:sp>
        <p:nvSpPr>
          <p:cNvPr id="2" name="Footer Placeholder 1">
            <a:extLst>
              <a:ext uri="{FF2B5EF4-FFF2-40B4-BE49-F238E27FC236}">
                <a16:creationId xmlns:a16="http://schemas.microsoft.com/office/drawing/2014/main" id="{CA290CCC-43D8-923E-1D80-CA4818F4134F}"/>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CD66907E-4822-F9F7-98CD-84633C8594FD}"/>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18070733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64D211-D3F6-4586-52A1-E31876D4667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22D5F47-06E5-3CA4-F4BB-5CC69F4993AA}"/>
              </a:ext>
            </a:extLst>
          </p:cNvPr>
          <p:cNvSpPr>
            <a:spLocks noGrp="1"/>
          </p:cNvSpPr>
          <p:nvPr>
            <p:ph type="title"/>
          </p:nvPr>
        </p:nvSpPr>
        <p:spPr/>
        <p:txBody>
          <a:bodyPr>
            <a:normAutofit fontScale="90000"/>
          </a:bodyPr>
          <a:lstStyle/>
          <a:p>
            <a:r>
              <a:rPr lang="en-US" dirty="0"/>
              <a:t>Electoral Systems</a:t>
            </a:r>
            <a:br>
              <a:rPr lang="en-US" dirty="0"/>
            </a:br>
            <a:r>
              <a:rPr lang="en-US" sz="2700" dirty="0"/>
              <a:t>(2 of 11)</a:t>
            </a:r>
            <a:endParaRPr lang="en-US" dirty="0"/>
          </a:p>
        </p:txBody>
      </p:sp>
      <p:sp>
        <p:nvSpPr>
          <p:cNvPr id="4" name="Content Placeholder 3">
            <a:extLst>
              <a:ext uri="{FF2B5EF4-FFF2-40B4-BE49-F238E27FC236}">
                <a16:creationId xmlns:a16="http://schemas.microsoft.com/office/drawing/2014/main" id="{EEBE2AA9-6F6B-82DC-8330-79269810B520}"/>
              </a:ext>
            </a:extLst>
          </p:cNvPr>
          <p:cNvSpPr>
            <a:spLocks noGrp="1"/>
          </p:cNvSpPr>
          <p:nvPr>
            <p:ph idx="1"/>
          </p:nvPr>
        </p:nvSpPr>
        <p:spPr/>
        <p:txBody>
          <a:bodyPr>
            <a:normAutofit/>
          </a:bodyPr>
          <a:lstStyle/>
          <a:p>
            <a:pPr marL="0" indent="0">
              <a:buNone/>
            </a:pPr>
            <a:r>
              <a:rPr lang="en-US" sz="1800" b="1" dirty="0"/>
              <a:t>Table 11.1: Election Results from the Bedford Constituency, UK Legislative Elections, 2019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6" name="Table 5">
            <a:extLst>
              <a:ext uri="{FF2B5EF4-FFF2-40B4-BE49-F238E27FC236}">
                <a16:creationId xmlns:a16="http://schemas.microsoft.com/office/drawing/2014/main" id="{E2209BB1-2F49-7EF5-D619-B1993BC51D1C}"/>
              </a:ext>
            </a:extLst>
          </p:cNvPr>
          <p:cNvGraphicFramePr>
            <a:graphicFrameLocks noGrp="1"/>
          </p:cNvGraphicFramePr>
          <p:nvPr>
            <p:extLst>
              <p:ext uri="{D42A27DB-BD31-4B8C-83A1-F6EECF244321}">
                <p14:modId xmlns:p14="http://schemas.microsoft.com/office/powerpoint/2010/main" val="1026000822"/>
              </p:ext>
            </p:extLst>
          </p:nvPr>
        </p:nvGraphicFramePr>
        <p:xfrm>
          <a:off x="533400" y="2903697"/>
          <a:ext cx="7696200" cy="2626360"/>
        </p:xfrm>
        <a:graphic>
          <a:graphicData uri="http://schemas.openxmlformats.org/drawingml/2006/table">
            <a:tbl>
              <a:tblPr firstRow="1" bandRow="1">
                <a:tableStyleId>{5C22544A-7EE6-4342-B048-85BDC9FD1C3A}</a:tableStyleId>
              </a:tblPr>
              <a:tblGrid>
                <a:gridCol w="1924050">
                  <a:extLst>
                    <a:ext uri="{9D8B030D-6E8A-4147-A177-3AD203B41FA5}">
                      <a16:colId xmlns:a16="http://schemas.microsoft.com/office/drawing/2014/main" val="2972237226"/>
                    </a:ext>
                  </a:extLst>
                </a:gridCol>
                <a:gridCol w="1924050">
                  <a:extLst>
                    <a:ext uri="{9D8B030D-6E8A-4147-A177-3AD203B41FA5}">
                      <a16:colId xmlns:a16="http://schemas.microsoft.com/office/drawing/2014/main" val="2357245377"/>
                    </a:ext>
                  </a:extLst>
                </a:gridCol>
                <a:gridCol w="1924050">
                  <a:extLst>
                    <a:ext uri="{9D8B030D-6E8A-4147-A177-3AD203B41FA5}">
                      <a16:colId xmlns:a16="http://schemas.microsoft.com/office/drawing/2014/main" val="2255121128"/>
                    </a:ext>
                  </a:extLst>
                </a:gridCol>
                <a:gridCol w="1924050">
                  <a:extLst>
                    <a:ext uri="{9D8B030D-6E8A-4147-A177-3AD203B41FA5}">
                      <a16:colId xmlns:a16="http://schemas.microsoft.com/office/drawing/2014/main" val="3425365215"/>
                    </a:ext>
                  </a:extLst>
                </a:gridCol>
              </a:tblGrid>
              <a:tr h="370840">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Candidate</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Party</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Votes</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Percentage</a:t>
                      </a:r>
                    </a:p>
                  </a:txBody>
                  <a:tcPr marL="68580" marR="68580" marT="0" marB="0"/>
                </a:tc>
                <a:extLst>
                  <a:ext uri="{0D108BD9-81ED-4DB2-BD59-A6C34878D82A}">
                    <a16:rowId xmlns:a16="http://schemas.microsoft.com/office/drawing/2014/main" val="1702788250"/>
                  </a:ext>
                </a:extLst>
              </a:tr>
              <a:tr h="370840">
                <a:tc>
                  <a:txBody>
                    <a:bodyPr/>
                    <a:lstStyle/>
                    <a:p>
                      <a:pPr marL="0" marR="0" hangingPunct="0">
                        <a:lnSpc>
                          <a:spcPct val="150000"/>
                        </a:lnSpc>
                        <a:spcBef>
                          <a:spcPts val="0"/>
                        </a:spcBef>
                        <a:spcAft>
                          <a:spcPts val="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Mohammad Yasin</a:t>
                      </a:r>
                    </a:p>
                  </a:txBody>
                  <a:tcPr marL="68580" marR="68580" marT="0" marB="0"/>
                </a:tc>
                <a:tc>
                  <a:txBody>
                    <a:bodyPr/>
                    <a:lstStyle/>
                    <a:p>
                      <a:pPr marL="0" marR="0" hangingPunct="0">
                        <a:lnSpc>
                          <a:spcPct val="150000"/>
                        </a:lnSpc>
                        <a:spcBef>
                          <a:spcPts val="0"/>
                        </a:spcBef>
                        <a:spcAft>
                          <a:spcPts val="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Labour</a:t>
                      </a:r>
                    </a:p>
                  </a:txBody>
                  <a:tcPr marL="68580" marR="68580" marT="0" marB="0"/>
                </a:tc>
                <a:tc>
                  <a:txBody>
                    <a:bodyPr/>
                    <a:lstStyle/>
                    <a:p>
                      <a:pPr marL="0" marR="0" algn="ctr" hangingPunct="0">
                        <a:lnSpc>
                          <a:spcPct val="150000"/>
                        </a:lnSpc>
                        <a:spcBef>
                          <a:spcPts val="0"/>
                        </a:spcBef>
                        <a:spcAft>
                          <a:spcPts val="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20,491</a:t>
                      </a:r>
                    </a:p>
                  </a:txBody>
                  <a:tcPr marL="68580" marR="68580" marT="0" marB="0"/>
                </a:tc>
                <a:tc>
                  <a:txBody>
                    <a:bodyPr/>
                    <a:lstStyle/>
                    <a:p>
                      <a:pPr marL="0" marR="0" algn="ctr" hangingPunct="0">
                        <a:lnSpc>
                          <a:spcPct val="150000"/>
                        </a:lnSpc>
                        <a:spcBef>
                          <a:spcPts val="0"/>
                        </a:spcBef>
                        <a:spcAft>
                          <a:spcPts val="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43.3</a:t>
                      </a:r>
                    </a:p>
                  </a:txBody>
                  <a:tcPr marL="68580" marR="68580" marT="0" marB="0"/>
                </a:tc>
                <a:extLst>
                  <a:ext uri="{0D108BD9-81ED-4DB2-BD59-A6C34878D82A}">
                    <a16:rowId xmlns:a16="http://schemas.microsoft.com/office/drawing/2014/main" val="3747788398"/>
                  </a:ext>
                </a:extLst>
              </a:tr>
              <a:tr h="370840">
                <a:tc>
                  <a:txBody>
                    <a:bodyPr/>
                    <a:lstStyle/>
                    <a:p>
                      <a:pPr marL="0" marR="0" hangingPunct="0">
                        <a:lnSpc>
                          <a:spcPct val="150000"/>
                        </a:lnSpc>
                        <a:spcBef>
                          <a:spcPts val="0"/>
                        </a:spcBef>
                        <a:spcAft>
                          <a:spcPts val="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Ryan Henson</a:t>
                      </a:r>
                    </a:p>
                  </a:txBody>
                  <a:tcPr marL="68580" marR="68580" marT="0" marB="0"/>
                </a:tc>
                <a:tc>
                  <a:txBody>
                    <a:bodyPr/>
                    <a:lstStyle/>
                    <a:p>
                      <a:pPr marL="0" marR="0" hangingPunct="0">
                        <a:lnSpc>
                          <a:spcPct val="150000"/>
                        </a:lnSpc>
                        <a:spcBef>
                          <a:spcPts val="0"/>
                        </a:spcBef>
                        <a:spcAft>
                          <a:spcPts val="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Conservative</a:t>
                      </a:r>
                    </a:p>
                  </a:txBody>
                  <a:tcPr marL="68580" marR="68580" marT="0" marB="0"/>
                </a:tc>
                <a:tc>
                  <a:txBody>
                    <a:bodyPr/>
                    <a:lstStyle/>
                    <a:p>
                      <a:pPr marL="0" marR="0" algn="ctr" hangingPunct="0">
                        <a:lnSpc>
                          <a:spcPct val="150000"/>
                        </a:lnSpc>
                        <a:spcBef>
                          <a:spcPts val="0"/>
                        </a:spcBef>
                        <a:spcAft>
                          <a:spcPts val="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20,346</a:t>
                      </a:r>
                    </a:p>
                  </a:txBody>
                  <a:tcPr marL="68580" marR="68580" marT="0" marB="0"/>
                </a:tc>
                <a:tc>
                  <a:txBody>
                    <a:bodyPr/>
                    <a:lstStyle/>
                    <a:p>
                      <a:pPr marL="0" marR="0" algn="ctr" hangingPunct="0">
                        <a:lnSpc>
                          <a:spcPct val="150000"/>
                        </a:lnSpc>
                        <a:spcBef>
                          <a:spcPts val="0"/>
                        </a:spcBef>
                        <a:spcAft>
                          <a:spcPts val="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43.0</a:t>
                      </a:r>
                    </a:p>
                  </a:txBody>
                  <a:tcPr marL="68580" marR="68580" marT="0" marB="0"/>
                </a:tc>
                <a:extLst>
                  <a:ext uri="{0D108BD9-81ED-4DB2-BD59-A6C34878D82A}">
                    <a16:rowId xmlns:a16="http://schemas.microsoft.com/office/drawing/2014/main" val="4106925230"/>
                  </a:ext>
                </a:extLst>
              </a:tr>
              <a:tr h="370840">
                <a:tc>
                  <a:txBody>
                    <a:bodyPr/>
                    <a:lstStyle/>
                    <a:p>
                      <a:pPr marL="0" marR="0" hangingPunct="0">
                        <a:lnSpc>
                          <a:spcPct val="150000"/>
                        </a:lnSpc>
                        <a:spcBef>
                          <a:spcPts val="0"/>
                        </a:spcBef>
                        <a:spcAft>
                          <a:spcPts val="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Henry Vann</a:t>
                      </a:r>
                    </a:p>
                  </a:txBody>
                  <a:tcPr marL="68580" marR="68580" marT="0" marB="0"/>
                </a:tc>
                <a:tc>
                  <a:txBody>
                    <a:bodyPr/>
                    <a:lstStyle/>
                    <a:p>
                      <a:pPr marL="0" marR="0" hangingPunct="0">
                        <a:lnSpc>
                          <a:spcPct val="150000"/>
                        </a:lnSpc>
                        <a:spcBef>
                          <a:spcPts val="0"/>
                        </a:spcBef>
                        <a:spcAft>
                          <a:spcPts val="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Liberal Democrat</a:t>
                      </a:r>
                    </a:p>
                  </a:txBody>
                  <a:tcPr marL="68580" marR="68580" marT="0" marB="0"/>
                </a:tc>
                <a:tc>
                  <a:txBody>
                    <a:bodyPr/>
                    <a:lstStyle/>
                    <a:p>
                      <a:pPr marL="0" marR="0" algn="ctr" hangingPunct="0">
                        <a:lnSpc>
                          <a:spcPct val="150000"/>
                        </a:lnSpc>
                        <a:spcBef>
                          <a:spcPts val="0"/>
                        </a:spcBef>
                        <a:spcAft>
                          <a:spcPts val="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4,608</a:t>
                      </a:r>
                    </a:p>
                  </a:txBody>
                  <a:tcPr marL="68580" marR="68580" marT="0" marB="0"/>
                </a:tc>
                <a:tc>
                  <a:txBody>
                    <a:bodyPr/>
                    <a:lstStyle/>
                    <a:p>
                      <a:pPr marL="0" marR="0" algn="ctr" hangingPunct="0">
                        <a:lnSpc>
                          <a:spcPct val="150000"/>
                        </a:lnSpc>
                        <a:spcBef>
                          <a:spcPts val="0"/>
                        </a:spcBef>
                        <a:spcAft>
                          <a:spcPts val="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9.7</a:t>
                      </a:r>
                    </a:p>
                  </a:txBody>
                  <a:tcPr marL="68580" marR="68580" marT="0" marB="0"/>
                </a:tc>
                <a:extLst>
                  <a:ext uri="{0D108BD9-81ED-4DB2-BD59-A6C34878D82A}">
                    <a16:rowId xmlns:a16="http://schemas.microsoft.com/office/drawing/2014/main" val="2464278611"/>
                  </a:ext>
                </a:extLst>
              </a:tr>
              <a:tr h="370840">
                <a:tc>
                  <a:txBody>
                    <a:bodyPr/>
                    <a:lstStyle/>
                    <a:p>
                      <a:pPr marL="0" marR="0" hangingPunct="0">
                        <a:lnSpc>
                          <a:spcPct val="150000"/>
                        </a:lnSpc>
                        <a:spcBef>
                          <a:spcPts val="0"/>
                        </a:spcBef>
                        <a:spcAft>
                          <a:spcPts val="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Adrian Spurrell</a:t>
                      </a:r>
                    </a:p>
                  </a:txBody>
                  <a:tcPr marL="68580" marR="68580" marT="0" marB="0"/>
                </a:tc>
                <a:tc>
                  <a:txBody>
                    <a:bodyPr/>
                    <a:lstStyle/>
                    <a:p>
                      <a:pPr marL="0" marR="0" hangingPunct="0">
                        <a:lnSpc>
                          <a:spcPct val="150000"/>
                        </a:lnSpc>
                        <a:spcBef>
                          <a:spcPts val="0"/>
                        </a:spcBef>
                        <a:spcAft>
                          <a:spcPts val="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Green</a:t>
                      </a:r>
                    </a:p>
                  </a:txBody>
                  <a:tcPr marL="68580" marR="68580" marT="0" marB="0"/>
                </a:tc>
                <a:tc>
                  <a:txBody>
                    <a:bodyPr/>
                    <a:lstStyle/>
                    <a:p>
                      <a:pPr marL="0" marR="0" algn="ctr" hangingPunct="0">
                        <a:lnSpc>
                          <a:spcPct val="150000"/>
                        </a:lnSpc>
                        <a:spcBef>
                          <a:spcPts val="0"/>
                        </a:spcBef>
                        <a:spcAft>
                          <a:spcPts val="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960</a:t>
                      </a:r>
                    </a:p>
                  </a:txBody>
                  <a:tcPr marL="68580" marR="68580" marT="0" marB="0"/>
                </a:tc>
                <a:tc>
                  <a:txBody>
                    <a:bodyPr/>
                    <a:lstStyle/>
                    <a:p>
                      <a:pPr marL="0" marR="0" algn="ctr" hangingPunct="0">
                        <a:lnSpc>
                          <a:spcPct val="150000"/>
                        </a:lnSpc>
                        <a:spcBef>
                          <a:spcPts val="0"/>
                        </a:spcBef>
                        <a:spcAft>
                          <a:spcPts val="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2.0</a:t>
                      </a:r>
                    </a:p>
                  </a:txBody>
                  <a:tcPr marL="68580" marR="68580" marT="0" marB="0"/>
                </a:tc>
                <a:extLst>
                  <a:ext uri="{0D108BD9-81ED-4DB2-BD59-A6C34878D82A}">
                    <a16:rowId xmlns:a16="http://schemas.microsoft.com/office/drawing/2014/main" val="3324238103"/>
                  </a:ext>
                </a:extLst>
              </a:tr>
              <a:tr h="370840">
                <a:tc>
                  <a:txBody>
                    <a:bodyPr/>
                    <a:lstStyle/>
                    <a:p>
                      <a:pPr marL="0" marR="0" hangingPunct="0">
                        <a:lnSpc>
                          <a:spcPct val="150000"/>
                        </a:lnSpc>
                        <a:spcBef>
                          <a:spcPts val="0"/>
                        </a:spcBef>
                        <a:spcAft>
                          <a:spcPts val="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Charles Bunker</a:t>
                      </a:r>
                    </a:p>
                  </a:txBody>
                  <a:tcPr marL="68580" marR="68580" marT="0" marB="0"/>
                </a:tc>
                <a:tc>
                  <a:txBody>
                    <a:bodyPr/>
                    <a:lstStyle/>
                    <a:p>
                      <a:pPr marL="0" marR="0" hangingPunct="0">
                        <a:lnSpc>
                          <a:spcPct val="150000"/>
                        </a:lnSpc>
                        <a:spcBef>
                          <a:spcPts val="0"/>
                        </a:spcBef>
                        <a:spcAft>
                          <a:spcPts val="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Brexit</a:t>
                      </a:r>
                    </a:p>
                  </a:txBody>
                  <a:tcPr marL="68580" marR="68580" marT="0" marB="0"/>
                </a:tc>
                <a:tc>
                  <a:txBody>
                    <a:bodyPr/>
                    <a:lstStyle/>
                    <a:p>
                      <a:pPr marL="0" marR="0" algn="ctr" hangingPunct="0">
                        <a:lnSpc>
                          <a:spcPct val="150000"/>
                        </a:lnSpc>
                        <a:spcBef>
                          <a:spcPts val="0"/>
                        </a:spcBef>
                        <a:spcAft>
                          <a:spcPts val="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896</a:t>
                      </a:r>
                    </a:p>
                  </a:txBody>
                  <a:tcPr marL="68580" marR="68580" marT="0" marB="0"/>
                </a:tc>
                <a:tc>
                  <a:txBody>
                    <a:bodyPr/>
                    <a:lstStyle/>
                    <a:p>
                      <a:pPr marL="0" marR="0" algn="ctr" hangingPunct="0">
                        <a:lnSpc>
                          <a:spcPct val="150000"/>
                        </a:lnSpc>
                        <a:spcBef>
                          <a:spcPts val="0"/>
                        </a:spcBef>
                        <a:spcAft>
                          <a:spcPts val="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1.9</a:t>
                      </a:r>
                    </a:p>
                  </a:txBody>
                  <a:tcPr marL="68580" marR="68580" marT="0" marB="0"/>
                </a:tc>
                <a:extLst>
                  <a:ext uri="{0D108BD9-81ED-4DB2-BD59-A6C34878D82A}">
                    <a16:rowId xmlns:a16="http://schemas.microsoft.com/office/drawing/2014/main" val="3631863988"/>
                  </a:ext>
                </a:extLst>
              </a:tr>
            </a:tbl>
          </a:graphicData>
        </a:graphic>
      </p:graphicFrame>
      <p:sp>
        <p:nvSpPr>
          <p:cNvPr id="2" name="Footer Placeholder 1">
            <a:extLst>
              <a:ext uri="{FF2B5EF4-FFF2-40B4-BE49-F238E27FC236}">
                <a16:creationId xmlns:a16="http://schemas.microsoft.com/office/drawing/2014/main" id="{0829C7EE-8775-AA17-02B0-58D3B35C11F1}"/>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390054E8-EF68-4C2A-03CA-AA29460BFCB1}"/>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28845694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622</TotalTime>
  <Words>6337</Words>
  <Application>Microsoft Office PowerPoint</Application>
  <PresentationFormat>On-screen Show (4:3)</PresentationFormat>
  <Paragraphs>466</Paragraphs>
  <Slides>24</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Times New Roman</vt:lpstr>
      <vt:lpstr>Office Theme</vt:lpstr>
      <vt:lpstr>Clark, Foundations of Comparative Politics, Edition 2 Chapter 11: Elections and Electoral Systems</vt:lpstr>
      <vt:lpstr>Elections and Electoral Integrity  (1 of 6)</vt:lpstr>
      <vt:lpstr>Elections and Electoral Integrity  (2 of 6)</vt:lpstr>
      <vt:lpstr>Elections and Electoral Integrity  (3 of 6)</vt:lpstr>
      <vt:lpstr>Elections and Electoral Integrity  (4 of 6)</vt:lpstr>
      <vt:lpstr>Elections and Electoral Integrity  (5 of 6)</vt:lpstr>
      <vt:lpstr>Elections and Electoral Integrity  (6 of 6)</vt:lpstr>
      <vt:lpstr>Electoral Systems (1 of 11)</vt:lpstr>
      <vt:lpstr>Electoral Systems (2 of 11)</vt:lpstr>
      <vt:lpstr>Electoral Systems (3 of 11)</vt:lpstr>
      <vt:lpstr>Electoral Systems  (4 of 11)</vt:lpstr>
      <vt:lpstr>Electoral Systems (5 of 11)</vt:lpstr>
      <vt:lpstr>Electoral Systems (6 of 11)</vt:lpstr>
      <vt:lpstr>Electoral Systems  (7 of 11)</vt:lpstr>
      <vt:lpstr>Electoral Systems  (8 of 11)</vt:lpstr>
      <vt:lpstr>Electoral Systems (9 of 11)</vt:lpstr>
      <vt:lpstr>Electoral Systems (10 of 11)</vt:lpstr>
      <vt:lpstr>Electoral Systems  (11 of 11)</vt:lpstr>
      <vt:lpstr>Legislative Electoral System Choice (1 of 2)</vt:lpstr>
      <vt:lpstr>Legislative Electoral System Choice (2 of 2)</vt:lpstr>
      <vt:lpstr>Appendix: Accessibility Content, Long Descriptions for Images</vt:lpstr>
      <vt:lpstr>Figure 11.1: Long Description</vt:lpstr>
      <vt:lpstr>Figure 11.2: Long Description</vt:lpstr>
      <vt:lpstr>Figure 11.4: Long Description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Clark 2e Chapter 11 PowerPoints</dc:title>
  <dc:subject/>
  <dc:creator>Tominia, Madilyn</dc:creator>
  <cp:keywords/>
  <dc:description/>
  <cp:lastModifiedBy>Bhavani Gopal (Integra)</cp:lastModifiedBy>
  <cp:revision>38</cp:revision>
  <dcterms:created xsi:type="dcterms:W3CDTF">2006-08-16T00:00:00Z</dcterms:created>
  <dcterms:modified xsi:type="dcterms:W3CDTF">2024-11-04T08:28:48Z</dcterms:modified>
  <cp:category/>
</cp:coreProperties>
</file>