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sldIdLst>
    <p:sldId id="256" r:id="rId2"/>
    <p:sldId id="268" r:id="rId3"/>
    <p:sldId id="269" r:id="rId4"/>
    <p:sldId id="312" r:id="rId5"/>
    <p:sldId id="272" r:id="rId6"/>
    <p:sldId id="273" r:id="rId7"/>
    <p:sldId id="274" r:id="rId8"/>
    <p:sldId id="313" r:id="rId9"/>
    <p:sldId id="314" r:id="rId10"/>
    <p:sldId id="315" r:id="rId11"/>
    <p:sldId id="316" r:id="rId12"/>
    <p:sldId id="317" r:id="rId13"/>
    <p:sldId id="318" r:id="rId14"/>
    <p:sldId id="319" r:id="rId15"/>
    <p:sldId id="320" r:id="rId16"/>
    <p:sldId id="321" r:id="rId17"/>
    <p:sldId id="284" r:id="rId18"/>
    <p:sldId id="285" r:id="rId19"/>
    <p:sldId id="286" r:id="rId20"/>
    <p:sldId id="288" r:id="rId21"/>
    <p:sldId id="289" r:id="rId22"/>
    <p:sldId id="481" r:id="rId23"/>
    <p:sldId id="506" r:id="rId24"/>
    <p:sldId id="507" r:id="rId25"/>
    <p:sldId id="508" r:id="rId26"/>
    <p:sldId id="509" r:id="rId27"/>
    <p:sldId id="510" r:id="rId28"/>
    <p:sldId id="511" r:id="rId29"/>
    <p:sldId id="512" r:id="rId30"/>
    <p:sldId id="513" r:id="rId31"/>
    <p:sldId id="514" r:id="rId32"/>
    <p:sldId id="515" r:id="rId33"/>
    <p:sldId id="516" r:id="rId34"/>
    <p:sldId id="517" r:id="rId35"/>
    <p:sldId id="51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41" autoAdjust="0"/>
    <p:restoredTop sz="81818" autoAdjust="0"/>
  </p:normalViewPr>
  <p:slideViewPr>
    <p:cSldViewPr>
      <p:cViewPr varScale="1">
        <p:scale>
          <a:sx n="89" d="100"/>
          <a:sy n="89" d="100"/>
        </p:scale>
        <p:origin x="191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8/10/relationships/authors" Targe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6-1 </a:t>
            </a:r>
            <a:r>
              <a:rPr lang="en-GB" sz="1800" dirty="0">
                <a:solidFill>
                  <a:srgbClr val="993300"/>
                </a:solidFill>
                <a:effectLst/>
                <a:latin typeface="Times New Roman" panose="02020603050405020304" pitchFamily="18" charset="0"/>
                <a:ea typeface="Times New Roman" panose="02020603050405020304" pitchFamily="18" charset="0"/>
              </a:rPr>
              <a:t>Compare primordialist and constructivist views of culture.</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b="1" dirty="0">
                <a:effectLst/>
                <a:latin typeface="Calibri" panose="020F0502020204030204" pitchFamily="34" charset="0"/>
                <a:ea typeface="Calibri" panose="020F0502020204030204" pitchFamily="34" charset="0"/>
                <a:cs typeface="Times New Roman" panose="02020603050405020304" pitchFamily="18" charset="0"/>
              </a:rPr>
              <a:t>Primordialist arguments</a:t>
            </a:r>
            <a:r>
              <a:rPr lang="en-US" sz="1800" dirty="0">
                <a:effectLst/>
                <a:latin typeface="Calibri" panose="020F0502020204030204" pitchFamily="34" charset="0"/>
                <a:ea typeface="Calibri" panose="020F0502020204030204" pitchFamily="34" charset="0"/>
                <a:cs typeface="Times New Roman" panose="02020603050405020304" pitchFamily="18" charset="0"/>
              </a:rPr>
              <a:t> treat culture as something that’s objective and inherited, something that’s been fixed since “primordial” times. </a:t>
            </a:r>
          </a:p>
          <a:p>
            <a:endParaRPr lang="en-US" sz="1800" dirty="0">
              <a:effectLst/>
              <a:latin typeface="Calibri" panose="020F0502020204030204" pitchFamily="34" charset="0"/>
              <a:cs typeface="Times New Roman" panose="02020603050405020304" pitchFamily="18" charset="0"/>
            </a:endParaRPr>
          </a:p>
          <a:p>
            <a:r>
              <a:rPr lang="en-US" sz="1800" b="1" dirty="0">
                <a:effectLst/>
                <a:latin typeface="Calibri" panose="020F0502020204030204" pitchFamily="34" charset="0"/>
                <a:ea typeface="Calibri" panose="020F0502020204030204" pitchFamily="34" charset="0"/>
                <a:cs typeface="Times New Roman" panose="02020603050405020304" pitchFamily="18" charset="0"/>
              </a:rPr>
              <a:t>Constructivist arguments</a:t>
            </a:r>
            <a:r>
              <a:rPr lang="en-US" sz="1800" dirty="0">
                <a:effectLst/>
                <a:latin typeface="Calibri" panose="020F0502020204030204" pitchFamily="34" charset="0"/>
                <a:ea typeface="Calibri" panose="020F0502020204030204" pitchFamily="34" charset="0"/>
                <a:cs typeface="Times New Roman" panose="02020603050405020304" pitchFamily="18" charset="0"/>
              </a:rPr>
              <a:t> treat culture as something that’s constructed or invented rather than inherited.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4081919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6-4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some of the key economic and cultural changes that have occurred since the industrial revolution.</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The figure is from Our World in Data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Roser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and Ortiz-Ospina 2018), https://OurWorldInData.org/literacy and https://OurWorldInData.org/global-education. The literacy rate indicates the percentage of adults ages 15</a:t>
            </a: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and older who can both read and write. Data come from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Zanden</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et al. (2014) and the World Bank. Years of schooling indicates the average years of formal education for individuals ages 15–64. Data come from Barro and Lee (2015) and Lee and Lee (2016).</a:t>
            </a:r>
            <a:endParaRPr lang="en-US" sz="12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a:p>
        </p:txBody>
      </p:sp>
    </p:spTree>
    <p:extLst>
      <p:ext uri="{BB962C8B-B14F-4D97-AF65-F5344CB8AC3E}">
        <p14:creationId xmlns:p14="http://schemas.microsoft.com/office/powerpoint/2010/main" val="1925779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6-4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some of the key economic and cultural changes that have occurred since the industrial revolution.</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Source: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Our World in Data project (Ortiz-Ospina,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Tzvekova</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Roser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2018;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Roser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2017), https://OurWorldInDat</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a.org/female-</a:t>
            </a:r>
            <a:r>
              <a:rPr lang="en-IN" sz="1200" b="0" i="0" u="none" strike="noStrike" kern="1200" baseline="0" dirty="0" err="1">
                <a:solidFill>
                  <a:schemeClr val="tx1"/>
                </a:solidFill>
                <a:latin typeface="Arial" panose="020B0604020202020204" pitchFamily="34" charset="0"/>
                <a:ea typeface="+mn-ea"/>
                <a:cs typeface="Arial" panose="020B0604020202020204" pitchFamily="34" charset="0"/>
              </a:rPr>
              <a:t>labor</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-supply.</a:t>
            </a:r>
            <a:endParaRPr lang="en-US" sz="18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a:p>
        </p:txBody>
      </p:sp>
    </p:spTree>
    <p:extLst>
      <p:ext uri="{BB962C8B-B14F-4D97-AF65-F5344CB8AC3E}">
        <p14:creationId xmlns:p14="http://schemas.microsoft.com/office/powerpoint/2010/main" val="2635036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6-4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some of the key economic and cultural changes that have occurred since the industrial revolution.</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50000"/>
              </a:lnSpc>
              <a:spcBef>
                <a:spcPts val="0"/>
              </a:spcBef>
              <a:spcAft>
                <a:spcPts val="0"/>
              </a:spcAft>
            </a:pPr>
            <a:r>
              <a:rPr lang="en-US" sz="1200" b="1" dirty="0">
                <a:solidFill>
                  <a:srgbClr val="548DD4"/>
                </a:solidFill>
                <a:effectLst/>
                <a:latin typeface="Arial" panose="020B0604020202020204" pitchFamily="34" charset="0"/>
                <a:ea typeface="Times New Roman" panose="02020603050405020304" pitchFamily="18" charset="0"/>
                <a:cs typeface="Arial" panose="020B0604020202020204" pitchFamily="34" charset="0"/>
              </a:rPr>
              <a:t> </a:t>
            </a: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Source: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Our World in Data project (Ortiz-Ospina,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Tzvekova</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Roser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2018;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Roser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2017), https://OurWorldInDa</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ta.org/fertility-rate.</a:t>
            </a:r>
            <a:endParaRPr lang="en-US" sz="12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a:p>
        </p:txBody>
      </p:sp>
    </p:spTree>
    <p:extLst>
      <p:ext uri="{BB962C8B-B14F-4D97-AF65-F5344CB8AC3E}">
        <p14:creationId xmlns:p14="http://schemas.microsoft.com/office/powerpoint/2010/main" val="2846674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6-4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some of the key economic and cultural changes that have occurred since the industrial revolution.</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0" marR="0">
              <a:lnSpc>
                <a:spcPct val="150000"/>
              </a:lnSpc>
              <a:spcBef>
                <a:spcPts val="0"/>
              </a:spcBef>
              <a:spcAft>
                <a:spcPts val="0"/>
              </a:spcAft>
            </a:pP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Source: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Our World in Data project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Herre</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Arriagarda</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Roser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2023), https://OurWorldInData.org/lgbt-rights.</a:t>
            </a:r>
            <a:endParaRPr lang="en-US" sz="18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a:p>
        </p:txBody>
      </p:sp>
    </p:spTree>
    <p:extLst>
      <p:ext uri="{BB962C8B-B14F-4D97-AF65-F5344CB8AC3E}">
        <p14:creationId xmlns:p14="http://schemas.microsoft.com/office/powerpoint/2010/main" val="1799039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6-4 </a:t>
            </a:r>
            <a:r>
              <a:rPr lang="en-GB" dirty="0"/>
              <a:t>Identify some of the key economic and cultural changes that have occurred since the industrial revolution.</a:t>
            </a:r>
            <a:endParaRPr lang="en-US" dirty="0"/>
          </a:p>
          <a:p>
            <a:pPr marL="0" marR="0">
              <a:lnSpc>
                <a:spcPct val="150000"/>
              </a:lnSpc>
              <a:spcBef>
                <a:spcPts val="0"/>
              </a:spcBef>
              <a:spcAft>
                <a:spcPts val="0"/>
              </a:spcAft>
            </a:pPr>
            <a:r>
              <a:rPr lang="en-US" i="0" dirty="0"/>
              <a:t> </a:t>
            </a:r>
          </a:p>
          <a:p>
            <a:r>
              <a:rPr lang="en-US" sz="1200" b="0" i="0" u="none" strike="noStrike" kern="1200" baseline="0" dirty="0">
                <a:solidFill>
                  <a:schemeClr val="tx1"/>
                </a:solidFill>
                <a:latin typeface="+mn-lt"/>
                <a:ea typeface="+mn-ea"/>
                <a:cs typeface="+mn-cs"/>
              </a:rPr>
              <a:t>Source: Pew Research Center (2023).</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Note: Classifications as of May 2023.</a:t>
            </a:r>
            <a:endParaRPr lang="en-US" i="0"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a:p>
        </p:txBody>
      </p:sp>
    </p:spTree>
    <p:extLst>
      <p:ext uri="{BB962C8B-B14F-4D97-AF65-F5344CB8AC3E}">
        <p14:creationId xmlns:p14="http://schemas.microsoft.com/office/powerpoint/2010/main" val="15255953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6-4 </a:t>
            </a:r>
            <a:r>
              <a:rPr lang="en-GB" sz="1000" dirty="0">
                <a:solidFill>
                  <a:srgbClr val="993300"/>
                </a:solidFill>
                <a:effectLst/>
                <a:latin typeface="Times New Roman" panose="02020603050405020304" pitchFamily="18" charset="0"/>
                <a:ea typeface="Times New Roman" panose="02020603050405020304" pitchFamily="18" charset="0"/>
              </a:rPr>
              <a:t>Identify some of the key economic and cultural changes that have occurred since the industrial revolution.</a:t>
            </a:r>
            <a:endParaRPr lang="en-US" sz="10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200" b="0" i="0" u="none" strike="noStrike" kern="1200" baseline="0" dirty="0">
                <a:solidFill>
                  <a:schemeClr val="tx1"/>
                </a:solidFill>
                <a:latin typeface="+mn-lt"/>
                <a:ea typeface="+mn-ea"/>
                <a:cs typeface="+mn-cs"/>
              </a:rPr>
              <a:t>Source: </a:t>
            </a:r>
            <a:r>
              <a:rPr lang="en-US" sz="1200" b="0" i="0" u="none" strike="noStrike" kern="1200" baseline="0" dirty="0" err="1">
                <a:solidFill>
                  <a:schemeClr val="tx1"/>
                </a:solidFill>
                <a:latin typeface="+mn-lt"/>
                <a:ea typeface="+mn-ea"/>
                <a:cs typeface="+mn-cs"/>
              </a:rPr>
              <a:t>Poushter</a:t>
            </a:r>
            <a:r>
              <a:rPr lang="en-US" sz="1200" b="0" i="0" u="none" strike="noStrike" kern="1200" baseline="0" dirty="0">
                <a:solidFill>
                  <a:schemeClr val="tx1"/>
                </a:solidFill>
                <a:latin typeface="+mn-lt"/>
                <a:ea typeface="+mn-ea"/>
                <a:cs typeface="+mn-cs"/>
              </a:rPr>
              <a:t> and Kent (2020).</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Note: From 1994 to 2000 and 2003 to 2006, response options for this question were “homosexuality is a way of life that should be accepted by society” and “homosexuality is a way of life that should be discouraged by society.” Those who did not answer are not shown.</a:t>
            </a:r>
            <a:endParaRPr lang="en-US"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a:p>
        </p:txBody>
      </p:sp>
    </p:spTree>
    <p:extLst>
      <p:ext uri="{BB962C8B-B14F-4D97-AF65-F5344CB8AC3E}">
        <p14:creationId xmlns:p14="http://schemas.microsoft.com/office/powerpoint/2010/main" val="10723796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6-5 </a:t>
            </a:r>
            <a:r>
              <a:rPr lang="en-GB" sz="1800" dirty="0">
                <a:solidFill>
                  <a:srgbClr val="993300"/>
                </a:solidFill>
                <a:effectLst/>
                <a:latin typeface="Times New Roman" panose="02020603050405020304" pitchFamily="18" charset="0"/>
                <a:ea typeface="Times New Roman" panose="02020603050405020304" pitchFamily="18" charset="0"/>
              </a:rPr>
              <a:t>Explain the problems with using surveys to examine sensitive topics and describe some common solutions.</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Conceptualization of culture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fact that culture is often conceptualized as a coherent cluster of attitudes, values, and beliefs has led to the widespread use of surveys to examine the relationship between culture and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most commonly used surveys today is the World Values Survey.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the survey that provided the data for the cultural map of the world in Figure 6.1. </a:t>
            </a:r>
            <a:endParaRPr lang="en-US" dirty="0"/>
          </a:p>
          <a:p>
            <a:endParaRPr lang="en-US" dirty="0"/>
          </a:p>
          <a:p>
            <a:r>
              <a:rPr lang="en-US" dirty="0"/>
              <a:t>Legitimacy of political systems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people believe that mass support for a particular system of government, and mass confidence in specific institutions, provides political systems with the legitimacy they need to operate effectively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effect, mass support for democracy is seen by some as essential for delegitimizing dictatorial rule and legitimizing democratic rule.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Recent declines in public support for democracy in developed countries, especially among the young, has alarmed many about the possibility of democratic backsliding in democracies that were previously thought to be consolidated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worried should we be?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Surprisingly, there’s very little evidence to suggest that strong public support is necessary for democracy.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Part of the issue is that we don’t have many cross-national surveys on attitudes toward democracy, especially in eras when democratic breakdown was more common.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one recent study that focuses on the last 30 years, Christopher Claasen (2020) finds that public support helps democratic survival but not democratic emergence.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Daniel Treisman (2023, 1931) shows that the result with respect to democratic survival only applies to some types of democracy, and not the ‘liberal’ democracies such as Poland, Hungary, and the US that seem to animate much of the debate about democratic backsliding.</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Tai, Hu, and Solt (Forthcoming) find that Claasen’s results disappear entirely once we take account of uncertainty in how public support is measured.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Others have also noted that a growing desire among some to be governed by “strong leaders” or non-partisan “experts” may simply be a desire for more competent and effective government and doesn’t necessarily imply that people don’t wish to choose these actors or be able to replace them if they fail </a:t>
            </a: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23187912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6-5 </a:t>
            </a:r>
            <a:r>
              <a:rPr lang="en-GB" sz="1200" dirty="0">
                <a:solidFill>
                  <a:srgbClr val="993300"/>
                </a:solidFill>
                <a:effectLst/>
                <a:latin typeface="Times New Roman" panose="02020603050405020304" pitchFamily="18" charset="0"/>
                <a:ea typeface="Times New Roman" panose="02020603050405020304" pitchFamily="18" charset="0"/>
              </a:rPr>
              <a:t>Explain the problems with using surveys to examine sensitive topics and describe some common solutions.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Important questions in comparative politics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Surveys such as the World Values Survey are increasingly being used to examine many important questions in comparative politics.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Researchers who use surveys often confront certain problems, two of which we briefly discuss here.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problem arises when surveys address sensitive topics.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implicit assumptions in survey research is that respondents are answering the survey questions truthfully </a:t>
            </a:r>
          </a:p>
          <a:p>
            <a:pPr marL="228600" indent="-228600">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Social desirability bias</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which individuals tend to overreport “good behavior” and underreport “bad behavior,” helps to explain why surveys often underestimate the support for anti-immigrant parties in Europe or overestimate the degree of support for minority political candidates in the United States.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problem, which applies in particular to cross-national surveys, such as the World Values Survey, has to do with the fact that respondents don’t always comprehend survey questions in the same way.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problem is commonly referred to as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differential item functioning</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 key point here is that measuring or inferring reality by comparing people’s attitudes or perceptions across different regions, countries, or cultures can often be “extremely misleading”</a:t>
            </a:r>
            <a:r>
              <a:rPr lang="en-US" dirty="0">
                <a:effectLst/>
              </a:rPr>
              <a:t> </a:t>
            </a:r>
            <a:endParaRPr lang="en-US" dirty="0"/>
          </a:p>
          <a:p>
            <a:endParaRPr lang="en-US" dirty="0"/>
          </a:p>
          <a:p>
            <a:r>
              <a:rPr lang="en-US" dirty="0"/>
              <a:t>Methods to get around problems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method focuses on survey administration. The core idea here is to adopt practices that build trust with respondents.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method involves the use of randomized response techniques. The core feature of these techniques is the introduction of a randomizing device, such as a coin or a die, into the survey response process to guarantee the confidentiality of individual responses.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third method involves the use of list experiments. The core idea in list experiments is to protect the confidentiality of individual responses by mixing sensitive items into lists that include nonsensitive “control” items.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fourth method involves the use of endorsement experiments. The core idea in endorsement experiments is to protect the confidentiality of individual responses by mixing attitudes toward a sensitive political actor with attitudes toward one or more policies.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fact that respondents don’t always comprehend survey questions in the same way, perhaps because they come from different cultures, is problematic.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development of these new techniques for overcoming the challenges of using survey responses to measure cultural differences is promising.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208874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6-6 </a:t>
            </a:r>
            <a:r>
              <a:rPr lang="en-GB" sz="1800" dirty="0">
                <a:solidFill>
                  <a:srgbClr val="993300"/>
                </a:solidFill>
                <a:effectLst/>
                <a:latin typeface="Times New Roman" panose="02020603050405020304" pitchFamily="18" charset="0"/>
                <a:ea typeface="Times New Roman" panose="02020603050405020304" pitchFamily="18" charset="0"/>
              </a:rPr>
              <a:t>Discuss whether some religions are incompatible with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Arguments focused on religion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Recent arguments linking culture and democracy have increasingly focused on religion.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cultural arguments have strongly influenced public discourse and shaped the direction of public policy.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Samuel Huntington’s (1996) book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The Clash of Civilizations and the Remaking of World Order,</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which he argues that Islamic and Confucian cultures are incompatible with democracy, was reportedly recommended reading for many of the soldiers heading to Iraq during the second Gulf War in 2003.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Scholars have argued that Protestantism encourages democracy, but that Catholicism, Orthodox Christianity, Islam, and Confucianism inhibit it</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Rodney Stark (2004a, 2004b) has criticized the Weberian emphasis on Protestantism by pointing out that many of the attributes of modern capitalism were already present in the Italian city-states before the Protestant Reformation.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scholars have suggested that Protestantism really is favorable to democracy, but not for the reasons suggested by Weber.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to Protestantism, Catholicism has traditionally been seen as antithetical to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Seymour Martin Lipset ([1960] 1994, 72) argues that Catholicism’s emphasis on there being only one church and one truth is incompatible with democracy’s need to accept different and competing ideologies as legitimate.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Confucianism and Islam have come to be seen as posing even bigger problems for democracy. Huntington (1993) is perhaps the most vocal proponent of this belief.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what became known as the Asian values debate in the 1990s, scholars argued that Confucianism’s respect for authority and its emphasis on communalism and consensus rather than individual rights and competition made it incompatible with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with Confucianism, numerous reasons have been proposed for why Islam might be incompatible with democracy. </a:t>
            </a:r>
          </a:p>
          <a:p>
            <a:pPr marL="228600" indent="-228600">
              <a:buAutoNum type="arabicPeriod"/>
            </a:pPr>
            <a:endParaRPr lang="en-US" dirty="0"/>
          </a:p>
          <a:p>
            <a:endParaRPr lang="en-US" dirty="0"/>
          </a:p>
          <a:p>
            <a:r>
              <a:rPr lang="en-US" dirty="0"/>
              <a:t>Reasons to doubt their veracity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arguments that particular religions are incompatible with democracy have strong supporters around the world, especially among the authoritarian leaders of certain countries, there’s good reason to doubt their veracity.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problem with this is that virtually all religions have some doctrinal elements that can be seen as compatible with democracy and others that aren’t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about Confucianism and Islam? Well, many people argue that these religions have elements that make them compatible with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Fukuyama (1995b, 12) claims that many different types of political institutions are compatible with Confucianism.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scholars have also taken issue with the claim that Islam is doctrinally incompatible with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scholars have interpreted Islamic concepts such as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ijma</a:t>
            </a:r>
            <a:r>
              <a:rPr lang="en-US" sz="1800" dirty="0">
                <a:effectLst/>
                <a:latin typeface="Calibri" panose="020F0502020204030204" pitchFamily="34" charset="0"/>
                <a:ea typeface="Calibri" panose="020F0502020204030204" pitchFamily="34" charset="0"/>
                <a:cs typeface="Times New Roman" panose="02020603050405020304" pitchFamily="18" charset="0"/>
              </a:rPr>
              <a:t> (consensus of the community) and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ijtihad</a:t>
            </a:r>
            <a:r>
              <a:rPr lang="en-US" sz="1800" dirty="0">
                <a:effectLst/>
                <a:latin typeface="Calibri" panose="020F0502020204030204" pitchFamily="34" charset="0"/>
                <a:ea typeface="Calibri" panose="020F0502020204030204" pitchFamily="34" charset="0"/>
                <a:cs typeface="Times New Roman" panose="02020603050405020304" pitchFamily="18" charset="0"/>
              </a:rPr>
              <a:t> (reinterpretation), as well as legal principles, such as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maslaha</a:t>
            </a:r>
            <a:r>
              <a:rPr lang="en-US" sz="1800" dirty="0">
                <a:effectLst/>
                <a:latin typeface="Calibri" panose="020F0502020204030204" pitchFamily="34" charset="0"/>
                <a:ea typeface="Calibri" panose="020F0502020204030204" pitchFamily="34" charset="0"/>
                <a:cs typeface="Times New Roman" panose="02020603050405020304" pitchFamily="18" charset="0"/>
              </a:rPr>
              <a:t> (public welfare), as providing a basis for Islamic forms of parliamentary governance, representative elections, and religious reform</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should also point out that there’s nothing inherent in democratic theory that requires a democratic state to be secular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Islamic doctrine, like the doctrines of other religions, contains elements that make it compatible with many traditional aspects of democracy.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that almost all religions contain doctrinal elements that can be viewed as harmful to democracy and others that can be seen as helpful, it becomes an empirical question as to whether certain religions pose particular difficulties for democracy. </a:t>
            </a:r>
            <a:endParaRPr lang="en-US" dirty="0"/>
          </a:p>
          <a:p>
            <a:endParaRPr lang="en-US" dirty="0"/>
          </a:p>
          <a:p>
            <a:r>
              <a:rPr lang="en-US" dirty="0"/>
              <a:t>Interests of religious leaders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Considerable research supports the claim that the relationship between different religions and political institutions depends less on the content of religious doctrine and more on the interests of religious and secular leaders as well as political and economic circumstances.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importance of political circumstances is particularly evident when it comes to the historical relationship between Islam and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Despite the claim that Islam requires an Islamic state</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empirical reality is that, with the exception of Iran since the 1979 revolution and of Afghanistan during the period of Taliban rule in the 1990s and again since 2021, there have been few historical precedents for mullahs, or religious leaders, controlling political power in Islamic countries.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17990086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6-7 </a:t>
            </a:r>
            <a:r>
              <a:rPr lang="en-GB" sz="1800" dirty="0">
                <a:solidFill>
                  <a:srgbClr val="993300"/>
                </a:solidFill>
                <a:effectLst/>
                <a:latin typeface="Times New Roman" panose="02020603050405020304" pitchFamily="18" charset="0"/>
                <a:ea typeface="Times New Roman" panose="02020603050405020304" pitchFamily="18" charset="0"/>
              </a:rPr>
              <a:t>Describe different ways of theorizing about culture.</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Literature about culture and democracy</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vast majority of the literature that examines the relationship between culture and democracy treats culture as a shared cluster of attitudes, values, and beliefs that exists at the level of some group, such as the nation, region, ethnicity, or religion.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This is why scholars such as Inglehart and Welzel use surveys so frequently to study culture. They believe that survey responses allow us to identify the distinct clusters of attitudes that make up different cultures.</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According to this way of thinking, distinct cultures exhibit a coherent unity that encompasses the most important aspects of a society.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Systems of social control help to deter or rehabilitate deviation from cultural norms.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While cultural change is possible, it’s necessarily slow and gradual.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Economic development slowly produces predictable changes in cultural values. In turn, these cultural changes gradually lead to political changes that favor democracy.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b="0" dirty="0">
                <a:solidFill>
                  <a:srgbClr val="000000"/>
                </a:solidFill>
                <a:effectLst/>
                <a:latin typeface="Times New Roman" panose="02020603050405020304" pitchFamily="18" charset="0"/>
                <a:ea typeface="Times New Roman" panose="02020603050405020304" pitchFamily="18" charset="0"/>
              </a:rPr>
              <a:t>The democratization process can’t be accelerated because the processes of economic modernization and cultural change are necessarily slow.</a:t>
            </a:r>
            <a:endParaRPr lang="en-US" sz="1800" b="1" dirty="0">
              <a:solidFill>
                <a:srgbClr val="365F91"/>
              </a:solidFill>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An alternative way of theorizing</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different way of thinking about culture recently provided by Daron Acemoglu and James Robinson (2022, 2023).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This alternative way of theorizing about culture builds on constructivist approaches to ethnic and political identity formation</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Rather than think about culture as just a shared cluster of attitudes, beliefs, and values, Acemoglu and Robinson treat culture as a repertoire or set of attributes that can be combined in various ways to produce different cultural configurations that give meaning to the world and that can be used to justify and elicit our political behavior in it.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While the repertoire of attributes available to a culture is assumed to be fixed or slowly changing, cultural configurations are socially constructed and can, in some circumstances, change quickly in response to economic and political circumstances.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consequence is that we tend to see a close association between particular cultural configurations and particular divisions of power. </a:t>
            </a:r>
            <a:endParaRPr lang="en-US" dirty="0"/>
          </a:p>
          <a:p>
            <a:endParaRPr lang="en-US" dirty="0"/>
          </a:p>
          <a:p>
            <a:r>
              <a:rPr lang="en-US" dirty="0"/>
              <a:t>Culture gives the world meaning</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Building on the work of the famous anthropologist Clifford Geertz (1973), Acemoglu and Robinson (2023) focus on how culture gives meaning to the world.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They define culture as “patterns of beliefs, relationships, rituals, attitudes, and obligations that furnish meaning to human interactions and provide a framework for interpreting the world, coordinating expectations, and enabling or constraining behavior”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Culture helps to delineate the set of possible actions that are available to us in a given scenario and furnishes us with different ways to justify the actions we take.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b="0" dirty="0">
                <a:solidFill>
                  <a:srgbClr val="000000"/>
                </a:solidFill>
                <a:effectLst/>
                <a:latin typeface="Times New Roman" panose="02020603050405020304" pitchFamily="18" charset="0"/>
                <a:ea typeface="Times New Roman" panose="02020603050405020304" pitchFamily="18" charset="0"/>
              </a:rPr>
              <a:t>Culture, according to this view, is much more than just a shared cluster of attitudes, beliefs, and values.</a:t>
            </a:r>
            <a:endParaRPr lang="en-US" sz="1800" b="1" dirty="0">
              <a:solidFill>
                <a:srgbClr val="365F91"/>
              </a:solidFill>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Acemoglu and Robinson conceptualize culture as a repertoire of attributes.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Attributes for them include things such as the system of social hierarchy in a country, family organization, religious rules, the identity of privileged groups, the control of sexual activity, respect for tradition, the role of honor and violence in resolving disputes, the extent of segregation between different types of people, and so on.</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These attributes can take on different values.</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3135431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6-2 </a:t>
            </a:r>
            <a:r>
              <a:rPr lang="en-GB" sz="1800" dirty="0">
                <a:solidFill>
                  <a:srgbClr val="993300"/>
                </a:solidFill>
                <a:effectLst/>
                <a:latin typeface="Times New Roman" panose="02020603050405020304" pitchFamily="18" charset="0"/>
                <a:ea typeface="Times New Roman" panose="02020603050405020304" pitchFamily="18" charset="0"/>
              </a:rPr>
              <a:t>Discuss whether a ‘civic culture’ is necessary for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Modern debates in political science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a large extent, modern debates in political science regarding culture and democracy can be traced back to Gabriel Almond and Sidney Verba’s influential book,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The Civic Culture, </a:t>
            </a:r>
            <a:r>
              <a:rPr lang="en-US" sz="1800" dirty="0">
                <a:effectLst/>
                <a:latin typeface="Calibri" panose="020F0502020204030204" pitchFamily="34" charset="0"/>
                <a:ea typeface="Calibri" panose="020F0502020204030204" pitchFamily="34" charset="0"/>
                <a:cs typeface="Times New Roman" panose="02020603050405020304" pitchFamily="18" charset="0"/>
              </a:rPr>
              <a:t>which was published in the 1960s.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claimed that there were three basic types of political culture in the world—parochial, subject, and civic.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them, the civic culture was the only culture compatible with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parochial cultures were compatible with the traditional political systems of African tribes and subject cultures were compatible with centralized authoritarian institutions like those seen in Soviet-dominated Eastern Europe </a:t>
            </a:r>
            <a:endParaRPr lang="en-US" dirty="0"/>
          </a:p>
          <a:p>
            <a:endParaRPr lang="en-US" dirty="0"/>
          </a:p>
          <a:p>
            <a:r>
              <a:rPr lang="en-US" dirty="0"/>
              <a:t>Almond and Verba</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Almond and Verba, a political culture was something that captured how individuals think and feel about the political system.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believed it was possible to study culture by conducting surveys asking people about their feelings toward political institutions, actors, and processes. </a:t>
            </a:r>
            <a:endParaRPr lang="en-US" dirty="0">
              <a:effectLst/>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Almond and Verba, a civic culture reflects a particular cluster of attitudes that includes (1) the belief on the part of individuals that they can influence political decisions, (2) positive feelings toward the political system, (3) high levels of interpersonal trust, and (4) preferences for gradual societal change.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parochial and subject political cultures reflect different clusters of attitudes on these same issues.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concluded that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civic culture</a:t>
            </a:r>
            <a:r>
              <a:rPr lang="en-US" sz="1800" dirty="0">
                <a:effectLst/>
                <a:latin typeface="Calibri" panose="020F0502020204030204" pitchFamily="34" charset="0"/>
                <a:ea typeface="Calibri" panose="020F0502020204030204" pitchFamily="34" charset="0"/>
                <a:cs typeface="Times New Roman" panose="02020603050405020304" pitchFamily="18" charset="0"/>
              </a:rPr>
              <a:t> was necessary for democratic stability.</a:t>
            </a:r>
            <a:r>
              <a:rPr lang="en-US" dirty="0">
                <a:effectLst/>
              </a:rPr>
              <a:t> </a:t>
            </a:r>
            <a:endParaRPr lang="en-US" dirty="0"/>
          </a:p>
          <a:p>
            <a:endParaRPr lang="en-US" dirty="0"/>
          </a:p>
          <a:p>
            <a:r>
              <a:rPr lang="en-US" dirty="0"/>
              <a:t>Inglehart and Welzel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Ronald Inglehart (1990) reached a similar conclusion after studying survey responses from 25 industrial countries in the 1980s.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Inglehart, political culture was determined by, among other things, the levels of overall life satisfaction, the levels of interpersonal trust, and the support for gradual societal change in a country.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their recent work, Ronald Inglehart and Christian Welzel (2005) claim that there are two major dimensions of cross-cultural variation that are most relevant in the world today.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dimension has to do with whether countries exhibit traditional values or secular-rational values.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dimension has to do with whether countries exhibit survival values or self-expression values.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 Almond and Verba, Inglehart and Welzel (2005) use survey responses to determine the extent to which different societies exhibit traditional versus secular-rational values and the extent to which they exhibit survival versus self-expression values.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6.1 shows Inglehart and Welzel’s cultural map based on the most recent data from the World Values Survey (Haerpfer et al. 2022).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670334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6-8 </a:t>
            </a:r>
            <a:r>
              <a:rPr lang="en-GB" sz="1800" dirty="0">
                <a:solidFill>
                  <a:srgbClr val="993300"/>
                </a:solidFill>
                <a:effectLst/>
                <a:latin typeface="Times New Roman" panose="02020603050405020304" pitchFamily="18" charset="0"/>
                <a:ea typeface="Times New Roman" panose="02020603050405020304" pitchFamily="18" charset="0"/>
              </a:rPr>
              <a:t>Explain why societies frequently converge on one of three possible political-cultural social equilibria.</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Cultural set and cultural configuration</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Acemoglu and Robinson (2023) make a distinction between a </a:t>
            </a:r>
            <a:r>
              <a:rPr lang="en-US" sz="1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culture set</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and a </a:t>
            </a:r>
            <a:r>
              <a:rPr lang="en-US" sz="1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cultural configuration</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Each culture set can give rise to different cultural configurations depending on how its attributes are combined.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Actors, who we can think of as cultural entrepreneurs, can treat culture as a set of attributes or “toolkit” from which they can pull in order to give their desired meaning to the world and justify their behavior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There are usually many different ways in which the attributes in a culture set can be linked.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culture can be thought of as a set of attributes and their feasible connections.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cultural configuration is a particular combination of attributes contained in the culture set.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Cultural configurations are socially constructed and strategically chosen. </a:t>
            </a:r>
            <a:endParaRPr lang="en-US" dirty="0"/>
          </a:p>
          <a:p>
            <a:endParaRPr lang="en-US" dirty="0"/>
          </a:p>
          <a:p>
            <a:r>
              <a:rPr lang="en-US" dirty="0"/>
              <a:t>Actors compete with each other</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fact that actors compete with each other to obtain their desired cultural configuration means that culture is inherently tied up with issues of power and politics.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According to Acemoglu and Robinson (2022), societies tend to gravitate toward one of three groups of self-reinforcing political-cultural configurations or ‘social equilibria’.</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endParaRPr lang="en-US" dirty="0"/>
          </a:p>
          <a:p>
            <a:endParaRPr lang="en-US" dirty="0"/>
          </a:p>
          <a:p>
            <a:r>
              <a:rPr lang="en-US" dirty="0"/>
              <a:t>Constrained, unconstrained, and absent states</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States generally exhibit three types of behavior depending on the relative balance of power between the state and society: “unconstrained”, “constrained”, or “absent”. </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Acemoglu and Robinson (2022) claim that unconstrained states are associated with cultural configurations that emphasize the legitimacy of top-down rule, how rulers are virtuous or chosen by God, and how political action on the part of the common people is inappropriate. </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Acemoglu and Robinson (2022) claim that absent states are associated with cultural configurations that emphasize the danger of political hierarchy, the possibility of predatory rulers, and the value of egalitarian attitudes. </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Constrained states that exist in the ‘narrow corridor’ where power is evenly balanced between the state and society are associated with their own self-reinforcing social equilibrium.</a:t>
            </a:r>
            <a:r>
              <a:rPr lang="en-US" sz="2800"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Acemoglu and Robinson (2022, 330) highlight three features of the types of cultural configuration that support this social equilibrium. </a:t>
            </a:r>
          </a:p>
          <a:p>
            <a:pPr marL="800100" lvl="1"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First, the people are suspicious of those who are politically powerful and so regularly participate in civil society organizations and other institutionalized forms of political participation to hold rulers accountable. </a:t>
            </a:r>
          </a:p>
          <a:p>
            <a:pPr marL="800100" lvl="1"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Second, there’s a high degree of trust toward one another and toward state institutions such as courts, bureaucracies, and security forces. </a:t>
            </a:r>
          </a:p>
          <a:p>
            <a:pPr marL="800100" lvl="1"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Third, a model of political philosophy emerges that emphasizes how political power ultimately comes from the people. In this political philosophy, the ruler and their state officials govern but only because the people choose to delegate power to them. </a:t>
            </a:r>
          </a:p>
          <a:p>
            <a:pPr marL="800100" lvl="1" indent="-342900">
              <a:buAutoNum type="arabicPeriod"/>
            </a:pP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endParaRPr lang="en-US" dirty="0"/>
          </a:p>
          <a:p>
            <a:endParaRPr lang="en-US" dirty="0"/>
          </a:p>
          <a:p>
            <a:r>
              <a:rPr lang="en-US" dirty="0"/>
              <a:t>Political-cultural social equilibrium</a:t>
            </a:r>
          </a:p>
          <a:p>
            <a:pPr marL="342900" indent="-3429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change in a political-cultural social equilibrium is often precipitated by a change in the balance of power.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change in the balance of power can also arise if economic development leaves rulers increasingly dependent on people with more valuable exit options.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Acemoglu and Robinson suggest that the successful establishment of a new political system, such as democracy or dictatorship, depends on our ability to construct a revised cultural configuration that can justify it and provide it with legitimacy.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Cultural entrepreneurs necessarily play an important role in bringing about political change.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These actors are needed to generate the philosophical ideas to justify political change and to construct new cultural configurations that can legitimize and thus sustain a different system of political rule.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b="0" dirty="0">
                <a:solidFill>
                  <a:srgbClr val="000000"/>
                </a:solidFill>
                <a:effectLst/>
                <a:latin typeface="Times New Roman" panose="02020603050405020304" pitchFamily="18" charset="0"/>
                <a:ea typeface="Times New Roman" panose="02020603050405020304" pitchFamily="18" charset="0"/>
              </a:rPr>
              <a:t>The argument here is that this new political arrangement would have been less stable and less successful if cultural entrepreneurs had been unable to construct a sufficiently popular cultural configuration that could legitimize it.</a:t>
            </a:r>
            <a:endParaRPr lang="en-US" sz="1800" b="1" dirty="0">
              <a:solidFill>
                <a:srgbClr val="365F91"/>
              </a:solidFill>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Acemoglu and Robinson emphasize that the ability of cultural entrepreneurs to construct alternative cultural configurations to justify new political systems depends on the “fluidity” of a culture.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Some attributes are abstract in the sense that they have multiple meanings. These types of attributes are easily linked with other attributes.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Some attributes are also ‘free-standing’ in the sense that they can easily be added or removed from a cultural configuration.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Cultures that lack fluidity and which are more ‘hard-wired’ won’t change much over time.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b="0" dirty="0">
                <a:solidFill>
                  <a:srgbClr val="000000"/>
                </a:solidFill>
                <a:effectLst/>
                <a:latin typeface="Times New Roman" panose="02020603050405020304" pitchFamily="18" charset="0"/>
                <a:ea typeface="Times New Roman" panose="02020603050405020304" pitchFamily="18" charset="0"/>
              </a:rPr>
              <a:t>Economic development without the right cultural conditions may not produce stable democracy even if other conditions are satisfied.</a:t>
            </a:r>
            <a:endParaRPr lang="en-US" sz="1800" b="1" dirty="0">
              <a:solidFill>
                <a:srgbClr val="365F91"/>
              </a:solidFill>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focus on the fluidity of a culture also warns us that it may not make sense to look too closely at whether the individual attributes of a culture, such as particular religious doctrines or norms, say, toward the treatment of women and minority groups, are compatible or incompatible with democracy.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9063691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23</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24</a:t>
            </a:fld>
            <a:endParaRPr lang="en-US" dirty="0"/>
          </a:p>
        </p:txBody>
      </p:sp>
    </p:spTree>
    <p:extLst>
      <p:ext uri="{BB962C8B-B14F-4D97-AF65-F5344CB8AC3E}">
        <p14:creationId xmlns:p14="http://schemas.microsoft.com/office/powerpoint/2010/main" val="7630340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25</a:t>
            </a:fld>
            <a:endParaRPr lang="en-US" dirty="0"/>
          </a:p>
        </p:txBody>
      </p:sp>
    </p:spTree>
    <p:extLst>
      <p:ext uri="{BB962C8B-B14F-4D97-AF65-F5344CB8AC3E}">
        <p14:creationId xmlns:p14="http://schemas.microsoft.com/office/powerpoint/2010/main" val="24590677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26</a:t>
            </a:fld>
            <a:endParaRPr lang="en-US" dirty="0"/>
          </a:p>
        </p:txBody>
      </p:sp>
    </p:spTree>
    <p:extLst>
      <p:ext uri="{BB962C8B-B14F-4D97-AF65-F5344CB8AC3E}">
        <p14:creationId xmlns:p14="http://schemas.microsoft.com/office/powerpoint/2010/main" val="13038655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27</a:t>
            </a:fld>
            <a:endParaRPr lang="en-US" dirty="0"/>
          </a:p>
        </p:txBody>
      </p:sp>
    </p:spTree>
    <p:extLst>
      <p:ext uri="{BB962C8B-B14F-4D97-AF65-F5344CB8AC3E}">
        <p14:creationId xmlns:p14="http://schemas.microsoft.com/office/powerpoint/2010/main" val="35118190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28</a:t>
            </a:fld>
            <a:endParaRPr lang="en-US" dirty="0"/>
          </a:p>
        </p:txBody>
      </p:sp>
    </p:spTree>
    <p:extLst>
      <p:ext uri="{BB962C8B-B14F-4D97-AF65-F5344CB8AC3E}">
        <p14:creationId xmlns:p14="http://schemas.microsoft.com/office/powerpoint/2010/main" val="206766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29</a:t>
            </a:fld>
            <a:endParaRPr lang="en-US" dirty="0"/>
          </a:p>
        </p:txBody>
      </p:sp>
    </p:spTree>
    <p:extLst>
      <p:ext uri="{BB962C8B-B14F-4D97-AF65-F5344CB8AC3E}">
        <p14:creationId xmlns:p14="http://schemas.microsoft.com/office/powerpoint/2010/main" val="38038984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30</a:t>
            </a:fld>
            <a:endParaRPr lang="en-US" dirty="0"/>
          </a:p>
        </p:txBody>
      </p:sp>
    </p:spTree>
    <p:extLst>
      <p:ext uri="{BB962C8B-B14F-4D97-AF65-F5344CB8AC3E}">
        <p14:creationId xmlns:p14="http://schemas.microsoft.com/office/powerpoint/2010/main" val="17621237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31</a:t>
            </a:fld>
            <a:endParaRPr lang="en-US" dirty="0"/>
          </a:p>
        </p:txBody>
      </p:sp>
    </p:spTree>
    <p:extLst>
      <p:ext uri="{BB962C8B-B14F-4D97-AF65-F5344CB8AC3E}">
        <p14:creationId xmlns:p14="http://schemas.microsoft.com/office/powerpoint/2010/main" val="269848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6-2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Discuss whether a ‘civic culture’ is necessary for democracy.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Source: World Values Survey &amp; European Values Study (2005–2022) www.worldvaluessurvey.org https://europeanvaluesstudy.eu/.</a:t>
            </a:r>
          </a:p>
          <a:p>
            <a:endParaRPr lang="en-US" sz="1200" b="0" i="1"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 Figure 6.1 is based on data from the seventh wave (2017–2022) of the World Values Survey (http://www.worldvaluessurvey.org/). The different clusters indicate countries that Inglehart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Welzel</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identify as sharing similar cultural values—they represent distinct political cultures.</a:t>
            </a:r>
            <a:endParaRPr lang="en-US" sz="1200" u="none"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32</a:t>
            </a:fld>
            <a:endParaRPr lang="en-US" dirty="0"/>
          </a:p>
        </p:txBody>
      </p:sp>
    </p:spTree>
    <p:extLst>
      <p:ext uri="{BB962C8B-B14F-4D97-AF65-F5344CB8AC3E}">
        <p14:creationId xmlns:p14="http://schemas.microsoft.com/office/powerpoint/2010/main" val="8793467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33</a:t>
            </a:fld>
            <a:endParaRPr lang="en-US" dirty="0"/>
          </a:p>
        </p:txBody>
      </p:sp>
    </p:spTree>
    <p:extLst>
      <p:ext uri="{BB962C8B-B14F-4D97-AF65-F5344CB8AC3E}">
        <p14:creationId xmlns:p14="http://schemas.microsoft.com/office/powerpoint/2010/main" val="18746860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34</a:t>
            </a:fld>
            <a:endParaRPr lang="en-US" dirty="0"/>
          </a:p>
        </p:txBody>
      </p:sp>
    </p:spTree>
    <p:extLst>
      <p:ext uri="{BB962C8B-B14F-4D97-AF65-F5344CB8AC3E}">
        <p14:creationId xmlns:p14="http://schemas.microsoft.com/office/powerpoint/2010/main" val="34299169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35</a:t>
            </a:fld>
            <a:endParaRPr lang="en-US" dirty="0"/>
          </a:p>
        </p:txBody>
      </p:sp>
    </p:spTree>
    <p:extLst>
      <p:ext uri="{BB962C8B-B14F-4D97-AF65-F5344CB8AC3E}">
        <p14:creationId xmlns:p14="http://schemas.microsoft.com/office/powerpoint/2010/main" val="610706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6-3 </a:t>
            </a:r>
            <a:r>
              <a:rPr lang="en-GB" sz="1800" dirty="0">
                <a:solidFill>
                  <a:srgbClr val="993300"/>
                </a:solidFill>
                <a:effectLst/>
                <a:latin typeface="Times New Roman" panose="02020603050405020304" pitchFamily="18" charset="0"/>
                <a:ea typeface="Times New Roman" panose="02020603050405020304" pitchFamily="18" charset="0"/>
              </a:rPr>
              <a:t>Summarize cultural modernization theory.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Economic development produces cultural change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Inglehart and Welzel (2005) situate their findings in the context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cultural</a:t>
            </a:r>
            <a:r>
              <a:rPr lang="en-US" sz="1800" dirty="0">
                <a:effectLst/>
                <a:latin typeface="Calibri" panose="020F0502020204030204" pitchFamily="34" charset="0"/>
                <a:ea typeface="Calibri" panose="020F0502020204030204" pitchFamily="34" charset="0"/>
                <a:cs typeface="Times New Roman" panose="02020603050405020304" pitchFamily="18" charset="0"/>
              </a:rPr>
              <a:t> modernization theory.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argue that economic development produces a change in cultural values that sees countries move from the bottom left quadrant in Figure 6.1 where they’re poor and authoritarian to the top right quadrant where they’re rich and democratic.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cultural modernization theory, economic development doesn’t directly produce democracy.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Economic development matters because it transforms societies with ‘traditional’ cultures into societies with ‘modern’ cultures.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Cultural modernization theory essentially predicts that all countries will eventually become democracies once sufficient economic development occurs and brings about the necessary cultural transformation.</a:t>
            </a:r>
            <a:r>
              <a:rPr lang="en-US" dirty="0">
                <a:effectLst/>
              </a:rPr>
              <a:t> </a:t>
            </a:r>
            <a:endParaRPr lang="en-US" dirty="0"/>
          </a:p>
          <a:p>
            <a:endParaRPr lang="en-US" dirty="0"/>
          </a:p>
          <a:p>
            <a:r>
              <a:rPr lang="en-US" dirty="0"/>
              <a:t>Change in two distinct phases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phase, the industrialization phase, sees societies switch from holding traditional values to holding secular-rational values.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represents a move upward in Figure 6.1.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pre-industrial world, most people earned their living from labor-intensive agriculture and relied on God to provide them with good weather and good health.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Education was typically limited to a small and privileged section of society.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Individuals generally lacked the material resources, human capital, and time to engage in significant political activity.</a:t>
            </a:r>
            <a:r>
              <a:rPr lang="en-US" sz="2800"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phase, the post-industrialization phase, sees societies switch from holding survival values to holding self-expression values.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represents a rightward move in Figure 6.1. </a:t>
            </a:r>
          </a:p>
          <a:p>
            <a:pPr marL="685800" lvl="1" indent="-2286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The shift to an industrial society began to change things.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685800" lvl="1" indent="-2286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Industrialization increased the rate of urbanization.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685800" lvl="1" indent="-2286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Economic exchange became monetized and took place between relatively anonymous actors.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Industrialization also increased the importance of education and human capital.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Industrialists began to lobby governments to introduce systems of mass public education to help meet the increased demand for better skilled labor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Increased material resources and human capital, combined with a decline in religious authority and deference to traditional local elites, led people to start demanding the right to participate more fully in political affairs, and we began to see the suffrage extended to wider segments of society.</a:t>
            </a:r>
            <a:r>
              <a:rPr lang="en-US" dirty="0">
                <a:effectLst/>
              </a:rPr>
              <a:t> </a:t>
            </a:r>
            <a:endParaRPr lang="en-US" dirty="0"/>
          </a:p>
          <a:p>
            <a:endParaRPr lang="en-US" dirty="0"/>
          </a:p>
          <a:p>
            <a:r>
              <a:rPr lang="en-US" dirty="0"/>
              <a:t>Mass public education for democracy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scholars highlight the importance of mass public education for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Fabrice Murtin and Romain Wacziarg (2014), for example, claim that improvements in primary education after 1870 were a key factor in the spread of democracy around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Daniel Treisman (2020, 252-253) claims that education can increases pressure for democratic reform in other ways as well.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schools help teach people the communication and organization skills necessary to mobilize collectively and fight for their political rights.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education can increase people’s sense of efficacy, giving them confidence to participate more fully in politics.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education promotes higher literacy rates, which create a market for newspapers and other media that can stimulate an interest in politics and coordinate public opinion on the need for change.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Fourth, education may lead people to adopt new ideas and increase the demand for equality and accountable government. </a:t>
            </a:r>
            <a:endParaRPr lang="en-US" dirty="0"/>
          </a:p>
          <a:p>
            <a:endParaRPr lang="en-US" dirty="0"/>
          </a:p>
          <a:p>
            <a:r>
              <a:rPr lang="en-US" dirty="0"/>
              <a:t>The Malthusian trap</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industrialization process represented a significant technological advance in human history.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Previous technological advances such as the Neolithic Revolution had led to immediate increases in living standards.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Over time, though, increases in population size encouraged by the new “surplus” ate away at these higher living standards so that we eventually returned to the same standard of living we had before the technological advance.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was the basis of the Malthusian trap.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industrial revolution marked a break with the Malthusian trap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Galor (2022) argues that the underlying causes behind the break with the Malthusian trap didn’t just appear with the industrial revolution. Instead, they had been working in the background in a reinforcing cycle over many years.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Technological advances would sometimes occur.</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1403662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6-3 </a:t>
            </a:r>
            <a:r>
              <a:rPr lang="en-GB" sz="1200" dirty="0">
                <a:solidFill>
                  <a:srgbClr val="993300"/>
                </a:solidFill>
                <a:effectLst/>
                <a:latin typeface="Times New Roman" panose="02020603050405020304" pitchFamily="18" charset="0"/>
                <a:ea typeface="Times New Roman" panose="02020603050405020304" pitchFamily="18" charset="0"/>
              </a:rPr>
              <a:t>Summarize cultural modernization theory.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The Demographic Transition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industrial revolution represented a tipping point of sorts in this cycle.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industrial revolution changed things because it meant significantly higher returns to education and human capital.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increase in life expectancy that came with the industrial revolution strengthened this dynamic as people could expect the returns to investment in human capital to last for a longer period of time.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Increasing urbanization also raised the costs of having children as childcare was more expensive in towns and cities than in rural areas where you could more easily rely on kin networks for support.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result is that we started to see a significant decline in the fertility rate.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dramatic decrease in fertility rates, along with the fall in mortality rates, is sometimes referred to as the Demographic Transition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Demographic Transition meant that the increase in living standards arising from the industrial revolution wasn’t eaten away through population growth as it had been in the past. The Malthusian trap was broken.</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We’ve since seen a remarkable long-run increase in our standard of living.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Demographic Transition has had an enormous impact on culture, especially as it relates to the lives and freedom of women.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Gender norms around working women gradually changed and female labor force participation has increasingly become accepted.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We’ve also seen a rapid decrease in the gender pay gap.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women gained more freedom, they demanded a greater role in the political sphere.</a:t>
            </a:r>
            <a:r>
              <a:rPr lang="en-US" dirty="0">
                <a:effectLst/>
              </a:rPr>
              <a:t> </a:t>
            </a:r>
            <a:endParaRPr lang="en-US" dirty="0"/>
          </a:p>
          <a:p>
            <a:endParaRPr lang="en-US" dirty="0"/>
          </a:p>
          <a:p>
            <a:r>
              <a:rPr lang="en-US" dirty="0"/>
              <a:t>Prolonged economic boom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industrial societies transitioned into a post-industrialization phase of development in the 1960s and 1970s, things began to change.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couple of decades after World War II saw a prolonged economic boom and rising prosperity.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many countries, this was also a period of significant welfare state expansion.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Welfare states were important because they provided people with a safety net when they fell ill or became unemployed.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Younger generations at this time were, in comparison to their parents and grandparents, growing up in an era of relative plenty and could take their existential security largely for granted. </a:t>
            </a:r>
            <a:endParaRPr lang="en-US" dirty="0"/>
          </a:p>
          <a:p>
            <a:endParaRPr lang="en-US" dirty="0"/>
          </a:p>
          <a:p>
            <a:r>
              <a:rPr lang="en-US" dirty="0"/>
              <a:t>The post-industrial shift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With the transition to a post-industrial society, people had the resources to act on their concerns about issues related to gender and racial equality, reproductive choice, and sexual freedom.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Inglehart (1977) refers to this change as a “silent revolution” in which materialist worries were gradually replaced by post-materialist concerns.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self-expression values spread, so do demands for political liberalization, greater emancipation, and a greater say in how political and economic decisions are made.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Arguably, the shift to a post-industrialized society also ushered in other economic, cultural, and political changes that might be viewed less favorably when it comes to the prospects for democratic survival.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Technological advances and rising living standards didn’t have to come from the industrial sector.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reinforcing effects of rapid technological development and increasing human capital continued, but largely in other regions of a country and primarily in high-skilled industries and the service sector.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transition to a post-industrial society was characterized by a growing demand for higher levels of human capital in high-skilled industries and much of the service sector.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has resulted in more educated societies, with increasing proportions of people going on to higher education.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early post-war period, men were much more likely to get college degrees than women. This gender education gap has since closed and reversed direction.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William Clark, Pablo Pinto, and Keigo Tanabe (2023), who focus primarily on the United States, suggest that one reason for this gender education gap is that men have historically enjoyed a smaller boost in wages due to a college degree, or college wage premium, than women because of men’s privileged access to manufacturing jobs.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Several scholars have linked male grievances with the modernization process to the growing electoral success of populist political actors on the radical right who use nationalist, sexist, racist, xenophobic, and protectionist messages to explain why they’ve been “left behind” and “forgotten”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Populist radical right parties oppose the social and cultural changes that have accompanied the post-industrialization process and that are promoted by left-libertarian parties.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 Some scholars have argued that political competition in post-industrial societies increasingly pits a highly educated, disproportionately female, and ‘progressive’ electorate on the left against a less educated, disproportionately male, and ‘conservative’ electorate on the right.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2465045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6-4 </a:t>
            </a:r>
            <a:r>
              <a:rPr lang="en-GB" sz="1800" dirty="0">
                <a:solidFill>
                  <a:srgbClr val="993300"/>
                </a:solidFill>
                <a:effectLst/>
                <a:latin typeface="Times New Roman" panose="02020603050405020304" pitchFamily="18" charset="0"/>
                <a:ea typeface="Times New Roman" panose="02020603050405020304" pitchFamily="18" charset="0"/>
              </a:rPr>
              <a:t>Identify some of the key economic and cultural changes that have occurred since the industrial revolution.</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Several figures from the Our World in Data project (https://ourworldindata.org/)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6.2 shows how GDP per capita has changed over time. The data have been adjusted for inflation and differences in the cost of living between countries.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Figure 6.3 shows how the percentage of people living in extreme poverty has changed over the last two centuries. Whether someone’s living in ‘extreme poverty’ is determined by the International Poverty Line, which is a marker set by the World Bank and used by the UN to monitor poverty around the world.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Figure 6.3 uses an International Poverty Line of $1.90 per day in 2011 international dollars. Panel (a) shows the percentage of people in the world living in extreme poverty.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6.4</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shows how global child mortality and life expectancy have changed over time. Global child mortality indicates the percentage of children who die or survive their first five years of life.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6.5</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shows how the literacy rate and years of schooling have changed over time. The literacy rate indicates the percentage of adults aged fifteen or older who can both read and write.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6.6 looks at how female labor force participation, which is measured as the percentage of the female population aged 15 or older that’s economically active, has changed over time.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6.7</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shows that the fertility rate, the average number of children per woman, has declined over time. The global fertility rate has declined from 4.9 children in 1950 to 2.3 children today.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Figures 6.8</a:t>
            </a:r>
            <a:r>
              <a:rPr lang="en-US" sz="1200" kern="1200" dirty="0">
                <a:solidFill>
                  <a:schemeClr val="tx1"/>
                </a:solidFill>
                <a:effectLst/>
                <a:latin typeface="+mn-lt"/>
                <a:ea typeface="+mn-ea"/>
                <a:cs typeface="+mn-cs"/>
              </a:rPr>
              <a:t>–</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6.10 look, in particular, at issues related to homosexuality.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3030503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6-4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some of the key economic and cultural changes that have occurred since the industrial revolution.</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The figure is from the Our World in Data project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Roser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et al. 2023), https://OurWorldInData.org/economi c-growth. Data is from the Madison Project Database (Bolt and van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Zanden</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2020). GDP per capita is expressed in</a:t>
            </a: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international dollars at 2011 prices and is adjusted for inflation and for differences in the cost of living between </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countries.</a:t>
            </a:r>
            <a:endParaRPr lang="en-US" sz="1200" u="none"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a:p>
        </p:txBody>
      </p:sp>
    </p:spTree>
    <p:extLst>
      <p:ext uri="{BB962C8B-B14F-4D97-AF65-F5344CB8AC3E}">
        <p14:creationId xmlns:p14="http://schemas.microsoft.com/office/powerpoint/2010/main" val="2426900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6-4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some of the key economic and cultural changes that have occurred since the industrial revolution.</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The figure is from the Our World in Data project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Hasell</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et al. 2022), https://OurWorldInData.org/poverty. Extreme poverty is defined as living below the International Poverty Line of $1.90 per day. Data, which come from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Moatsos</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(2021), are measured in international dollars at 2011 prices to account for inflation and differences in the cost </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of living.</a:t>
            </a:r>
            <a:endParaRPr lang="en-US" sz="12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a:p>
        </p:txBody>
      </p:sp>
    </p:spTree>
    <p:extLst>
      <p:ext uri="{BB962C8B-B14F-4D97-AF65-F5344CB8AC3E}">
        <p14:creationId xmlns:p14="http://schemas.microsoft.com/office/powerpoint/2010/main" val="946954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6-4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some of the key economic and cultural changes that have occurred since the industrial revolution.</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The panels in the figure are from the Our World in Data project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Roser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Ritchie,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Dadonaite</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2019;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Roser</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Ortiz-Ospina, and Ritchie 2019), https://OurWorldInData.org/child-mortality and https://OurWorldInData.org/life-expectancy. Global child mortality captures the share of newborns who die or survive the first five years of life. Data on child mortality come from the United Nations Inter-Agency Group for Child Mortality Estimation (UN-IGME 2023). Data on life expectancy come from UNWPP (2022), HMD (2023),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Zijdeman</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and </a:t>
            </a:r>
            <a:r>
              <a:rPr lang="en-US" sz="1200" b="0" i="0" u="none" strike="noStrike" kern="1200" baseline="0" dirty="0" err="1">
                <a:solidFill>
                  <a:schemeClr val="tx1"/>
                </a:solidFill>
                <a:latin typeface="Arial" panose="020B0604020202020204" pitchFamily="34" charset="0"/>
                <a:ea typeface="+mn-ea"/>
                <a:cs typeface="Arial" panose="020B0604020202020204" pitchFamily="34" charset="0"/>
              </a:rPr>
              <a:t>Ribeira</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da </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Silva (2015), and Riley (2005).</a:t>
            </a:r>
            <a:endParaRPr lang="en-US" sz="12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a:p>
        </p:txBody>
      </p:sp>
    </p:spTree>
    <p:extLst>
      <p:ext uri="{BB962C8B-B14F-4D97-AF65-F5344CB8AC3E}">
        <p14:creationId xmlns:p14="http://schemas.microsoft.com/office/powerpoint/2010/main" val="2587282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2994685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slide" Target="slide2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slide" Target="slide29.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slide" Target="slide3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slide" Target="slide3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slide" Target="slide3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slide" Target="slide3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slide" Target="slide3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slide" Target="slide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slide" Target="slide2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slide" Target="slide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US" dirty="0"/>
              <a:t>Clark, Foundations of Comparative Politics, Edition 2 Chapter 6: The Cultural Determinants of Democracy and Dictatorship</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(8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7" y="2183362"/>
            <a:ext cx="8146773" cy="559838"/>
          </a:xfrm>
        </p:spPr>
        <p:txBody>
          <a:bodyPr anchor="ctr">
            <a:noAutofit/>
          </a:bodyPr>
          <a:lstStyle/>
          <a:p>
            <a:pPr marL="0" indent="0">
              <a:buNone/>
            </a:pPr>
            <a:r>
              <a:rPr lang="en-US" sz="2400" b="1" dirty="0"/>
              <a:t>Figure 6.4</a:t>
            </a:r>
            <a:r>
              <a:rPr lang="en-US" sz="2400" dirty="0"/>
              <a:t> Child Mortality and Life Expectancy Over Time</a:t>
            </a:r>
            <a:endParaRPr lang="en-US" sz="2400" noProof="0" dirty="0"/>
          </a:p>
        </p:txBody>
      </p:sp>
      <p:pic>
        <p:nvPicPr>
          <p:cNvPr id="9" name="Content Placeholder 8" descr="An area graph and a line graph depict the percentage of child mortality and life expectency.">
            <a:extLst>
              <a:ext uri="{FF2B5EF4-FFF2-40B4-BE49-F238E27FC236}">
                <a16:creationId xmlns:a16="http://schemas.microsoft.com/office/drawing/2014/main" id="{4E9B3A9A-3DC4-49EE-BE98-ECCF94B8918A}"/>
              </a:ext>
            </a:extLst>
          </p:cNvPr>
          <p:cNvPicPr>
            <a:picLocks noGrp="1" noChangeAspect="1"/>
          </p:cNvPicPr>
          <p:nvPr>
            <p:ph sz="quarter" idx="13"/>
          </p:nvPr>
        </p:nvPicPr>
        <p:blipFill>
          <a:blip r:embed="rId3"/>
          <a:stretch>
            <a:fillRect/>
          </a:stretch>
        </p:blipFill>
        <p:spPr>
          <a:xfrm>
            <a:off x="433798" y="2953475"/>
            <a:ext cx="8276405" cy="245493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4867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028634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(9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7" y="2183362"/>
            <a:ext cx="3269973" cy="1245638"/>
          </a:xfrm>
        </p:spPr>
        <p:txBody>
          <a:bodyPr anchor="ctr">
            <a:noAutofit/>
          </a:bodyPr>
          <a:lstStyle/>
          <a:p>
            <a:pPr marL="0" indent="0">
              <a:buNone/>
            </a:pPr>
            <a:r>
              <a:rPr lang="en-US" sz="2400" b="1" dirty="0"/>
              <a:t>Figure 6.5</a:t>
            </a:r>
            <a:r>
              <a:rPr lang="en-US" sz="2400" dirty="0"/>
              <a:t> Literacy and Years of Schooling</a:t>
            </a:r>
            <a:endParaRPr lang="en-US" sz="2400" noProof="0" dirty="0"/>
          </a:p>
        </p:txBody>
      </p:sp>
      <p:pic>
        <p:nvPicPr>
          <p:cNvPr id="10" name="Content Placeholder 9" descr="An area graph and a line graph depict the literacy and years for experience.">
            <a:extLst>
              <a:ext uri="{FF2B5EF4-FFF2-40B4-BE49-F238E27FC236}">
                <a16:creationId xmlns:a16="http://schemas.microsoft.com/office/drawing/2014/main" id="{4A60ABA5-06E5-4AD6-ACB4-7501E404A811}"/>
              </a:ext>
            </a:extLst>
          </p:cNvPr>
          <p:cNvPicPr>
            <a:picLocks noGrp="1" noChangeAspect="1"/>
          </p:cNvPicPr>
          <p:nvPr>
            <p:ph sz="quarter" idx="13"/>
          </p:nvPr>
        </p:nvPicPr>
        <p:blipFill>
          <a:blip r:embed="rId3"/>
          <a:stretch>
            <a:fillRect/>
          </a:stretch>
        </p:blipFill>
        <p:spPr>
          <a:xfrm>
            <a:off x="5103697" y="2022312"/>
            <a:ext cx="3535012" cy="3997488"/>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610940" y="6108777"/>
            <a:ext cx="2520526" cy="244876"/>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046565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(10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6" y="2183362"/>
            <a:ext cx="3377549" cy="1245638"/>
          </a:xfrm>
        </p:spPr>
        <p:txBody>
          <a:bodyPr anchor="ctr">
            <a:noAutofit/>
          </a:bodyPr>
          <a:lstStyle/>
          <a:p>
            <a:pPr marL="0" indent="0">
              <a:buNone/>
            </a:pPr>
            <a:r>
              <a:rPr lang="en-US" sz="2400" b="1" dirty="0"/>
              <a:t>Figure 6.6</a:t>
            </a:r>
            <a:r>
              <a:rPr lang="en-US" sz="2400" dirty="0"/>
              <a:t> Women’s Equality: Female Labor Force Participation</a:t>
            </a:r>
            <a:endParaRPr lang="en-US" sz="2400" noProof="0" dirty="0"/>
          </a:p>
        </p:txBody>
      </p:sp>
      <p:pic>
        <p:nvPicPr>
          <p:cNvPr id="9" name="Content Placeholder 8" descr="A line graph for women's equality in the female labor force from 1890 to 2016.">
            <a:extLst>
              <a:ext uri="{FF2B5EF4-FFF2-40B4-BE49-F238E27FC236}">
                <a16:creationId xmlns:a16="http://schemas.microsoft.com/office/drawing/2014/main" id="{0022DC18-5EED-469B-B085-78B49949FB20}"/>
              </a:ext>
            </a:extLst>
          </p:cNvPr>
          <p:cNvPicPr>
            <a:picLocks noGrp="1" noChangeAspect="1"/>
          </p:cNvPicPr>
          <p:nvPr>
            <p:ph sz="quarter" idx="13"/>
          </p:nvPr>
        </p:nvPicPr>
        <p:blipFill>
          <a:blip r:embed="rId3"/>
          <a:stretch>
            <a:fillRect/>
          </a:stretch>
        </p:blipFill>
        <p:spPr>
          <a:xfrm>
            <a:off x="3962400" y="2245946"/>
            <a:ext cx="4797746" cy="2479483"/>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4876800" y="5008579"/>
            <a:ext cx="2520526" cy="244876"/>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1384392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(11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6" y="2183362"/>
            <a:ext cx="3313005" cy="864638"/>
          </a:xfrm>
        </p:spPr>
        <p:txBody>
          <a:bodyPr anchor="ctr">
            <a:noAutofit/>
          </a:bodyPr>
          <a:lstStyle/>
          <a:p>
            <a:pPr marL="0" indent="0">
              <a:buNone/>
            </a:pPr>
            <a:r>
              <a:rPr lang="en-US" sz="2400" b="1" dirty="0"/>
              <a:t>Figure 6.7</a:t>
            </a:r>
            <a:r>
              <a:rPr lang="en-US" sz="2400" dirty="0"/>
              <a:t> Women’s Equality: Fertility Rates</a:t>
            </a:r>
            <a:endParaRPr lang="en-US" sz="2400" noProof="0" dirty="0"/>
          </a:p>
        </p:txBody>
      </p:sp>
      <p:pic>
        <p:nvPicPr>
          <p:cNvPr id="10" name="Content Placeholder 9" descr="A line graph for women's equality in fertility rates from 1950 to 2021.">
            <a:extLst>
              <a:ext uri="{FF2B5EF4-FFF2-40B4-BE49-F238E27FC236}">
                <a16:creationId xmlns:a16="http://schemas.microsoft.com/office/drawing/2014/main" id="{46B95CD2-795E-42C0-BB92-590F86014312}"/>
              </a:ext>
            </a:extLst>
          </p:cNvPr>
          <p:cNvPicPr>
            <a:picLocks noGrp="1" noChangeAspect="1"/>
          </p:cNvPicPr>
          <p:nvPr>
            <p:ph sz="quarter" idx="13"/>
          </p:nvPr>
        </p:nvPicPr>
        <p:blipFill>
          <a:blip r:embed="rId3"/>
          <a:stretch>
            <a:fillRect/>
          </a:stretch>
        </p:blipFill>
        <p:spPr>
          <a:xfrm>
            <a:off x="3855717" y="2246715"/>
            <a:ext cx="5080982" cy="2658342"/>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4876800" y="5309795"/>
            <a:ext cx="2520526" cy="244876"/>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7506667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(12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6" y="2183362"/>
            <a:ext cx="3313005" cy="1084108"/>
          </a:xfrm>
        </p:spPr>
        <p:txBody>
          <a:bodyPr anchor="ctr">
            <a:noAutofit/>
          </a:bodyPr>
          <a:lstStyle/>
          <a:p>
            <a:pPr marL="0" indent="0">
              <a:buNone/>
            </a:pPr>
            <a:r>
              <a:rPr lang="en-US" sz="2400" b="1" dirty="0"/>
              <a:t>Figure 6.8</a:t>
            </a:r>
            <a:r>
              <a:rPr lang="en-US" sz="2400" dirty="0"/>
              <a:t> Homosexuality: Are Same Sex Acts Legal?</a:t>
            </a:r>
            <a:endParaRPr lang="en-US" sz="2400" noProof="0" dirty="0"/>
          </a:p>
        </p:txBody>
      </p:sp>
      <p:pic>
        <p:nvPicPr>
          <p:cNvPr id="9" name="Content Placeholder 8" descr="An area graph shows the percentage of legal and illegal homosexuality laws.">
            <a:extLst>
              <a:ext uri="{FF2B5EF4-FFF2-40B4-BE49-F238E27FC236}">
                <a16:creationId xmlns:a16="http://schemas.microsoft.com/office/drawing/2014/main" id="{604F85CE-D215-4746-A6D1-8A883161D58E}"/>
              </a:ext>
            </a:extLst>
          </p:cNvPr>
          <p:cNvPicPr>
            <a:picLocks noGrp="1" noChangeAspect="1"/>
          </p:cNvPicPr>
          <p:nvPr>
            <p:ph sz="quarter" idx="13"/>
          </p:nvPr>
        </p:nvPicPr>
        <p:blipFill>
          <a:blip r:embed="rId3"/>
          <a:stretch>
            <a:fillRect/>
          </a:stretch>
        </p:blipFill>
        <p:spPr>
          <a:xfrm>
            <a:off x="3911555" y="2248229"/>
            <a:ext cx="4769866" cy="2766281"/>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4876800" y="5309795"/>
            <a:ext cx="2520526" cy="244876"/>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526477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(13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7" y="2183362"/>
            <a:ext cx="2888973" cy="2007638"/>
          </a:xfrm>
        </p:spPr>
        <p:txBody>
          <a:bodyPr anchor="ctr">
            <a:noAutofit/>
          </a:bodyPr>
          <a:lstStyle/>
          <a:p>
            <a:pPr marL="0" indent="0">
              <a:buNone/>
            </a:pPr>
            <a:r>
              <a:rPr lang="en-US" sz="2400" b="1" dirty="0"/>
              <a:t>Figure 6.9</a:t>
            </a:r>
            <a:r>
              <a:rPr lang="en-US" sz="2400" dirty="0"/>
              <a:t> Homosexuality: Countries Where Same Sex Marriage Is Legal</a:t>
            </a:r>
            <a:endParaRPr lang="en-US" sz="2400" noProof="0" dirty="0"/>
          </a:p>
        </p:txBody>
      </p:sp>
      <p:pic>
        <p:nvPicPr>
          <p:cNvPr id="10" name="Content Placeholder 9" descr="A world map shows the jurisdictions where the same sex marriage is legal.">
            <a:extLst>
              <a:ext uri="{FF2B5EF4-FFF2-40B4-BE49-F238E27FC236}">
                <a16:creationId xmlns:a16="http://schemas.microsoft.com/office/drawing/2014/main" id="{95378CD9-13C3-450B-8697-ABB2203778BE}"/>
              </a:ext>
            </a:extLst>
          </p:cNvPr>
          <p:cNvPicPr>
            <a:picLocks noGrp="1" noChangeAspect="1"/>
          </p:cNvPicPr>
          <p:nvPr>
            <p:ph sz="quarter" idx="13"/>
          </p:nvPr>
        </p:nvPicPr>
        <p:blipFill>
          <a:blip r:embed="rId3"/>
          <a:stretch>
            <a:fillRect/>
          </a:stretch>
        </p:blipFill>
        <p:spPr>
          <a:xfrm>
            <a:off x="3712285" y="2288907"/>
            <a:ext cx="4840468" cy="2684925"/>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4876800" y="5309795"/>
            <a:ext cx="2520526" cy="244876"/>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2928593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(14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7" y="2183362"/>
            <a:ext cx="2888973" cy="2007638"/>
          </a:xfrm>
        </p:spPr>
        <p:txBody>
          <a:bodyPr anchor="ctr">
            <a:noAutofit/>
          </a:bodyPr>
          <a:lstStyle/>
          <a:p>
            <a:pPr marL="0" indent="0">
              <a:buNone/>
            </a:pPr>
            <a:r>
              <a:rPr lang="en-US" sz="2400" b="1" dirty="0"/>
              <a:t>Figure 6.10</a:t>
            </a:r>
            <a:r>
              <a:rPr lang="en-US" sz="2400" dirty="0"/>
              <a:t> Homosexuality: Acceptance of Homosexuality in the United States</a:t>
            </a:r>
            <a:endParaRPr lang="en-US" sz="2400" noProof="0" dirty="0"/>
          </a:p>
        </p:txBody>
      </p:sp>
      <p:pic>
        <p:nvPicPr>
          <p:cNvPr id="9" name="Content Placeholder 8" descr="A graph shows the percentage of Americans who say homosexuality should be and should not be accepted.">
            <a:extLst>
              <a:ext uri="{FF2B5EF4-FFF2-40B4-BE49-F238E27FC236}">
                <a16:creationId xmlns:a16="http://schemas.microsoft.com/office/drawing/2014/main" id="{D2C9D04C-4509-4521-98EA-F45128036EE2}"/>
              </a:ext>
            </a:extLst>
          </p:cNvPr>
          <p:cNvPicPr>
            <a:picLocks noGrp="1" noChangeAspect="1"/>
          </p:cNvPicPr>
          <p:nvPr>
            <p:ph sz="quarter" idx="13"/>
          </p:nvPr>
        </p:nvPicPr>
        <p:blipFill>
          <a:blip r:embed="rId3"/>
          <a:stretch>
            <a:fillRect/>
          </a:stretch>
        </p:blipFill>
        <p:spPr>
          <a:xfrm>
            <a:off x="3729643" y="2193141"/>
            <a:ext cx="5104169" cy="2936463"/>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4876800" y="5309795"/>
            <a:ext cx="2520526" cy="244876"/>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2739267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Autofit/>
          </a:bodyPr>
          <a:lstStyle/>
          <a:p>
            <a:r>
              <a:rPr lang="en-US" sz="4000" dirty="0"/>
              <a:t>Does Democracy Require a Civic Culture? </a:t>
            </a:r>
            <a:r>
              <a:rPr lang="en-US" sz="2400" dirty="0"/>
              <a:t>(15 of 16)</a:t>
            </a:r>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pPr marL="0" indent="0">
              <a:buNone/>
            </a:pPr>
            <a:r>
              <a:rPr lang="en-US" dirty="0"/>
              <a:t>Surveys and Comparative Research</a:t>
            </a:r>
          </a:p>
          <a:p>
            <a:r>
              <a:rPr lang="en-US" dirty="0"/>
              <a:t>Conceptualization of culture.</a:t>
            </a:r>
          </a:p>
          <a:p>
            <a:r>
              <a:rPr lang="en-US" dirty="0"/>
              <a:t>Legitimacy of political systems.</a:t>
            </a:r>
          </a:p>
          <a:p>
            <a:r>
              <a:rPr lang="en-US" dirty="0"/>
              <a:t>How worried should we be?</a:t>
            </a:r>
          </a:p>
          <a:p>
            <a:endParaRPr lang="en-US" dirty="0"/>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524970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Autofit/>
          </a:bodyPr>
          <a:lstStyle/>
          <a:p>
            <a:r>
              <a:rPr lang="en-US" sz="4000" dirty="0"/>
              <a:t>Does Democracy Require a Civic Culture? </a:t>
            </a:r>
            <a:r>
              <a:rPr lang="en-US" sz="2400" dirty="0"/>
              <a:t>(16 of 16)</a:t>
            </a:r>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pPr marL="0" indent="0">
              <a:buNone/>
            </a:pPr>
            <a:r>
              <a:rPr lang="en-US" dirty="0"/>
              <a:t>Surveys and Comparative Research</a:t>
            </a:r>
          </a:p>
          <a:p>
            <a:r>
              <a:rPr lang="en-US" dirty="0"/>
              <a:t>Important questions in comparative politics.</a:t>
            </a:r>
          </a:p>
          <a:p>
            <a:r>
              <a:rPr lang="en-US" dirty="0"/>
              <a:t>Methods to get around problems.</a:t>
            </a:r>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476828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Autofit/>
          </a:bodyPr>
          <a:lstStyle/>
          <a:p>
            <a:r>
              <a:rPr lang="en-US" sz="4000" dirty="0"/>
              <a:t>Are Some Religions Incompatible with Democracy? </a:t>
            </a:r>
            <a:endParaRPr lang="en-US" sz="2400" dirty="0"/>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r>
              <a:rPr lang="en-US" dirty="0"/>
              <a:t>Arguments focused on religion.</a:t>
            </a:r>
          </a:p>
          <a:p>
            <a:r>
              <a:rPr lang="en-US" dirty="0"/>
              <a:t>Reasons to doubt their veracity.</a:t>
            </a:r>
          </a:p>
          <a:p>
            <a:r>
              <a:rPr lang="en-US" dirty="0"/>
              <a:t>Interests of religious leaders.</a:t>
            </a:r>
          </a:p>
          <a:p>
            <a:endParaRPr lang="en-US" dirty="0"/>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2265728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rmAutofit/>
          </a:bodyPr>
          <a:lstStyle/>
          <a:p>
            <a:r>
              <a:rPr lang="en-US" sz="4000" dirty="0"/>
              <a:t>Introduction</a:t>
            </a:r>
            <a:endParaRPr lang="en-US" sz="2400" dirty="0"/>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r>
              <a:rPr lang="en-US" dirty="0"/>
              <a:t>Primordialist arguments.</a:t>
            </a:r>
          </a:p>
          <a:p>
            <a:r>
              <a:rPr lang="en-US" dirty="0"/>
              <a:t>Constructivist arguments.</a:t>
            </a:r>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493680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Autofit/>
          </a:bodyPr>
          <a:lstStyle/>
          <a:p>
            <a:r>
              <a:rPr lang="en-US" sz="4000" dirty="0"/>
              <a:t>Theorizing about Culture </a:t>
            </a:r>
            <a:r>
              <a:rPr lang="en-US" sz="2400" dirty="0"/>
              <a:t>(1 of 2)</a:t>
            </a:r>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r>
              <a:rPr lang="en-US" dirty="0"/>
              <a:t>Literature about culture and democracy.</a:t>
            </a:r>
          </a:p>
          <a:p>
            <a:r>
              <a:rPr lang="en-US" dirty="0"/>
              <a:t>An alternative way of theorizing.</a:t>
            </a:r>
          </a:p>
          <a:p>
            <a:r>
              <a:rPr lang="en-US" dirty="0"/>
              <a:t>Culture gives the world meaning.</a:t>
            </a:r>
          </a:p>
          <a:p>
            <a:endParaRPr lang="en-US" dirty="0"/>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6987903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Autofit/>
          </a:bodyPr>
          <a:lstStyle/>
          <a:p>
            <a:r>
              <a:rPr lang="en-US" sz="4000" dirty="0"/>
              <a:t>Theorizing about Culture </a:t>
            </a:r>
            <a:r>
              <a:rPr lang="en-US" sz="2400" dirty="0"/>
              <a:t>(2 of 2)</a:t>
            </a:r>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r>
              <a:rPr lang="en-US" dirty="0"/>
              <a:t>Cultural set and cultural configuration.</a:t>
            </a:r>
          </a:p>
          <a:p>
            <a:r>
              <a:rPr lang="en-US" dirty="0"/>
              <a:t>Actors compete with each other.</a:t>
            </a:r>
          </a:p>
          <a:p>
            <a:r>
              <a:rPr lang="en-US" dirty="0"/>
              <a:t>Constrained, unconstrained, and absent states.</a:t>
            </a:r>
          </a:p>
          <a:p>
            <a:r>
              <a:rPr lang="en-US" dirty="0"/>
              <a:t>Political-cultural social equilibrium.</a:t>
            </a:r>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31790520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6.1: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946861"/>
          </a:xfrm>
        </p:spPr>
        <p:txBody>
          <a:bodyPr anchor="ctr">
            <a:noAutofit/>
          </a:bodyPr>
          <a:lstStyle/>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The horizontal axis represents survival versus self-expression values and ranges from negative 2.50 to 3.50 in increments of 0.50. The vertical axis represents traditional versus secular values and ranges from negative 2.50 to 2.00 in increments of 0.50. The African-Islamic including the countries like Qatar, Libya, Ghana, Bangladesh, Pakistan, Nigeria, Iraq, and Egypt ranges from negative 2.50 to 0.00 in survival versus self-expression values and negative 2.50 to negative 0.25 in traditional versus secular values. The Latin America including the countries like Haiti, Mexico, Colombia, Ecuador, Peru, and Bolivia ranges from negative 0.50 to 1.50 in survival versus self-expression values and negative 2.00 to 0.00 in traditional versus secular values. The Orthodox Europe including the countries like Armenia, Montenegro, Romania, Serbia, Bulgaria, Moldova, Russia, and Ukraine ranges from negative 1.50 to 0.00 in survival versus self-expression values and negative 1.00 to 1.00 in traditional versus secular values. The West and </a:t>
            </a:r>
            <a:r>
              <a:rPr lang="en-US" sz="1200" dirty="0" err="1">
                <a:latin typeface="Arial" panose="020B0604020202020204" pitchFamily="34" charset="0"/>
                <a:ea typeface="Aptos" panose="020B0004020202020204" pitchFamily="34" charset="0"/>
                <a:cs typeface="Arial" panose="020B0604020202020204" pitchFamily="34" charset="0"/>
              </a:rPr>
              <a:t>Sout</a:t>
            </a:r>
            <a:r>
              <a:rPr lang="en-US" sz="1200" dirty="0">
                <a:latin typeface="Arial" panose="020B0604020202020204" pitchFamily="34" charset="0"/>
                <a:ea typeface="Aptos" panose="020B0004020202020204" pitchFamily="34" charset="0"/>
                <a:cs typeface="Arial" panose="020B0604020202020204" pitchFamily="34" charset="0"/>
              </a:rPr>
              <a:t> Asia including the countries like Thailand, South Africa, Vietnam, Singapore, and Malaysia ranges from negative 0.50 to 0.50 in survival versus self-expression values and negative 0.50 to 1.00 in traditional versus secular values. The Catholic Europe including the countries like Italy, Lithuania, Spain, Austria, Belgium, France, and Luxembourg ranges from negative 0.40 to 2.25 in survival versus self-expression values and negative 0.50 to 1.20 in traditional versus secular values. The English-speaking zone including the countries like USA, Northern Ireland, Australia, and New Zealand ranges from 1.25 to 3.00 in survival versus self-expression values and negative 0.50 to 1.00 in traditional versus secular values. The Confucian zone including the countries like Taiwan, South Korea, Japan, China, Mongolia, and Macao SAR ranges from negative 0.75 to 1.50 in survival versus self-expression values and 0.30 to 2.00 in traditional versus secular values. The Protestant Europe zone including the countries like Denmark, Sweden, Norway, Finland, Germany, and Iceland ranges from 2.00 to 3.40 in survival versus self-expression values and 0.50 to 1.50 in traditional versus secular values.</a:t>
            </a:r>
            <a:endParaRPr lang="en-US" sz="12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8672633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6.2: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498747"/>
          </a:xfrm>
        </p:spPr>
        <p:txBody>
          <a:bodyPr anchor="ctr">
            <a:noAutofit/>
          </a:bodyPr>
          <a:lstStyle/>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The horizontal axis ranges from 1820 to 2018. The vertical axis ranges from 0 dollars to 50,000 dollars in increments of 10,000 dollars. The line for Sub-Saharan Africa passes through the following data points: (1820, 500), (1850, 500), (1900, 500), (1950, 500), and (2018, 15,000). The line for South and South-East Asia passes through the following data points: (1820, 500), (1850, 500), (1900, 500), (1950, 500), and (2018, 8,000). The line for Latin America passes through the following data points: (1820, 500), (1850, 500), (1900, 500), (1950, 500), and (2018, 14,000). The line for the world passes through the following data points: (1820, 500), (1850, 500), (1900, 500), (1950, 10,000), and (2018, 15,000). The line for East Asia passes through the following data points: (1820, 500), (1850, 500), (1900, 500), (1950, 500), and (2018, 15,500). The line for the Middle East passes through the following data points: (1820, 500), (1850, 500), (1900, 500), (1950, 10,000), and (2018, 18,000). The line for Eastern Europe passes through the following data points: (1820, 500), (1850, 500), (1900, 7000), (1950, 2000), and (2018, 20,500). The line for Western Europe passes through the following data points: (1820, 3000), (1850, 3000), (1900, 4000), (1950, 7000), and (2018, 40,000). The line for Western offshoots Unites States, Canada, Australia, and New Zealand passes through the following data points: (1820, 3000), (1850, 3500), (1900, 8000), (1950, 15000), and (2018, 54,000).</a:t>
            </a:r>
            <a:endParaRPr lang="en-US" sz="1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1996523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fontScale="90000"/>
          </a:bodyPr>
          <a:lstStyle/>
          <a:p>
            <a:r>
              <a:rPr lang="en-US" dirty="0">
                <a:solidFill>
                  <a:schemeClr val="tx1"/>
                </a:solidFill>
              </a:rPr>
              <a:t>Figure 6.3: Long Description </a:t>
            </a:r>
            <a:r>
              <a:rPr lang="en-US" sz="2700" dirty="0">
                <a:solidFill>
                  <a:schemeClr val="tx1"/>
                </a:solidFill>
              </a:rPr>
              <a:t>(1 of 2)</a:t>
            </a:r>
            <a:endParaRPr lang="en-US" sz="27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868041"/>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Graph a: Percentage of world population living in extreme poverty: the horizontal axis ranges from 1820 to 2018. The vertical axis ranges from 0 percent to 100 percent in increments of 20 percent. The area for people in extreme poverty passes through the following: in 1820, 79 percent; in 1850, 78 percent; in 1900, 60 percent; in 1950, 50 percent; and in 2018, 10 percent. The area for people in extreme poverty passes through the following: in 1820, 21 percent; in 1850, 22 percent; in 1900, 40 percent; in 1950, 50 percent; and in 2018, 90 percent. </a:t>
            </a: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1267551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Autofit/>
          </a:bodyPr>
          <a:lstStyle/>
          <a:p>
            <a:r>
              <a:rPr lang="en-US" sz="4000" dirty="0">
                <a:solidFill>
                  <a:schemeClr val="tx1"/>
                </a:solidFill>
              </a:rPr>
              <a:t>Figure 6.3: Long Description </a:t>
            </a:r>
            <a:r>
              <a:rPr lang="en-US" sz="2400" dirty="0">
                <a:solidFill>
                  <a:schemeClr val="tx1"/>
                </a:solidFill>
              </a:rPr>
              <a:t>(2 of 2)</a:t>
            </a:r>
            <a:endParaRPr lang="en-US" sz="24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651147"/>
          </a:xfrm>
        </p:spPr>
        <p:txBody>
          <a:bodyPr anchor="ctr">
            <a:noAutofit/>
          </a:bodyPr>
          <a:lstStyle/>
          <a:p>
            <a:pPr marL="0" indent="0">
              <a:lnSpc>
                <a:spcPct val="107000"/>
              </a:lnSpc>
              <a:spcBef>
                <a:spcPts val="200"/>
              </a:spcBef>
              <a:buNone/>
            </a:pPr>
            <a:r>
              <a:rPr lang="en-US" sz="1600" dirty="0">
                <a:latin typeface="Arial" panose="020B0604020202020204" pitchFamily="34" charset="0"/>
                <a:ea typeface="Aptos" panose="020B0004020202020204" pitchFamily="34" charset="0"/>
                <a:cs typeface="Arial" panose="020B0604020202020204" pitchFamily="34" charset="0"/>
              </a:rPr>
              <a:t>Graph b: Percentage of population living in extreme poverty: the horizontal axis ranges from 1820 to 2018. The vertical axis ranges from 0 percent to 100 percent in increments of 20 percent. The trend line for Eastern Europe and the former USSR starts at 58 percent in 1820 and decreases to 0 percent as it reaches 2000. The trend line for East Asia starts at 90 percent in 1820 and decreases to 0 percent as it reaches 2018. The trend line for Western Europe starts at 90 percent in 1820 and decreases to 0 percent as it reaches 2018. The trend line for Latin America and the Caribbean starts at 84 percent in 1820 and decreases to 6 percent as it reaches 2018. The trend line for the Middle East and North Africa starts at 82 percent in 1820 and decreases to 10 percent as it reaches 2018. The trend line for South and Southeast Asia starts at 84 percent in 1820 and decreases to 7 percent as it reaches 2018. The trend line for the world starts at 70 percent in 1820 and decreases to 10 percent as it reaches 2018. The trend line for Sub-Saharan Africa starts at 90 percent in 1820 and decreases to 42 percent as it reaches 2018.</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22028606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fontScale="90000"/>
          </a:bodyPr>
          <a:lstStyle/>
          <a:p>
            <a:r>
              <a:rPr lang="en-US" dirty="0">
                <a:solidFill>
                  <a:schemeClr val="tx1"/>
                </a:solidFill>
              </a:rPr>
              <a:t>Figure 6.4: Long Description </a:t>
            </a:r>
            <a:r>
              <a:rPr lang="en-US" sz="2700" dirty="0">
                <a:solidFill>
                  <a:schemeClr val="tx1"/>
                </a:solidFill>
              </a:rPr>
              <a:t>(1 of 2)</a:t>
            </a:r>
            <a:endParaRPr lang="en-US" sz="27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868041"/>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Graph a: global child mortality: the horizontal axis ranges from 1800 to 2021. The vertical axis ranges from 0 percent to 100 percent in increments of 20 percent. The area representing children dying in the first five years passes through the following: in 1800, 42 percent; in 1850, 44 percent; in 1900, 43 percent; in 1950, 25 percent; and in 2021, 7 percent. The area representing children surviving the first five years of life passes through the following: in 1800, 58 percent; in 1850, 56 percent; in 1900, 57 percent; in 1950, 75 percent; and in 2021, 93 percent.</a:t>
            </a: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4251797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Autofit/>
          </a:bodyPr>
          <a:lstStyle/>
          <a:p>
            <a:r>
              <a:rPr lang="en-US" sz="4000" dirty="0">
                <a:solidFill>
                  <a:schemeClr val="tx1"/>
                </a:solidFill>
              </a:rPr>
              <a:t>Figure 6.4: Long Description </a:t>
            </a:r>
            <a:r>
              <a:rPr lang="en-US" sz="2400" dirty="0">
                <a:solidFill>
                  <a:schemeClr val="tx1"/>
                </a:solidFill>
              </a:rPr>
              <a:t>(2 of 2)</a:t>
            </a:r>
            <a:endParaRPr lang="en-US" sz="24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651147"/>
          </a:xfrm>
        </p:spPr>
        <p:txBody>
          <a:bodyPr anchor="ctr">
            <a:noAutofit/>
          </a:bodyPr>
          <a:lstStyle/>
          <a:p>
            <a:pPr marL="0" indent="0">
              <a:lnSpc>
                <a:spcPct val="107000"/>
              </a:lnSpc>
              <a:spcBef>
                <a:spcPts val="200"/>
              </a:spcBef>
              <a:buNone/>
            </a:pPr>
            <a:r>
              <a:rPr lang="en-US" sz="1600" dirty="0">
                <a:latin typeface="Arial" panose="020B0604020202020204" pitchFamily="34" charset="0"/>
                <a:ea typeface="Aptos" panose="020B0004020202020204" pitchFamily="34" charset="0"/>
                <a:cs typeface="Arial" panose="020B0604020202020204" pitchFamily="34" charset="0"/>
              </a:rPr>
              <a:t>Graph b: Life expectancy at birth: the horizontal axis ranges from 1770 to 2021. The vertical axis ranges from 30 years to 70 years in increments of 10 years. The trend line for Africa starts at 20 years from 1770 to 1925 and gradually increases to 63 years around 2021. The trend line for the world starts at (1770, 28 years), passes through (1875, 30 years), (1950, 50 years), and ends at (2021, 72 years). The trend line for the world starts at (1770, 28 years), passes through (1875, 30 years), (1950, 50 years), and ends at (2021, 72 years). The trend line for Asia starts at (1770, 26 years), passes through (1900, 27 years), and ends at (2021, 74 years). The trend line for the Americas starts at (1770, 35 years), passes through (1900, 41 years), and ends at (2021, 75 years). The trend line for Europe starts at (1770, 35 years), passes through (1900, 42 years), and ends at (2021, 79 years). The trend line for Oceania starts at (1770, 35 years), passes through (1900, 47 years), and ends at (2021, 80 years). All values are approximate.</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6818068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fontScale="90000"/>
          </a:bodyPr>
          <a:lstStyle/>
          <a:p>
            <a:r>
              <a:rPr lang="en-US" dirty="0">
                <a:solidFill>
                  <a:schemeClr val="tx1"/>
                </a:solidFill>
              </a:rPr>
              <a:t>Figure 6.5: Long Description </a:t>
            </a:r>
            <a:r>
              <a:rPr lang="en-US" sz="2700" dirty="0">
                <a:solidFill>
                  <a:schemeClr val="tx1"/>
                </a:solidFill>
              </a:rPr>
              <a:t>(1 of 2)</a:t>
            </a:r>
            <a:endParaRPr lang="en-US" sz="27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868041"/>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Graph a: Literacy: the horizontal axis ranges from 1820 to 2020. The vertical axis ranges from 0 percent to 100 percent in increments of 20 percent. The area representing literate passes through the following: in 1820, 16 percent; in 1850, 17 percent; in 1900, 19 percent; in 1950, 38 percent; and in 2020, 83 percent. The area representing illiterate passes through the following: in 1820, 84 percent; in 1850, 83 percent; in 1900, 81 percent; in 1950, 62 percent; and in 2020, 17 percent.</a:t>
            </a: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2068400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Autofit/>
          </a:bodyPr>
          <a:lstStyle/>
          <a:p>
            <a:r>
              <a:rPr lang="en-US" sz="4000" dirty="0"/>
              <a:t>Does Democracy Require a Civic Culture? </a:t>
            </a:r>
            <a:r>
              <a:rPr lang="en-US" sz="2400" dirty="0"/>
              <a:t>(1 of 16)</a:t>
            </a:r>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r>
              <a:rPr lang="en-US" dirty="0"/>
              <a:t>Modern debates in political science.</a:t>
            </a:r>
          </a:p>
          <a:p>
            <a:r>
              <a:rPr lang="en-US" dirty="0"/>
              <a:t>Almond and Verba.</a:t>
            </a:r>
          </a:p>
          <a:p>
            <a:r>
              <a:rPr lang="en-US" dirty="0"/>
              <a:t>Inglehart and Welzel.</a:t>
            </a:r>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1070162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Autofit/>
          </a:bodyPr>
          <a:lstStyle/>
          <a:p>
            <a:r>
              <a:rPr lang="en-US" sz="4000" dirty="0">
                <a:solidFill>
                  <a:schemeClr val="tx1"/>
                </a:solidFill>
              </a:rPr>
              <a:t>Figure 6.5: Long Description </a:t>
            </a:r>
            <a:r>
              <a:rPr lang="en-US" sz="2400" dirty="0">
                <a:solidFill>
                  <a:schemeClr val="tx1"/>
                </a:solidFill>
              </a:rPr>
              <a:t>(2 of 2)</a:t>
            </a:r>
            <a:endParaRPr lang="en-US" sz="24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2812947"/>
          </a:xfrm>
        </p:spPr>
        <p:txBody>
          <a:bodyPr anchor="ctr">
            <a:noAutofit/>
          </a:bodyPr>
          <a:lstStyle/>
          <a:p>
            <a:pPr marL="0" indent="0">
              <a:lnSpc>
                <a:spcPct val="107000"/>
              </a:lnSpc>
              <a:spcBef>
                <a:spcPts val="200"/>
              </a:spcBef>
              <a:buNone/>
            </a:pPr>
            <a:r>
              <a:rPr lang="en-US" sz="1600" dirty="0">
                <a:latin typeface="Arial" panose="020B0604020202020204" pitchFamily="34" charset="0"/>
                <a:ea typeface="Aptos" panose="020B0004020202020204" pitchFamily="34" charset="0"/>
                <a:cs typeface="Arial" panose="020B0604020202020204" pitchFamily="34" charset="0"/>
              </a:rPr>
              <a:t>Graph b: years of schooling: the horizontal axis ranges from 1870 to 2020. The vertical axis ranges from 0 to 10 in increments of 2 units. The trend line for Africa starts at (1870, 0), passes through (1960, 1.7), and ends at (2020, 6.6). The trend line for Asia starts at (1870, 0), passes through (1960, 2.4), and ends at (2020, 8.4). The trend line for the world starts at (1870, 0.4), passes through (1960, 3.8), and ends at (2020, 8.6). The trend line for South America starts at (1870, 0.2), passes through (1960, 3.6), and ends at (2020, 8.6). The trend line for Oceania starts at (1870, 2), passes through (1960, 9), and ends at (2020, 6.6). The trend line for North America starts at (1870, 1.2), passes through (1960, 8.8), and ends at (2020, 12). The trend line for Europe starts at (1870, 3.2), passes through (1960, 7.8), and ends at (2020, 12). All values are approximate.</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27389708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Autofit/>
          </a:bodyPr>
          <a:lstStyle/>
          <a:p>
            <a:r>
              <a:rPr lang="en-US" sz="4000" dirty="0">
                <a:solidFill>
                  <a:schemeClr val="tx1"/>
                </a:solidFill>
              </a:rPr>
              <a:t>Figure 6.6: Long Description</a:t>
            </a:r>
            <a:endParaRPr lang="en-US" sz="24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574947"/>
          </a:xfrm>
        </p:spPr>
        <p:txBody>
          <a:bodyPr anchor="ctr">
            <a:noAutofit/>
          </a:bodyPr>
          <a:lstStyle/>
          <a:p>
            <a:pPr marL="0" indent="0">
              <a:lnSpc>
                <a:spcPct val="107000"/>
              </a:lnSpc>
              <a:spcBef>
                <a:spcPts val="200"/>
              </a:spcBef>
              <a:buNone/>
            </a:pPr>
            <a:r>
              <a:rPr lang="en-US" sz="1800" dirty="0">
                <a:latin typeface="Arial" panose="020B0604020202020204" pitchFamily="34" charset="0"/>
                <a:ea typeface="Aptos" panose="020B0004020202020204" pitchFamily="34" charset="0"/>
                <a:cs typeface="Arial" panose="020B0604020202020204" pitchFamily="34" charset="0"/>
              </a:rPr>
              <a:t>The horizontal axis ranges from 1890 to 2016. The vertical axis ranges from 0 percent to 70 percent in increments of 10 percent. The trend line for Italy starts at (1970, 24 percent) and ends at (2016, 40 percent). The trend line for France starts at (1970, 40 percent) and ends at (2016, 51 percent). The trend line for the United Kingdom passes through (1920, 32 percent), (1980, 45 percent), and (2016, 58 percent). The trend line for the United States passes through (1890, 19 percent), (1960, 40 percent), (2000, 60 percent), and (2016, 56 percent). The trend line for Germany passes through (1990, 37 percent), (1940, 47 percent), (1980, 41 percent), and (2016, 55 percent). The trend line for Sweden starts at (1960, 50 percent) and ends at (2016, 70 percent). The trend line for Iceland starts at (1990, 72 percent) and ends at (2016, 80 percent). All values are approximate.</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23879293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Autofit/>
          </a:bodyPr>
          <a:lstStyle/>
          <a:p>
            <a:r>
              <a:rPr lang="en-US" sz="4000" dirty="0">
                <a:solidFill>
                  <a:schemeClr val="tx1"/>
                </a:solidFill>
              </a:rPr>
              <a:t>Figure 6.7: Long Description</a:t>
            </a:r>
            <a:endParaRPr lang="en-US" sz="24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574947"/>
          </a:xfrm>
        </p:spPr>
        <p:txBody>
          <a:bodyPr anchor="ctr">
            <a:noAutofit/>
          </a:bodyPr>
          <a:lstStyle/>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The horizontal axis ranges from 1950 to 2021. The vertical axis ranges from 0 to 6 in increments of 1 unit. The trend line for Europe starts at (1950, 2.7), declines, and ends at (2021, 1.5). The trend line for Northern America (UN) starts at (1950, 3), declines, and ends at (2021, 2.6). The trend line for Latin America and the Caribbean (UN) starts at (1950, 5.8), declines, and ends at (2021, 1.9). The trend line for Asia (UN) starts at (1950, 5.7), declines, and ends at (2021, 2). The trend line for Oceania (UN) starts at (1950, 3.7), declines, and ends at (2021, 2.2). The trend line for the world starts at (1950, 4.9), declines, and ends at (2021, 2.4). The trend line for Africa starts at (1950, 6.4), declines, and ends at (2021, 4.3). All values are approximate.</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34682912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Autofit/>
          </a:bodyPr>
          <a:lstStyle/>
          <a:p>
            <a:r>
              <a:rPr lang="en-US" sz="4000" dirty="0">
                <a:solidFill>
                  <a:schemeClr val="tx1"/>
                </a:solidFill>
              </a:rPr>
              <a:t>Figure 6.8: Long Description</a:t>
            </a:r>
            <a:endParaRPr lang="en-US" sz="24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574947"/>
          </a:xfrm>
        </p:spPr>
        <p:txBody>
          <a:bodyPr anchor="ctr">
            <a:noAutofit/>
          </a:bodyPr>
          <a:lstStyle/>
          <a:p>
            <a:pPr marL="0" indent="0">
              <a:lnSpc>
                <a:spcPct val="107000"/>
              </a:lnSpc>
              <a:spcBef>
                <a:spcPts val="200"/>
              </a:spcBef>
              <a:buNone/>
            </a:pPr>
            <a:r>
              <a:rPr lang="en-US" sz="2200" dirty="0">
                <a:latin typeface="Arial" panose="020B0604020202020204" pitchFamily="34" charset="0"/>
                <a:ea typeface="Aptos" panose="020B0004020202020204" pitchFamily="34" charset="0"/>
                <a:cs typeface="Arial" panose="020B0604020202020204" pitchFamily="34" charset="0"/>
              </a:rPr>
              <a:t>The horizontal axis ranges from 1991 to 2019. The vertical axis ranges from 0 percent to 100 percent in increments of 20 percent. The percentage of same-sex sexual acts legal is as follows: 1991, 40 percent; 1995, 45 percent; 2000, 55 percent; 2005, 57 percent; 2010, 59 percent; 2015, 60 percent; and 2019, 63 percent. The percentage of same-sex sexual acts legal or partial implementation of the law is as follows: 1991, 60 percent; 1995, 55 percent; 2000, 45 percent; 2005, 43 percent; 2010, 41 percent; 2015, 40 percent; and 2019, 37 percent. All values are approximate.</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35533552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Autofit/>
          </a:bodyPr>
          <a:lstStyle/>
          <a:p>
            <a:r>
              <a:rPr lang="en-US" sz="4000" dirty="0">
                <a:solidFill>
                  <a:schemeClr val="tx1"/>
                </a:solidFill>
              </a:rPr>
              <a:t>Figure 6.9: Long Description</a:t>
            </a:r>
            <a:endParaRPr lang="en-US" sz="24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26605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jurisdictions are: Norway, Iceland, Netherlands, UK, France, Costa Rica, Colombia, Ecuador, Chile, Portugal, Spain, Andorra, Uruguay, Argentina, Finland, Sweden, Denmark, Greenland, Canada, United States, Cuba, Mexico, Germany, Belgium, Austria, Slovenia, Switzerland, Malta, South Africa, Taiwan, Australia, and New Zealand.</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38558421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Autofit/>
          </a:bodyPr>
          <a:lstStyle/>
          <a:p>
            <a:r>
              <a:rPr lang="en-US" sz="4000" dirty="0">
                <a:solidFill>
                  <a:schemeClr val="tx1"/>
                </a:solidFill>
              </a:rPr>
              <a:t>Figure 6.10: Long Description</a:t>
            </a:r>
            <a:endParaRPr lang="en-US" sz="24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05000"/>
            <a:ext cx="8229600" cy="3823209"/>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horizontal axis ranges from 1994 to 2019 in increments of 3 years. The vertical axis ranges from 0 to 100 percent. The percentage of Americans who say homosexuality should not be accepted by society are as follows:  1994, 49; 1997, 48; 2000, 41; 2003, 45; 2006, 38; 2010, 33; 2012, 33; 2015, 30; and 20119, 21. The percentage of Americans who say homosexuality should be accepted by society are as follows:  1994, 46; 1997, 45; 2000, 50; 2003, 47; 2006, 51; 2010, 58; 2012, 56; 2015, 60; and 20119, 72. All values are approximate.</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3950070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(2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7" y="2183362"/>
            <a:ext cx="3605379" cy="1506910"/>
          </a:xfrm>
        </p:spPr>
        <p:txBody>
          <a:bodyPr anchor="ctr">
            <a:normAutofit/>
          </a:bodyPr>
          <a:lstStyle/>
          <a:p>
            <a:pPr marL="0" indent="0">
              <a:buNone/>
            </a:pPr>
            <a:r>
              <a:rPr lang="en-US" sz="2400" b="1" dirty="0"/>
              <a:t>Figure 6.1</a:t>
            </a:r>
            <a:r>
              <a:rPr lang="en-US" sz="2400" dirty="0"/>
              <a:t> The Inglehart-</a:t>
            </a:r>
            <a:r>
              <a:rPr lang="en-US" sz="2400" dirty="0" err="1"/>
              <a:t>Welzel</a:t>
            </a:r>
            <a:r>
              <a:rPr lang="en-US" sz="2400" dirty="0"/>
              <a:t> Cultural Map of the World, 2023</a:t>
            </a:r>
            <a:endParaRPr lang="en-US" sz="2400" noProof="0" dirty="0"/>
          </a:p>
        </p:txBody>
      </p:sp>
      <p:pic>
        <p:nvPicPr>
          <p:cNvPr id="10" name="Content Placeholder 9" descr="A graph depicts the nine cultural zones with values such as traditional versus secular and survival versus self-expression.">
            <a:extLst>
              <a:ext uri="{FF2B5EF4-FFF2-40B4-BE49-F238E27FC236}">
                <a16:creationId xmlns:a16="http://schemas.microsoft.com/office/drawing/2014/main" id="{7BF25D15-1715-40EE-8083-7CE6FCB7DD59}"/>
              </a:ext>
            </a:extLst>
          </p:cNvPr>
          <p:cNvPicPr>
            <a:picLocks noGrp="1" noChangeAspect="1"/>
          </p:cNvPicPr>
          <p:nvPr>
            <p:ph sz="quarter" idx="13"/>
          </p:nvPr>
        </p:nvPicPr>
        <p:blipFill>
          <a:blip r:embed="rId3"/>
          <a:stretch>
            <a:fillRect/>
          </a:stretch>
        </p:blipFill>
        <p:spPr>
          <a:xfrm>
            <a:off x="4224480" y="2300241"/>
            <a:ext cx="4488816" cy="2965828"/>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4867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Autofit/>
          </a:bodyPr>
          <a:lstStyle/>
          <a:p>
            <a:r>
              <a:rPr lang="en-US" sz="4000" dirty="0"/>
              <a:t>Does Democracy Require a Civic Culture? </a:t>
            </a:r>
            <a:r>
              <a:rPr lang="en-US" sz="2400" dirty="0"/>
              <a:t>(3 of 16)</a:t>
            </a:r>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pPr marL="0" indent="0">
              <a:buNone/>
            </a:pPr>
            <a:r>
              <a:rPr lang="en-US" dirty="0"/>
              <a:t>Cultural Modernization Theory</a:t>
            </a:r>
          </a:p>
          <a:p>
            <a:r>
              <a:rPr lang="en-US" dirty="0"/>
              <a:t>Economic development produces cultural change.</a:t>
            </a:r>
          </a:p>
          <a:p>
            <a:r>
              <a:rPr lang="en-US" dirty="0"/>
              <a:t>Change in two distinct phases.</a:t>
            </a:r>
          </a:p>
          <a:p>
            <a:r>
              <a:rPr lang="en-US" dirty="0"/>
              <a:t>Mass public education for democracy.</a:t>
            </a:r>
          </a:p>
          <a:p>
            <a:r>
              <a:rPr lang="en-US" dirty="0"/>
              <a:t>The Malthusian trap.</a:t>
            </a:r>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07952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Autofit/>
          </a:bodyPr>
          <a:lstStyle/>
          <a:p>
            <a:r>
              <a:rPr lang="en-US" sz="4000" dirty="0"/>
              <a:t>Does Democracy Require a Civic Culture? </a:t>
            </a:r>
            <a:r>
              <a:rPr lang="en-US" sz="2400" dirty="0"/>
              <a:t>(4 of 16)</a:t>
            </a:r>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pPr marL="0" indent="0">
              <a:buNone/>
            </a:pPr>
            <a:r>
              <a:rPr lang="en-US" dirty="0"/>
              <a:t>Cultural Modernization Theory</a:t>
            </a:r>
          </a:p>
          <a:p>
            <a:r>
              <a:rPr lang="en-US" dirty="0"/>
              <a:t>The Demographic Transition.</a:t>
            </a:r>
          </a:p>
          <a:p>
            <a:r>
              <a:rPr lang="en-US" dirty="0"/>
              <a:t>Prolonged economic boom.</a:t>
            </a:r>
          </a:p>
          <a:p>
            <a:r>
              <a:rPr lang="en-US" dirty="0"/>
              <a:t>The post-industrial shift.</a:t>
            </a:r>
          </a:p>
          <a:p>
            <a:endParaRPr lang="en-US" dirty="0"/>
          </a:p>
          <a:p>
            <a:endParaRPr lang="en-US" dirty="0"/>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4239709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0365A-93A6-7FF3-D5ED-1272B6B4FFA8}"/>
              </a:ext>
            </a:extLst>
          </p:cNvPr>
          <p:cNvSpPr>
            <a:spLocks noGrp="1"/>
          </p:cNvSpPr>
          <p:nvPr>
            <p:ph type="title"/>
          </p:nvPr>
        </p:nvSpPr>
        <p:spPr/>
        <p:txBody>
          <a:bodyPr>
            <a:noAutofit/>
          </a:bodyPr>
          <a:lstStyle/>
          <a:p>
            <a:r>
              <a:rPr lang="en-US" sz="4000" dirty="0"/>
              <a:t>Does Democracy Require a Civic Culture? </a:t>
            </a:r>
            <a:r>
              <a:rPr lang="en-US" sz="2400" dirty="0"/>
              <a:t>(5 of 16)</a:t>
            </a:r>
          </a:p>
        </p:txBody>
      </p:sp>
      <p:sp>
        <p:nvSpPr>
          <p:cNvPr id="4" name="Content Placeholder 3">
            <a:extLst>
              <a:ext uri="{FF2B5EF4-FFF2-40B4-BE49-F238E27FC236}">
                <a16:creationId xmlns:a16="http://schemas.microsoft.com/office/drawing/2014/main" id="{06301579-6864-65BB-C48E-0B0C9D06B068}"/>
              </a:ext>
            </a:extLst>
          </p:cNvPr>
          <p:cNvSpPr>
            <a:spLocks noGrp="1"/>
          </p:cNvSpPr>
          <p:nvPr>
            <p:ph idx="1"/>
          </p:nvPr>
        </p:nvSpPr>
        <p:spPr/>
        <p:txBody>
          <a:bodyPr/>
          <a:lstStyle/>
          <a:p>
            <a:pPr marL="0" indent="0">
              <a:buNone/>
            </a:pPr>
            <a:r>
              <a:rPr lang="en-US" dirty="0"/>
              <a:t>Visualizing Long-Run Economic and Cultural Change</a:t>
            </a:r>
          </a:p>
          <a:p>
            <a:r>
              <a:rPr lang="en-US" dirty="0"/>
              <a:t>Remarkable economic and cultural changes</a:t>
            </a:r>
          </a:p>
          <a:p>
            <a:r>
              <a:rPr lang="en-US" dirty="0"/>
              <a:t>Our World in Data project.</a:t>
            </a:r>
          </a:p>
          <a:p>
            <a:endParaRPr lang="en-US" dirty="0"/>
          </a:p>
        </p:txBody>
      </p:sp>
      <p:sp>
        <p:nvSpPr>
          <p:cNvPr id="2" name="Footer Placeholder 1">
            <a:extLst>
              <a:ext uri="{FF2B5EF4-FFF2-40B4-BE49-F238E27FC236}">
                <a16:creationId xmlns:a16="http://schemas.microsoft.com/office/drawing/2014/main" id="{3CB66B9B-2328-A6D7-364F-8A78F6F6DDF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E490F82-EFF4-F2CA-4B35-5C885745C9A5}"/>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487985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(6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7" y="2183362"/>
            <a:ext cx="2971799" cy="1084108"/>
          </a:xfrm>
        </p:spPr>
        <p:txBody>
          <a:bodyPr anchor="ctr">
            <a:normAutofit/>
          </a:bodyPr>
          <a:lstStyle/>
          <a:p>
            <a:pPr marL="0" indent="0">
              <a:buNone/>
            </a:pPr>
            <a:r>
              <a:rPr lang="en-US" sz="2400" b="1" dirty="0"/>
              <a:t>Figure 6.2</a:t>
            </a:r>
            <a:r>
              <a:rPr lang="en-US" sz="2400" dirty="0"/>
              <a:t> </a:t>
            </a:r>
            <a:r>
              <a:rPr lang="it-IT" sz="2400" dirty="0"/>
              <a:t>GDP per capita, 1820 to 2018</a:t>
            </a:r>
            <a:endParaRPr lang="en-US" sz="2400" noProof="0" dirty="0"/>
          </a:p>
        </p:txBody>
      </p:sp>
      <p:pic>
        <p:nvPicPr>
          <p:cNvPr id="9" name="Content Placeholder 8" descr="A line graph shows the increase in per capita GDP from 1820 to 2018.">
            <a:extLst>
              <a:ext uri="{FF2B5EF4-FFF2-40B4-BE49-F238E27FC236}">
                <a16:creationId xmlns:a16="http://schemas.microsoft.com/office/drawing/2014/main" id="{2A511740-6F85-4118-B366-E318E0E166A4}"/>
              </a:ext>
            </a:extLst>
          </p:cNvPr>
          <p:cNvPicPr>
            <a:picLocks noGrp="1" noChangeAspect="1"/>
          </p:cNvPicPr>
          <p:nvPr>
            <p:ph sz="quarter" idx="13"/>
          </p:nvPr>
        </p:nvPicPr>
        <p:blipFill>
          <a:blip r:embed="rId3"/>
          <a:stretch>
            <a:fillRect/>
          </a:stretch>
        </p:blipFill>
        <p:spPr>
          <a:xfrm>
            <a:off x="3464495" y="2285199"/>
            <a:ext cx="5291878" cy="2821883"/>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4867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4273406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68836"/>
            <a:ext cx="8229600" cy="1084108"/>
          </a:xfrm>
        </p:spPr>
        <p:txBody>
          <a:bodyPr>
            <a:normAutofit fontScale="90000"/>
          </a:bodyPr>
          <a:lstStyle/>
          <a:p>
            <a:r>
              <a:rPr lang="en-US" dirty="0"/>
              <a:t>Does Democracy Require a Civic Culture? </a:t>
            </a:r>
            <a:r>
              <a:rPr lang="en-US" sz="2700" dirty="0"/>
              <a:t>(7 of 16)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387627" y="2183362"/>
            <a:ext cx="5479773" cy="636038"/>
          </a:xfrm>
        </p:spPr>
        <p:txBody>
          <a:bodyPr anchor="ctr">
            <a:normAutofit/>
          </a:bodyPr>
          <a:lstStyle/>
          <a:p>
            <a:pPr marL="0" indent="0">
              <a:buNone/>
            </a:pPr>
            <a:r>
              <a:rPr lang="en-US" sz="2400" b="1" dirty="0"/>
              <a:t>Figure 6.3</a:t>
            </a:r>
            <a:r>
              <a:rPr lang="en-US" sz="2400" dirty="0"/>
              <a:t> </a:t>
            </a:r>
            <a:r>
              <a:rPr lang="it-IT" sz="2400" dirty="0"/>
              <a:t>Extreme Poverty Over Time</a:t>
            </a:r>
            <a:endParaRPr lang="en-US" sz="2400" noProof="0" dirty="0"/>
          </a:p>
        </p:txBody>
      </p:sp>
      <p:pic>
        <p:nvPicPr>
          <p:cNvPr id="10" name="Content Placeholder 9" descr="An area graph and a line graph depict the percentage of people living in extreme poverty. ">
            <a:extLst>
              <a:ext uri="{FF2B5EF4-FFF2-40B4-BE49-F238E27FC236}">
                <a16:creationId xmlns:a16="http://schemas.microsoft.com/office/drawing/2014/main" id="{454E34CB-6BF8-4CFF-8DD0-D65717C34439}"/>
              </a:ext>
            </a:extLst>
          </p:cNvPr>
          <p:cNvPicPr>
            <a:picLocks noGrp="1" noChangeAspect="1"/>
          </p:cNvPicPr>
          <p:nvPr>
            <p:ph sz="quarter" idx="13"/>
          </p:nvPr>
        </p:nvPicPr>
        <p:blipFill>
          <a:blip r:embed="rId3"/>
          <a:stretch>
            <a:fillRect/>
          </a:stretch>
        </p:blipFill>
        <p:spPr>
          <a:xfrm>
            <a:off x="840870" y="3053731"/>
            <a:ext cx="7590826" cy="2267090"/>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4867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884850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632</TotalTime>
  <Words>9833</Words>
  <Application>Microsoft Office PowerPoint</Application>
  <PresentationFormat>On-screen Show (4:3)</PresentationFormat>
  <Paragraphs>504</Paragraphs>
  <Slides>35</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Aptos</vt:lpstr>
      <vt:lpstr>Arial</vt:lpstr>
      <vt:lpstr>Calibri</vt:lpstr>
      <vt:lpstr>Times New Roman</vt:lpstr>
      <vt:lpstr>Office Theme</vt:lpstr>
      <vt:lpstr>Clark, Foundations of Comparative Politics, Edition 2 Chapter 6: The Cultural Determinants of Democracy and Dictatorship</vt:lpstr>
      <vt:lpstr>Introduction</vt:lpstr>
      <vt:lpstr>Does Democracy Require a Civic Culture? (1 of 16)</vt:lpstr>
      <vt:lpstr>Does Democracy Require a Civic Culture? (2 of 16)</vt:lpstr>
      <vt:lpstr>Does Democracy Require a Civic Culture? (3 of 16)</vt:lpstr>
      <vt:lpstr>Does Democracy Require a Civic Culture? (4 of 16)</vt:lpstr>
      <vt:lpstr>Does Democracy Require a Civic Culture? (5 of 16)</vt:lpstr>
      <vt:lpstr>Does Democracy Require a Civic Culture? (6 of 16)</vt:lpstr>
      <vt:lpstr>Does Democracy Require a Civic Culture? (7 of 16)</vt:lpstr>
      <vt:lpstr>Does Democracy Require a Civic Culture? (8 of 16)</vt:lpstr>
      <vt:lpstr>Does Democracy Require a Civic Culture? (9 of 16)</vt:lpstr>
      <vt:lpstr>Does Democracy Require a Civic Culture? (10 of 16)</vt:lpstr>
      <vt:lpstr>Does Democracy Require a Civic Culture? (11 of 16)</vt:lpstr>
      <vt:lpstr>Does Democracy Require a Civic Culture? (12 of 16)</vt:lpstr>
      <vt:lpstr>Does Democracy Require a Civic Culture? (13 of 16)</vt:lpstr>
      <vt:lpstr>Does Democracy Require a Civic Culture? (14 of 16)</vt:lpstr>
      <vt:lpstr>Does Democracy Require a Civic Culture? (15 of 16)</vt:lpstr>
      <vt:lpstr>Does Democracy Require a Civic Culture? (16 of 16)</vt:lpstr>
      <vt:lpstr>Are Some Religions Incompatible with Democracy? </vt:lpstr>
      <vt:lpstr>Theorizing about Culture (1 of 2)</vt:lpstr>
      <vt:lpstr>Theorizing about Culture (2 of 2)</vt:lpstr>
      <vt:lpstr>Appendix: Accessibility Content, Long Descriptions for Images</vt:lpstr>
      <vt:lpstr>Figure 6.1: Long Description</vt:lpstr>
      <vt:lpstr>Figure 6.2: Long Description</vt:lpstr>
      <vt:lpstr>Figure 6.3: Long Description (1 of 2)</vt:lpstr>
      <vt:lpstr>Figure 6.3: Long Description (2 of 2)</vt:lpstr>
      <vt:lpstr>Figure 6.4: Long Description (1 of 2)</vt:lpstr>
      <vt:lpstr>Figure 6.4: Long Description (2 of 2)</vt:lpstr>
      <vt:lpstr>Figure 6.5: Long Description (1 of 2)</vt:lpstr>
      <vt:lpstr>Figure 6.5: Long Description (2 of 2)</vt:lpstr>
      <vt:lpstr>Figure 6.6: Long Description</vt:lpstr>
      <vt:lpstr>Figure 6.7: Long Description</vt:lpstr>
      <vt:lpstr>Figure 6.8: Long Description</vt:lpstr>
      <vt:lpstr>Figure 6.9: Long Description</vt:lpstr>
      <vt:lpstr>Figure 6.10: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6 PowerPoints</dc:title>
  <dc:subject/>
  <dc:creator>Tominia, Madilyn</dc:creator>
  <cp:keywords/>
  <dc:description/>
  <cp:lastModifiedBy>Soorya Rajendiran (Integra)</cp:lastModifiedBy>
  <cp:revision>40</cp:revision>
  <dcterms:created xsi:type="dcterms:W3CDTF">2006-08-16T00:00:00Z</dcterms:created>
  <dcterms:modified xsi:type="dcterms:W3CDTF">2024-11-04T05:59:49Z</dcterms:modified>
  <cp:category/>
</cp:coreProperties>
</file>