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68" r:id="rId3"/>
    <p:sldId id="271" r:id="rId4"/>
    <p:sldId id="312" r:id="rId5"/>
    <p:sldId id="274" r:id="rId6"/>
    <p:sldId id="313" r:id="rId7"/>
    <p:sldId id="314" r:id="rId8"/>
    <p:sldId id="277" r:id="rId9"/>
    <p:sldId id="315" r:id="rId10"/>
    <p:sldId id="282" r:id="rId11"/>
    <p:sldId id="283" r:id="rId12"/>
    <p:sldId id="284" r:id="rId13"/>
    <p:sldId id="316" r:id="rId14"/>
    <p:sldId id="286" r:id="rId15"/>
    <p:sldId id="481" r:id="rId16"/>
    <p:sldId id="506" r:id="rId17"/>
    <p:sldId id="507" r:id="rId18"/>
    <p:sldId id="508" r:id="rId19"/>
    <p:sldId id="509" r:id="rId20"/>
    <p:sldId id="510"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35" autoAdjust="0"/>
    <p:restoredTop sz="89728" autoAdjust="0"/>
  </p:normalViewPr>
  <p:slideViewPr>
    <p:cSldViewPr>
      <p:cViewPr varScale="1">
        <p:scale>
          <a:sx n="98" d="100"/>
          <a:sy n="98" d="100"/>
        </p:scale>
        <p:origin x="876" y="84"/>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5-1 </a:t>
            </a:r>
            <a:r>
              <a:rPr lang="en-GB" sz="1800" dirty="0">
                <a:solidFill>
                  <a:srgbClr val="993300"/>
                </a:solidFill>
                <a:effectLst/>
                <a:latin typeface="Times New Roman" panose="02020603050405020304" pitchFamily="18" charset="0"/>
                <a:ea typeface="Times New Roman" panose="02020603050405020304" pitchFamily="18" charset="0"/>
              </a:rPr>
              <a:t>Examine the difference between early democracy and modern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Rulers in early democracy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early democracy, rulers felt obliged to seek the consent of those over whom they ruled.</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usually meant a “system in which a ruler governed jointly with a council or assembly composed of members of society who were themselves independent from the ruler and not subject to [their] whim” (4-5).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Typically, the ruler didn’t simply inherit their position but required the consent of the assembly members to govern.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political inclusion on these assemblies was usually limited, political participation for those allowed could be frequent.</a:t>
            </a:r>
            <a:r>
              <a:rPr lang="en-US" sz="2800" dirty="0">
                <a:effectLst/>
              </a:rPr>
              <a:t> </a:t>
            </a:r>
            <a:endParaRPr lang="en-US" sz="1800" dirty="0">
              <a:effectLst/>
              <a:latin typeface="Calibri" panose="020F0502020204030204" pitchFamily="34" charset="0"/>
              <a:cs typeface="Times New Roman" panose="02020603050405020304" pitchFamily="18" charset="0"/>
            </a:endParaRPr>
          </a:p>
          <a:p>
            <a:endParaRPr lang="en-US" dirty="0"/>
          </a:p>
          <a:p>
            <a:r>
              <a:rPr lang="en-US" dirty="0"/>
              <a:t>Cases of early democracy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Cases of early democracy tend to be examples of direct democracy where those allowed to participate decided on policies for themselves without any intermediary or representative.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cases where representatives were used, constituencies would bind them with mandates that provided strict instructions on how to “vote” on particular issues.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many cases, assembly decisions weren’t binding on their members.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examples come from Europe, where we can think of the assemblies known as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Ekklesia</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ancient Greece, the assemblies of freemen known as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things </a:t>
            </a:r>
            <a:r>
              <a:rPr lang="en-US" sz="1800" dirty="0">
                <a:effectLst/>
                <a:latin typeface="Calibri" panose="020F0502020204030204" pitchFamily="34" charset="0"/>
                <a:ea typeface="Calibri" panose="020F0502020204030204" pitchFamily="34" charset="0"/>
                <a:cs typeface="Times New Roman" panose="02020603050405020304" pitchFamily="18" charset="0"/>
              </a:rPr>
              <a:t>in early Germanic society and medieval Scandinavia, the council of wisemen known as the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Witan</a:t>
            </a:r>
            <a:r>
              <a:rPr lang="en-US" sz="1800" dirty="0">
                <a:effectLst/>
                <a:latin typeface="Calibri" panose="020F0502020204030204" pitchFamily="34" charset="0"/>
                <a:ea typeface="Calibri" panose="020F0502020204030204" pitchFamily="34" charset="0"/>
                <a:cs typeface="Times New Roman" panose="02020603050405020304" pitchFamily="18" charset="0"/>
              </a:rPr>
              <a:t> in Anglo-Saxon England, and later the councils of medieval city-states in Italy.</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Early democracy was associated with small-scale societies where people could easily attend assembly meetings for themselves.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Cases of early democracy tended to disappear when societies grew in size and direct democracy became less practical, when rulers became less dependent on their citizenry because they found new ways to monitor and coerce the population, and when people saw the value of their exit options fall. </a:t>
            </a:r>
            <a:endParaRPr lang="en-US" dirty="0"/>
          </a:p>
          <a:p>
            <a:endParaRPr lang="en-US" dirty="0"/>
          </a:p>
          <a:p>
            <a:r>
              <a:rPr lang="en-US" dirty="0"/>
              <a:t>Modern democracy is representative democracy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Broadly speaking, modern democracy is a political system in which representatives of the people are regularly chosen in competitive elections under universal suffrage.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People vote for representatives who make policy decisions in assemblies on their behalf.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shift toward representative democracy was partly a response to the increasing size and complexity of societies that made direct democracy impractical and inefficient.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modern democracy, elections are competitive in the sense that incumbents expose themselves to the possibility of losing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level of political inclusion, usually universal suffrage today, is much larger in modern democracy than in early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Participation in politics, though, is more infrequent and largely restricted to the elections of representatives that take place every few years.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Representatives in modern democracy are no longer bound by local mandates that require them to follow strict instructions from their constituencies.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Representatives are, though, bound to assembly decisions that are typically taken via majority rule.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Unlike early democracy where the state was largely absent, modern democracy coexists with a state bureaucracy that determines the day-to-day running of a country.</a:t>
            </a:r>
            <a:r>
              <a:rPr lang="en-US" dirty="0">
                <a:effectLst/>
              </a:rPr>
              <a:t> </a:t>
            </a:r>
            <a:endParaRPr lang="en-US" dirty="0"/>
          </a:p>
          <a:p>
            <a:endParaRPr lang="en-US" dirty="0"/>
          </a:p>
          <a:p>
            <a:r>
              <a:rPr lang="en-US" dirty="0"/>
              <a:t>Modern democracy is more inclusive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 democracy is more inclusive than early democracy largely because rulers find themselves dependent on a wider range of people with credible exit options than in the past.</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modern democracy, the consent of the people, or the authorization to rule, is provided through the regular holding of competitive elections.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Democratic representation requires competitive elections.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 democracy grew out of early democracy.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Two events were crucial. The first was the gradual decline during the 13</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14</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centuries of the mandate system that had allowed local constituencies to tie the hands of their representatives.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was the establishment of parliamentary supremacy over the monarch following the Glorious Revolution of 1688.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America was important because it encouraged broad political inclusion.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At least two conditions help to explain this political development: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there was no state apparatus in the colonies.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land was incredibly abundant relative to labor.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various assemblies that emerged across colonial America resembled those of early democracy, albeit with much higher levels of political inclusion.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more complete transition to modern democracy took place with the adoption of the United States Constitution in 1787.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have argued that the ideas of broad political inclusion found in the American Constitution encouraged revolutionaries elsewhere to push for democratic reforms.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basic features of modern democracy have been adopted all around the world.</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116406368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5-5 </a:t>
            </a:r>
            <a:r>
              <a:rPr lang="en-GB" sz="1800" dirty="0">
                <a:solidFill>
                  <a:srgbClr val="993300"/>
                </a:solidFill>
                <a:effectLst/>
                <a:latin typeface="Times New Roman" panose="02020603050405020304" pitchFamily="18" charset="0"/>
                <a:ea typeface="Times New Roman" panose="02020603050405020304" pitchFamily="18" charset="0"/>
              </a:rPr>
              <a:t>Describe the political resource curse.</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5-6 </a:t>
            </a:r>
            <a:r>
              <a:rPr lang="en-GB" sz="1800" dirty="0">
                <a:solidFill>
                  <a:srgbClr val="993300"/>
                </a:solidFill>
                <a:effectLst/>
                <a:latin typeface="Times New Roman" panose="02020603050405020304" pitchFamily="18" charset="0"/>
                <a:ea typeface="Times New Roman" panose="02020603050405020304" pitchFamily="18" charset="0"/>
              </a:rPr>
              <a:t> Indicate how foreign aid affects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Natural Resources</a:t>
            </a:r>
          </a:p>
          <a:p>
            <a:pPr marL="342900" indent="-342900">
              <a:buAutoNum type="arabicPeriod"/>
            </a:pPr>
            <a:r>
              <a:rPr lang="en-US" sz="1800" dirty="0"/>
              <a:t>One </a:t>
            </a:r>
            <a:r>
              <a:rPr lang="en-US" sz="1800" dirty="0">
                <a:effectLst/>
                <a:latin typeface="Calibri" panose="020F0502020204030204" pitchFamily="34" charset="0"/>
                <a:ea typeface="Calibri" panose="020F0502020204030204" pitchFamily="34" charset="0"/>
                <a:cs typeface="Times New Roman" panose="02020603050405020304" pitchFamily="18" charset="0"/>
              </a:rPr>
              <a:t>might think that having natural resources such as oil, coal, natural gas, minerals, diamonds, and gold would be a blessing as these resources provide access to income that can be used to build democracy and improve the material well-being of citizens.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empirical evidence, though, consistently shows that governments in countries with natural resources don’t use their income in this way.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Not only are countries that rely on natural resources more likely to be dictatorships than democracies, but they’re also more prone to corruption, poor governance, low-quality institutions, and civil war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governments can simply dig income out of the ground, they’re not dependent on the people.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Access to resource revenue means that governments don’t need to respond positively to demands for greater representation from the people.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Governments with access to natural resources don’t need to raise revenue by taxing their citizenry.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consequence is that the demand from citizens for greater representation is lower than it otherwise would be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Natural resources may also change the preferences of rulers by increasing the value of remaining in office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Income generated from natural resources can be distributed as patronage to co-opt or alternatively repress opposition groups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Two things are worth noting about the political resource curse.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the political resource curse doesn’t say that having an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abundance</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natural resources is necessarily bad for democratization.</a:t>
            </a:r>
            <a:r>
              <a:rPr lang="en-US" sz="2800" dirty="0">
                <a:effectLst/>
              </a:rPr>
              <a:t> </a:t>
            </a:r>
          </a:p>
          <a:p>
            <a:pPr marL="1257300" lvl="2"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Instead, what matters is the extent to which the government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depends</a:t>
            </a:r>
            <a:r>
              <a:rPr lang="en-US" sz="1800" dirty="0">
                <a:effectLst/>
                <a:latin typeface="Calibri" panose="020F0502020204030204" pitchFamily="34" charset="0"/>
                <a:ea typeface="Calibri" panose="020F0502020204030204" pitchFamily="34" charset="0"/>
                <a:cs typeface="Times New Roman" panose="02020603050405020304" pitchFamily="18" charset="0"/>
              </a:rPr>
              <a:t> on natural resources for its revenue. </a:t>
            </a:r>
            <a:endParaRPr lang="en-US" sz="2800" dirty="0">
              <a:effectLst/>
              <a:latin typeface="Calibri" panose="020F0502020204030204" pitchFamily="34" charset="0"/>
              <a:cs typeface="Times New Roman" panose="02020603050405020304" pitchFamily="18" charset="0"/>
            </a:endParaRP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the political resource curse is more about the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emergence</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democracy than the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survival</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democracy </a:t>
            </a:r>
          </a:p>
          <a:p>
            <a:pPr marL="1257300" lvl="2"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of the ways that resource revenue reduces the likelihood of democratization is by making governments autonomous from the demands of their citizens. f</a:t>
            </a:r>
          </a:p>
          <a:p>
            <a:endParaRPr lang="en-US" dirty="0"/>
          </a:p>
          <a:p>
            <a:endParaRPr lang="en-US" dirty="0"/>
          </a:p>
          <a:p>
            <a:r>
              <a:rPr lang="en-US" dirty="0"/>
              <a:t>Foreign Aid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Foreign aid usually refers to the voluntary transfer of capital, goods, or services from one country to another.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Foreign aid can be provided on a bilateral basis from one country to another or channeled through multilateral international and non-governmental organizations such as the World Bank, the International Monetary Fund, and the United Nations Children’s Fund.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Scholars who examine the effect of foreign aid on the democratization process can be divided into “aid optimists”, who think that foreign aid spurs democratization efforts, and “aid pessimists”, who think that foreign aid has a negative effect on democratization efforts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By freeing governments from the need to raise taxes and providing them with access to “slack resources” that can be strategically used to reward supporters and co-opt opposition groups, foreign aid increases the autonomy of recipient governments from the demands of their citizens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Alastair Smith (2021) describes some of the negative effects that foreign aid had on democracy and policy outcomes in Afghanistan.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key thing to note is that while natural resource revenue makes governments more autonomous in a general sense, this isn’t the case with foreign aid revenue.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While foreign aid makes governments less dependent on their citizens, it makes them more dependent on their foreign aid donors.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Donor countries often value achieving strategic goals with their foreign aid at least as much as they value obtaining democratic reforms in recipient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extent to which aid donors can enforce any demands for democratic reform depends on whether they have credible exit threats.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Foreign aid can promote democratization only when (1) the recipient country is dependent on the foreign aid, (2) the aid donor wants to promote democratic reform in the recipient country, and (3) the aid donor can credibly threaten to withdraw aid if its demands for reform aren’t met.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319675369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5-8 </a:t>
            </a:r>
            <a:r>
              <a:rPr lang="en-GB" sz="1800" dirty="0">
                <a:solidFill>
                  <a:srgbClr val="993300"/>
                </a:solidFill>
                <a:effectLst/>
                <a:latin typeface="Times New Roman" panose="02020603050405020304" pitchFamily="18" charset="0"/>
                <a:ea typeface="Times New Roman" panose="02020603050405020304" pitchFamily="18" charset="0"/>
              </a:rPr>
              <a:t>Indicate how state power affects the prospects for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The Size of the State’s Role in Economy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Modernization theory predicts that economic development promotes democracy by increasing the mobility of people’s assets and hence the value of their exit options.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forces dependent rulers to bargain with the people to obtain the support and revenue they need to govern.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dictatorial regimes in the Middle East, Africa, Asia, Latin America, and the post-Soviet world have large public sectors where the state intervenes heavily in the economy.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state bureaucracy, public institutions, and state-owned enterprises drive economic activity and provide social mobility and material benefits to the rising middle class.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important to distinguish between different segments of the middle class.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Statist approaches to development became especially popular among poorer countries in the post-war period.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Expect to see economic development promote democracy more if it happens in a diversified economy in which the private sector plays a significant role. </a:t>
            </a:r>
            <a:br>
              <a:rPr lang="en-US" dirty="0"/>
            </a:br>
            <a:endParaRPr lang="en-US" dirty="0"/>
          </a:p>
          <a:p>
            <a:r>
              <a:rPr lang="en-US" dirty="0"/>
              <a:t>State Capacity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Much depends on the strength of the bureaucracy and, more generally, the level of state capacity.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Economic development may increase the mobility of people’s assets.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However, the extent to which economic development increases the value of people’s exit options depends on state capacity.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Economic development is expected to promote democracy more in countries where state capacity is low.</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Conditions for different forms of state behavior are depicted in Figure 5.5.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Rulers have two alternative strategies when thinking about how to rule</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strategy, which we can think of as the democratic strategy, is to consult the people to get the information and resources they need to govern through some kind of assembly.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alternative strategy, which we can think of as the dictatorial strategy, is to build a strong bureaucracy and have sufficient state force that they don’t need to consult the people and can forcibly put down public opposition if it arises.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David Stasavage (2020) argues that the emergence of representative government in England during the Glorious Revolution had a lot to do with the weak capacity of the English state.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Stasavage (2020) argues that China represents the stereotypical case of bureaucratic authoritarian rule.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further highlight how strong states can damage the prospects for democracy, Stasavage (2020) points to the history of democracy in the Middle East.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Stasavage (2020) argues that democratization is difficult if rulers are able to build a strong state bureaucracy early 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Acemoglu and Robinson’s (2020) claim</a:t>
            </a:r>
            <a:r>
              <a:rPr lang="en-US" dirty="0">
                <a:effectLst/>
              </a:rPr>
              <a:t> </a:t>
            </a:r>
            <a:r>
              <a:rPr lang="en-US" sz="1800" dirty="0">
                <a:effectLst/>
                <a:latin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that a positive feedback loop can exist when countries enter the “narrow corridor” in which the state and society both become stronger so long as their relative power is fairly balanced.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239225523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5-8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Indicate how state power affects the prospects for democracy.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a:p>
        </p:txBody>
      </p:sp>
    </p:spTree>
    <p:extLst>
      <p:ext uri="{BB962C8B-B14F-4D97-AF65-F5344CB8AC3E}">
        <p14:creationId xmlns:p14="http://schemas.microsoft.com/office/powerpoint/2010/main" val="280953473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5-7 </a:t>
            </a:r>
            <a:r>
              <a:rPr lang="en-GB" sz="1800" dirty="0">
                <a:solidFill>
                  <a:srgbClr val="993300"/>
                </a:solidFill>
                <a:effectLst/>
                <a:latin typeface="Times New Roman" panose="02020603050405020304" pitchFamily="18" charset="0"/>
                <a:ea typeface="Times New Roman" panose="02020603050405020304" pitchFamily="18" charset="0"/>
              </a:rPr>
              <a:t>Discuss the relationship between economic inequality and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Economic inequality on democracy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variant of modernization theory we’ve been discussing has insights into the effects of economic inequality on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commonly argued that economic inequality undermines democracy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basic argument is that inequality produces political competition between the rich and the poor.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expectation is that economic elites will step in to block attempts at democratization or to conduct coups to reverse democratization in highly unequal societies.</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Lack of strong empirical support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 argument sounds compelling, it lacks strong empirical support</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studies find a negative relationship between inequality and democracy, but most find no relationship at all</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Stephan Haggard and Robert Kaufman (2012) find that redistributive conflict between the rich and the poor is evident in only about half of the recent transitions to democracy. </a:t>
            </a:r>
          </a:p>
          <a:p>
            <a:pPr marL="228600" indent="-228600">
              <a:buAutoNum type="arabicPeriod"/>
            </a:pPr>
            <a:endParaRPr lang="en-US" dirty="0"/>
          </a:p>
          <a:p>
            <a:endParaRPr lang="en-US" dirty="0"/>
          </a:p>
          <a:p>
            <a:r>
              <a:rPr lang="en-US" dirty="0"/>
              <a:t>Why existing studies fail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logic inherent in our variant of modernization theory provides one explanation for why existing studies fail to find a consistent negative relationship between inequality and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Economic inequality should be bad for democracy only in countries where the economic elites have immobile assets and therefore lack credible exit threats.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In countries where they have mobile assets, the elites should be willing to accept democracy safe in the knowledge that the poor will have incentives to curb their demands for redistribution.</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John Freeman and Dennis Quinn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Evidence in support of this line of reasoning comes from John Freeman and Dennis Quinn (2010), who find that unequal dictatorships that are financially integrated into the global economy are more likely to experience democratic transitions than unequal dictatorships that are financially closed.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Additional support comes from Ben Ansell and David Samuels (2014), who find that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income</a:t>
            </a:r>
            <a:r>
              <a:rPr lang="en-US" sz="1800" dirty="0">
                <a:effectLst/>
                <a:latin typeface="Calibri" panose="020F0502020204030204" pitchFamily="34" charset="0"/>
                <a:ea typeface="Calibri" panose="020F0502020204030204" pitchFamily="34" charset="0"/>
                <a:cs typeface="Times New Roman" panose="02020603050405020304" pitchFamily="18" charset="0"/>
              </a:rPr>
              <a:t> inequality promotes democratization but that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land</a:t>
            </a:r>
            <a:r>
              <a:rPr lang="en-US" sz="1800" dirty="0">
                <a:effectLst/>
                <a:latin typeface="Calibri" panose="020F0502020204030204" pitchFamily="34" charset="0"/>
                <a:ea typeface="Calibri" panose="020F0502020204030204" pitchFamily="34" charset="0"/>
                <a:cs typeface="Times New Roman" panose="02020603050405020304" pitchFamily="18" charset="0"/>
              </a:rPr>
              <a:t> inequality hinders it. </a:t>
            </a:r>
          </a:p>
          <a:p>
            <a:pPr marL="228600" indent="-228600">
              <a:buAutoNum type="arabicPeriod"/>
            </a:pP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133748771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243069880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2811390835"/>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147149581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12868592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5-3 </a:t>
            </a:r>
            <a:r>
              <a:rPr lang="en-GB" sz="1800" dirty="0">
                <a:solidFill>
                  <a:srgbClr val="993300"/>
                </a:solidFill>
                <a:effectLst/>
                <a:latin typeface="Times New Roman" panose="02020603050405020304" pitchFamily="18" charset="0"/>
                <a:ea typeface="Times New Roman" panose="02020603050405020304" pitchFamily="18" charset="0"/>
              </a:rPr>
              <a:t>Summarize modernization theory and explain how economic development affects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Economic explanations for democracy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Most economic explanations for democracy can be linked to a paradigm—a family of explanations—called “modernization theory.”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Broadly speaking, modernization theory argues that all societies pass through the same historical stages of economic development.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modernization theory, economic development causes the agricultural sector in these countries to shrink and the industrial and service sectors to grow. </a:t>
            </a:r>
            <a:endParaRPr lang="en-US" dirty="0"/>
          </a:p>
          <a:p>
            <a:endParaRPr lang="en-US" dirty="0"/>
          </a:p>
          <a:p>
            <a:r>
              <a:rPr lang="en-US" dirty="0"/>
              <a:t>Modernization theorists in political science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Modernization theorists in political science argue that political change often accompanies economic development.</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claim that dictatorial rule and predatory behavior will be common in underdeveloped agrarian societies.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Economic development, and the societal transformation it produces, makes it more likely that rulers will need to bargain with, and seek the consent of, the people to govern.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5.1 shows the basic features of modernization theory.</a:t>
            </a:r>
            <a:r>
              <a:rPr lang="en-US" dirty="0">
                <a:effectLst/>
              </a:rPr>
              <a:t> </a:t>
            </a:r>
            <a:endParaRPr lang="en-US" dirty="0"/>
          </a:p>
          <a:p>
            <a:endParaRPr lang="en-US" dirty="0"/>
          </a:p>
          <a:p>
            <a:r>
              <a:rPr lang="en-US" dirty="0"/>
              <a:t>Economic development promotes democracy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Recall that early democracy was a system in which the ruler felt compelled to seek the consent of those over whom they ruled.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a large extent, early democracies exhibited low levels of economic development relative to that found in other societies.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Systems in which rulers seek the consent of the people to govern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can</a:t>
            </a:r>
            <a:r>
              <a:rPr lang="en-US" sz="1800" dirty="0">
                <a:effectLst/>
                <a:latin typeface="Calibri" panose="020F0502020204030204" pitchFamily="34" charset="0"/>
                <a:ea typeface="Calibri" panose="020F0502020204030204" pitchFamily="34" charset="0"/>
                <a:cs typeface="Times New Roman" panose="02020603050405020304" pitchFamily="18" charset="0"/>
              </a:rPr>
              <a:t> exist in societies with low levels of economic development.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Modernization theory doesn’t rule this out. It simply claims that these political systems, and, in particular, the more inclusive form of modern democracy, are more likely in developed countries than in less developed ones.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 Recall that the earliest states were “agrarian” or “grain” states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predicted by modernization theory, these early states were characterized by dictatorial rule and predatory behavior on the part of state elites.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According to modernization theory, we should expect to see similar forms of political rule and predatory behavior to that observed in the earliest states in any country where the agricultural sector continues to dominate economic activity.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Modernization theory predicts that economic development eventually leads to a reduction in the size of the agricultural sector and an increase in the size of the industrial and service sectors.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inclusiveness of the political system is expected to grow over time as economic development increases the number of people with mobile assets and, hence, credible exit options.</a:t>
            </a:r>
            <a:r>
              <a:rPr lang="en-US" dirty="0">
                <a:effectLst/>
              </a:rPr>
              <a:t> </a:t>
            </a:r>
            <a:endParaRPr lang="en-US" dirty="0"/>
          </a:p>
          <a:p>
            <a:endParaRPr lang="en-US" dirty="0"/>
          </a:p>
          <a:p>
            <a:r>
              <a:rPr lang="en-US" dirty="0"/>
              <a:t>Implications of modernization theory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implications of modernization theory for democracy are conditional in nature.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Modernization theory doesn’t say that economic development always produces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Two conditions, in particular, are important for economic development to promote democracy.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condition is that the ruler must be dependent on the people.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condition is that economic development must increase the value of people’s exit options enough that dependent rulers feel compelled to seek their consent to govern.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bottom line is that economically developed countries won’t always be democratic.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Modernization theory claims only that democracy is more likely in developed countries than in less developed ones.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Democracy is more likely in developed countries because economic development tends to increase the number of people with credible exit options.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16676838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L.O. 5-3 Summarize modernization theory and explain how economic development affects democracy.</a:t>
            </a:r>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5-2 </a:t>
            </a:r>
            <a:r>
              <a:rPr lang="en-GB" sz="1800" dirty="0">
                <a:solidFill>
                  <a:srgbClr val="993300"/>
                </a:solidFill>
                <a:effectLst/>
                <a:latin typeface="Times New Roman" panose="02020603050405020304" pitchFamily="18" charset="0"/>
                <a:ea typeface="Times New Roman" panose="02020603050405020304" pitchFamily="18" charset="0"/>
              </a:rPr>
              <a:t>Describe the relationship between income and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GDP: indicator for country’s income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GDP per capita is the most commonly used indicator of a country’s level of income.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GDP stands for gross domestic product and measures the value of all goods and services produced in a country during a given year.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GDP per capita is a country’s GDP divided by the size of the population. </a:t>
            </a:r>
            <a:endParaRPr lang="en-US" dirty="0"/>
          </a:p>
          <a:p>
            <a:endParaRPr lang="en-US" dirty="0"/>
          </a:p>
          <a:p>
            <a:r>
              <a:rPr lang="en-US" dirty="0"/>
              <a:t>The empirical pattern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Figure 5.2, we plot the percentage of time from 1950 to 2019 that countries spent as democracies at different levels of GDP per capita.</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empirical pattern observed in Figure 5.2, which is very robust in the existing literature, is often taken as support for modernization theory.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Adam Przeworski pointed out that we’d observe the exact same relationship between income and democracy that we see in Figure 5.2 if increased income promoted only the survival of democracy and had no effect on the emergence of democracy.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Przeworski argues that increased income only helps democratic survival.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Przeworski points out that if rich democracies do in fact live longer than poor ones, then we’ll observe a long-run positive relationship between increased income and democracy like the one shown in Figure 5.2 even if increased income has no effect on the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emergence</a:t>
            </a:r>
            <a:r>
              <a:rPr lang="en-US" sz="1800" dirty="0">
                <a:effectLst/>
                <a:latin typeface="Calibri" panose="020F0502020204030204" pitchFamily="34" charset="0"/>
                <a:ea typeface="Calibri" panose="020F0502020204030204" pitchFamily="34" charset="0"/>
                <a:cs typeface="Times New Roman" panose="02020603050405020304" pitchFamily="18" charset="0"/>
              </a:rPr>
              <a:t> of democracy. </a:t>
            </a:r>
          </a:p>
          <a:p>
            <a:pPr marL="228600" indent="-228600">
              <a:buAutoNum type="arabicPeriod"/>
            </a:pPr>
            <a:endParaRPr lang="en-US" dirty="0"/>
          </a:p>
          <a:p>
            <a:endParaRPr lang="en-US" dirty="0"/>
          </a:p>
          <a:p>
            <a:r>
              <a:rPr lang="en-US" dirty="0"/>
              <a:t>Increased income and democratic emergence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make these particular inferences, we need to look at how increased income affects the probability of democratic emergence and the probability of democratic survival separately.</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what is done in Figure 5.3. Between 1950 and 2019, there were 74 cases of democratic collapse (transitions from democracy to dictatorship) and 113 cases of democratic emergence (transitions from dictatorship to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little evidence in Figure 5.3 that the probability of transitioning to democracy increases with income in the period studied here.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Increased income doesn’t seem to promote democratic emergence.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bottom line is that the evidence shown in Figure 5.3 suggests that we can’t necessarily expect the contemporary world to become more democratic just because countries become richer. </a:t>
            </a:r>
          </a:p>
          <a:p>
            <a:pPr marL="228600" indent="-228600">
              <a:buAutoNum type="arabicPeriod"/>
            </a:pPr>
            <a:r>
              <a:rPr lang="en-GB" sz="1800" dirty="0">
                <a:effectLst/>
                <a:latin typeface="Calibri" panose="020F0502020204030204" pitchFamily="34" charset="0"/>
                <a:ea typeface="Calibri" panose="020F0502020204030204" pitchFamily="34" charset="0"/>
                <a:cs typeface="Times New Roman" panose="02020603050405020304" pitchFamily="18" charset="0"/>
              </a:rPr>
              <a:t>The inferences we’ve drawn from Figure 5.3 largely match those found in the existing literature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Virtually, all studies find that increased income helps democratic survival. </a:t>
            </a:r>
          </a:p>
          <a:p>
            <a:pPr marL="228600" indent="-228600">
              <a:buAutoNum type="arabicPeriod"/>
            </a:pPr>
            <a:endParaRPr lang="en-US" dirty="0"/>
          </a:p>
          <a:p>
            <a:endParaRPr lang="en-US" dirty="0"/>
          </a:p>
          <a:p>
            <a:r>
              <a:rPr lang="en-US" dirty="0"/>
              <a:t>Decline in importance of income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potential, albeit partial, explanation for the apparent decline in the importance of income for democratic emergence may have to do with the fact that poor countries have faced increased pressure to adopt democratic reforms from foreign aid donors in the post-Cold War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result is that we’ve been seeing more transitions to democracy at low levels of income than we’ve seen in the past, thereby reducing the positive association between increased income and democratic emergence that we’ve seen historically. </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68017515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5-2 </a:t>
            </a:r>
            <a:r>
              <a:rPr lang="en-GB" sz="1000" dirty="0">
                <a:solidFill>
                  <a:srgbClr val="993300"/>
                </a:solidFill>
                <a:effectLst/>
                <a:latin typeface="Times New Roman" panose="02020603050405020304" pitchFamily="18" charset="0"/>
                <a:ea typeface="Times New Roman" panose="02020603050405020304" pitchFamily="18" charset="0"/>
              </a:rPr>
              <a:t>Describe the relationship between income and democracy.</a:t>
            </a:r>
            <a:endParaRPr lang="en-US" sz="10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200" b="0" i="0" u="none" strike="noStrike" kern="1200" baseline="0" dirty="0">
                <a:solidFill>
                  <a:schemeClr val="tx1"/>
                </a:solidFill>
                <a:latin typeface="+mn-lt"/>
                <a:ea typeface="+mn-ea"/>
                <a:cs typeface="+mn-cs"/>
              </a:rPr>
              <a:t>Note:</a:t>
            </a:r>
            <a:r>
              <a:rPr lang="en-US" sz="1200" b="0" i="1" u="none" strike="noStrike" kern="1200" baseline="0" dirty="0">
                <a:solidFill>
                  <a:schemeClr val="tx1"/>
                </a:solidFill>
                <a:latin typeface="+mn-lt"/>
                <a:ea typeface="+mn-ea"/>
                <a:cs typeface="+mn-cs"/>
              </a:rPr>
              <a:t> Data on GDP per capita are from the Penn World Tables 10.01 (</a:t>
            </a:r>
            <a:r>
              <a:rPr lang="en-US" sz="1200" b="0" i="1" u="none" strike="noStrike" kern="1200" baseline="0" dirty="0" err="1">
                <a:solidFill>
                  <a:schemeClr val="tx1"/>
                </a:solidFill>
                <a:latin typeface="+mn-lt"/>
                <a:ea typeface="+mn-ea"/>
                <a:cs typeface="+mn-cs"/>
              </a:rPr>
              <a:t>Feenstra</a:t>
            </a:r>
            <a:r>
              <a:rPr lang="en-US" sz="1200" b="0" i="1" u="none" strike="noStrike" kern="1200" baseline="0" dirty="0">
                <a:solidFill>
                  <a:schemeClr val="tx1"/>
                </a:solidFill>
                <a:latin typeface="+mn-lt"/>
                <a:ea typeface="+mn-ea"/>
                <a:cs typeface="+mn-cs"/>
              </a:rPr>
              <a:t>, </a:t>
            </a:r>
            <a:r>
              <a:rPr lang="en-US" sz="1200" b="0" i="1" u="none" strike="noStrike" kern="1200" baseline="0" dirty="0" err="1">
                <a:solidFill>
                  <a:schemeClr val="tx1"/>
                </a:solidFill>
                <a:latin typeface="+mn-lt"/>
                <a:ea typeface="+mn-ea"/>
                <a:cs typeface="+mn-cs"/>
              </a:rPr>
              <a:t>Inklaar</a:t>
            </a:r>
            <a:r>
              <a:rPr lang="en-US" sz="1200" b="0" i="1" u="none" strike="noStrike" kern="1200" baseline="0" dirty="0">
                <a:solidFill>
                  <a:schemeClr val="tx1"/>
                </a:solidFill>
                <a:latin typeface="+mn-lt"/>
                <a:ea typeface="+mn-ea"/>
                <a:cs typeface="+mn-cs"/>
              </a:rPr>
              <a:t>, and Timmer 2015). GDP is measured as expenditure-side real GDP in 2017 PPP US dollars. The DD measure of democracy (Bormann and Golder 2022) is used to classify time as a democracy. Time is measured in terms of country-years. The horizontal axis records income by grouped percentiles. Thus, the first circle indicates that the poorest 5% of countries (less than $975) spent 8.96% of their time as democracies. The second circle refers to the next poorest 5% of countries. And so on. The last circle refers to the richest 5% of countries (greater than $43,247). The income value for each decile (10%) is shown in gray just above the horizontal axis.</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a:p>
        </p:txBody>
      </p:sp>
    </p:spTree>
    <p:extLst>
      <p:ext uri="{BB962C8B-B14F-4D97-AF65-F5344CB8AC3E}">
        <p14:creationId xmlns:p14="http://schemas.microsoft.com/office/powerpoint/2010/main" val="27471301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5-2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Describe the relationship between income and democracy.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Note: Data on GDP per capita are from the Penn World Tables 10.01 (</a:t>
            </a:r>
            <a:r>
              <a:rPr lang="en-US" sz="1200" b="0" i="1" u="none" strike="noStrike" kern="1200" baseline="0" dirty="0" err="1">
                <a:solidFill>
                  <a:schemeClr val="tx1"/>
                </a:solidFill>
                <a:latin typeface="Arial" panose="020B0604020202020204" pitchFamily="34" charset="0"/>
                <a:ea typeface="+mn-ea"/>
                <a:cs typeface="Arial" panose="020B0604020202020204" pitchFamily="34" charset="0"/>
              </a:rPr>
              <a:t>Feenstra</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t>
            </a:r>
            <a:r>
              <a:rPr lang="en-US" sz="1200" b="0" i="1" u="none" strike="noStrike" kern="1200" baseline="0" dirty="0" err="1">
                <a:solidFill>
                  <a:schemeClr val="tx1"/>
                </a:solidFill>
                <a:latin typeface="Arial" panose="020B0604020202020204" pitchFamily="34" charset="0"/>
                <a:ea typeface="+mn-ea"/>
                <a:cs typeface="Arial" panose="020B0604020202020204" pitchFamily="34" charset="0"/>
              </a:rPr>
              <a:t>Inklaar</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and Timmer 2015). GDP is measured as expenditure-side real GDP in 2017 PPP US dollars. The DD measure of democracy (Bormann and Golder 2022) is used to classify country-years as democratic or dictatorial.</a:t>
            </a:r>
            <a:endParaRPr lang="en-US" sz="1200" dirty="0">
              <a:latin typeface="Arial" panose="020B0604020202020204" pitchFamily="34"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a:p>
        </p:txBody>
      </p:sp>
    </p:spTree>
    <p:extLst>
      <p:ext uri="{BB962C8B-B14F-4D97-AF65-F5344CB8AC3E}">
        <p14:creationId xmlns:p14="http://schemas.microsoft.com/office/powerpoint/2010/main" val="150584124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5-3 </a:t>
            </a:r>
            <a:r>
              <a:rPr lang="en-GB" sz="1800" dirty="0">
                <a:solidFill>
                  <a:srgbClr val="993300"/>
                </a:solidFill>
                <a:effectLst/>
                <a:latin typeface="Times New Roman" panose="02020603050405020304" pitchFamily="18" charset="0"/>
                <a:ea typeface="Times New Roman" panose="02020603050405020304" pitchFamily="18" charset="0"/>
              </a:rPr>
              <a:t>Summarize modernization theory and explain how economic development affects democracy.</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5-4 </a:t>
            </a:r>
            <a:r>
              <a:rPr lang="en-GB" sz="1800" dirty="0">
                <a:solidFill>
                  <a:srgbClr val="993300"/>
                </a:solidFill>
                <a:effectLst/>
                <a:latin typeface="Times New Roman" panose="02020603050405020304" pitchFamily="18" charset="0"/>
                <a:ea typeface="Times New Roman" panose="02020603050405020304" pitchFamily="18" charset="0"/>
              </a:rPr>
              <a:t>Discuss credible commitment problems and identify potential solutions.</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Income is an imperfect measure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Income is an imperfect measure of economic development and may not be the most appropriate way to operationalize economic development in this particular context.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Rising income doesn’t really capture the causal story linking economic development to democracy that we presented earlier.</a:t>
            </a:r>
            <a:r>
              <a:rPr lang="en-US" sz="2800" dirty="0">
                <a:effectLst/>
              </a:rPr>
              <a:t> </a:t>
            </a:r>
            <a:endParaRPr lang="en-US" sz="1800" dirty="0">
              <a:effectLst/>
              <a:latin typeface="Calibri" panose="020F0502020204030204" pitchFamily="34" charset="0"/>
              <a:cs typeface="Times New Roman" panose="02020603050405020304" pitchFamily="18" charset="0"/>
            </a:endParaRPr>
          </a:p>
          <a:p>
            <a:endParaRPr lang="en-US" dirty="0"/>
          </a:p>
          <a:p>
            <a:r>
              <a:rPr lang="en-US" dirty="0"/>
              <a:t>Societal actors with mobile assets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Economic development is expected to increase the number of societal actors with mobile assets and hence valuable exit options.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Rulers who find themselves dependent on these societal actors are suddenly forced to bargain with them and seek their consent in order to access the revenue they need to stay in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Modernization theory argues that all societies proceed through a similar series of economic and political stages.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key structural change has to do with the relative size of the sectors in the economy.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the modernization process brings about efficiencies in the agricultural sector, resources are freed up for use in manufacturing and service sectors.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Technological development in the manufacturing and service sectors places greater emphasis on education, technical skill, and other forms of human capital, and we see the emergence of a more knowledge-based economy.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A consequence of these changes is that the economy becomes increasingly dominated by sectors where people have assets that are more mobile than in the past and thus less legible and less easily appropriable by the state.</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scholars argue that this is precisely what started to happen in early modern Europe.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increased mobility of the assets possessed by the new economic elites—the ability to move and hide sheep or the ability to invest money in the Netherlands rather than in England, for example—can be thought of</a:t>
            </a:r>
            <a:r>
              <a:rPr lang="en-US" dirty="0">
                <a:effectLst/>
              </a:rPr>
              <a:t> </a:t>
            </a:r>
            <a:r>
              <a:rPr lang="en-GB" sz="1800" dirty="0">
                <a:effectLst/>
                <a:latin typeface="Times New Roman" panose="02020603050405020304" pitchFamily="18" charset="0"/>
                <a:ea typeface="Times New Roman" panose="02020603050405020304" pitchFamily="18" charset="0"/>
              </a:rPr>
              <a:t>as equivalent to an increase in the value of their “exit option”.</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Bates and Lien (1985), the ability of the gentry to “hide” their assets and revenue from state predation changed the balance of power between modernizing social groups and the traditional seats of power—specifically, the Crown. </a:t>
            </a:r>
            <a:endParaRPr lang="en-US" b="0"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Why strengthen institutions like parliament?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kings and queens of England, who needed money to keep hold of power at home and to wage their wars abroad, found themselves in a position in which predation no longer worked.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new economic elites used their newfound bargaining power to increase the strength of institutions such as the Parliament that helped aggregate their interests.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Rulers in some contexts are forced to rein in their predatory tendencies and seek the consent of those they govern through the use of assemblies such as a parliament.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Assembly provides a convenient location in which societal actors can air their grievances and demands.</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important reason for creating such institutions is that they help solve credible commitment problems.</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dependence of a ruler on the people isn’t something that’s fixed.</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way to credibly commit to keeping their promises, and thereby obtain the desired support of the people, is for the ruler to create an institution such as an assembly that’s sufficiently strong that it can “lock in” the leverage the people hold over the ruler today into future time periods by providing a place where various groups can get together to share information about their grievances with, and willingness to fight against, the ruler.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Douglass North and Barry Weingast (1989) provide to explain the establishment of parliamentary sovereignty in England during the Glorious Revolution.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claim that the development of economic actors who could hide their assets led the Crown to look for ways to credibly commit to honoring its financial obligations to the emerging financial class from whom it wished to borrow money to fund its external wars.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likely that the king must borrow the money he needs from the gentry and promise to pay it back with interest at a later date.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problem is that the king controls the state and thus the use of violence within his territory.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b="0" dirty="0">
                <a:effectLst/>
                <a:latin typeface="Calibri" panose="020F0502020204030204" pitchFamily="34" charset="0"/>
                <a:ea typeface="Calibri" panose="020F0502020204030204" pitchFamily="34" charset="0"/>
                <a:cs typeface="Times New Roman" panose="02020603050405020304" pitchFamily="18" charset="0"/>
              </a:rPr>
              <a:t>Sovereign debt</a:t>
            </a:r>
            <a:r>
              <a:rPr lang="en-US" sz="1800" dirty="0">
                <a:effectLst/>
                <a:latin typeface="Calibri" panose="020F0502020204030204" pitchFamily="34" charset="0"/>
                <a:ea typeface="Calibri" panose="020F0502020204030204" pitchFamily="34" charset="0"/>
                <a:cs typeface="Times New Roman" panose="02020603050405020304" pitchFamily="18" charset="0"/>
              </a:rPr>
              <a:t>—debt accrued by the sovereign—creates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credible commitment problem</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Bates and Lien (1985) argue that the introduction of a more constrained state occurred earlier and more definitively in England than it did in France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Parliamentarians are operating from a newfound position of strength vis-à-vis the Crown.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Parliamentarians have three options.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option is to take what assets remain and do everything they can to shield them from further confiscation—in part by taking their assets out of production or by consuming them (exit).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option is to petition the Crown for protections against future confiscations in exchange for a promise to continue investing their assets in the economy (voice).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third option is for the Parliamentarians to continue investing their assets as they did before the confiscation (loyalty).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Parliamentarians decide to use voice and petition the Crown, the Crown can respond in one of two ways.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it can accept the new constraints on its power to tax (accept).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it can reject the new constraints (reject).</a:t>
            </a:r>
            <a:r>
              <a:rPr lang="en-US" sz="2800" dirty="0">
                <a:effectLst/>
              </a:rPr>
              <a:t> </a:t>
            </a:r>
            <a:endParaRPr lang="en-US" sz="1800" dirty="0">
              <a:effectLst/>
              <a:latin typeface="Calibri" panose="020F0502020204030204" pitchFamily="34" charset="0"/>
              <a:cs typeface="Times New Roman" panose="02020603050405020304" pitchFamily="18"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The game tree for the Parliamentarians and the Crown is shown in Figure 5.4.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story we’ve been telling, the Crown is dependent on the Parliamentarians—the Crown needs access to their money.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happens, though, if the Crown is autonomous—it has other sources of revenue—and doesn’t depend on the Parliamentarians?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outcomes of the four different scenarios are shown in Table 5.1. </a:t>
            </a:r>
            <a:endParaRPr lang="en-US" dirty="0"/>
          </a:p>
          <a:p>
            <a:endParaRPr lang="en-US" dirty="0"/>
          </a:p>
          <a:p>
            <a:r>
              <a:rPr lang="en-US" dirty="0"/>
              <a:t>Credible exit threats over time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Economic development, though, often increases the number of people in society with credible exit threats over time.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way in which it does this is by promoting the importance of education and making human capital an increasingly critical component in the production process.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Dependent governments become responsive to, and constrained by, larger and larger sections of society over time.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important to recognize that rulers are constrained by some societal actors more than others, even in modern democracy.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people enjoy more influence than others because they have more valuable exit options.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Modernization theory argues that economic development promotes democracy by transforming the economy so that it’s increasingly dominated by sectors in which people have assets that are mobile.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1451343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5-3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Summarize modernization theory and explain how economic development affects democracy.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5-4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Discuss credible commitment problems and identify potential solutions.</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a:p>
        </p:txBody>
      </p:sp>
    </p:spTree>
    <p:extLst>
      <p:ext uri="{BB962C8B-B14F-4D97-AF65-F5344CB8AC3E}">
        <p14:creationId xmlns:p14="http://schemas.microsoft.com/office/powerpoint/2010/main" val="405711662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5-3 </a:t>
            </a:r>
            <a:r>
              <a:rPr lang="en-GB" sz="1200" dirty="0">
                <a:solidFill>
                  <a:srgbClr val="993300"/>
                </a:solidFill>
                <a:effectLst/>
                <a:latin typeface="Times New Roman" panose="02020603050405020304" pitchFamily="18" charset="0"/>
                <a:ea typeface="Times New Roman" panose="02020603050405020304" pitchFamily="18" charset="0"/>
              </a:rPr>
              <a:t>Summarize modernization theory and explain how economic development affects democracy.</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5-4 </a:t>
            </a:r>
            <a:r>
              <a:rPr lang="en-GB" sz="1200" dirty="0">
                <a:solidFill>
                  <a:srgbClr val="993300"/>
                </a:solidFill>
                <a:effectLst/>
                <a:latin typeface="Times New Roman" panose="02020603050405020304" pitchFamily="18" charset="0"/>
                <a:ea typeface="Times New Roman" panose="02020603050405020304" pitchFamily="18" charset="0"/>
              </a:rPr>
              <a:t>Discuss credible commitment problems and identify potential solutions.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22439406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9301706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slide" Target="slide20.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slide" Target="slide4.xml"/><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slide" Target="slide6.xml"/><Relationship Id="rId2" Type="http://schemas.openxmlformats.org/officeDocument/2006/relationships/notesSlide" Target="../notesSlides/notesSlide15.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3" Type="http://schemas.openxmlformats.org/officeDocument/2006/relationships/slide" Target="slide7.xml"/><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slide" Target="slide9.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 Id="rId4" Type="http://schemas.openxmlformats.org/officeDocument/2006/relationships/slide" Target="slide1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12.xml"/><Relationship Id="rId4" Type="http://schemas.openxmlformats.org/officeDocument/2006/relationships/slide" Target="slide17.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6.xml"/><Relationship Id="rId1" Type="http://schemas.openxmlformats.org/officeDocument/2006/relationships/slideLayout" Target="../slideLayouts/slideLayout12.xml"/><Relationship Id="rId4" Type="http://schemas.openxmlformats.org/officeDocument/2006/relationships/slide" Target="slide1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slide" Target="slide1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267200"/>
            <a:ext cx="6400800" cy="1752600"/>
          </a:xfrm>
        </p:spPr>
        <p:txBody>
          <a:bodyPr>
            <a:normAutofit fontScale="90000"/>
          </a:bodyPr>
          <a:lstStyle/>
          <a:p>
            <a:pPr marL="0" indent="0"/>
            <a:r>
              <a:rPr lang="en-US" dirty="0"/>
              <a:t>Clark, Foundations of Comparative Politics, Edition 2</a:t>
            </a:r>
            <a:br>
              <a:rPr lang="en-US" dirty="0"/>
            </a:br>
            <a:r>
              <a:rPr lang="en-US" dirty="0"/>
              <a:t>Chapter 5: The Economic Determinants of Democracy and Dictatorship</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Modernization Theory and Democracy: A Closer Look </a:t>
            </a:r>
            <a:r>
              <a:rPr lang="en-US" sz="2700" dirty="0"/>
              <a:t>(3 of 3)</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5.1: Summary of Outcomes in the Exit, Voice, and Loyalty Theory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BC6DDC0C-8779-A32A-9333-167CD61E8D4B}"/>
              </a:ext>
            </a:extLst>
          </p:cNvPr>
          <p:cNvGraphicFramePr>
            <a:graphicFrameLocks noGrp="1"/>
          </p:cNvGraphicFramePr>
          <p:nvPr>
            <p:extLst>
              <p:ext uri="{D42A27DB-BD31-4B8C-83A1-F6EECF244321}">
                <p14:modId xmlns:p14="http://schemas.microsoft.com/office/powerpoint/2010/main" val="1879245256"/>
              </p:ext>
            </p:extLst>
          </p:nvPr>
        </p:nvGraphicFramePr>
        <p:xfrm>
          <a:off x="609600" y="2646521"/>
          <a:ext cx="8077200" cy="3108960"/>
        </p:xfrm>
        <a:graphic>
          <a:graphicData uri="http://schemas.openxmlformats.org/drawingml/2006/table">
            <a:tbl>
              <a:tblPr firstRow="1" bandRow="1">
                <a:tableStyleId>{5C22544A-7EE6-4342-B048-85BDC9FD1C3A}</a:tableStyleId>
              </a:tblPr>
              <a:tblGrid>
                <a:gridCol w="2692400">
                  <a:extLst>
                    <a:ext uri="{9D8B030D-6E8A-4147-A177-3AD203B41FA5}">
                      <a16:colId xmlns:a16="http://schemas.microsoft.com/office/drawing/2014/main" val="1213085257"/>
                    </a:ext>
                  </a:extLst>
                </a:gridCol>
                <a:gridCol w="2692400">
                  <a:extLst>
                    <a:ext uri="{9D8B030D-6E8A-4147-A177-3AD203B41FA5}">
                      <a16:colId xmlns:a16="http://schemas.microsoft.com/office/drawing/2014/main" val="8118955"/>
                    </a:ext>
                  </a:extLst>
                </a:gridCol>
                <a:gridCol w="2692400">
                  <a:extLst>
                    <a:ext uri="{9D8B030D-6E8A-4147-A177-3AD203B41FA5}">
                      <a16:colId xmlns:a16="http://schemas.microsoft.com/office/drawing/2014/main" val="2698966927"/>
                    </a:ext>
                  </a:extLst>
                </a:gridCol>
              </a:tblGrid>
              <a:tr h="370840">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gridSpan="2">
                  <a:txBody>
                    <a:bodyPr/>
                    <a:lstStyle/>
                    <a:p>
                      <a:pPr marL="0" marR="0" algn="ctr">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Crown</a:t>
                      </a:r>
                    </a:p>
                  </a:txBody>
                  <a:tcPr marL="68580" marR="68580" marT="0" marB="0"/>
                </a:tc>
                <a:tc hMerge="1">
                  <a:txBody>
                    <a:bodyPr/>
                    <a:lstStyle/>
                    <a:p>
                      <a:endParaRPr lang="en-US"/>
                    </a:p>
                  </a:txBody>
                  <a:tcPr/>
                </a:tc>
                <a:extLst>
                  <a:ext uri="{0D108BD9-81ED-4DB2-BD59-A6C34878D82A}">
                    <a16:rowId xmlns:a16="http://schemas.microsoft.com/office/drawing/2014/main" val="4053425706"/>
                  </a:ext>
                </a:extLst>
              </a:tr>
              <a:tr h="370840">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Parliamentarians</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Is autonomous</a:t>
                      </a:r>
                    </a:p>
                  </a:txBody>
                  <a:tcPr marL="68580" marR="68580" marT="0" marB="0"/>
                </a:tc>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Is dependent</a:t>
                      </a:r>
                    </a:p>
                  </a:txBody>
                  <a:tcPr marL="68580" marR="68580" marT="0" marB="0"/>
                </a:tc>
                <a:extLst>
                  <a:ext uri="{0D108BD9-81ED-4DB2-BD59-A6C34878D82A}">
                    <a16:rowId xmlns:a16="http://schemas.microsoft.com/office/drawing/2014/main" val="4037827650"/>
                  </a:ext>
                </a:extLst>
              </a:tr>
              <a:tr h="37084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Have a credible exit threat (mobile assets)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O1: Poor dictatorship (unconstrained state, stagnant economy)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O3: Rich democracy (constrained state, growing economy)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17794963"/>
                  </a:ext>
                </a:extLst>
              </a:tr>
              <a:tr h="37084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Have no credible exit threat (fixed assets)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O2: Rich dictatorship (unconstrained state, growing economy)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O2: Rich dictatorship (unconstrained state, growing economy)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626570064"/>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363324463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89A6CF-A53F-BA29-78FC-FFE8FD2C7DB5}"/>
              </a:ext>
            </a:extLst>
          </p:cNvPr>
          <p:cNvSpPr>
            <a:spLocks noGrp="1"/>
          </p:cNvSpPr>
          <p:nvPr>
            <p:ph type="title"/>
          </p:nvPr>
        </p:nvSpPr>
        <p:spPr/>
        <p:txBody>
          <a:bodyPr>
            <a:normAutofit fontScale="90000"/>
          </a:bodyPr>
          <a:lstStyle/>
          <a:p>
            <a:r>
              <a:rPr lang="en-US" dirty="0"/>
              <a:t>The Conditionality of Modernization Theory </a:t>
            </a:r>
            <a:r>
              <a:rPr lang="en-US" sz="2700" dirty="0"/>
              <a:t>(1 of 3)</a:t>
            </a:r>
            <a:endParaRPr lang="en-US" sz="2400" dirty="0"/>
          </a:p>
        </p:txBody>
      </p:sp>
      <p:sp>
        <p:nvSpPr>
          <p:cNvPr id="4" name="Content Placeholder 3">
            <a:extLst>
              <a:ext uri="{FF2B5EF4-FFF2-40B4-BE49-F238E27FC236}">
                <a16:creationId xmlns:a16="http://schemas.microsoft.com/office/drawing/2014/main" id="{F6AC655B-3132-0D93-283F-4326CD396F74}"/>
              </a:ext>
            </a:extLst>
          </p:cNvPr>
          <p:cNvSpPr>
            <a:spLocks noGrp="1"/>
          </p:cNvSpPr>
          <p:nvPr>
            <p:ph idx="1"/>
          </p:nvPr>
        </p:nvSpPr>
        <p:spPr/>
        <p:txBody>
          <a:bodyPr/>
          <a:lstStyle/>
          <a:p>
            <a:pPr marL="0" indent="0">
              <a:buNone/>
            </a:pPr>
            <a:r>
              <a:rPr lang="en-US" dirty="0"/>
              <a:t>Condition 1: Are Rulers Dependent?</a:t>
            </a:r>
          </a:p>
          <a:p>
            <a:r>
              <a:rPr lang="en-US" dirty="0"/>
              <a:t>Natural Resources.</a:t>
            </a:r>
          </a:p>
          <a:p>
            <a:r>
              <a:rPr lang="en-US" dirty="0"/>
              <a:t>Foreign Aid.</a:t>
            </a:r>
          </a:p>
          <a:p>
            <a:endParaRPr lang="en-US" dirty="0"/>
          </a:p>
        </p:txBody>
      </p:sp>
      <p:sp>
        <p:nvSpPr>
          <p:cNvPr id="2" name="Footer Placeholder 1">
            <a:extLst>
              <a:ext uri="{FF2B5EF4-FFF2-40B4-BE49-F238E27FC236}">
                <a16:creationId xmlns:a16="http://schemas.microsoft.com/office/drawing/2014/main" id="{64EC4724-03A5-D845-6A8E-6FA49E0C432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859DADB-446A-0B78-F24F-AA093E6B41A2}"/>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406196094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89A6CF-A53F-BA29-78FC-FFE8FD2C7DB5}"/>
              </a:ext>
            </a:extLst>
          </p:cNvPr>
          <p:cNvSpPr>
            <a:spLocks noGrp="1"/>
          </p:cNvSpPr>
          <p:nvPr>
            <p:ph type="title"/>
          </p:nvPr>
        </p:nvSpPr>
        <p:spPr/>
        <p:txBody>
          <a:bodyPr>
            <a:normAutofit fontScale="90000"/>
          </a:bodyPr>
          <a:lstStyle/>
          <a:p>
            <a:r>
              <a:rPr lang="en-US" dirty="0"/>
              <a:t>The Conditionality of Modernization Theory </a:t>
            </a:r>
            <a:r>
              <a:rPr lang="en-US" sz="2700" dirty="0"/>
              <a:t>(2 of 3)</a:t>
            </a:r>
            <a:endParaRPr lang="en-US" sz="2400" dirty="0"/>
          </a:p>
        </p:txBody>
      </p:sp>
      <p:sp>
        <p:nvSpPr>
          <p:cNvPr id="4" name="Content Placeholder 3">
            <a:extLst>
              <a:ext uri="{FF2B5EF4-FFF2-40B4-BE49-F238E27FC236}">
                <a16:creationId xmlns:a16="http://schemas.microsoft.com/office/drawing/2014/main" id="{F6AC655B-3132-0D93-283F-4326CD396F74}"/>
              </a:ext>
            </a:extLst>
          </p:cNvPr>
          <p:cNvSpPr>
            <a:spLocks noGrp="1"/>
          </p:cNvSpPr>
          <p:nvPr>
            <p:ph idx="1"/>
          </p:nvPr>
        </p:nvSpPr>
        <p:spPr/>
        <p:txBody>
          <a:bodyPr/>
          <a:lstStyle/>
          <a:p>
            <a:pPr marL="0" indent="0">
              <a:buNone/>
            </a:pPr>
            <a:r>
              <a:rPr lang="en-US" dirty="0"/>
              <a:t>Condition II: Are Exit Options Sufficiently Valuable?</a:t>
            </a:r>
          </a:p>
          <a:p>
            <a:r>
              <a:rPr lang="en-US" dirty="0"/>
              <a:t>The Size of the State’s Role in Economy.</a:t>
            </a:r>
          </a:p>
          <a:p>
            <a:r>
              <a:rPr lang="en-US" dirty="0"/>
              <a:t>State Capacity.</a:t>
            </a:r>
          </a:p>
        </p:txBody>
      </p:sp>
      <p:sp>
        <p:nvSpPr>
          <p:cNvPr id="2" name="Footer Placeholder 1">
            <a:extLst>
              <a:ext uri="{FF2B5EF4-FFF2-40B4-BE49-F238E27FC236}">
                <a16:creationId xmlns:a16="http://schemas.microsoft.com/office/drawing/2014/main" id="{64EC4724-03A5-D845-6A8E-6FA49E0C432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859DADB-446A-0B78-F24F-AA093E6B41A2}"/>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2789571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926952"/>
            <a:ext cx="8229600" cy="962320"/>
          </a:xfrm>
        </p:spPr>
        <p:txBody>
          <a:bodyPr>
            <a:normAutofit fontScale="90000"/>
          </a:bodyPr>
          <a:lstStyle/>
          <a:p>
            <a:r>
              <a:rPr lang="en-US" dirty="0"/>
              <a:t>The Conditionality of Modernization Theory </a:t>
            </a:r>
            <a:r>
              <a:rPr lang="en-US" sz="2700" dirty="0"/>
              <a:t>(3 of 3)</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411962"/>
            <a:ext cx="3657600" cy="1321838"/>
          </a:xfrm>
        </p:spPr>
        <p:txBody>
          <a:bodyPr anchor="ctr">
            <a:noAutofit/>
          </a:bodyPr>
          <a:lstStyle/>
          <a:p>
            <a:pPr marL="0" indent="0">
              <a:buNone/>
            </a:pPr>
            <a:r>
              <a:rPr lang="en-US" sz="2400" b="1" dirty="0"/>
              <a:t>Figure 5.5</a:t>
            </a:r>
            <a:r>
              <a:rPr lang="en-US" sz="2400" dirty="0"/>
              <a:t> Economic Development and State Behavior</a:t>
            </a:r>
            <a:endParaRPr lang="en-US" sz="2400" noProof="0" dirty="0"/>
          </a:p>
        </p:txBody>
      </p:sp>
      <p:pic>
        <p:nvPicPr>
          <p:cNvPr id="10" name="Content Placeholder 9" descr="A graph showing economic development and state behaviour.">
            <a:extLst>
              <a:ext uri="{FF2B5EF4-FFF2-40B4-BE49-F238E27FC236}">
                <a16:creationId xmlns:a16="http://schemas.microsoft.com/office/drawing/2014/main" id="{A95ABFED-B228-4C74-810A-B8213B302E3C}"/>
              </a:ext>
            </a:extLst>
          </p:cNvPr>
          <p:cNvPicPr>
            <a:picLocks noGrp="1" noChangeAspect="1"/>
          </p:cNvPicPr>
          <p:nvPr>
            <p:ph sz="quarter" idx="13"/>
          </p:nvPr>
        </p:nvPicPr>
        <p:blipFill>
          <a:blip r:embed="rId3"/>
          <a:stretch>
            <a:fillRect/>
          </a:stretch>
        </p:blipFill>
        <p:spPr>
          <a:xfrm>
            <a:off x="4852585" y="2171940"/>
            <a:ext cx="3788155" cy="361887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486400" y="5893952"/>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382716051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89A6CF-A53F-BA29-78FC-FFE8FD2C7DB5}"/>
              </a:ext>
            </a:extLst>
          </p:cNvPr>
          <p:cNvSpPr>
            <a:spLocks noGrp="1"/>
          </p:cNvSpPr>
          <p:nvPr>
            <p:ph type="title"/>
          </p:nvPr>
        </p:nvSpPr>
        <p:spPr/>
        <p:txBody>
          <a:bodyPr>
            <a:normAutofit/>
          </a:bodyPr>
          <a:lstStyle/>
          <a:p>
            <a:r>
              <a:rPr lang="en-US" sz="4000" dirty="0"/>
              <a:t>Inequality and Democracy</a:t>
            </a:r>
            <a:endParaRPr lang="en-US" sz="2000" dirty="0"/>
          </a:p>
        </p:txBody>
      </p:sp>
      <p:sp>
        <p:nvSpPr>
          <p:cNvPr id="4" name="Content Placeholder 3">
            <a:extLst>
              <a:ext uri="{FF2B5EF4-FFF2-40B4-BE49-F238E27FC236}">
                <a16:creationId xmlns:a16="http://schemas.microsoft.com/office/drawing/2014/main" id="{F6AC655B-3132-0D93-283F-4326CD396F74}"/>
              </a:ext>
            </a:extLst>
          </p:cNvPr>
          <p:cNvSpPr>
            <a:spLocks noGrp="1"/>
          </p:cNvSpPr>
          <p:nvPr>
            <p:ph idx="1"/>
          </p:nvPr>
        </p:nvSpPr>
        <p:spPr/>
        <p:txBody>
          <a:bodyPr/>
          <a:lstStyle/>
          <a:p>
            <a:r>
              <a:rPr lang="en-US" dirty="0"/>
              <a:t>Economic inequality on democracy.</a:t>
            </a:r>
          </a:p>
          <a:p>
            <a:r>
              <a:rPr lang="en-US" dirty="0"/>
              <a:t>Lack of strong empirical support.</a:t>
            </a:r>
          </a:p>
          <a:p>
            <a:r>
              <a:rPr lang="en-US" dirty="0"/>
              <a:t>Why existing studies fail.</a:t>
            </a:r>
          </a:p>
          <a:p>
            <a:r>
              <a:rPr lang="en-US" dirty="0"/>
              <a:t>John Freeman and Dennis Quinn.</a:t>
            </a:r>
          </a:p>
        </p:txBody>
      </p:sp>
      <p:sp>
        <p:nvSpPr>
          <p:cNvPr id="2" name="Footer Placeholder 1">
            <a:extLst>
              <a:ext uri="{FF2B5EF4-FFF2-40B4-BE49-F238E27FC236}">
                <a16:creationId xmlns:a16="http://schemas.microsoft.com/office/drawing/2014/main" id="{64EC4724-03A5-D845-6A8E-6FA49E0C432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859DADB-446A-0B78-F24F-AA093E6B41A2}"/>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21222937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15</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5.1: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26605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details of underdeveloped country versus developed country, respectively are as follows: Row 1: large agricultural sector versus small agricultural sector. Row 2: small industrial sector versus large industrial sector. Row 3: small service sector versus large service sector. Row 4: dictatorship versus democracy.</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16</a:t>
            </a:fld>
            <a:endParaRPr lang="en-US"/>
          </a:p>
        </p:txBody>
      </p:sp>
    </p:spTree>
    <p:extLst>
      <p:ext uri="{BB962C8B-B14F-4D97-AF65-F5344CB8AC3E}">
        <p14:creationId xmlns:p14="http://schemas.microsoft.com/office/powerpoint/2010/main" val="186726334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5.2: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870919"/>
            <a:ext cx="8229600" cy="3868041"/>
          </a:xfrm>
        </p:spPr>
        <p:txBody>
          <a:bodyPr anchor="ctr">
            <a:noAutofit/>
          </a:bodyPr>
          <a:lstStyle/>
          <a:p>
            <a:pPr marL="0" indent="0">
              <a:lnSpc>
                <a:spcPct val="107000"/>
              </a:lnSpc>
              <a:spcBef>
                <a:spcPts val="200"/>
              </a:spcBef>
              <a:buNone/>
            </a:pPr>
            <a:r>
              <a:rPr lang="en-US" sz="2200" dirty="0">
                <a:latin typeface="Arial" panose="020B0604020202020204" pitchFamily="34" charset="0"/>
                <a:ea typeface="Aptos" panose="020B0004020202020204" pitchFamily="34" charset="0"/>
                <a:cs typeface="Arial" panose="020B0604020202020204" pitchFamily="34" charset="0"/>
              </a:rPr>
              <a:t>The horizontal axis represents G D P per capita in groups 5 percent percentiles and ranges from 0 to 100 in increments of 5 units. The vertical axis represents the percentage of times as a democracy and ranges from 0 to 100 in increments of 10. On the horizontal axis, values from 10 to 90 are labeled as follows: 10, 1,261 dollars; 20, 1,975 dollars; 30, 2,896 dollars; 40, 4,112 dollars; 50, 6,273 dollars; 60, 8,961 dollars; 70, 12,790 dollars; 80, 19,588 dollars; and 90, 31,798 dollars. The plots are plotted in a V shape, and they are as follows: (10, 27), (15, 21), (20, 17), (25, 20), (30, 29), (40, 36), (50, 48), (60, 60), (70, 69), (80, 79), (90, 84), and (100, 57). All values are approximate.</a:t>
            </a:r>
            <a:endParaRPr lang="en-US" sz="22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17</a:t>
            </a:fld>
            <a:endParaRPr lang="en-US"/>
          </a:p>
        </p:txBody>
      </p:sp>
    </p:spTree>
    <p:extLst>
      <p:ext uri="{BB962C8B-B14F-4D97-AF65-F5344CB8AC3E}">
        <p14:creationId xmlns:p14="http://schemas.microsoft.com/office/powerpoint/2010/main" val="888520316"/>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5.3: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870919"/>
            <a:ext cx="8229600" cy="3868041"/>
          </a:xfrm>
        </p:spPr>
        <p:txBody>
          <a:bodyPr anchor="ctr">
            <a:noAutofit/>
          </a:bodyPr>
          <a:lstStyle/>
          <a:p>
            <a:pPr marL="0" indent="0">
              <a:lnSpc>
                <a:spcPct val="107000"/>
              </a:lnSpc>
              <a:spcBef>
                <a:spcPts val="200"/>
              </a:spcBef>
              <a:buNone/>
            </a:pPr>
            <a:r>
              <a:rPr lang="en-US" sz="2200" dirty="0">
                <a:latin typeface="Arial" panose="020B0604020202020204" pitchFamily="34" charset="0"/>
                <a:ea typeface="Aptos" panose="020B0004020202020204" pitchFamily="34" charset="0"/>
                <a:cs typeface="Arial" panose="020B0604020202020204" pitchFamily="34" charset="0"/>
              </a:rPr>
              <a:t>The horizontal axis represents G D P per capita (grouped 10 percent percentiles) and ranges from 0 to 100 in increments of 10 units. The vertical axis represents the probability of a regime transition and ranges from 0 to 0.06 in increments of 0.01. The solid line for transition to democracy passes through the following data points: (10, 0.019), (20, 0.018), (30, 0.027), (40, 0.028), (50, 0.027), (60, 0.029), (70, 0.019), (80, 0.026), (90, 0.017), and (100, 0.00). The dashed line for transition to dictatorship passes through the following data points: (10, 0.06), (20, 0.051), (30, 0.051), (40, 0.046), (50, 0.013), (60, 0.012), (70, 0.011), (80, 0.011), and (90, 0.00). All values are approximate.</a:t>
            </a:r>
            <a:endParaRPr lang="en-US" sz="22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18</a:t>
            </a:fld>
            <a:endParaRPr lang="en-US"/>
          </a:p>
        </p:txBody>
      </p:sp>
    </p:spTree>
    <p:extLst>
      <p:ext uri="{BB962C8B-B14F-4D97-AF65-F5344CB8AC3E}">
        <p14:creationId xmlns:p14="http://schemas.microsoft.com/office/powerpoint/2010/main" val="235677248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5.4: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870919"/>
            <a:ext cx="8229600" cy="3868041"/>
          </a:xfrm>
        </p:spPr>
        <p:txBody>
          <a:bodyPr anchor="ctr">
            <a:noAutofit/>
          </a:bodyPr>
          <a:lstStyle/>
          <a:p>
            <a:pPr marL="0" indent="0">
              <a:lnSpc>
                <a:spcPct val="107000"/>
              </a:lnSpc>
              <a:spcBef>
                <a:spcPts val="200"/>
              </a:spcBef>
              <a:buNone/>
            </a:pPr>
            <a:r>
              <a:rPr lang="en-US" sz="1800" dirty="0">
                <a:latin typeface="Arial" panose="020B0604020202020204" pitchFamily="34" charset="0"/>
                <a:ea typeface="Aptos" panose="020B0004020202020204" pitchFamily="34" charset="0"/>
                <a:cs typeface="Arial" panose="020B0604020202020204" pitchFamily="34" charset="0"/>
              </a:rPr>
              <a:t>The root note is labeled Citizen. A branch from Citizen labeled Exit: Disinvest points to O 1: Unconstrained state, stagnant economy; E, 1. A branch from Citizen labeled Loyalty: invest points to O 2: unconstrained state, growing economy; 0, 1 plus L. A branch from Citizen labeled Voice: demand constraints points to a node labeled Government. A branch from the Government node labeled Respond: accept constraints points to O 3: constrained state, growing economy; 1 minus c, L. A branch from Government labeled Ignore: reject constraints points to a node labeled Citizen. A branch from Citizen labeled Exit: disinvest points to O 4: unconstrained state, stagnant economy; E minus c, 1. A branch from Citizen labeled Loyalty: invest points to O 5: unconstrained state, growing economy; 0 minus c, 1 plus L. The root node citizen and the nodes Government and Citizen are in bold.</a:t>
            </a:r>
            <a:endParaRPr lang="en-US" sz="18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12860509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89A6CF-A53F-BA29-78FC-FFE8FD2C7DB5}"/>
              </a:ext>
            </a:extLst>
          </p:cNvPr>
          <p:cNvSpPr>
            <a:spLocks noGrp="1"/>
          </p:cNvSpPr>
          <p:nvPr>
            <p:ph type="title"/>
          </p:nvPr>
        </p:nvSpPr>
        <p:spPr/>
        <p:txBody>
          <a:bodyPr>
            <a:normAutofit fontScale="90000"/>
          </a:bodyPr>
          <a:lstStyle/>
          <a:p>
            <a:r>
              <a:rPr lang="en-US" dirty="0"/>
              <a:t>Early Democracy vs Modern Democracy</a:t>
            </a:r>
            <a:endParaRPr lang="en-US" sz="2700" dirty="0"/>
          </a:p>
        </p:txBody>
      </p:sp>
      <p:sp>
        <p:nvSpPr>
          <p:cNvPr id="4" name="Content Placeholder 3">
            <a:extLst>
              <a:ext uri="{FF2B5EF4-FFF2-40B4-BE49-F238E27FC236}">
                <a16:creationId xmlns:a16="http://schemas.microsoft.com/office/drawing/2014/main" id="{F6AC655B-3132-0D93-283F-4326CD396F74}"/>
              </a:ext>
            </a:extLst>
          </p:cNvPr>
          <p:cNvSpPr>
            <a:spLocks noGrp="1"/>
          </p:cNvSpPr>
          <p:nvPr>
            <p:ph idx="1"/>
          </p:nvPr>
        </p:nvSpPr>
        <p:spPr/>
        <p:txBody>
          <a:bodyPr/>
          <a:lstStyle/>
          <a:p>
            <a:r>
              <a:rPr lang="en-US" dirty="0"/>
              <a:t>Rulers in early democracy.</a:t>
            </a:r>
          </a:p>
          <a:p>
            <a:r>
              <a:rPr lang="en-US" dirty="0"/>
              <a:t>Cases of early democracy.</a:t>
            </a:r>
          </a:p>
          <a:p>
            <a:r>
              <a:rPr lang="en-US" dirty="0"/>
              <a:t>Modern democracy is representative democracy.</a:t>
            </a:r>
          </a:p>
          <a:p>
            <a:r>
              <a:rPr lang="en-US" dirty="0"/>
              <a:t>Modern democracy is more inclusive.</a:t>
            </a:r>
          </a:p>
        </p:txBody>
      </p:sp>
      <p:sp>
        <p:nvSpPr>
          <p:cNvPr id="2" name="Footer Placeholder 1">
            <a:extLst>
              <a:ext uri="{FF2B5EF4-FFF2-40B4-BE49-F238E27FC236}">
                <a16:creationId xmlns:a16="http://schemas.microsoft.com/office/drawing/2014/main" id="{64EC4724-03A5-D845-6A8E-6FA49E0C432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859DADB-446A-0B78-F24F-AA093E6B41A2}"/>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82027457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5.5: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870919"/>
            <a:ext cx="8229600" cy="3868041"/>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horizontal axis represents the power of society. The vertical axis represents the power of the state. A diagonal line starts from the origin and expands to a narrow, shaded area. The shaded area is labeled constrained. The unconstrained area is above the shaded region and the absent area is below the shaded region. Numbers 1 and 2 are in the unconstrained area, and right arrows emerge from these numbers. The arrow from number 2 points to the constrained region.</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29169814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89A6CF-A53F-BA29-78FC-FFE8FD2C7DB5}"/>
              </a:ext>
            </a:extLst>
          </p:cNvPr>
          <p:cNvSpPr>
            <a:spLocks noGrp="1"/>
          </p:cNvSpPr>
          <p:nvPr>
            <p:ph type="title"/>
          </p:nvPr>
        </p:nvSpPr>
        <p:spPr/>
        <p:txBody>
          <a:bodyPr>
            <a:normAutofit fontScale="90000"/>
          </a:bodyPr>
          <a:lstStyle/>
          <a:p>
            <a:r>
              <a:rPr lang="en-US" dirty="0"/>
              <a:t>A Brief Overview of Modernization Theory </a:t>
            </a:r>
            <a:r>
              <a:rPr lang="en-US" sz="2700" dirty="0"/>
              <a:t>(1 of 2)</a:t>
            </a:r>
          </a:p>
        </p:txBody>
      </p:sp>
      <p:sp>
        <p:nvSpPr>
          <p:cNvPr id="4" name="Content Placeholder 3">
            <a:extLst>
              <a:ext uri="{FF2B5EF4-FFF2-40B4-BE49-F238E27FC236}">
                <a16:creationId xmlns:a16="http://schemas.microsoft.com/office/drawing/2014/main" id="{F6AC655B-3132-0D93-283F-4326CD396F74}"/>
              </a:ext>
            </a:extLst>
          </p:cNvPr>
          <p:cNvSpPr>
            <a:spLocks noGrp="1"/>
          </p:cNvSpPr>
          <p:nvPr>
            <p:ph idx="1"/>
          </p:nvPr>
        </p:nvSpPr>
        <p:spPr/>
        <p:txBody>
          <a:bodyPr/>
          <a:lstStyle/>
          <a:p>
            <a:r>
              <a:rPr lang="en-US" dirty="0"/>
              <a:t>Economic explanations for democracy.</a:t>
            </a:r>
          </a:p>
          <a:p>
            <a:r>
              <a:rPr lang="en-US" dirty="0"/>
              <a:t>Modernization theorists in political science.</a:t>
            </a:r>
          </a:p>
          <a:p>
            <a:r>
              <a:rPr lang="en-US" dirty="0"/>
              <a:t>Economic development promotes democracy.</a:t>
            </a:r>
          </a:p>
          <a:p>
            <a:r>
              <a:rPr lang="en-US" dirty="0"/>
              <a:t>Implications of modernization theory.</a:t>
            </a:r>
          </a:p>
        </p:txBody>
      </p:sp>
      <p:sp>
        <p:nvSpPr>
          <p:cNvPr id="2" name="Footer Placeholder 1">
            <a:extLst>
              <a:ext uri="{FF2B5EF4-FFF2-40B4-BE49-F238E27FC236}">
                <a16:creationId xmlns:a16="http://schemas.microsoft.com/office/drawing/2014/main" id="{64EC4724-03A5-D845-6A8E-6FA49E0C432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859DADB-446A-0B78-F24F-AA093E6B41A2}"/>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01735981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00492"/>
            <a:ext cx="8229600" cy="1222641"/>
          </a:xfrm>
        </p:spPr>
        <p:txBody>
          <a:bodyPr>
            <a:normAutofit fontScale="90000"/>
          </a:bodyPr>
          <a:lstStyle/>
          <a:p>
            <a:r>
              <a:rPr lang="en-US" dirty="0"/>
              <a:t>A Brief Overview of Modernization Theory </a:t>
            </a:r>
            <a:r>
              <a:rPr lang="en-US" sz="2700" dirty="0"/>
              <a:t>(2 of 2)</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5257800" cy="559838"/>
          </a:xfrm>
        </p:spPr>
        <p:txBody>
          <a:bodyPr anchor="ctr">
            <a:normAutofit/>
          </a:bodyPr>
          <a:lstStyle/>
          <a:p>
            <a:pPr marL="0" indent="0">
              <a:buNone/>
            </a:pPr>
            <a:r>
              <a:rPr lang="en-US" sz="2400" b="1" dirty="0"/>
              <a:t>Figure 5.1</a:t>
            </a:r>
            <a:r>
              <a:rPr lang="en-US" sz="2400" dirty="0"/>
              <a:t> Modernization Theory</a:t>
            </a:r>
            <a:endParaRPr lang="en-US" sz="2400" noProof="0" dirty="0"/>
          </a:p>
        </p:txBody>
      </p:sp>
      <p:pic>
        <p:nvPicPr>
          <p:cNvPr id="10" name="Content Placeholder 9" descr="A table with two columns compares underdeveloped country and developed country. ">
            <a:extLst>
              <a:ext uri="{FF2B5EF4-FFF2-40B4-BE49-F238E27FC236}">
                <a16:creationId xmlns:a16="http://schemas.microsoft.com/office/drawing/2014/main" id="{5A4E4FB7-5982-4C58-B8B5-F9F7C3DF9D9F}"/>
              </a:ext>
            </a:extLst>
          </p:cNvPr>
          <p:cNvPicPr>
            <a:picLocks noGrp="1" noChangeAspect="1"/>
          </p:cNvPicPr>
          <p:nvPr>
            <p:ph sz="quarter" idx="13"/>
          </p:nvPr>
        </p:nvPicPr>
        <p:blipFill>
          <a:blip r:embed="rId3"/>
          <a:stretch>
            <a:fillRect/>
          </a:stretch>
        </p:blipFill>
        <p:spPr>
          <a:xfrm>
            <a:off x="1227406" y="3116094"/>
            <a:ext cx="6689188" cy="2178630"/>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590472"/>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89A6CF-A53F-BA29-78FC-FFE8FD2C7DB5}"/>
              </a:ext>
            </a:extLst>
          </p:cNvPr>
          <p:cNvSpPr>
            <a:spLocks noGrp="1"/>
          </p:cNvSpPr>
          <p:nvPr>
            <p:ph type="title"/>
          </p:nvPr>
        </p:nvSpPr>
        <p:spPr/>
        <p:txBody>
          <a:bodyPr>
            <a:normAutofit/>
          </a:bodyPr>
          <a:lstStyle/>
          <a:p>
            <a:r>
              <a:rPr lang="en-US" sz="4000" dirty="0"/>
              <a:t>Income and Democracy </a:t>
            </a:r>
            <a:r>
              <a:rPr lang="en-US" sz="2400" dirty="0"/>
              <a:t>(1 of 3)</a:t>
            </a:r>
          </a:p>
        </p:txBody>
      </p:sp>
      <p:sp>
        <p:nvSpPr>
          <p:cNvPr id="4" name="Content Placeholder 3">
            <a:extLst>
              <a:ext uri="{FF2B5EF4-FFF2-40B4-BE49-F238E27FC236}">
                <a16:creationId xmlns:a16="http://schemas.microsoft.com/office/drawing/2014/main" id="{F6AC655B-3132-0D93-283F-4326CD396F74}"/>
              </a:ext>
            </a:extLst>
          </p:cNvPr>
          <p:cNvSpPr>
            <a:spLocks noGrp="1"/>
          </p:cNvSpPr>
          <p:nvPr>
            <p:ph idx="1"/>
          </p:nvPr>
        </p:nvSpPr>
        <p:spPr/>
        <p:txBody>
          <a:bodyPr/>
          <a:lstStyle/>
          <a:p>
            <a:r>
              <a:rPr lang="en-US" dirty="0"/>
              <a:t>GDP: indicator for country’s income.</a:t>
            </a:r>
          </a:p>
          <a:p>
            <a:r>
              <a:rPr lang="en-US" dirty="0"/>
              <a:t>The empirical pattern.</a:t>
            </a:r>
          </a:p>
          <a:p>
            <a:r>
              <a:rPr lang="en-US" dirty="0"/>
              <a:t>Increased income and democratic emergence.</a:t>
            </a:r>
          </a:p>
          <a:p>
            <a:r>
              <a:rPr lang="en-US" dirty="0"/>
              <a:t>Decline in importance of income.</a:t>
            </a:r>
          </a:p>
        </p:txBody>
      </p:sp>
      <p:sp>
        <p:nvSpPr>
          <p:cNvPr id="2" name="Footer Placeholder 1">
            <a:extLst>
              <a:ext uri="{FF2B5EF4-FFF2-40B4-BE49-F238E27FC236}">
                <a16:creationId xmlns:a16="http://schemas.microsoft.com/office/drawing/2014/main" id="{64EC4724-03A5-D845-6A8E-6FA49E0C432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859DADB-446A-0B78-F24F-AA093E6B41A2}"/>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2917298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00493"/>
            <a:ext cx="8229600" cy="962320"/>
          </a:xfrm>
        </p:spPr>
        <p:txBody>
          <a:bodyPr>
            <a:normAutofit/>
          </a:bodyPr>
          <a:lstStyle/>
          <a:p>
            <a:r>
              <a:rPr lang="en-US" sz="4000" dirty="0"/>
              <a:t>Income and Democracy </a:t>
            </a:r>
            <a:r>
              <a:rPr lang="en-US" sz="2400" dirty="0"/>
              <a:t>(2 of 3)</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004252"/>
            <a:ext cx="3733800" cy="1626638"/>
          </a:xfrm>
        </p:spPr>
        <p:txBody>
          <a:bodyPr anchor="ctr">
            <a:noAutofit/>
          </a:bodyPr>
          <a:lstStyle/>
          <a:p>
            <a:pPr marL="0" indent="0">
              <a:buNone/>
            </a:pPr>
            <a:r>
              <a:rPr lang="en-US" sz="2400" b="1" dirty="0"/>
              <a:t>Figure 5.2</a:t>
            </a:r>
            <a:r>
              <a:rPr lang="en-US" sz="2400" dirty="0"/>
              <a:t> Percentage of Time Countries Spend as Democracies by Income, 1950–2019</a:t>
            </a:r>
            <a:endParaRPr lang="en-US" sz="2400" noProof="0" dirty="0"/>
          </a:p>
        </p:txBody>
      </p:sp>
      <p:pic>
        <p:nvPicPr>
          <p:cNvPr id="9" name="Content Placeholder 8" descr="A scatter plot shows the percentage of time as a democracy and the G D P.">
            <a:extLst>
              <a:ext uri="{FF2B5EF4-FFF2-40B4-BE49-F238E27FC236}">
                <a16:creationId xmlns:a16="http://schemas.microsoft.com/office/drawing/2014/main" id="{3691CDEF-68F1-4EBA-8F5B-B6E1044DBD0E}"/>
              </a:ext>
            </a:extLst>
          </p:cNvPr>
          <p:cNvPicPr>
            <a:picLocks noGrp="1" noChangeAspect="1"/>
          </p:cNvPicPr>
          <p:nvPr>
            <p:ph sz="quarter" idx="13"/>
          </p:nvPr>
        </p:nvPicPr>
        <p:blipFill>
          <a:blip r:embed="rId3"/>
          <a:stretch>
            <a:fillRect/>
          </a:stretch>
        </p:blipFill>
        <p:spPr>
          <a:xfrm>
            <a:off x="4770137" y="2136111"/>
            <a:ext cx="3916663" cy="358304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407535" y="5826142"/>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79602220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00493"/>
            <a:ext cx="8229600" cy="962320"/>
          </a:xfrm>
        </p:spPr>
        <p:txBody>
          <a:bodyPr>
            <a:normAutofit/>
          </a:bodyPr>
          <a:lstStyle/>
          <a:p>
            <a:r>
              <a:rPr lang="en-US" sz="4000" dirty="0"/>
              <a:t>Income and Democracy </a:t>
            </a:r>
            <a:r>
              <a:rPr lang="en-US" sz="2400" dirty="0"/>
              <a:t>(3 of 3)</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004252"/>
            <a:ext cx="3657600" cy="1626638"/>
          </a:xfrm>
        </p:spPr>
        <p:txBody>
          <a:bodyPr anchor="ctr">
            <a:noAutofit/>
          </a:bodyPr>
          <a:lstStyle/>
          <a:p>
            <a:pPr marL="0" indent="0">
              <a:buNone/>
            </a:pPr>
            <a:r>
              <a:rPr lang="en-US" sz="2400" b="1" dirty="0"/>
              <a:t>Figure 5.3</a:t>
            </a:r>
            <a:r>
              <a:rPr lang="en-US" sz="2400" dirty="0"/>
              <a:t> Probability of Transitions to Democracy and Dictatorship by Income, 1950–2019</a:t>
            </a:r>
            <a:endParaRPr lang="en-US" sz="2400" noProof="0" dirty="0"/>
          </a:p>
        </p:txBody>
      </p:sp>
      <p:pic>
        <p:nvPicPr>
          <p:cNvPr id="10" name="Content Placeholder 9" descr="A line graph shows the probability of a regime transition and the G D P.">
            <a:extLst>
              <a:ext uri="{FF2B5EF4-FFF2-40B4-BE49-F238E27FC236}">
                <a16:creationId xmlns:a16="http://schemas.microsoft.com/office/drawing/2014/main" id="{00525067-BDE7-4E2E-AF35-E0BDBDE6754D}"/>
              </a:ext>
            </a:extLst>
          </p:cNvPr>
          <p:cNvPicPr>
            <a:picLocks noGrp="1" noChangeAspect="1"/>
          </p:cNvPicPr>
          <p:nvPr>
            <p:ph sz="quarter" idx="13"/>
          </p:nvPr>
        </p:nvPicPr>
        <p:blipFill>
          <a:blip r:embed="rId3"/>
          <a:stretch>
            <a:fillRect/>
          </a:stretch>
        </p:blipFill>
        <p:spPr>
          <a:xfrm>
            <a:off x="4267200" y="2005873"/>
            <a:ext cx="4503854" cy="3341970"/>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486400" y="5621573"/>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5837597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89A6CF-A53F-BA29-78FC-FFE8FD2C7DB5}"/>
              </a:ext>
            </a:extLst>
          </p:cNvPr>
          <p:cNvSpPr>
            <a:spLocks noGrp="1"/>
          </p:cNvSpPr>
          <p:nvPr>
            <p:ph type="title"/>
          </p:nvPr>
        </p:nvSpPr>
        <p:spPr/>
        <p:txBody>
          <a:bodyPr>
            <a:normAutofit fontScale="90000"/>
          </a:bodyPr>
          <a:lstStyle/>
          <a:p>
            <a:r>
              <a:rPr lang="en-US" dirty="0"/>
              <a:t>Modernization Theory and Democracy: A Closer Look </a:t>
            </a:r>
            <a:r>
              <a:rPr lang="en-US" sz="2700" dirty="0"/>
              <a:t>(1 of 3)</a:t>
            </a:r>
            <a:endParaRPr lang="en-US" sz="2400" dirty="0"/>
          </a:p>
        </p:txBody>
      </p:sp>
      <p:sp>
        <p:nvSpPr>
          <p:cNvPr id="4" name="Content Placeholder 3">
            <a:extLst>
              <a:ext uri="{FF2B5EF4-FFF2-40B4-BE49-F238E27FC236}">
                <a16:creationId xmlns:a16="http://schemas.microsoft.com/office/drawing/2014/main" id="{F6AC655B-3132-0D93-283F-4326CD396F74}"/>
              </a:ext>
            </a:extLst>
          </p:cNvPr>
          <p:cNvSpPr>
            <a:spLocks noGrp="1"/>
          </p:cNvSpPr>
          <p:nvPr>
            <p:ph idx="1"/>
          </p:nvPr>
        </p:nvSpPr>
        <p:spPr/>
        <p:txBody>
          <a:bodyPr/>
          <a:lstStyle/>
          <a:p>
            <a:r>
              <a:rPr lang="en-US" dirty="0"/>
              <a:t>Income is an imperfect measure.</a:t>
            </a:r>
          </a:p>
          <a:p>
            <a:r>
              <a:rPr lang="en-US" dirty="0"/>
              <a:t>Societal actors with mobile assets.</a:t>
            </a:r>
          </a:p>
          <a:p>
            <a:r>
              <a:rPr lang="en-US" dirty="0"/>
              <a:t>Why strengthen institutions like parliament?</a:t>
            </a:r>
          </a:p>
          <a:p>
            <a:r>
              <a:rPr lang="en-US" dirty="0"/>
              <a:t>Credible exit threats over time.</a:t>
            </a:r>
          </a:p>
        </p:txBody>
      </p:sp>
      <p:sp>
        <p:nvSpPr>
          <p:cNvPr id="2" name="Footer Placeholder 1">
            <a:extLst>
              <a:ext uri="{FF2B5EF4-FFF2-40B4-BE49-F238E27FC236}">
                <a16:creationId xmlns:a16="http://schemas.microsoft.com/office/drawing/2014/main" id="{64EC4724-03A5-D845-6A8E-6FA49E0C432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6859DADB-446A-0B78-F24F-AA093E6B41A2}"/>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41658182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926952"/>
            <a:ext cx="8229600" cy="962320"/>
          </a:xfrm>
        </p:spPr>
        <p:txBody>
          <a:bodyPr>
            <a:normAutofit fontScale="90000"/>
          </a:bodyPr>
          <a:lstStyle/>
          <a:p>
            <a:r>
              <a:rPr lang="en-US" dirty="0"/>
              <a:t>Modernization Theory and Democracy: A Closer Look </a:t>
            </a:r>
            <a:r>
              <a:rPr lang="en-US" sz="2700" dirty="0"/>
              <a:t>(2 of 3)</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411962"/>
            <a:ext cx="3657600" cy="1626638"/>
          </a:xfrm>
        </p:spPr>
        <p:txBody>
          <a:bodyPr anchor="ctr">
            <a:noAutofit/>
          </a:bodyPr>
          <a:lstStyle/>
          <a:p>
            <a:pPr marL="0" indent="0">
              <a:buNone/>
            </a:pPr>
            <a:r>
              <a:rPr lang="en-US" sz="2400" b="1" dirty="0"/>
              <a:t>Figure 5.4</a:t>
            </a:r>
            <a:r>
              <a:rPr lang="en-US" sz="2400" dirty="0"/>
              <a:t> The Game Tree for the Parliamentarians and the Crown</a:t>
            </a:r>
            <a:endParaRPr lang="en-US" sz="2400" noProof="0" dirty="0"/>
          </a:p>
        </p:txBody>
      </p:sp>
      <p:pic>
        <p:nvPicPr>
          <p:cNvPr id="9" name="Content Placeholder 8" descr="The game tree shows 5 outcomes for the Parliamentarians and the Crown.">
            <a:extLst>
              <a:ext uri="{FF2B5EF4-FFF2-40B4-BE49-F238E27FC236}">
                <a16:creationId xmlns:a16="http://schemas.microsoft.com/office/drawing/2014/main" id="{2A93CF79-63CA-4C63-8A94-D36EB858EEEB}"/>
              </a:ext>
            </a:extLst>
          </p:cNvPr>
          <p:cNvPicPr>
            <a:picLocks noGrp="1" noChangeAspect="1"/>
          </p:cNvPicPr>
          <p:nvPr>
            <p:ph sz="quarter" idx="13"/>
          </p:nvPr>
        </p:nvPicPr>
        <p:blipFill>
          <a:blip r:embed="rId3"/>
          <a:stretch>
            <a:fillRect/>
          </a:stretch>
        </p:blipFill>
        <p:spPr>
          <a:xfrm>
            <a:off x="4411853" y="2208907"/>
            <a:ext cx="4185924" cy="358304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486400" y="5893952"/>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154527676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656</TotalTime>
  <Words>6232</Words>
  <Application>Microsoft Office PowerPoint</Application>
  <PresentationFormat>On-screen Show (4:3)</PresentationFormat>
  <Paragraphs>386</Paragraphs>
  <Slides>20</Slides>
  <Notes>18</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20</vt:i4>
      </vt:variant>
    </vt:vector>
  </HeadingPairs>
  <TitlesOfParts>
    <vt:vector size="25" baseType="lpstr">
      <vt:lpstr>Aptos</vt:lpstr>
      <vt:lpstr>Arial</vt:lpstr>
      <vt:lpstr>Calibri</vt:lpstr>
      <vt:lpstr>Times New Roman</vt:lpstr>
      <vt:lpstr>Office Theme</vt:lpstr>
      <vt:lpstr>Clark, Foundations of Comparative Politics, Edition 2 Chapter 5: The Economic Determinants of Democracy and Dictatorship</vt:lpstr>
      <vt:lpstr>Early Democracy vs Modern Democracy</vt:lpstr>
      <vt:lpstr>A Brief Overview of Modernization Theory (1 of 2)</vt:lpstr>
      <vt:lpstr>A Brief Overview of Modernization Theory (2 of 2)</vt:lpstr>
      <vt:lpstr>Income and Democracy (1 of 3)</vt:lpstr>
      <vt:lpstr>Income and Democracy (2 of 3)</vt:lpstr>
      <vt:lpstr>Income and Democracy (3 of 3)</vt:lpstr>
      <vt:lpstr>Modernization Theory and Democracy: A Closer Look (1 of 3)</vt:lpstr>
      <vt:lpstr>Modernization Theory and Democracy: A Closer Look (2 of 3)</vt:lpstr>
      <vt:lpstr>Modernization Theory and Democracy: A Closer Look (3 of 3)</vt:lpstr>
      <vt:lpstr>The Conditionality of Modernization Theory (1 of 3)</vt:lpstr>
      <vt:lpstr>The Conditionality of Modernization Theory (2 of 3)</vt:lpstr>
      <vt:lpstr>The Conditionality of Modernization Theory (3 of 3)</vt:lpstr>
      <vt:lpstr>Inequality and Democracy</vt:lpstr>
      <vt:lpstr>Appendix: Accessibility Content, Long Descriptions for Images</vt:lpstr>
      <vt:lpstr>Figure 5.1: Long Description</vt:lpstr>
      <vt:lpstr>Figure 5.2: Long Description</vt:lpstr>
      <vt:lpstr>Figure 5.3: Long Description</vt:lpstr>
      <vt:lpstr>Figure 5.4: Long Description</vt:lpstr>
      <vt:lpstr>Figure 5.5: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5 PowerPoints</dc:title>
  <dc:subject/>
  <dc:creator>Tominia, Madilyn</dc:creator>
  <cp:keywords/>
  <dc:description/>
  <cp:lastModifiedBy>Soorya Rajendiran (Integra)</cp:lastModifiedBy>
  <cp:revision>34</cp:revision>
  <dcterms:created xsi:type="dcterms:W3CDTF">2006-08-16T00:00:00Z</dcterms:created>
  <dcterms:modified xsi:type="dcterms:W3CDTF">2024-11-04T05:04:24Z</dcterms:modified>
  <cp:category/>
</cp:coreProperties>
</file>