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2"/>
  </p:notesMasterIdLst>
  <p:sldIdLst>
    <p:sldId id="256" r:id="rId2"/>
    <p:sldId id="268" r:id="rId3"/>
    <p:sldId id="288" r:id="rId4"/>
    <p:sldId id="312" r:id="rId5"/>
    <p:sldId id="269" r:id="rId6"/>
    <p:sldId id="293" r:id="rId7"/>
    <p:sldId id="270" r:id="rId8"/>
    <p:sldId id="295" r:id="rId9"/>
    <p:sldId id="297" r:id="rId10"/>
    <p:sldId id="298" r:id="rId11"/>
    <p:sldId id="299" r:id="rId12"/>
    <p:sldId id="300" r:id="rId13"/>
    <p:sldId id="303" r:id="rId14"/>
    <p:sldId id="304" r:id="rId15"/>
    <p:sldId id="305" r:id="rId16"/>
    <p:sldId id="313" r:id="rId17"/>
    <p:sldId id="314" r:id="rId18"/>
    <p:sldId id="481" r:id="rId19"/>
    <p:sldId id="506" r:id="rId20"/>
    <p:sldId id="507"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1563"/>
    <p:restoredTop sz="86541" autoAdjust="0"/>
  </p:normalViewPr>
  <p:slideViewPr>
    <p:cSldViewPr>
      <p:cViewPr varScale="1">
        <p:scale>
          <a:sx n="94" d="100"/>
          <a:sy n="94" d="100"/>
        </p:scale>
        <p:origin x="158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commentAuthors" Target="commentAuthor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 4-1 </a:t>
            </a:r>
            <a:r>
              <a:rPr lang="en-US" sz="1800" dirty="0">
                <a:effectLst/>
                <a:latin typeface="Calibri" panose="020F0502020204030204" pitchFamily="34" charset="0"/>
                <a:ea typeface="Calibri" panose="020F0502020204030204" pitchFamily="34" charset="0"/>
                <a:cs typeface="Times New Roman" panose="02020603050405020304" pitchFamily="18" charset="0"/>
              </a:rPr>
              <a:t>Define the state.</a:t>
            </a:r>
            <a:r>
              <a:rPr lang="en-US" dirty="0">
                <a:effectLst/>
              </a:rPr>
              <a:t> </a:t>
            </a:r>
          </a:p>
          <a:p>
            <a:endParaRPr lang="en-US" dirty="0">
              <a:effectLst/>
            </a:endParaRPr>
          </a:p>
          <a:p>
            <a:r>
              <a:rPr lang="en-US" dirty="0"/>
              <a:t>State requires a “given territory”: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Max Weber said the state “is a human community that (successfully) claims the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monopoly of the legitimate use of physical force </a:t>
            </a:r>
            <a:r>
              <a:rPr lang="en-US" sz="1800" dirty="0">
                <a:effectLst/>
                <a:latin typeface="Calibri" panose="020F0502020204030204" pitchFamily="34" charset="0"/>
                <a:ea typeface="Calibri" panose="020F0502020204030204" pitchFamily="34" charset="0"/>
                <a:cs typeface="Times New Roman" panose="02020603050405020304" pitchFamily="18" charset="0"/>
              </a:rPr>
              <a:t>within a given territory.”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Weber’s definition has several different components.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is that a state requires a “given territory.” It’s this that distinguishes states from nations.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nation is a group of people who share some sort of common identity like a language, religion, or ethnicity.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no obvious requirement that a nation be geographically located in a particular place.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 nation-state has become the most predominant political entity in the world, there are still “stateless nations” like the Kurds in Iraq and Turkey and “diasporic nations” without a clearly identified homeland such as the Roma. </a:t>
            </a:r>
          </a:p>
          <a:p>
            <a:endParaRPr lang="en-US" dirty="0">
              <a:effectLst/>
            </a:endParaRPr>
          </a:p>
          <a:p>
            <a:r>
              <a:rPr lang="en-US" dirty="0"/>
              <a:t>Legitimate use of physical force: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component of Weber’s definition is that the state claims to have a “monopoly on the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legitimate</a:t>
            </a:r>
            <a:r>
              <a:rPr lang="en-US" sz="1800" dirty="0">
                <a:effectLst/>
                <a:latin typeface="Calibri" panose="020F0502020204030204" pitchFamily="34" charset="0"/>
                <a:ea typeface="Calibri" panose="020F0502020204030204" pitchFamily="34" charset="0"/>
                <a:cs typeface="Times New Roman" panose="02020603050405020304" pitchFamily="18" charset="0"/>
              </a:rPr>
              <a:t> use of physical force.”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emphasis on “legitimacy” has troubled many scholars because it isn’t always easy to determine what is, and isn’t, a legitimate use of force.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state’s use of force needn’t always be legitimate, at least in the minds of some of its citizens. </a:t>
            </a:r>
          </a:p>
          <a:p>
            <a:pPr marL="228600" indent="-228600">
              <a:buAutoNum type="arabicPeriod"/>
            </a:pPr>
            <a:endParaRPr lang="en-US" dirty="0"/>
          </a:p>
          <a:p>
            <a:endParaRPr lang="en-US" dirty="0"/>
          </a:p>
          <a:p>
            <a:r>
              <a:rPr lang="en-US" dirty="0"/>
              <a:t>“Monopoly” of physical force: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third component of Weber’s definition is that the state claims to have a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monopoly</a:t>
            </a:r>
            <a:r>
              <a:rPr lang="en-US" sz="1800" dirty="0">
                <a:effectLst/>
                <a:latin typeface="Calibri" panose="020F0502020204030204" pitchFamily="34" charset="0"/>
                <a:ea typeface="Calibri" panose="020F0502020204030204" pitchFamily="34" charset="0"/>
                <a:cs typeface="Times New Roman" panose="02020603050405020304" pitchFamily="18" charset="0"/>
              </a:rPr>
              <a:t> on the legitimate use of physical force.”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relatively easy to think of examples in which nonstate actors have the ability to use physical force and in which this use of force might be considered by some to be legitimate.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Subsequent scholars have tended to shy away from using the term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monopoly</a:t>
            </a:r>
            <a:r>
              <a:rPr lang="en-US" sz="1800" dirty="0">
                <a:effectLst/>
                <a:latin typeface="Calibri" panose="020F0502020204030204" pitchFamily="34" charset="0"/>
                <a:ea typeface="Calibri" panose="020F0502020204030204" pitchFamily="34" charset="0"/>
                <a:cs typeface="Times New Roman" panose="02020603050405020304" pitchFamily="18" charset="0"/>
              </a:rPr>
              <a:t> when defining the state’s use of physical force.</a:t>
            </a:r>
            <a:r>
              <a:rPr lang="en-US" dirty="0">
                <a:effectLst/>
              </a:rPr>
              <a:t> </a:t>
            </a:r>
            <a:endParaRPr lang="en-US" dirty="0"/>
          </a:p>
          <a:p>
            <a:endParaRPr lang="en-US" dirty="0"/>
          </a:p>
          <a:p>
            <a:endParaRPr lang="en-US" dirty="0"/>
          </a:p>
          <a:p>
            <a:r>
              <a:rPr lang="en-US" dirty="0"/>
              <a:t>Separating into components is problematic:</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tradition of parsing Weber’s definition of the state into its component parts and examining them one at a time is somewhat problematic because it obscures the underlying logic that ties together the concepts of “claim-making”, “monopoly”, and “legitimacy.”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Weber didn’t say that the state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exercises</a:t>
            </a:r>
            <a:r>
              <a:rPr lang="en-US" sz="1800" dirty="0">
                <a:effectLst/>
                <a:latin typeface="Calibri" panose="020F0502020204030204" pitchFamily="34" charset="0"/>
                <a:ea typeface="Calibri" panose="020F0502020204030204" pitchFamily="34" charset="0"/>
                <a:cs typeface="Times New Roman" panose="02020603050405020304" pitchFamily="18" charset="0"/>
              </a:rPr>
              <a:t> a monopoly on the legitimate use of force.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Weber also didn’t say that states claim to only use violence legitimately.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Weber’s definition of the state isn’t about the monopoly on the use or violence; rather,  it’s about the act of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claiming </a:t>
            </a:r>
            <a:r>
              <a:rPr lang="en-US" sz="1800" dirty="0">
                <a:effectLst/>
                <a:latin typeface="Calibri" panose="020F0502020204030204" pitchFamily="34" charset="0"/>
                <a:ea typeface="Calibri" panose="020F0502020204030204" pitchFamily="34" charset="0"/>
                <a:cs typeface="Times New Roman" panose="02020603050405020304" pitchFamily="18" charset="0"/>
              </a:rPr>
              <a:t>to have a monopoly on the legitimate use of violence.</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25908647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4-4 </a:t>
            </a:r>
            <a:r>
              <a:rPr lang="en-US" sz="1200" dirty="0">
                <a:effectLst/>
                <a:latin typeface="Calibri" panose="020F0502020204030204" pitchFamily="34" charset="0"/>
                <a:ea typeface="Calibri" panose="020F0502020204030204" pitchFamily="34" charset="0"/>
                <a:cs typeface="Times New Roman" panose="02020603050405020304" pitchFamily="18" charset="0"/>
              </a:rPr>
              <a:t>Explain the predatory view of the state.</a:t>
            </a:r>
            <a:r>
              <a:rPr lang="en-US"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Economic concept of “comparative advantage.”: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An individual is said to have a comparative advantage in a particular activity if they can perform that activity more efficiently than others.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Efficiency here means “with a smaller opportunity cost.”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actors specialize in the activity in which they have a comparative advantage, societal welfare is increased.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 If the state has a comparative advantage in violence, society gains if they let the state manage violence, while they write books or make music or play tennis, right?</a:t>
            </a:r>
            <a:r>
              <a:rPr lang="en-US" dirty="0">
                <a:effectLst/>
              </a:rPr>
              <a: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“Absolute advantage” and “comparative advantage.”: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problem is that a monopolist is likely to develop an “absolute advantage” as well as a “comparative advantage.”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If the state is better at using violence than the rest of society, what’s to prevent it from using the threat of violence to extract so many resources from citizens that they’d have preferred the risks of the hypothetical state of nature or the risks experienced in prior periods when providers of security had to compete with each other?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Knowing </a:t>
            </a:r>
            <a:r>
              <a:rPr lang="en-US" i="1" dirty="0"/>
              <a:t>ex ante </a:t>
            </a:r>
            <a:r>
              <a:rPr lang="en-US" dirty="0"/>
              <a:t>is difficult: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at least two reasons why it’s difficult to know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ex ante </a:t>
            </a:r>
            <a:r>
              <a:rPr lang="en-US" sz="1800" dirty="0">
                <a:effectLst/>
                <a:latin typeface="Calibri" panose="020F0502020204030204" pitchFamily="34" charset="0"/>
                <a:ea typeface="Calibri" panose="020F0502020204030204" pitchFamily="34" charset="0"/>
                <a:cs typeface="Times New Roman" panose="02020603050405020304" pitchFamily="18" charset="0"/>
              </a:rPr>
              <a:t>how a leader will behave after they’ve gained a monopoly on the use of force.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reason is summed up in a dictum often attributed to Lord Acton, “power tends to corrupt and absolute power corrupts absolutely.”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reason why it’s difficult to predict whether rulers will rule justly before they’re given the power to do so can be found in historian Robert Caro’s rejoinder to Lord Acton: “what I believe is always true about power is that power always reveals. </a:t>
            </a:r>
            <a:endParaRPr lang="en-US" dirty="0"/>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300229078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4-4 </a:t>
            </a:r>
            <a:r>
              <a:rPr lang="en-US" sz="1200" dirty="0">
                <a:effectLst/>
                <a:latin typeface="Calibri" panose="020F0502020204030204" pitchFamily="34" charset="0"/>
                <a:ea typeface="Calibri" panose="020F0502020204030204" pitchFamily="34" charset="0"/>
                <a:cs typeface="Times New Roman" panose="02020603050405020304" pitchFamily="18" charset="0"/>
              </a:rPr>
              <a:t>Explain the predatory view of the state.</a:t>
            </a:r>
            <a:r>
              <a:rPr lang="en-US" dirty="0">
                <a:effectLst/>
              </a:rPr>
              <a:t>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Is power always successfully seized?:</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the potential dangers of a state that can dominate society, it’s natural that people might fear the creation of a centralized political hierarchy rather than welcome it as a solution to their problems.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fear of state predation is likely to be particularly high in highly diverse and fractionalized countries where minority groups may fear that state institutions will be captured by members of some other group who will then use the capacity of the state to dominate them.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fear that the state will be predatory and impose an inordinately high tax rate can sometimes be so great that societal actors try to remain outside the state’s orbit or actively work to prevent the emergence of a strong centralized political hierarchy.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Information about society is key to enhancing state capacity. </a:t>
            </a:r>
            <a:endParaRPr lang="en-US" dirty="0"/>
          </a:p>
          <a:p>
            <a:endParaRPr lang="en-US" dirty="0"/>
          </a:p>
          <a:p>
            <a:endParaRPr lang="en-US" dirty="0"/>
          </a:p>
          <a:p>
            <a:r>
              <a:rPr lang="en-US" dirty="0"/>
              <a:t>Absence of state in Somalia:</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scholars have suggested that the fear of a predatory state may help to explain the ongoing absence of the state in Somalia.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Peter Leeson (2007), argues that state taxation in all its forms under the authoritarian Siad Barre regime prior to 1991 was so great that many people’s social welfare was actually lower when the Somali state existed than has been the case since its collapse.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He claims that the Somali state was more harmful to the citizens than the current “state of nature.”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Leeson provides an accurate assessment of contemporary Somalia, individual Somalis may not be in a rush to re-establish a Somali state by strengthening the power of the federal government.</a:t>
            </a:r>
            <a:r>
              <a:rPr lang="en-US" dirty="0">
                <a:effectLst/>
              </a:rPr>
              <a:t> </a:t>
            </a:r>
            <a:endParaRPr lang="en-US" dirty="0"/>
          </a:p>
          <a:p>
            <a:endParaRPr lang="en-US" dirty="0"/>
          </a:p>
          <a:p>
            <a:r>
              <a:rPr lang="en-US" dirty="0"/>
              <a:t>James Scott: the earliest states: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James Scott (2017) makes a similar point with regard to the very earliest states.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He argues that there was often considerable resistance amongst the population to living within the confines of these early states.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Living in the state frequently meant high levels of taxation, difficult agricultural work, poorer nutrition, and greater exposure to diseases due to the increased concentration of people and animals living together. </a:t>
            </a:r>
          </a:p>
          <a:p>
            <a:pPr marL="228600" indent="-228600">
              <a:buAutoNum type="arabicPeriod"/>
            </a:pPr>
            <a:endParaRPr lang="en-US" dirty="0"/>
          </a:p>
          <a:p>
            <a:endParaRPr lang="en-US" dirty="0"/>
          </a:p>
          <a:p>
            <a:r>
              <a:rPr lang="en-US" dirty="0"/>
              <a:t>Peace/stability in stateless societies: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Relative peace and stability can sometimes be achieved in stateless societies.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at least two potential stories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story has to do with the incentives faced by providers of security and the costs of violence. </a:t>
            </a:r>
          </a:p>
          <a:p>
            <a:pPr marL="800100" lvl="1"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story has to do with social norms.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None of this is to say that stateless societies are characterized by political equality.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cage of norms helps to prevent the worst predictions of the endemic conflict associated with the Hobbesian state of nature.</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237431386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4-4 </a:t>
            </a:r>
            <a:r>
              <a:rPr lang="en-US" sz="1200" dirty="0">
                <a:effectLst/>
                <a:latin typeface="Calibri" panose="020F0502020204030204" pitchFamily="34" charset="0"/>
                <a:ea typeface="Calibri" panose="020F0502020204030204" pitchFamily="34" charset="0"/>
                <a:cs typeface="Times New Roman" panose="02020603050405020304" pitchFamily="18" charset="0"/>
              </a:rPr>
              <a:t>Explain the predatory view of the state.</a:t>
            </a:r>
            <a:r>
              <a:rPr lang="en-US" dirty="0">
                <a:effectLst/>
              </a:rPr>
              <a:t> </a:t>
            </a:r>
            <a:endParaRPr lang="en-US" dirty="0"/>
          </a:p>
          <a:p>
            <a:endParaRPr lang="en-US" dirty="0"/>
          </a:p>
          <a:p>
            <a:r>
              <a:rPr lang="en-US" dirty="0"/>
              <a:t>Two possibilities with the state: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 In the first possibility, some actor or set of actors has been successful at concentrating power in their own hands and creating a centralized political hierarchy.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second possibility, groups of societal actors are sufficiently strong to prevent anyone from concentrating power in their own hands and forming the state. </a:t>
            </a:r>
            <a:endParaRPr lang="en-US" dirty="0"/>
          </a:p>
          <a:p>
            <a:endParaRPr lang="en-US" dirty="0"/>
          </a:p>
          <a:p>
            <a:r>
              <a:rPr lang="en-US" dirty="0"/>
              <a:t>Third possibility: greater freedom: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a third possibility that promises greater freedom for the masses.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occurs when non-state actors, either elites (as in the development of limited government in 17</a:t>
            </a:r>
            <a:r>
              <a:rPr lang="en-US" sz="1800" baseline="30000" dirty="0">
                <a:effectLst/>
                <a:latin typeface="Calibri" panose="020F0502020204030204" pitchFamily="34" charset="0"/>
                <a:ea typeface="Calibri" panose="020F0502020204030204" pitchFamily="34" charset="0"/>
                <a:cs typeface="Times New Roman" panose="02020603050405020304" pitchFamily="18" charset="0"/>
              </a:rPr>
              <a:t>th</a:t>
            </a:r>
            <a:r>
              <a:rPr lang="en-US" sz="1800" dirty="0">
                <a:effectLst/>
                <a:latin typeface="Calibri" panose="020F0502020204030204" pitchFamily="34" charset="0"/>
                <a:ea typeface="Calibri" panose="020F0502020204030204" pitchFamily="34" charset="0"/>
                <a:cs typeface="Times New Roman" panose="02020603050405020304" pitchFamily="18" charset="0"/>
              </a:rPr>
              <a:t> century England) or the masses (as in modern democracies), are able to constrain the state from predatory excess.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this possibility, the state is powerful enough that it can maintain the peace, but not so powerful that it can dominate society. Indeed, societal actors remain sufficiently powerful that the state must be responsive to their preferences and interests.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state that’s constrained by society resolves conflict fairly, provides public services and economic opportunities to substantial portions of its citizens, and dismantles the cage of norms that limits people’s freedom. </a:t>
            </a:r>
            <a:endParaRPr lang="en-US" dirty="0"/>
          </a:p>
          <a:p>
            <a:endParaRPr lang="en-US" dirty="0"/>
          </a:p>
          <a:p>
            <a:r>
              <a:rPr lang="en-US" dirty="0"/>
              <a:t>State isn’t responsive to society: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important to recognize that the state isn’t responsive to society in this third possibility out of the goodness of its heart.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responsive because it’s reliant in some way on societal support and societal actors are sufficiently powerful to hold it accountable.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state’s constrained because it’s dependent on citizens who have credible exit options. </a:t>
            </a:r>
            <a:endParaRPr lang="en-US" dirty="0"/>
          </a:p>
          <a:p>
            <a:endParaRPr lang="en-US" dirty="0"/>
          </a:p>
          <a:p>
            <a:r>
              <a:rPr lang="en-US" dirty="0"/>
              <a:t>Constrained states extract societal resources: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constrained state extracts the resources it needs from society through what Margaret Levi (1988, 52) calls “quasi-voluntary compliance.”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Quasi-voluntary compliance refers to a situation in which the citizens feel they’re getting something—maybe policy concessions or limits on future state behavior—in return for the tax dollars the state’s extracting.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Quasi-voluntary compliance has several potential advantages over outright predation. </a:t>
            </a:r>
            <a:endParaRPr lang="en-US" dirty="0">
              <a:effectLst/>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163782234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4-4 </a:t>
            </a:r>
            <a:r>
              <a:rPr lang="en-US" sz="1200" dirty="0">
                <a:effectLst/>
                <a:latin typeface="Calibri" panose="020F0502020204030204" pitchFamily="34" charset="0"/>
                <a:ea typeface="Calibri" panose="020F0502020204030204" pitchFamily="34" charset="0"/>
                <a:cs typeface="Times New Roman" panose="02020603050405020304" pitchFamily="18" charset="0"/>
              </a:rPr>
              <a:t>Explain the predatory view of the state.</a:t>
            </a:r>
            <a:r>
              <a:rPr lang="en-US" dirty="0">
                <a:effectLst/>
              </a:rPr>
              <a:t>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Acemoglu/Robinson: positive feedback loop:</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Acemoglu and Robinson (2020) suggest the possibility of a positive feedback loop in which the state and society both become stronger so long as their relative power remains fairly balanced.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To encourage a “larger pie”, the state allows people to experiment.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cage of norms becomes less binding and social mobility increases.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willingness of society to allow the role of the state to expand explains why constrained states such as those in, say, Sweden, Finland, and Norway often enjoy greater capacity and citizen compliance than more unconstrained states such as the one in China.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 necessary condition for this positive feedback loop to continue is that both the state and society feel like they’re gaining something when the other gets stronger.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positive feedback loop that expands human freedom can start to break down if one side feels they’re being taken advantage of by the other.</a:t>
            </a:r>
            <a:r>
              <a:rPr lang="en-US" dirty="0">
                <a:effectLst/>
              </a:rPr>
              <a:t> </a:t>
            </a:r>
            <a:endParaRPr lang="en-US" dirty="0"/>
          </a:p>
          <a:p>
            <a:endParaRPr lang="en-US" dirty="0"/>
          </a:p>
          <a:p>
            <a:r>
              <a:rPr lang="en-US" dirty="0"/>
              <a:t>Constrained states are unstable: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Situations in which the state is constrained by society are often unstable.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Acemoglu and Robinson (2020) refer to the range in which state-society power is sufficiently balanced that the state is constrained as the “narrow corridor.”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Small shifts in the relative power of the state or societal actors can lead to significant changes in the nature of state rule.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state becomes less accountable to society and is now freer to act as it wants.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resulting “absence” of the state leads either to endemic conflict, an uneasy truce between competing purveyors of security, or the increasing re-emergence of the cage of norms.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Remaining in the “narrow corridor” requires constant surveillance to make sure that power is evenly balanced between the state and society.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30607280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4-4 </a:t>
            </a:r>
            <a:r>
              <a:rPr lang="en-US" sz="1200" dirty="0">
                <a:effectLst/>
                <a:latin typeface="Calibri" panose="020F0502020204030204" pitchFamily="34" charset="0"/>
                <a:ea typeface="Calibri" panose="020F0502020204030204" pitchFamily="34" charset="0"/>
                <a:cs typeface="Times New Roman" panose="02020603050405020304" pitchFamily="18" charset="0"/>
              </a:rPr>
              <a:t>Explain the predatory view of the state.</a:t>
            </a:r>
            <a:r>
              <a:rPr lang="en-US" dirty="0">
                <a:effectLst/>
              </a:rPr>
              <a:t> </a:t>
            </a:r>
            <a:endParaRPr lang="en-US" dirty="0"/>
          </a:p>
          <a:p>
            <a:endParaRPr lang="en-US" dirty="0"/>
          </a:p>
          <a:p>
            <a:r>
              <a:rPr lang="en-US" dirty="0">
                <a:latin typeface="Arial" panose="020B0604020202020204" pitchFamily="34" charset="0"/>
                <a:cs typeface="Arial" panose="020B0604020202020204" pitchFamily="34" charset="0"/>
              </a:rPr>
              <a:t>States engaging in different behaviors: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States engage in different forms of behavior depending on the balance of power between the state and societal actors.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 are three possibilities</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first possibility, many societal actors are more powerful than the state and state institutions are largely absent from people’s everyday lives.</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second possibility, the state is much more powerful than society and is therefore unconstrained by it.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third possibility is that there’s a roughly equal balance of power between the state and at least some societal actors. </a:t>
            </a: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Different “types” of states: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Some scholars refer to these different possibilities as different “types” of states.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make references to absent states, unconstrained states, constrained states, or some such similar nomenclature.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the predatory view of the state, all states are fundamentally the same.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observed behavior of the state varies because the balance of power between the state and society is different in different contexts.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Unconstrained, constrained, and absent states aren’t distinct types of states but simply descriptions of different forms of state behavior.</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latin typeface="Arial" panose="020B060402020202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Countries in two-dimensional space: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three possibilities for state behavior we’ve described are graphically depicted in Figure 4.1.</a:t>
            </a:r>
            <a:r>
              <a:rPr lang="en-US" dirty="0">
                <a:effectLst/>
              </a:rPr>
              <a:t> </a:t>
            </a:r>
            <a:endParaRPr lang="en-US" dirty="0">
              <a:effectLst/>
              <a:latin typeface="Arial" panose="020B0604020202020204" pitchFamily="34" charset="0"/>
              <a:cs typeface="Arial" panose="020B0604020202020204" pitchFamily="34"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Based on descriptions in Acemoglu and Robinson (2020), we’ve tentatively placed several countries in the two-dimensional space depicted in Figure 4.1 to illustrate different scenarios.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China and Colombia represent countries where the state is unconstrained.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state in Colombia is only slightly stronger than society.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Somalia and India represent countries where the power of society is greater than the power of the state and where, therefore, the state might be considered absent.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Sweden represents a country where the state is constrained.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endParaRPr lang="en-US" dirty="0">
              <a:latin typeface="Arial" panose="020B0604020202020204" pitchFamily="34" charset="0"/>
              <a:cs typeface="Arial" panose="020B0604020202020204" pitchFamily="34" charset="0"/>
            </a:endParaRPr>
          </a:p>
          <a:p>
            <a:r>
              <a:rPr lang="en-US" dirty="0">
                <a:latin typeface="Arial" panose="020B0604020202020204" pitchFamily="34" charset="0"/>
                <a:cs typeface="Arial" panose="020B0604020202020204" pitchFamily="34" charset="0"/>
              </a:rPr>
              <a:t>Some important insights: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is that history isn’t pushing us inexorably toward a single form of state behavior.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second important insight is that the impact of structural factors such as economic development, cultural change, or institutional choice that alter the balance of power between the state and society are necessarily context dependent. </a:t>
            </a:r>
            <a:endParaRPr lang="en-US" sz="1800" dirty="0">
              <a:effectLst/>
              <a:latin typeface="Arial" panose="020B0604020202020204" pitchFamily="34" charset="0"/>
              <a:ea typeface="Calibri" panose="020F0502020204030204" pitchFamily="34" charset="0"/>
              <a:cs typeface="Arial" panose="020B0604020202020204" pitchFamily="34"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Figure 4.2 shows four hypothetical scenarios:</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scenario 1, the increase in state power sees an already strong unconstrained state gain even greater capacity.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scenario 2, the same increase in state power transforms a constrained state into an unconstrained one.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scenario 3, it transforms an absent state into a constrained state.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scenario 4, the increase in state power isn’t large enough to transform an absent state into a constrained state.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dirty="0"/>
          </a:p>
        </p:txBody>
      </p:sp>
    </p:spTree>
    <p:extLst>
      <p:ext uri="{BB962C8B-B14F-4D97-AF65-F5344CB8AC3E}">
        <p14:creationId xmlns:p14="http://schemas.microsoft.com/office/powerpoint/2010/main" val="26269943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 4-4 </a:t>
            </a:r>
            <a:r>
              <a:rPr lang="en-US" sz="1200" dirty="0">
                <a:effectLst/>
                <a:latin typeface="Calibri" panose="020F0502020204030204" pitchFamily="34" charset="0"/>
                <a:ea typeface="Calibri" panose="020F0502020204030204" pitchFamily="34" charset="0"/>
                <a:cs typeface="Times New Roman" panose="02020603050405020304" pitchFamily="18" charset="0"/>
              </a:rPr>
              <a:t>Explain the predatory view of the state.</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a:p>
        </p:txBody>
      </p:sp>
    </p:spTree>
    <p:extLst>
      <p:ext uri="{BB962C8B-B14F-4D97-AF65-F5344CB8AC3E}">
        <p14:creationId xmlns:p14="http://schemas.microsoft.com/office/powerpoint/2010/main" val="194239232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 4-4 </a:t>
            </a:r>
            <a:r>
              <a:rPr lang="en-US" sz="1200" dirty="0">
                <a:effectLst/>
                <a:latin typeface="Calibri" panose="020F0502020204030204" pitchFamily="34" charset="0"/>
                <a:ea typeface="Calibri" panose="020F0502020204030204" pitchFamily="34" charset="0"/>
                <a:cs typeface="Times New Roman" panose="02020603050405020304" pitchFamily="18" charset="0"/>
              </a:rPr>
              <a:t>Explain the predatory view of the state.</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a:p>
        </p:txBody>
      </p:sp>
    </p:spTree>
    <p:extLst>
      <p:ext uri="{BB962C8B-B14F-4D97-AF65-F5344CB8AC3E}">
        <p14:creationId xmlns:p14="http://schemas.microsoft.com/office/powerpoint/2010/main" val="80115676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408477389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4-1 </a:t>
            </a:r>
            <a:r>
              <a:rPr lang="en-US" sz="1200" dirty="0">
                <a:effectLst/>
                <a:latin typeface="Calibri" panose="020F0502020204030204" pitchFamily="34" charset="0"/>
                <a:ea typeface="Calibri" panose="020F0502020204030204" pitchFamily="34" charset="0"/>
                <a:cs typeface="Times New Roman" panose="02020603050405020304" pitchFamily="18" charset="0"/>
              </a:rPr>
              <a:t>Define the state.</a:t>
            </a:r>
            <a:r>
              <a:rPr lang="en-US" dirty="0">
                <a:effectLst/>
              </a:rPr>
              <a:t> </a:t>
            </a:r>
            <a:endParaRPr lang="en-US" dirty="0"/>
          </a:p>
          <a:p>
            <a:endParaRPr lang="en-US" dirty="0"/>
          </a:p>
          <a:p>
            <a:r>
              <a:rPr lang="en-US" dirty="0"/>
              <a:t>Uniqueness must be successful:</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Weber</a:t>
            </a:r>
            <a:r>
              <a:rPr lang="en-US" sz="1800" i="1" dirty="0">
                <a:effectLst/>
                <a:latin typeface="Calibri" panose="020F0502020204030204" pitchFamily="34" charset="0"/>
                <a:ea typeface="Calibri" panose="020F0502020204030204" pitchFamily="34" charset="0"/>
                <a:cs typeface="Times New Roman" panose="02020603050405020304" pitchFamily="18" charset="0"/>
              </a:rPr>
              <a:t> does</a:t>
            </a:r>
            <a:r>
              <a:rPr lang="en-US" sz="1800" dirty="0">
                <a:effectLst/>
                <a:latin typeface="Calibri" panose="020F0502020204030204" pitchFamily="34" charset="0"/>
                <a:ea typeface="Calibri" panose="020F0502020204030204" pitchFamily="34" charset="0"/>
                <a:cs typeface="Times New Roman" panose="02020603050405020304" pitchFamily="18" charset="0"/>
              </a:rPr>
              <a:t> specify, though, that this claim of uniqueness must be successful.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another entity claims to have the right to use force, then the “stateness” of the state is called into question.</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this other entity claims that they alone have the right to use violence, then they’re claiming to be the state.</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effectLst/>
                <a:latin typeface="Times New Roman" panose="02020603050405020304" pitchFamily="18" charset="0"/>
                <a:ea typeface="Times New Roman" panose="02020603050405020304" pitchFamily="18" charset="0"/>
              </a:rPr>
              <a:t>If, in contrast, this other entity claims to have the right to use violence without claiming that it’s unique in doing so, then the state’s claim to have a monopoly on the legitimate use of force has been unsuccessful, and we’d describe this as the condition for anarchy.</a:t>
            </a:r>
            <a:endParaRPr lang="en-US" sz="1800" dirty="0">
              <a:effectLst/>
              <a:latin typeface="Times New Roman" panose="02020603050405020304" pitchFamily="18" charset="0"/>
              <a:ea typeface="Times New Roman" panose="02020603050405020304" pitchFamily="18" charset="0"/>
            </a:endParaRPr>
          </a:p>
          <a:p>
            <a:pPr marL="228600" indent="-228600">
              <a:buAutoNum type="arabicPeriod"/>
            </a:pPr>
            <a:endParaRPr lang="en-US" dirty="0"/>
          </a:p>
          <a:p>
            <a:endParaRPr lang="en-US" dirty="0"/>
          </a:p>
          <a:p>
            <a:r>
              <a:rPr lang="en-US" dirty="0"/>
              <a:t>Contemporary scholars downplay legitimacy/monopoly: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More contemporary scholars have tended to downplay the issue of legitimacy and monopoly regarding violence when defining the state.</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Charles Tilly—”[States are] relatively centralized, differentiated organizations, the officials of which, more or less, successfully claim control over the chief concentrated means of violence within a population inhabiting a large contiguous territory.”</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Douglass North—” A state is an organization with a comparative advantage in violence, extending over a geographic area whose boundaries are determined by its power to tax constituents.”</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these definitions differ from that provided by Weber in that they no longer refer to legitimacy or a monopoly over the use of force, they share the belief that all states must have a given territory and that they inherently rely on the threat of force to rule. </a:t>
            </a:r>
          </a:p>
          <a:p>
            <a:endParaRPr lang="en-US" dirty="0"/>
          </a:p>
          <a:p>
            <a:r>
              <a:rPr lang="en-US" dirty="0"/>
              <a:t>Force doesn’t mean all-powerful:</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That states use force to rule doesn’t mean they’re all-powerful. States never perfectly monopolize force.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Nor does the state’s ability to use force necessarily mean it can always enforce its will.</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states tolerate some noncompliance.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marginal cost of enforcing laws becomes so great that the state prefers to allow some degree of noncompliance rather than spend more resources on improving law enforcement. </a:t>
            </a:r>
          </a:p>
          <a:p>
            <a:pPr marL="228600" indent="-228600">
              <a:buAutoNum type="arabicPeriod"/>
            </a:pPr>
            <a:endParaRPr lang="en-US" dirty="0"/>
          </a:p>
          <a:p>
            <a:endParaRPr lang="en-US" dirty="0"/>
          </a:p>
          <a:p>
            <a:r>
              <a:rPr lang="en-US" dirty="0"/>
              <a:t>States described as failed states: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States that can’t coerce and are unable to use force to successfully control the inhabitants of a given territory are often described as failed states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Weber and Tilly, a state fails to be a state when it’s unable to deter other actors from using violence in a systematic fashion.</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North, a state fails to be a state when it’s unable to compel societal actors to pay sufficient taxes to fund the state’s provision of security.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Contemporary observers frequently refer to countries such as Afghanistan, the Central African Republic, Somalia, Sudan, and Yemen as failed states.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states aren’t “failing” because they’re unable to meet some policy objective. They’re “failing” because they’re unable to provide the functions that define them as states—they’re unable to coerce or successfully control the inhabitants in their territory.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While we often talk about “states” and “failed states,” there is, in reality, a continuum of “stateness”.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Map 4.1 shows the level of state fragility around the world in 2023 according to the Fragile States Index. </a:t>
            </a:r>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352115405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4-1 </a:t>
            </a:r>
            <a:r>
              <a:rPr lang="en-US" sz="1200" dirty="0">
                <a:effectLst/>
                <a:latin typeface="Calibri" panose="020F0502020204030204" pitchFamily="34" charset="0"/>
                <a:ea typeface="Calibri" panose="020F0502020204030204" pitchFamily="34" charset="0"/>
                <a:cs typeface="Times New Roman" panose="02020603050405020304" pitchFamily="18" charset="0"/>
              </a:rPr>
              <a:t>Define the state.</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 4-2 </a:t>
            </a:r>
            <a:r>
              <a:rPr lang="en-US" sz="1800" dirty="0">
                <a:effectLst/>
                <a:latin typeface="Calibri" panose="020F0502020204030204" pitchFamily="34" charset="0"/>
                <a:ea typeface="Calibri" panose="020F0502020204030204" pitchFamily="34" charset="0"/>
                <a:cs typeface="Times New Roman" panose="02020603050405020304" pitchFamily="18" charset="0"/>
              </a:rPr>
              <a:t>Describe life in the state of nature.</a:t>
            </a:r>
            <a:r>
              <a:rPr lang="en-US" dirty="0">
                <a:effectLst/>
              </a:rPr>
              <a:t> </a:t>
            </a:r>
          </a:p>
          <a:p>
            <a:endParaRPr lang="en-US" dirty="0">
              <a:effectLst/>
            </a:endParaRPr>
          </a:p>
          <a:p>
            <a:r>
              <a:rPr lang="en-US" dirty="0"/>
              <a:t>Thomas Hobbes: state of nature: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Hobbes famously described life in the state of nature as a “war of every man against every man” in which life was “solitary, poor, nasty, brutish, and short”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He believed that individuals in the state of nature faced a dilemma.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Given a certain degree of equality between individuals, each person recognized they could gain by attacking their neighbor in a moment of vulnerability (say, while their neighbor slept).</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Hobbes believed that even the weakest individual in the state of nature had enough power to overcome the strongest, either by trickery or by joining forces, if they chose.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Without a “common power to keep them all in awe,” this was the dilemma that individuals faced in the state of nature.</a:t>
            </a:r>
            <a:r>
              <a:rPr lang="en-US" dirty="0">
                <a:effectLst/>
              </a:rPr>
              <a:t> </a:t>
            </a:r>
          </a:p>
          <a:p>
            <a:endParaRPr lang="en-US" dirty="0">
              <a:effectLst/>
            </a:endParaRPr>
          </a:p>
          <a:p>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“Modern man” and “noble savages.”: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Rousseau worried about “modern” man and had quite romantic notions about the “noble savages” we might expect to find in the state of nature.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Thinkers like Hobbes, Locke, and Rousseau argued that there was something fundamental about the very structure of the state of nature that made it difficult for citizens to behave themselves.</a:t>
            </a:r>
            <a:r>
              <a:rPr lang="en-US" sz="2800" dirty="0">
                <a:effectLst/>
              </a:rPr>
              <a:t> </a:t>
            </a:r>
          </a:p>
          <a:p>
            <a:endParaRPr lang="en-US" dirty="0"/>
          </a:p>
          <a:p>
            <a:r>
              <a:rPr lang="en-US" dirty="0"/>
              <a:t>Stylized interaction between two individuals: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Imagine there are two individuals who both desire “the same thing [say, a plot of land], which nevertheless they cannot both enjoy.”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absence of protection from a third-party enforcer, an “invader hath no more to fear than another man’s single power”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Under these conditions, “there is no place for industry” because the industrious have no confidence that they’ll be able to control the fruit of their labor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Both individuals in our stylized interaction (A and B) have essentially two actions they can take.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can choose to “steal” or they can choose to “refrain” from stealing. </a:t>
            </a: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The two individuals in the state of nature value possessions. </a:t>
            </a:r>
          </a:p>
          <a:p>
            <a:pPr marL="685800" lvl="1"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As a result, an individual’s best outcome occurs when </a:t>
            </a:r>
            <a:r>
              <a:rPr lang="en-US" sz="1800" dirty="0">
                <a:solidFill>
                  <a:srgbClr val="211D1E"/>
                </a:solidFill>
                <a:effectLst/>
                <a:latin typeface="Calibri" panose="020F0502020204030204" pitchFamily="34" charset="0"/>
                <a:ea typeface="Calibri" panose="020F0502020204030204" pitchFamily="34" charset="0"/>
                <a:cs typeface="Adobe Garamond Pro"/>
              </a:rPr>
              <a:t>they steal</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 the possessions of the other person and the other person refrains from stealing </a:t>
            </a:r>
            <a:r>
              <a:rPr lang="en-US" sz="1800" dirty="0">
                <a:solidFill>
                  <a:srgbClr val="211D1E"/>
                </a:solidFill>
                <a:effectLst/>
                <a:latin typeface="Calibri" panose="020F0502020204030204" pitchFamily="34" charset="0"/>
                <a:ea typeface="Calibri" panose="020F0502020204030204" pitchFamily="34" charset="0"/>
                <a:cs typeface="Adobe Garamond Pro"/>
              </a:rPr>
              <a:t>theirs</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Individuals A and B would both steal in the state of nature.</a:t>
            </a:r>
          </a:p>
          <a:p>
            <a:pPr marL="685800" lvl="1"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Adobe Garamond Pro"/>
              </a:rPr>
              <a:t>Behavior</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 that’s rational for each individual leads A and B to an outcome they both agree is inferior to some other outcome.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Part of the problem is that each actor may come to feel they’re being taken advantage of.</a:t>
            </a:r>
            <a:r>
              <a:rPr lang="en-US" dirty="0">
                <a:effectLst/>
              </a:rPr>
              <a:t> </a:t>
            </a:r>
            <a:endParaRPr lang="en-US" sz="1800" dirty="0">
              <a:solidFill>
                <a:srgbClr val="211D1E"/>
              </a:solidFill>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Promising to stop stealing because it’s mutually destructive isn’t sufficient to actually stop the players from stealing.</a:t>
            </a:r>
            <a:r>
              <a:rPr lang="en-US" dirty="0">
                <a:effectLst/>
              </a:rPr>
              <a:t> </a:t>
            </a:r>
            <a:endParaRPr lang="en-US" dirty="0"/>
          </a:p>
          <a:p>
            <a:endParaRPr lang="en-US" dirty="0"/>
          </a:p>
          <a:p>
            <a:r>
              <a:rPr lang="en-US" dirty="0"/>
              <a:t>Good behavior and evolutionary consequences: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Garrett Hardin (1968) points out, relying on promises of good behavior or moral suasion may have perverse evolutionary consequences.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Hardin suggests that to rely on moral suasion is to run the risk that moral people will be eliminated from society.</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10821568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 4-3 </a:t>
            </a:r>
            <a:r>
              <a:rPr lang="en-US" sz="1800" dirty="0">
                <a:effectLst/>
                <a:latin typeface="Calibri" panose="020F0502020204030204" pitchFamily="34" charset="0"/>
                <a:ea typeface="Calibri" panose="020F0502020204030204" pitchFamily="34" charset="0"/>
                <a:cs typeface="Times New Roman" panose="02020603050405020304" pitchFamily="18" charset="0"/>
              </a:rPr>
              <a:t>Explain the social contract theory of the state.</a:t>
            </a:r>
            <a:r>
              <a:rPr lang="en-US" dirty="0">
                <a:effectLst/>
              </a:rPr>
              <a:t> </a:t>
            </a:r>
          </a:p>
          <a:p>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Hobbes’s solution: the “Sovereign.”:</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Hobbes’s solution to the problems that individuals experience in the state of nature was to create someone or something—the “Sovereign”—that had sufficient force that people would stand in awe of it.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sovereign, a form of centralized authority, was to be created by an implicit social contract between individuals in the state of nature.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Individuals would “contract” with each other to give up their natural rights (rights given to them by nature) in exchange for civil rights (rights given to them by laws) that would be protected by the sovereign. </a:t>
            </a:r>
          </a:p>
          <a:p>
            <a:endParaRPr lang="en-US" dirty="0">
              <a:effectLst/>
            </a:endParaRPr>
          </a:p>
          <a:p>
            <a:r>
              <a:rPr lang="en-US" dirty="0"/>
              <a:t>Third-party enforcer for punishments: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Social contract theorists all view the state as a third-party enforcer who can dole out punishments to individuals who engage in socially destructive behavior that violates the social contract.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Punishments were to be structured in such a way that “steal” would no longer be the automatic choice for individuals in society.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Societal violence is generally low in contemporary countries where states have gathered sufficient power and capacity that they’re able to successfully enforce their laws and coerce the inhabitants in their territory.</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dirty="0">
              <a:effectLst/>
            </a:endParaRPr>
          </a:p>
          <a:p>
            <a:r>
              <a:rPr lang="en-US" dirty="0"/>
              <a:t>Members engaged in exchange relationships: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common answer to this question portrays members of civil society as being engaged in an exchange relationship with the sovereign.</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sovereign agrees to police us in exchange for taxes that citizens pay. </a:t>
            </a:r>
          </a:p>
          <a:p>
            <a:endParaRPr lang="en-US" dirty="0">
              <a:effectLst/>
            </a:endParaRPr>
          </a:p>
          <a:p>
            <a:r>
              <a:rPr lang="en-US" dirty="0"/>
              <a:t>Claims of social contract theorists: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the state to be a solution to the state of nature as social contract theorists claim, it must be the case that (1) the punishment imposed by the state for stealing is sufficiently large that individuals prefer to refrain rather than steal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and</a:t>
            </a:r>
            <a:r>
              <a:rPr lang="en-US" sz="1800" dirty="0">
                <a:effectLst/>
                <a:latin typeface="Calibri" panose="020F0502020204030204" pitchFamily="34" charset="0"/>
                <a:ea typeface="Calibri" panose="020F0502020204030204" pitchFamily="34" charset="0"/>
                <a:cs typeface="Times New Roman" panose="02020603050405020304" pitchFamily="18" charset="0"/>
              </a:rPr>
              <a:t> (2) the tax rate charged by the state for acting as the police isn’t so large that individuals prefer the state of nature to civil society.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comparison between the responsibilities the state imposes on its citizens  and the benefits the citizen can obtain from living in civil society is central to the very nature of politics.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Thinkers who see the state of nature as dire are going to expect citizens to accept a draconian set of responsibilities in exchange for the “protection” the state provides.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those who see civil society as a mere convenience over a workable, if inefficient, state of nature are going to place much greater restrictions on what the state can ask of its citizens. </a:t>
            </a:r>
            <a:endParaRPr lang="en-US" dirty="0">
              <a:effectLst/>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279347539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L.O. 4-4 </a:t>
            </a:r>
            <a:r>
              <a:rPr lang="en-US" sz="1800" dirty="0">
                <a:effectLst/>
                <a:latin typeface="Calibri" panose="020F0502020204030204" pitchFamily="34" charset="0"/>
                <a:ea typeface="Calibri" panose="020F0502020204030204" pitchFamily="34" charset="0"/>
                <a:cs typeface="Times New Roman" panose="02020603050405020304" pitchFamily="18" charset="0"/>
              </a:rPr>
              <a:t>Explain the predatory view of the state.</a:t>
            </a:r>
            <a:r>
              <a:rPr lang="en-US" dirty="0">
                <a:effectLst/>
              </a:rPr>
              <a:t> </a:t>
            </a:r>
          </a:p>
          <a:p>
            <a:endParaRPr lang="en-US" dirty="0">
              <a:effectLst/>
            </a:endParaRPr>
          </a:p>
          <a:p>
            <a:r>
              <a:rPr lang="en-US" dirty="0"/>
              <a:t>Emergence/role of the state</a:t>
            </a:r>
            <a:r>
              <a:rPr lang="en-US" dirty="0">
                <a:effectLst/>
              </a:rPr>
              <a: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predatory view of the state proposes a quite different explanation for the emergence and role of the state.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state emerges as the unintentional by-product of individuals seeking increased power, authority, and domination over others in an anarchic environment.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Unless prevented by competing forces, the desire for security and domination can lead to the emergence of a centralized political hierarchy that concentrates power in the hands of an elite few.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creation of the state isn’t an intentional or consensual process in the predatory view of the state, and there’s no presumption that the state has a duty to protect its citizens.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162164115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4-4 </a:t>
            </a:r>
            <a:r>
              <a:rPr lang="en-US" sz="1200" dirty="0">
                <a:effectLst/>
                <a:latin typeface="Calibri" panose="020F0502020204030204" pitchFamily="34" charset="0"/>
                <a:ea typeface="Calibri" panose="020F0502020204030204" pitchFamily="34" charset="0"/>
                <a:cs typeface="Times New Roman" panose="02020603050405020304" pitchFamily="18" charset="0"/>
              </a:rPr>
              <a:t>Explain the predatory view of the state.</a:t>
            </a:r>
            <a:r>
              <a:rPr lang="en-US"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Small bands of kinship groups: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predatory view of the state posits a history that starts out pretty close to the state of nature imagined by social contract theorists – small bands of kinship groups in which individuals run the risk of violence from their own group members and from competing groups.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Because some individuals have</a:t>
            </a:r>
            <a:r>
              <a:rPr lang="en-US" dirty="0">
                <a:effectLst/>
              </a:rPr>
              <a:t> </a:t>
            </a:r>
            <a:r>
              <a:rPr lang="en-US" sz="1800" dirty="0">
                <a:effectLst/>
                <a:latin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 comparative advantage in the use of violence, they have an incentive to specialize in the provision of security, and others have an incentive to concentrate on other activities.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Tilly (1985) argues that there’s an important difference in that rather than being an impartial third-party enforcer that selflessly solves the collective dilemmas that exist between members of society</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Proponents of the predatory view of the state are pointing out that if we don’t think that individuals are trustworthy and public-spirited</a:t>
            </a:r>
            <a:r>
              <a:rPr lang="en-US" dirty="0">
                <a:effectLst/>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then why would we imagine that representatives of the state, who wield a near monopoly on the use of force, would be?</a:t>
            </a:r>
            <a:r>
              <a:rPr lang="en-US"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Purveyors of protection: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the predatory view of the state, the purveyors of protection are like individuals in the state of nature.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Evidence that markets for protection don’t always produce monopolies comes from the fact that we still see competition in the market for security in virtually all societies.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According to the predatory view of the state, the “state” is just a gang that’s managed to establish something like a monopoly position in the market for protection over a substantial territory.</a:t>
            </a:r>
            <a:r>
              <a:rPr lang="en-US" dirty="0">
                <a:effectLst/>
              </a:rPr>
              <a:t> </a:t>
            </a:r>
            <a:endParaRPr lang="en-US" dirty="0"/>
          </a:p>
          <a:p>
            <a:endParaRPr lang="en-US" dirty="0"/>
          </a:p>
          <a:p>
            <a:endParaRPr lang="en-US" dirty="0"/>
          </a:p>
          <a:p>
            <a:r>
              <a:rPr lang="en-US" dirty="0"/>
              <a:t>Concern for security:</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concern for security on the part of potential rulers leads them to build and use their power to extract resources from others, both because these resources can be utilized to help ensure their continued existence and because leaving these resources in the hands of rivals is potentially dangerous.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State institutions such as a security apparatus and bureaucracy help rulers extract the resources they need to stay in power. </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130953694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4-4 </a:t>
            </a:r>
            <a:r>
              <a:rPr lang="en-US" sz="1200" dirty="0">
                <a:effectLst/>
                <a:latin typeface="Calibri" panose="020F0502020204030204" pitchFamily="34" charset="0"/>
                <a:ea typeface="Calibri" panose="020F0502020204030204" pitchFamily="34" charset="0"/>
                <a:cs typeface="Times New Roman" panose="02020603050405020304" pitchFamily="18" charset="0"/>
              </a:rPr>
              <a:t>Explain the predatory view of the state.</a:t>
            </a:r>
            <a:r>
              <a:rPr lang="en-US"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Rulers in early modern Europe: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rulers in early modern Europe emerged out of what would look to us like a period of lawlessness during the Middle Ages.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Like the heads of organized crime syndicates, feudal lords were constantly trying to put rivals down.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These rivals included external competitors, such as other lords seeking to expand their territory, as well as internal challengers from within their own ranks.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Feudal lands were consolidated into larger holdings under the control of feudal kings.</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lands controlled by these kings gradually began to look like the territories we’d recognize as the political geography of contemporary Europe.</a:t>
            </a:r>
            <a:r>
              <a:rPr lang="en-US"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Change in balance of power:</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Change in the balance of power between local lords and feudal kings in early modern Europe was aided by a change in the “economies of scale” in the use of violence.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 production process is said to exhibit economies of scale if unit costs decline as the number of units produced increases. </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decreasing marginal productivity of labor caused by population growth could be mitigated if new lands could be cultivated.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Bargaining between lords and serfs: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Bargaining between lords and serfs also led to a dynamic that encouraged larger protection organizations.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lords tried to cooperate in the return of serfs, they were often tempted to keep runaway serfs for use on their own land.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desire to exploit the economies of scale in protection created incentives for entrepreneurial rulers to conquer neighboring rulers, and the availability of underutilized arable land created incentives for them to settle new lands.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It was also important for rulers to become efficient in the administration of their territories and the extraction of revenues from their subjects.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political geography of modern Europe is essentially an unintended consequence of the strategies employed by lords and kings to keep a grasp on power.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Geopolitical pressures and military technology:</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External geopolitical pressures and changes in military technology meant that lords needed to increase their war-making capacity to protect themselves and their subjects from the attack of external rivals.</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Greater war-making capacity could be turned against their own subjects to increase their capacity to extract more resources.</a:t>
            </a:r>
            <a:r>
              <a:rPr lang="en-US"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1735292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4-4 </a:t>
            </a:r>
            <a:r>
              <a:rPr lang="en-US" sz="1200" dirty="0">
                <a:effectLst/>
                <a:latin typeface="Calibri" panose="020F0502020204030204" pitchFamily="34" charset="0"/>
                <a:ea typeface="Calibri" panose="020F0502020204030204" pitchFamily="34" charset="0"/>
                <a:cs typeface="Times New Roman" panose="02020603050405020304" pitchFamily="18" charset="0"/>
              </a:rPr>
              <a:t>Explain the predatory view of the state.</a:t>
            </a:r>
            <a:r>
              <a:rPr lang="en-US" dirty="0">
                <a:effectLst/>
              </a:rPr>
              <a:t> </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“Kill or be killed” dynamic:</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“kill or be killed” dynamic that, to a large extent, underpins the predatory view of the state makes it abundantly clear that those states that exist today do so only because they managed to outcompete their rivals who are now gone.</a:t>
            </a:r>
            <a:r>
              <a:rPr lang="en-US" dirty="0">
                <a:effectLst/>
              </a:rPr>
              <a: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Arguments of Jeffrey Herbst (2000):</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Jeffrey Herbst (2000) argues that the modern state developed later and less completely in sub-Saharan Africa because the return from agricultural activity was modest and the rough physical geography of the region made the administration of large holdings difficult.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payoff to effective state protection wasn’t always worth the cost.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large distances between populated areas and interference from outside actors limited geopolitical competition between independent units.</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State failure may occur when the nominal size of states exceeds</a:t>
            </a:r>
            <a:r>
              <a:rPr lang="en-US" sz="2800" dirty="0">
                <a:effectLst/>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r>
              <a:rPr lang="en-GB" sz="1800" dirty="0">
                <a:effectLst/>
                <a:latin typeface="Times New Roman" panose="02020603050405020304" pitchFamily="18" charset="0"/>
                <a:ea typeface="Times New Roman" panose="02020603050405020304" pitchFamily="18" charset="0"/>
              </a:rPr>
              <a:t>the “economy of scale” of protection otherwise implied by political, economic, and geographic conditions.</a:t>
            </a:r>
            <a:endParaRPr lang="en-US" sz="1800" dirty="0">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“progressive problem shift.”: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Because the predatory view of the state both recognizes the possibility of exchange between rulers and the ruled and explains the nature and character of that exchange relationship, philosophers of science would call it a “progressive problem shift.”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predatory view of the state is almost exclusively “positive” in its orientation—that is, it seeks to explain the way that states and citizens behave without necessarily answering questions about what rulers or their citizens ought to do.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contrast, the social contract view of the state arose largely as a way of exploring the moral responsibilities of citizens to the state.</a:t>
            </a:r>
            <a:r>
              <a:rPr lang="en-US" dirty="0">
                <a:effectLst/>
              </a:rPr>
              <a:t> </a:t>
            </a: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Advantages over social contract view:</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It views rulers as egoistic, maximizing, rational actors.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It shows how goal-oriented behavior leads to changes in the institutional environment in which political actors operate and, in addition, how changes in the institutional environment alter leader behavior.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dirty="0"/>
          </a:p>
        </p:txBody>
      </p:sp>
    </p:spTree>
    <p:extLst>
      <p:ext uri="{BB962C8B-B14F-4D97-AF65-F5344CB8AC3E}">
        <p14:creationId xmlns:p14="http://schemas.microsoft.com/office/powerpoint/2010/main" val="140907392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639960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12.xml"/><Relationship Id="rId4" Type="http://schemas.openxmlformats.org/officeDocument/2006/relationships/slide" Target="slide19.xml"/></Relationships>
</file>

<file path=ppt/slides/_rels/slide1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6.xml"/><Relationship Id="rId1" Type="http://schemas.openxmlformats.org/officeDocument/2006/relationships/slideLayout" Target="../slideLayouts/slideLayout12.xml"/><Relationship Id="rId4" Type="http://schemas.openxmlformats.org/officeDocument/2006/relationships/slide" Target="slide2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16.xml"/><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17.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495800"/>
            <a:ext cx="6400800" cy="1752600"/>
          </a:xfrm>
        </p:spPr>
        <p:txBody>
          <a:bodyPr>
            <a:normAutofit fontScale="90000"/>
          </a:bodyPr>
          <a:lstStyle/>
          <a:p>
            <a:r>
              <a:rPr lang="en-US" dirty="0"/>
              <a:t>Clark, Foundations of Comparative Politics, Edition 2</a:t>
            </a:r>
            <a:br>
              <a:rPr lang="en-US" dirty="0"/>
            </a:br>
            <a:r>
              <a:rPr lang="en-US" dirty="0"/>
              <a:t>Chapter 4: The Origins of the Modern State </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8DAA00-078F-D985-BCD2-1B94D287B44D}"/>
              </a:ext>
            </a:extLst>
          </p:cNvPr>
          <p:cNvSpPr>
            <a:spLocks noGrp="1"/>
          </p:cNvSpPr>
          <p:nvPr>
            <p:ph type="title"/>
          </p:nvPr>
        </p:nvSpPr>
        <p:spPr/>
        <p:txBody>
          <a:bodyPr>
            <a:normAutofit/>
          </a:bodyPr>
          <a:lstStyle/>
          <a:p>
            <a:r>
              <a:rPr lang="en-US" sz="4000" dirty="0"/>
              <a:t>The Predatory View of the State </a:t>
            </a:r>
            <a:br>
              <a:rPr lang="en-US" sz="4000" dirty="0"/>
            </a:br>
            <a:r>
              <a:rPr lang="en-US" sz="2400" dirty="0"/>
              <a:t>(4 of 11)</a:t>
            </a:r>
            <a:endParaRPr lang="en-US" sz="2700" dirty="0"/>
          </a:p>
        </p:txBody>
      </p:sp>
      <p:sp>
        <p:nvSpPr>
          <p:cNvPr id="4" name="Content Placeholder 3">
            <a:extLst>
              <a:ext uri="{FF2B5EF4-FFF2-40B4-BE49-F238E27FC236}">
                <a16:creationId xmlns:a16="http://schemas.microsoft.com/office/drawing/2014/main" id="{524619D0-8ED1-EDAB-AA8D-F9F9FA533949}"/>
              </a:ext>
            </a:extLst>
          </p:cNvPr>
          <p:cNvSpPr>
            <a:spLocks noGrp="1"/>
          </p:cNvSpPr>
          <p:nvPr>
            <p:ph idx="1"/>
          </p:nvPr>
        </p:nvSpPr>
        <p:spPr/>
        <p:txBody>
          <a:bodyPr/>
          <a:lstStyle/>
          <a:p>
            <a:pPr marL="0" indent="0">
              <a:buNone/>
            </a:pPr>
            <a:r>
              <a:rPr lang="en-US" dirty="0"/>
              <a:t>The Rise of the State in Early Modern Europe</a:t>
            </a:r>
          </a:p>
          <a:p>
            <a:r>
              <a:rPr lang="en-US" dirty="0"/>
              <a:t>“Kill or be killed” dynamic.</a:t>
            </a:r>
          </a:p>
          <a:p>
            <a:r>
              <a:rPr lang="en-US" dirty="0"/>
              <a:t>Arguments of Jeffrey Herbst (2000).</a:t>
            </a:r>
          </a:p>
          <a:p>
            <a:r>
              <a:rPr lang="en-US" dirty="0"/>
              <a:t>A “progressive problem shift.”</a:t>
            </a:r>
          </a:p>
          <a:p>
            <a:r>
              <a:rPr lang="en-US" dirty="0"/>
              <a:t>Advantages over social contract view.</a:t>
            </a:r>
          </a:p>
          <a:p>
            <a:endParaRPr lang="en-US" dirty="0"/>
          </a:p>
        </p:txBody>
      </p:sp>
      <p:sp>
        <p:nvSpPr>
          <p:cNvPr id="2" name="Footer Placeholder 1">
            <a:extLst>
              <a:ext uri="{FF2B5EF4-FFF2-40B4-BE49-F238E27FC236}">
                <a16:creationId xmlns:a16="http://schemas.microsoft.com/office/drawing/2014/main" id="{91135B88-2EF6-1C69-2E54-7604888C927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90AD074-7A44-B7F3-21DA-10A177AD45B0}"/>
              </a:ext>
            </a:extLst>
          </p:cNvPr>
          <p:cNvSpPr>
            <a:spLocks noGrp="1"/>
          </p:cNvSpPr>
          <p:nvPr>
            <p:ph type="sldNum" sz="quarter" idx="12"/>
          </p:nvPr>
        </p:nvSpPr>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421305137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8DAA00-078F-D985-BCD2-1B94D287B44D}"/>
              </a:ext>
            </a:extLst>
          </p:cNvPr>
          <p:cNvSpPr>
            <a:spLocks noGrp="1"/>
          </p:cNvSpPr>
          <p:nvPr>
            <p:ph type="title"/>
          </p:nvPr>
        </p:nvSpPr>
        <p:spPr/>
        <p:txBody>
          <a:bodyPr>
            <a:normAutofit/>
          </a:bodyPr>
          <a:lstStyle/>
          <a:p>
            <a:r>
              <a:rPr lang="en-US" sz="4000" dirty="0"/>
              <a:t>The Predatory View of the State </a:t>
            </a:r>
            <a:br>
              <a:rPr lang="en-US" sz="4000" dirty="0"/>
            </a:br>
            <a:r>
              <a:rPr lang="en-US" sz="2400" dirty="0"/>
              <a:t>(5 of 11)</a:t>
            </a:r>
            <a:endParaRPr lang="en-US" sz="2700" dirty="0"/>
          </a:p>
        </p:txBody>
      </p:sp>
      <p:sp>
        <p:nvSpPr>
          <p:cNvPr id="4" name="Content Placeholder 3">
            <a:extLst>
              <a:ext uri="{FF2B5EF4-FFF2-40B4-BE49-F238E27FC236}">
                <a16:creationId xmlns:a16="http://schemas.microsoft.com/office/drawing/2014/main" id="{524619D0-8ED1-EDAB-AA8D-F9F9FA533949}"/>
              </a:ext>
            </a:extLst>
          </p:cNvPr>
          <p:cNvSpPr>
            <a:spLocks noGrp="1"/>
          </p:cNvSpPr>
          <p:nvPr>
            <p:ph idx="1"/>
          </p:nvPr>
        </p:nvSpPr>
        <p:spPr/>
        <p:txBody>
          <a:bodyPr/>
          <a:lstStyle/>
          <a:p>
            <a:pPr marL="0" indent="0">
              <a:buNone/>
            </a:pPr>
            <a:r>
              <a:rPr lang="en-US" dirty="0"/>
              <a:t>Fear of the State: Who Will Guard the Guardian?</a:t>
            </a:r>
          </a:p>
          <a:p>
            <a:r>
              <a:rPr lang="en-US" dirty="0"/>
              <a:t>Economic concept of “comparative advantage.”</a:t>
            </a:r>
          </a:p>
          <a:p>
            <a:r>
              <a:rPr lang="en-US" dirty="0"/>
              <a:t>“Absolute advantage” and “comparative advantage.”</a:t>
            </a:r>
          </a:p>
          <a:p>
            <a:r>
              <a:rPr lang="en-US" dirty="0"/>
              <a:t>Knowing </a:t>
            </a:r>
            <a:r>
              <a:rPr lang="en-US" i="1" dirty="0"/>
              <a:t>ex ante </a:t>
            </a:r>
            <a:r>
              <a:rPr lang="en-US" dirty="0"/>
              <a:t>is difficult.</a:t>
            </a:r>
          </a:p>
        </p:txBody>
      </p:sp>
      <p:sp>
        <p:nvSpPr>
          <p:cNvPr id="2" name="Footer Placeholder 1">
            <a:extLst>
              <a:ext uri="{FF2B5EF4-FFF2-40B4-BE49-F238E27FC236}">
                <a16:creationId xmlns:a16="http://schemas.microsoft.com/office/drawing/2014/main" id="{91135B88-2EF6-1C69-2E54-7604888C927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90AD074-7A44-B7F3-21DA-10A177AD45B0}"/>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372485077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8DAA00-078F-D985-BCD2-1B94D287B44D}"/>
              </a:ext>
            </a:extLst>
          </p:cNvPr>
          <p:cNvSpPr>
            <a:spLocks noGrp="1"/>
          </p:cNvSpPr>
          <p:nvPr>
            <p:ph type="title"/>
          </p:nvPr>
        </p:nvSpPr>
        <p:spPr/>
        <p:txBody>
          <a:bodyPr>
            <a:normAutofit/>
          </a:bodyPr>
          <a:lstStyle/>
          <a:p>
            <a:r>
              <a:rPr lang="en-US" sz="4000" dirty="0"/>
              <a:t>The Predatory View of the State </a:t>
            </a:r>
            <a:br>
              <a:rPr lang="en-US" sz="4000" dirty="0"/>
            </a:br>
            <a:r>
              <a:rPr lang="en-US" sz="2400" dirty="0"/>
              <a:t>(6 of 11)</a:t>
            </a:r>
            <a:endParaRPr lang="en-US" sz="2700" dirty="0"/>
          </a:p>
        </p:txBody>
      </p:sp>
      <p:sp>
        <p:nvSpPr>
          <p:cNvPr id="4" name="Content Placeholder 3">
            <a:extLst>
              <a:ext uri="{FF2B5EF4-FFF2-40B4-BE49-F238E27FC236}">
                <a16:creationId xmlns:a16="http://schemas.microsoft.com/office/drawing/2014/main" id="{524619D0-8ED1-EDAB-AA8D-F9F9FA533949}"/>
              </a:ext>
            </a:extLst>
          </p:cNvPr>
          <p:cNvSpPr>
            <a:spLocks noGrp="1"/>
          </p:cNvSpPr>
          <p:nvPr>
            <p:ph idx="1"/>
          </p:nvPr>
        </p:nvSpPr>
        <p:spPr/>
        <p:txBody>
          <a:bodyPr/>
          <a:lstStyle/>
          <a:p>
            <a:pPr marL="0" indent="0">
              <a:buNone/>
            </a:pPr>
            <a:r>
              <a:rPr lang="en-US" dirty="0"/>
              <a:t>Fear of the State: Who Will Guard the Guardian?</a:t>
            </a:r>
          </a:p>
          <a:p>
            <a:r>
              <a:rPr lang="en-US" dirty="0"/>
              <a:t>Is power always successfully seized?</a:t>
            </a:r>
          </a:p>
          <a:p>
            <a:r>
              <a:rPr lang="en-US" dirty="0"/>
              <a:t>Absence of state in Somalia.</a:t>
            </a:r>
          </a:p>
          <a:p>
            <a:r>
              <a:rPr lang="en-US" dirty="0"/>
              <a:t>James Scott: the earliest states.</a:t>
            </a:r>
          </a:p>
          <a:p>
            <a:r>
              <a:rPr lang="en-US" dirty="0"/>
              <a:t>Peace/stability in stateless societies.  </a:t>
            </a:r>
          </a:p>
        </p:txBody>
      </p:sp>
      <p:sp>
        <p:nvSpPr>
          <p:cNvPr id="2" name="Footer Placeholder 1">
            <a:extLst>
              <a:ext uri="{FF2B5EF4-FFF2-40B4-BE49-F238E27FC236}">
                <a16:creationId xmlns:a16="http://schemas.microsoft.com/office/drawing/2014/main" id="{91135B88-2EF6-1C69-2E54-7604888C927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90AD074-7A44-B7F3-21DA-10A177AD45B0}"/>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32574652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8DAA00-078F-D985-BCD2-1B94D287B44D}"/>
              </a:ext>
            </a:extLst>
          </p:cNvPr>
          <p:cNvSpPr>
            <a:spLocks noGrp="1"/>
          </p:cNvSpPr>
          <p:nvPr>
            <p:ph type="title"/>
          </p:nvPr>
        </p:nvSpPr>
        <p:spPr/>
        <p:txBody>
          <a:bodyPr>
            <a:normAutofit/>
          </a:bodyPr>
          <a:lstStyle/>
          <a:p>
            <a:r>
              <a:rPr lang="en-US" sz="4000" dirty="0"/>
              <a:t>The Predatory View of the State </a:t>
            </a:r>
            <a:br>
              <a:rPr lang="en-US" sz="4000" dirty="0"/>
            </a:br>
            <a:r>
              <a:rPr lang="en-US" sz="2400" dirty="0"/>
              <a:t>(7 of 11)</a:t>
            </a:r>
            <a:endParaRPr lang="en-US" sz="2700" dirty="0"/>
          </a:p>
        </p:txBody>
      </p:sp>
      <p:sp>
        <p:nvSpPr>
          <p:cNvPr id="4" name="Content Placeholder 3">
            <a:extLst>
              <a:ext uri="{FF2B5EF4-FFF2-40B4-BE49-F238E27FC236}">
                <a16:creationId xmlns:a16="http://schemas.microsoft.com/office/drawing/2014/main" id="{524619D0-8ED1-EDAB-AA8D-F9F9FA533949}"/>
              </a:ext>
            </a:extLst>
          </p:cNvPr>
          <p:cNvSpPr>
            <a:spLocks noGrp="1"/>
          </p:cNvSpPr>
          <p:nvPr>
            <p:ph idx="1"/>
          </p:nvPr>
        </p:nvSpPr>
        <p:spPr/>
        <p:txBody>
          <a:bodyPr/>
          <a:lstStyle/>
          <a:p>
            <a:pPr marL="0" indent="0">
              <a:buNone/>
            </a:pPr>
            <a:r>
              <a:rPr lang="en-US" dirty="0"/>
              <a:t>The Possibility of Constrained State: Balancing State and Society </a:t>
            </a:r>
          </a:p>
          <a:p>
            <a:r>
              <a:rPr lang="en-US" dirty="0"/>
              <a:t>Two possibilities with the state.</a:t>
            </a:r>
          </a:p>
          <a:p>
            <a:r>
              <a:rPr lang="en-US" dirty="0"/>
              <a:t>Third possibility: greater freedom.</a:t>
            </a:r>
          </a:p>
          <a:p>
            <a:r>
              <a:rPr lang="en-US" dirty="0"/>
              <a:t>State isn’t responsive to society.</a:t>
            </a:r>
          </a:p>
          <a:p>
            <a:r>
              <a:rPr lang="en-US" dirty="0"/>
              <a:t>Constrained states extract societal resources.</a:t>
            </a:r>
          </a:p>
        </p:txBody>
      </p:sp>
      <p:sp>
        <p:nvSpPr>
          <p:cNvPr id="2" name="Footer Placeholder 1">
            <a:extLst>
              <a:ext uri="{FF2B5EF4-FFF2-40B4-BE49-F238E27FC236}">
                <a16:creationId xmlns:a16="http://schemas.microsoft.com/office/drawing/2014/main" id="{91135B88-2EF6-1C69-2E54-7604888C927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90AD074-7A44-B7F3-21DA-10A177AD45B0}"/>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214992959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8DAA00-078F-D985-BCD2-1B94D287B44D}"/>
              </a:ext>
            </a:extLst>
          </p:cNvPr>
          <p:cNvSpPr>
            <a:spLocks noGrp="1"/>
          </p:cNvSpPr>
          <p:nvPr>
            <p:ph type="title"/>
          </p:nvPr>
        </p:nvSpPr>
        <p:spPr/>
        <p:txBody>
          <a:bodyPr>
            <a:normAutofit/>
          </a:bodyPr>
          <a:lstStyle/>
          <a:p>
            <a:r>
              <a:rPr lang="en-US" sz="4000" dirty="0"/>
              <a:t>The Predatory View of the State </a:t>
            </a:r>
            <a:br>
              <a:rPr lang="en-US" sz="4000" dirty="0"/>
            </a:br>
            <a:r>
              <a:rPr lang="en-US" sz="2400" dirty="0"/>
              <a:t>(8 of 11)</a:t>
            </a:r>
            <a:endParaRPr lang="en-US" sz="2700" dirty="0"/>
          </a:p>
        </p:txBody>
      </p:sp>
      <p:sp>
        <p:nvSpPr>
          <p:cNvPr id="4" name="Content Placeholder 3">
            <a:extLst>
              <a:ext uri="{FF2B5EF4-FFF2-40B4-BE49-F238E27FC236}">
                <a16:creationId xmlns:a16="http://schemas.microsoft.com/office/drawing/2014/main" id="{524619D0-8ED1-EDAB-AA8D-F9F9FA533949}"/>
              </a:ext>
            </a:extLst>
          </p:cNvPr>
          <p:cNvSpPr>
            <a:spLocks noGrp="1"/>
          </p:cNvSpPr>
          <p:nvPr>
            <p:ph idx="1"/>
          </p:nvPr>
        </p:nvSpPr>
        <p:spPr/>
        <p:txBody>
          <a:bodyPr/>
          <a:lstStyle/>
          <a:p>
            <a:pPr marL="0" indent="0">
              <a:buNone/>
            </a:pPr>
            <a:r>
              <a:rPr lang="en-US" dirty="0"/>
              <a:t>The Possibility of Constrained State: Balancing State and Society </a:t>
            </a:r>
          </a:p>
          <a:p>
            <a:r>
              <a:rPr lang="en-US" dirty="0"/>
              <a:t>Acemoglu/Robinson: positive feedback loop.</a:t>
            </a:r>
          </a:p>
          <a:p>
            <a:r>
              <a:rPr lang="en-US" dirty="0"/>
              <a:t>Constrained states are unstable.</a:t>
            </a:r>
          </a:p>
        </p:txBody>
      </p:sp>
      <p:sp>
        <p:nvSpPr>
          <p:cNvPr id="2" name="Footer Placeholder 1">
            <a:extLst>
              <a:ext uri="{FF2B5EF4-FFF2-40B4-BE49-F238E27FC236}">
                <a16:creationId xmlns:a16="http://schemas.microsoft.com/office/drawing/2014/main" id="{91135B88-2EF6-1C69-2E54-7604888C927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90AD074-7A44-B7F3-21DA-10A177AD45B0}"/>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688251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8DAA00-078F-D985-BCD2-1B94D287B44D}"/>
              </a:ext>
            </a:extLst>
          </p:cNvPr>
          <p:cNvSpPr>
            <a:spLocks noGrp="1"/>
          </p:cNvSpPr>
          <p:nvPr>
            <p:ph type="title"/>
          </p:nvPr>
        </p:nvSpPr>
        <p:spPr/>
        <p:txBody>
          <a:bodyPr>
            <a:normAutofit/>
          </a:bodyPr>
          <a:lstStyle/>
          <a:p>
            <a:r>
              <a:rPr lang="en-US" sz="4000" dirty="0"/>
              <a:t>The Predatory View of the State </a:t>
            </a:r>
            <a:br>
              <a:rPr lang="en-US" sz="4000" dirty="0"/>
            </a:br>
            <a:r>
              <a:rPr lang="en-US" sz="2400" dirty="0"/>
              <a:t>(9 of 11)</a:t>
            </a:r>
            <a:endParaRPr lang="en-US" sz="2700" dirty="0"/>
          </a:p>
        </p:txBody>
      </p:sp>
      <p:sp>
        <p:nvSpPr>
          <p:cNvPr id="4" name="Content Placeholder 3">
            <a:extLst>
              <a:ext uri="{FF2B5EF4-FFF2-40B4-BE49-F238E27FC236}">
                <a16:creationId xmlns:a16="http://schemas.microsoft.com/office/drawing/2014/main" id="{524619D0-8ED1-EDAB-AA8D-F9F9FA533949}"/>
              </a:ext>
            </a:extLst>
          </p:cNvPr>
          <p:cNvSpPr>
            <a:spLocks noGrp="1"/>
          </p:cNvSpPr>
          <p:nvPr>
            <p:ph idx="1"/>
          </p:nvPr>
        </p:nvSpPr>
        <p:spPr/>
        <p:txBody>
          <a:bodyPr>
            <a:normAutofit/>
          </a:bodyPr>
          <a:lstStyle/>
          <a:p>
            <a:pPr marL="0" indent="0">
              <a:buNone/>
            </a:pPr>
            <a:r>
              <a:rPr lang="en-US" dirty="0">
                <a:effectLst/>
                <a:latin typeface="Arial" panose="020B0604020202020204" pitchFamily="34" charset="0"/>
                <a:ea typeface="Calibri" panose="020F0502020204030204" pitchFamily="34" charset="0"/>
                <a:cs typeface="Arial" panose="020B0604020202020204" pitchFamily="34" charset="0"/>
              </a:rPr>
              <a:t>States Can Be Absent, Unconstrained, or Constrained</a:t>
            </a:r>
            <a:r>
              <a:rPr lang="en-US" dirty="0">
                <a:effectLst/>
                <a:latin typeface="Arial" panose="020B0604020202020204" pitchFamily="34" charset="0"/>
                <a:cs typeface="Arial" panose="020B0604020202020204" pitchFamily="34" charset="0"/>
              </a:rPr>
              <a:t> </a:t>
            </a:r>
          </a:p>
          <a:p>
            <a:r>
              <a:rPr lang="en-US" dirty="0">
                <a:latin typeface="Arial" panose="020B0604020202020204" pitchFamily="34" charset="0"/>
                <a:cs typeface="Arial" panose="020B0604020202020204" pitchFamily="34" charset="0"/>
              </a:rPr>
              <a:t>States engaging in different behaviors.</a:t>
            </a:r>
          </a:p>
          <a:p>
            <a:r>
              <a:rPr lang="en-US" dirty="0">
                <a:latin typeface="Arial" panose="020B0604020202020204" pitchFamily="34" charset="0"/>
                <a:cs typeface="Arial" panose="020B0604020202020204" pitchFamily="34" charset="0"/>
              </a:rPr>
              <a:t>Different “types” of states.</a:t>
            </a:r>
          </a:p>
          <a:p>
            <a:r>
              <a:rPr lang="en-US" dirty="0">
                <a:latin typeface="Arial" panose="020B0604020202020204" pitchFamily="34" charset="0"/>
                <a:cs typeface="Arial" panose="020B0604020202020204" pitchFamily="34" charset="0"/>
              </a:rPr>
              <a:t>Countries in two-dimensional space.</a:t>
            </a:r>
          </a:p>
          <a:p>
            <a:r>
              <a:rPr lang="en-US" dirty="0">
                <a:latin typeface="Arial" panose="020B0604020202020204" pitchFamily="34" charset="0"/>
                <a:cs typeface="Arial" panose="020B0604020202020204" pitchFamily="34" charset="0"/>
              </a:rPr>
              <a:t>Some important insights.</a:t>
            </a:r>
          </a:p>
        </p:txBody>
      </p:sp>
      <p:sp>
        <p:nvSpPr>
          <p:cNvPr id="2" name="Footer Placeholder 1">
            <a:extLst>
              <a:ext uri="{FF2B5EF4-FFF2-40B4-BE49-F238E27FC236}">
                <a16:creationId xmlns:a16="http://schemas.microsoft.com/office/drawing/2014/main" id="{91135B88-2EF6-1C69-2E54-7604888C927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90AD074-7A44-B7F3-21DA-10A177AD45B0}"/>
              </a:ext>
            </a:extLst>
          </p:cNvPr>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3094600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690880" y="973071"/>
            <a:ext cx="7772400" cy="873713"/>
          </a:xfrm>
        </p:spPr>
        <p:txBody>
          <a:bodyPr>
            <a:normAutofit fontScale="90000"/>
          </a:bodyPr>
          <a:lstStyle/>
          <a:p>
            <a:r>
              <a:rPr lang="en-US" dirty="0"/>
              <a:t>The Predatory View of the State  </a:t>
            </a:r>
            <a:r>
              <a:rPr lang="en-US" sz="2700" dirty="0"/>
              <a:t>(10 of 11)</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352800" cy="1073171"/>
          </a:xfrm>
        </p:spPr>
        <p:txBody>
          <a:bodyPr anchor="ctr">
            <a:noAutofit/>
          </a:bodyPr>
          <a:lstStyle/>
          <a:p>
            <a:pPr marL="0" indent="0">
              <a:buNone/>
            </a:pPr>
            <a:r>
              <a:rPr lang="en-US" sz="2400" b="1" dirty="0"/>
              <a:t>Figure 4.1</a:t>
            </a:r>
            <a:r>
              <a:rPr lang="en-US" sz="2400" noProof="0" dirty="0"/>
              <a:t> </a:t>
            </a:r>
            <a:r>
              <a:rPr lang="en-US" sz="2400" dirty="0"/>
              <a:t>Three Possibilities for State Behavior</a:t>
            </a:r>
            <a:endParaRPr lang="en-US" sz="2400" noProof="0" dirty="0"/>
          </a:p>
        </p:txBody>
      </p:sp>
      <p:pic>
        <p:nvPicPr>
          <p:cNvPr id="9" name="Content Placeholder 8" descr="A graph for the power of the state versus society shows the three possibilities for state behavior.">
            <a:extLst>
              <a:ext uri="{FF2B5EF4-FFF2-40B4-BE49-F238E27FC236}">
                <a16:creationId xmlns:a16="http://schemas.microsoft.com/office/drawing/2014/main" id="{AD4FA2DA-4FE5-4CCC-A5E4-A686D7B7DC39}"/>
              </a:ext>
            </a:extLst>
          </p:cNvPr>
          <p:cNvPicPr>
            <a:picLocks noGrp="1" noChangeAspect="1"/>
          </p:cNvPicPr>
          <p:nvPr>
            <p:ph sz="quarter" idx="13"/>
          </p:nvPr>
        </p:nvPicPr>
        <p:blipFill>
          <a:blip r:embed="rId3"/>
          <a:stretch>
            <a:fillRect/>
          </a:stretch>
        </p:blipFill>
        <p:spPr>
          <a:xfrm>
            <a:off x="4482289" y="2096126"/>
            <a:ext cx="4005325" cy="3618874"/>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250918" y="5815352"/>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52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32188979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690880" y="973071"/>
            <a:ext cx="7772400" cy="873713"/>
          </a:xfrm>
        </p:spPr>
        <p:txBody>
          <a:bodyPr>
            <a:normAutofit fontScale="90000"/>
          </a:bodyPr>
          <a:lstStyle/>
          <a:p>
            <a:r>
              <a:rPr lang="en-US" dirty="0"/>
              <a:t>The Predatory View of the State  </a:t>
            </a:r>
            <a:r>
              <a:rPr lang="en-US" sz="2700" dirty="0"/>
              <a:t>(11 of 11)</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67359" y="2041122"/>
            <a:ext cx="8193009" cy="908345"/>
          </a:xfrm>
        </p:spPr>
        <p:txBody>
          <a:bodyPr anchor="ctr">
            <a:noAutofit/>
          </a:bodyPr>
          <a:lstStyle/>
          <a:p>
            <a:pPr marL="0" indent="0">
              <a:buNone/>
            </a:pPr>
            <a:r>
              <a:rPr lang="en-US" sz="2400" b="1" dirty="0"/>
              <a:t>Figure 4.2</a:t>
            </a:r>
            <a:r>
              <a:rPr lang="en-US" sz="2400" noProof="0" dirty="0"/>
              <a:t> </a:t>
            </a:r>
            <a:r>
              <a:rPr lang="en-US" sz="2400" dirty="0"/>
              <a:t>Four Hypothetical Scenarios Associated With Increasing the Power of the State or the Power of Society</a:t>
            </a:r>
            <a:endParaRPr lang="en-US" sz="2400" noProof="0" dirty="0"/>
          </a:p>
        </p:txBody>
      </p:sp>
      <p:pic>
        <p:nvPicPr>
          <p:cNvPr id="10" name="Content Placeholder 9" descr="Two graphs, labeled 'a' and 'b,' compare scenarios where the power of the state increases versus scenarios where the power of society increases.">
            <a:extLst>
              <a:ext uri="{FF2B5EF4-FFF2-40B4-BE49-F238E27FC236}">
                <a16:creationId xmlns:a16="http://schemas.microsoft.com/office/drawing/2014/main" id="{F5309D07-1FF4-471C-BB63-AAB41101F604}"/>
              </a:ext>
            </a:extLst>
          </p:cNvPr>
          <p:cNvPicPr>
            <a:picLocks noGrp="1" noChangeAspect="1"/>
          </p:cNvPicPr>
          <p:nvPr>
            <p:ph sz="quarter" idx="13"/>
          </p:nvPr>
        </p:nvPicPr>
        <p:blipFill>
          <a:blip r:embed="rId3"/>
          <a:stretch>
            <a:fillRect/>
          </a:stretch>
        </p:blipFill>
        <p:spPr>
          <a:xfrm>
            <a:off x="1766317" y="3057088"/>
            <a:ext cx="5630163" cy="2821883"/>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250918" y="5991033"/>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52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24840984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4.1: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574947"/>
          </a:xfrm>
        </p:spPr>
        <p:txBody>
          <a:bodyPr anchor="ctr">
            <a:noAutofit/>
          </a:bodyPr>
          <a:lstStyle/>
          <a:p>
            <a:pPr marL="0" indent="0">
              <a:lnSpc>
                <a:spcPct val="107000"/>
              </a:lnSpc>
              <a:spcBef>
                <a:spcPts val="200"/>
              </a:spcBef>
              <a:buNone/>
            </a:pPr>
            <a:r>
              <a:rPr lang="en-US" sz="2400" dirty="0">
                <a:latin typeface="Arial" panose="020B0604020202020204" pitchFamily="34" charset="0"/>
                <a:ea typeface="Aptos" panose="020B0004020202020204" pitchFamily="34" charset="0"/>
                <a:cs typeface="Arial" panose="020B0604020202020204" pitchFamily="34" charset="0"/>
              </a:rPr>
              <a:t>The horizontal axis represents the power of society. The vertical axis represents the power of the state. A diagonal line starts from the origin and expands to a narrow, shaded area. The shaded area is labeled constrained, and a dashed arrow in the shaded area points to Sweden, which is within the shaded area. The unconstrained area is above the shaded region, which includes China and Colombia. The absent area is below the shaded region, which includes India and Somalia.</a:t>
            </a:r>
            <a:endParaRPr lang="en-US" sz="24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1867263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6D9861-6E39-CA80-A197-56CBA3455832}"/>
              </a:ext>
            </a:extLst>
          </p:cNvPr>
          <p:cNvSpPr>
            <a:spLocks noGrp="1"/>
          </p:cNvSpPr>
          <p:nvPr>
            <p:ph type="title"/>
          </p:nvPr>
        </p:nvSpPr>
        <p:spPr/>
        <p:txBody>
          <a:bodyPr>
            <a:normAutofit/>
          </a:bodyPr>
          <a:lstStyle/>
          <a:p>
            <a:r>
              <a:rPr lang="en-US" sz="4000" dirty="0"/>
              <a:t>What is the State? </a:t>
            </a:r>
            <a:r>
              <a:rPr lang="en-US" sz="2400" dirty="0"/>
              <a:t>(1 of 3)</a:t>
            </a:r>
          </a:p>
        </p:txBody>
      </p:sp>
      <p:sp>
        <p:nvSpPr>
          <p:cNvPr id="4" name="Content Placeholder 3">
            <a:extLst>
              <a:ext uri="{FF2B5EF4-FFF2-40B4-BE49-F238E27FC236}">
                <a16:creationId xmlns:a16="http://schemas.microsoft.com/office/drawing/2014/main" id="{09F02A76-3D63-E11B-6DC1-1793E9AEDE65}"/>
              </a:ext>
            </a:extLst>
          </p:cNvPr>
          <p:cNvSpPr>
            <a:spLocks noGrp="1"/>
          </p:cNvSpPr>
          <p:nvPr>
            <p:ph idx="1"/>
          </p:nvPr>
        </p:nvSpPr>
        <p:spPr/>
        <p:txBody>
          <a:bodyPr/>
          <a:lstStyle/>
          <a:p>
            <a:r>
              <a:rPr lang="en-US" dirty="0"/>
              <a:t>State requires a “given territory”.</a:t>
            </a:r>
          </a:p>
          <a:p>
            <a:r>
              <a:rPr lang="en-US" dirty="0"/>
              <a:t>Legitimate use of physical force.</a:t>
            </a:r>
          </a:p>
          <a:p>
            <a:r>
              <a:rPr lang="en-US" dirty="0"/>
              <a:t>“Monopoly” of physical force.</a:t>
            </a:r>
          </a:p>
          <a:p>
            <a:r>
              <a:rPr lang="en-US" dirty="0"/>
              <a:t>Separating into components is problematic.</a:t>
            </a:r>
          </a:p>
        </p:txBody>
      </p:sp>
      <p:sp>
        <p:nvSpPr>
          <p:cNvPr id="2" name="Footer Placeholder 1">
            <a:extLst>
              <a:ext uri="{FF2B5EF4-FFF2-40B4-BE49-F238E27FC236}">
                <a16:creationId xmlns:a16="http://schemas.microsoft.com/office/drawing/2014/main" id="{B4156819-FDD2-9B42-B639-BD3A59357E8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3653033D-A83C-7462-41A6-041B096432B4}"/>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179599194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4.2: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06373"/>
            <a:ext cx="8229600" cy="3823209"/>
          </a:xfrm>
        </p:spPr>
        <p:txBody>
          <a:bodyPr anchor="ctr">
            <a:noAutofit/>
          </a:bodyPr>
          <a:lstStyle/>
          <a:p>
            <a:pPr marL="0" indent="0">
              <a:lnSpc>
                <a:spcPct val="107000"/>
              </a:lnSpc>
              <a:spcBef>
                <a:spcPts val="200"/>
              </a:spcBef>
              <a:buNone/>
            </a:pPr>
            <a:r>
              <a:rPr lang="en-US" sz="1600" dirty="0">
                <a:latin typeface="Arial" panose="020B0604020202020204" pitchFamily="34" charset="0"/>
                <a:ea typeface="Aptos" panose="020B0004020202020204" pitchFamily="34" charset="0"/>
                <a:cs typeface="Arial" panose="020B0604020202020204" pitchFamily="34" charset="0"/>
              </a:rPr>
              <a:t>Graph a, the power of the State increases: The horizontal axis represents the power of society. The vertical axis represents the power of the state. A diagonal line starts from the origin and expands to a narrow, shaded area. The shaded area is labeled constrained. The unconstrained area is above the shaded region and the absent area is below the shaded region. Number 1 is in the unconstrained area, number 2 is in the constrained area, and the numbers 3 and 4 are in the absent area. Up arrows emerge from these numbers.</a:t>
            </a:r>
          </a:p>
          <a:p>
            <a:pPr marL="0" indent="0">
              <a:lnSpc>
                <a:spcPct val="107000"/>
              </a:lnSpc>
              <a:spcBef>
                <a:spcPts val="200"/>
              </a:spcBef>
              <a:buNone/>
            </a:pPr>
            <a:r>
              <a:rPr lang="en-US" sz="1600" dirty="0">
                <a:latin typeface="Arial" panose="020B0604020202020204" pitchFamily="34" charset="0"/>
                <a:ea typeface="Aptos" panose="020B0004020202020204" pitchFamily="34" charset="0"/>
                <a:cs typeface="Arial" panose="020B0604020202020204" pitchFamily="34" charset="0"/>
              </a:rPr>
              <a:t>Graph b, the power of Society increases: The horizontal axis represents the power of society. The vertical axis represents the power of the state. A diagonal line starts from the origin and expands to a narrow, shaded area. The shaded area is labeled constrained. The unconstrained area is above the shaded region and the absent area is below the shaded region. Numbers 1 and 2 are in the unconstrained area, number 3 is in the constrained area, and the number 4 is in the absent area. Right arrows emerge from these numbers.</a:t>
            </a: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216103130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76D9861-6E39-CA80-A197-56CBA3455832}"/>
              </a:ext>
            </a:extLst>
          </p:cNvPr>
          <p:cNvSpPr>
            <a:spLocks noGrp="1"/>
          </p:cNvSpPr>
          <p:nvPr>
            <p:ph type="title"/>
          </p:nvPr>
        </p:nvSpPr>
        <p:spPr/>
        <p:txBody>
          <a:bodyPr>
            <a:normAutofit/>
          </a:bodyPr>
          <a:lstStyle/>
          <a:p>
            <a:r>
              <a:rPr lang="en-US" sz="4000" dirty="0"/>
              <a:t>What is the State? </a:t>
            </a:r>
            <a:r>
              <a:rPr lang="en-US" sz="2400" dirty="0"/>
              <a:t>(2 of 3)</a:t>
            </a:r>
          </a:p>
        </p:txBody>
      </p:sp>
      <p:sp>
        <p:nvSpPr>
          <p:cNvPr id="4" name="Content Placeholder 3">
            <a:extLst>
              <a:ext uri="{FF2B5EF4-FFF2-40B4-BE49-F238E27FC236}">
                <a16:creationId xmlns:a16="http://schemas.microsoft.com/office/drawing/2014/main" id="{09F02A76-3D63-E11B-6DC1-1793E9AEDE65}"/>
              </a:ext>
            </a:extLst>
          </p:cNvPr>
          <p:cNvSpPr>
            <a:spLocks noGrp="1"/>
          </p:cNvSpPr>
          <p:nvPr>
            <p:ph idx="1"/>
          </p:nvPr>
        </p:nvSpPr>
        <p:spPr/>
        <p:txBody>
          <a:bodyPr/>
          <a:lstStyle/>
          <a:p>
            <a:r>
              <a:rPr lang="en-US" dirty="0"/>
              <a:t>Uniqueness must be successful.</a:t>
            </a:r>
          </a:p>
          <a:p>
            <a:r>
              <a:rPr lang="en-US" dirty="0"/>
              <a:t>Contemporary scholars downplay legitimacy/monopoly.</a:t>
            </a:r>
          </a:p>
          <a:p>
            <a:r>
              <a:rPr lang="en-US" dirty="0"/>
              <a:t>Force doesn’t mean all-powerful.</a:t>
            </a:r>
          </a:p>
          <a:p>
            <a:r>
              <a:rPr lang="en-US" dirty="0"/>
              <a:t>States described as failed states.</a:t>
            </a:r>
          </a:p>
          <a:p>
            <a:endParaRPr lang="en-US" dirty="0"/>
          </a:p>
        </p:txBody>
      </p:sp>
      <p:sp>
        <p:nvSpPr>
          <p:cNvPr id="2" name="Footer Placeholder 1">
            <a:extLst>
              <a:ext uri="{FF2B5EF4-FFF2-40B4-BE49-F238E27FC236}">
                <a16:creationId xmlns:a16="http://schemas.microsoft.com/office/drawing/2014/main" id="{B4156819-FDD2-9B42-B639-BD3A59357E8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3653033D-A83C-7462-41A6-041B096432B4}"/>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6260088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973071"/>
            <a:ext cx="8229600" cy="873713"/>
          </a:xfrm>
        </p:spPr>
        <p:txBody>
          <a:bodyPr>
            <a:normAutofit/>
          </a:bodyPr>
          <a:lstStyle/>
          <a:p>
            <a:r>
              <a:rPr lang="en-US" sz="4000" dirty="0"/>
              <a:t>What is the State? </a:t>
            </a:r>
            <a:r>
              <a:rPr lang="en-US" sz="2400" dirty="0"/>
              <a:t>(3 of 3)</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352800" cy="873713"/>
          </a:xfrm>
        </p:spPr>
        <p:txBody>
          <a:bodyPr anchor="ctr">
            <a:normAutofit/>
          </a:bodyPr>
          <a:lstStyle/>
          <a:p>
            <a:pPr marL="0" indent="0">
              <a:buNone/>
            </a:pPr>
            <a:r>
              <a:rPr lang="en-US" sz="2400" b="1" dirty="0"/>
              <a:t>Map 4.1</a:t>
            </a:r>
            <a:r>
              <a:rPr lang="en-US" sz="2400" noProof="0" dirty="0"/>
              <a:t> </a:t>
            </a:r>
            <a:r>
              <a:rPr lang="en-US" sz="2400" dirty="0"/>
              <a:t>State Fragility in 2023</a:t>
            </a:r>
            <a:endParaRPr lang="en-US" sz="2400" noProof="0" dirty="0"/>
          </a:p>
        </p:txBody>
      </p:sp>
      <p:pic>
        <p:nvPicPr>
          <p:cNvPr id="10" name="Content Placeholder 9" descr="A world map showing State fragility in 2023.">
            <a:extLst>
              <a:ext uri="{FF2B5EF4-FFF2-40B4-BE49-F238E27FC236}">
                <a16:creationId xmlns:a16="http://schemas.microsoft.com/office/drawing/2014/main" id="{327FFAA9-5607-4516-80BD-8ACE73EA0B8B}"/>
              </a:ext>
            </a:extLst>
          </p:cNvPr>
          <p:cNvPicPr>
            <a:picLocks noGrp="1" noChangeAspect="1"/>
          </p:cNvPicPr>
          <p:nvPr>
            <p:ph sz="quarter" idx="13"/>
          </p:nvPr>
        </p:nvPicPr>
        <p:blipFill>
          <a:blip r:embed="rId3"/>
          <a:stretch>
            <a:fillRect/>
          </a:stretch>
        </p:blipFill>
        <p:spPr>
          <a:xfrm>
            <a:off x="3941985" y="2198633"/>
            <a:ext cx="4952115" cy="3211567"/>
          </a:xfrm>
          <a:prstGeom prst="rect">
            <a:avLst/>
          </a:prstGeom>
        </p:spPr>
      </p:pic>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18867B5-814D-FC15-4D35-52BE737271B5}"/>
              </a:ext>
            </a:extLst>
          </p:cNvPr>
          <p:cNvSpPr>
            <a:spLocks noGrp="1"/>
          </p:cNvSpPr>
          <p:nvPr>
            <p:ph type="title"/>
          </p:nvPr>
        </p:nvSpPr>
        <p:spPr/>
        <p:txBody>
          <a:bodyPr>
            <a:normAutofit fontScale="90000"/>
          </a:bodyPr>
          <a:lstStyle/>
          <a:p>
            <a:r>
              <a:rPr lang="en-US" dirty="0"/>
              <a:t>The Social Contract View of the State </a:t>
            </a:r>
            <a:r>
              <a:rPr lang="en-US" sz="2700" dirty="0"/>
              <a:t>(1 of 2)</a:t>
            </a:r>
          </a:p>
        </p:txBody>
      </p:sp>
      <p:sp>
        <p:nvSpPr>
          <p:cNvPr id="4" name="Content Placeholder 3">
            <a:extLst>
              <a:ext uri="{FF2B5EF4-FFF2-40B4-BE49-F238E27FC236}">
                <a16:creationId xmlns:a16="http://schemas.microsoft.com/office/drawing/2014/main" id="{98E024B3-1E3D-2102-8A6B-440C29052ABC}"/>
              </a:ext>
            </a:extLst>
          </p:cNvPr>
          <p:cNvSpPr>
            <a:spLocks noGrp="1"/>
          </p:cNvSpPr>
          <p:nvPr>
            <p:ph idx="1"/>
          </p:nvPr>
        </p:nvSpPr>
        <p:spPr/>
        <p:txBody>
          <a:bodyPr/>
          <a:lstStyle/>
          <a:p>
            <a:pPr marL="0" indent="0">
              <a:buNone/>
            </a:pPr>
            <a:r>
              <a:rPr lang="en-US" dirty="0"/>
              <a:t>The State of Nature</a:t>
            </a:r>
          </a:p>
          <a:p>
            <a:r>
              <a:rPr lang="en-US" dirty="0"/>
              <a:t>Thomas Hobbes: state of nature.</a:t>
            </a:r>
          </a:p>
          <a:p>
            <a:r>
              <a:rPr lang="en-US" dirty="0"/>
              <a:t>“Modern man” and “noble savages.”</a:t>
            </a:r>
          </a:p>
          <a:p>
            <a:r>
              <a:rPr lang="en-US" dirty="0"/>
              <a:t>Stylized interaction between two individuals.</a:t>
            </a:r>
          </a:p>
          <a:p>
            <a:r>
              <a:rPr lang="en-US" dirty="0"/>
              <a:t>Good behavior and evolutionary consequences.</a:t>
            </a:r>
          </a:p>
        </p:txBody>
      </p:sp>
      <p:sp>
        <p:nvSpPr>
          <p:cNvPr id="2" name="Footer Placeholder 1">
            <a:extLst>
              <a:ext uri="{FF2B5EF4-FFF2-40B4-BE49-F238E27FC236}">
                <a16:creationId xmlns:a16="http://schemas.microsoft.com/office/drawing/2014/main" id="{7A4069B2-5E8B-A834-4059-4AD6C434CE9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F1D2D29-7D02-0170-67F6-F36FAF46B878}"/>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4084761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18867B5-814D-FC15-4D35-52BE737271B5}"/>
              </a:ext>
            </a:extLst>
          </p:cNvPr>
          <p:cNvSpPr>
            <a:spLocks noGrp="1"/>
          </p:cNvSpPr>
          <p:nvPr>
            <p:ph type="title"/>
          </p:nvPr>
        </p:nvSpPr>
        <p:spPr/>
        <p:txBody>
          <a:bodyPr>
            <a:normAutofit fontScale="90000"/>
          </a:bodyPr>
          <a:lstStyle/>
          <a:p>
            <a:r>
              <a:rPr lang="en-US" dirty="0"/>
              <a:t>The Social Contract View of the State </a:t>
            </a:r>
            <a:r>
              <a:rPr lang="en-US" sz="2700" dirty="0"/>
              <a:t>(2 of 2)</a:t>
            </a:r>
          </a:p>
        </p:txBody>
      </p:sp>
      <p:sp>
        <p:nvSpPr>
          <p:cNvPr id="4" name="Content Placeholder 3">
            <a:extLst>
              <a:ext uri="{FF2B5EF4-FFF2-40B4-BE49-F238E27FC236}">
                <a16:creationId xmlns:a16="http://schemas.microsoft.com/office/drawing/2014/main" id="{98E024B3-1E3D-2102-8A6B-440C29052ABC}"/>
              </a:ext>
            </a:extLst>
          </p:cNvPr>
          <p:cNvSpPr>
            <a:spLocks noGrp="1"/>
          </p:cNvSpPr>
          <p:nvPr>
            <p:ph idx="1"/>
          </p:nvPr>
        </p:nvSpPr>
        <p:spPr/>
        <p:txBody>
          <a:bodyPr/>
          <a:lstStyle/>
          <a:p>
            <a:pPr marL="0" indent="0">
              <a:buNone/>
            </a:pPr>
            <a:r>
              <a:rPr lang="en-US" dirty="0"/>
              <a:t>Civil Society and the Social Contract</a:t>
            </a:r>
          </a:p>
          <a:p>
            <a:r>
              <a:rPr lang="en-US" dirty="0"/>
              <a:t>Hobbes’s solution: the “Sovereign.”</a:t>
            </a:r>
          </a:p>
          <a:p>
            <a:r>
              <a:rPr lang="en-US" dirty="0"/>
              <a:t>Third-party enforcer for punishments.</a:t>
            </a:r>
          </a:p>
          <a:p>
            <a:r>
              <a:rPr lang="en-US" dirty="0"/>
              <a:t>Members engaged in exchange relationships.</a:t>
            </a:r>
          </a:p>
          <a:p>
            <a:r>
              <a:rPr lang="en-US" dirty="0"/>
              <a:t>Claims of social contract theorists.</a:t>
            </a:r>
          </a:p>
        </p:txBody>
      </p:sp>
      <p:sp>
        <p:nvSpPr>
          <p:cNvPr id="2" name="Footer Placeholder 1">
            <a:extLst>
              <a:ext uri="{FF2B5EF4-FFF2-40B4-BE49-F238E27FC236}">
                <a16:creationId xmlns:a16="http://schemas.microsoft.com/office/drawing/2014/main" id="{7A4069B2-5E8B-A834-4059-4AD6C434CE9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F1D2D29-7D02-0170-67F6-F36FAF46B878}"/>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220186450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8DAA00-078F-D985-BCD2-1B94D287B44D}"/>
              </a:ext>
            </a:extLst>
          </p:cNvPr>
          <p:cNvSpPr>
            <a:spLocks noGrp="1"/>
          </p:cNvSpPr>
          <p:nvPr>
            <p:ph type="title"/>
          </p:nvPr>
        </p:nvSpPr>
        <p:spPr/>
        <p:txBody>
          <a:bodyPr>
            <a:normAutofit/>
          </a:bodyPr>
          <a:lstStyle/>
          <a:p>
            <a:r>
              <a:rPr lang="en-US" sz="4000" dirty="0"/>
              <a:t>The Predatory View of the State </a:t>
            </a:r>
            <a:br>
              <a:rPr lang="en-US" sz="4000" dirty="0"/>
            </a:br>
            <a:r>
              <a:rPr lang="en-US" sz="2400" dirty="0"/>
              <a:t>(1 of 11)</a:t>
            </a:r>
            <a:endParaRPr lang="en-US" sz="2700" dirty="0"/>
          </a:p>
        </p:txBody>
      </p:sp>
      <p:sp>
        <p:nvSpPr>
          <p:cNvPr id="4" name="Content Placeholder 3">
            <a:extLst>
              <a:ext uri="{FF2B5EF4-FFF2-40B4-BE49-F238E27FC236}">
                <a16:creationId xmlns:a16="http://schemas.microsoft.com/office/drawing/2014/main" id="{524619D0-8ED1-EDAB-AA8D-F9F9FA533949}"/>
              </a:ext>
            </a:extLst>
          </p:cNvPr>
          <p:cNvSpPr>
            <a:spLocks noGrp="1"/>
          </p:cNvSpPr>
          <p:nvPr>
            <p:ph idx="1"/>
          </p:nvPr>
        </p:nvSpPr>
        <p:spPr/>
        <p:txBody>
          <a:bodyPr/>
          <a:lstStyle/>
          <a:p>
            <a:r>
              <a:rPr lang="en-US" dirty="0"/>
              <a:t>Emergence/role of the state.</a:t>
            </a:r>
          </a:p>
          <a:p>
            <a:r>
              <a:rPr lang="en-US" dirty="0"/>
              <a:t>Predatory view of the state.</a:t>
            </a:r>
          </a:p>
          <a:p>
            <a:r>
              <a:rPr lang="en-US" dirty="0"/>
              <a:t>Desire for security and domination.</a:t>
            </a:r>
          </a:p>
          <a:p>
            <a:endParaRPr lang="en-US" dirty="0"/>
          </a:p>
        </p:txBody>
      </p:sp>
      <p:sp>
        <p:nvSpPr>
          <p:cNvPr id="2" name="Footer Placeholder 1">
            <a:extLst>
              <a:ext uri="{FF2B5EF4-FFF2-40B4-BE49-F238E27FC236}">
                <a16:creationId xmlns:a16="http://schemas.microsoft.com/office/drawing/2014/main" id="{91135B88-2EF6-1C69-2E54-7604888C927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90AD074-7A44-B7F3-21DA-10A177AD45B0}"/>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9075922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8DAA00-078F-D985-BCD2-1B94D287B44D}"/>
              </a:ext>
            </a:extLst>
          </p:cNvPr>
          <p:cNvSpPr>
            <a:spLocks noGrp="1"/>
          </p:cNvSpPr>
          <p:nvPr>
            <p:ph type="title"/>
          </p:nvPr>
        </p:nvSpPr>
        <p:spPr/>
        <p:txBody>
          <a:bodyPr>
            <a:normAutofit/>
          </a:bodyPr>
          <a:lstStyle/>
          <a:p>
            <a:r>
              <a:rPr lang="en-US" sz="4000" dirty="0"/>
              <a:t>The Predatory View of the State </a:t>
            </a:r>
            <a:br>
              <a:rPr lang="en-US" sz="4000" dirty="0"/>
            </a:br>
            <a:r>
              <a:rPr lang="en-US" sz="2400" dirty="0"/>
              <a:t>(2 of 11)</a:t>
            </a:r>
            <a:endParaRPr lang="en-US" sz="2700" dirty="0"/>
          </a:p>
        </p:txBody>
      </p:sp>
      <p:sp>
        <p:nvSpPr>
          <p:cNvPr id="4" name="Content Placeholder 3">
            <a:extLst>
              <a:ext uri="{FF2B5EF4-FFF2-40B4-BE49-F238E27FC236}">
                <a16:creationId xmlns:a16="http://schemas.microsoft.com/office/drawing/2014/main" id="{524619D0-8ED1-EDAB-AA8D-F9F9FA533949}"/>
              </a:ext>
            </a:extLst>
          </p:cNvPr>
          <p:cNvSpPr>
            <a:spLocks noGrp="1"/>
          </p:cNvSpPr>
          <p:nvPr>
            <p:ph idx="1"/>
          </p:nvPr>
        </p:nvSpPr>
        <p:spPr/>
        <p:txBody>
          <a:bodyPr/>
          <a:lstStyle/>
          <a:p>
            <a:pPr marL="0" indent="0">
              <a:buNone/>
            </a:pPr>
            <a:r>
              <a:rPr lang="en-US" dirty="0"/>
              <a:t>The Market for Protections</a:t>
            </a:r>
          </a:p>
          <a:p>
            <a:r>
              <a:rPr lang="en-US" dirty="0"/>
              <a:t>Small bands of kinship groups.</a:t>
            </a:r>
          </a:p>
          <a:p>
            <a:r>
              <a:rPr lang="en-US" dirty="0"/>
              <a:t>Purveyors of protection.</a:t>
            </a:r>
          </a:p>
          <a:p>
            <a:r>
              <a:rPr lang="en-US" dirty="0"/>
              <a:t>Concern for security.</a:t>
            </a:r>
          </a:p>
        </p:txBody>
      </p:sp>
      <p:sp>
        <p:nvSpPr>
          <p:cNvPr id="2" name="Footer Placeholder 1">
            <a:extLst>
              <a:ext uri="{FF2B5EF4-FFF2-40B4-BE49-F238E27FC236}">
                <a16:creationId xmlns:a16="http://schemas.microsoft.com/office/drawing/2014/main" id="{91135B88-2EF6-1C69-2E54-7604888C927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90AD074-7A44-B7F3-21DA-10A177AD45B0}"/>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21678941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28DAA00-078F-D985-BCD2-1B94D287B44D}"/>
              </a:ext>
            </a:extLst>
          </p:cNvPr>
          <p:cNvSpPr>
            <a:spLocks noGrp="1"/>
          </p:cNvSpPr>
          <p:nvPr>
            <p:ph type="title"/>
          </p:nvPr>
        </p:nvSpPr>
        <p:spPr/>
        <p:txBody>
          <a:bodyPr>
            <a:normAutofit/>
          </a:bodyPr>
          <a:lstStyle/>
          <a:p>
            <a:r>
              <a:rPr lang="en-US" sz="4000" dirty="0"/>
              <a:t>The Predatory View of the State </a:t>
            </a:r>
            <a:br>
              <a:rPr lang="en-US" sz="4000" dirty="0"/>
            </a:br>
            <a:r>
              <a:rPr lang="en-US" sz="2400" dirty="0"/>
              <a:t>(3 of 11)</a:t>
            </a:r>
            <a:endParaRPr lang="en-US" sz="2700" dirty="0"/>
          </a:p>
        </p:txBody>
      </p:sp>
      <p:sp>
        <p:nvSpPr>
          <p:cNvPr id="4" name="Content Placeholder 3">
            <a:extLst>
              <a:ext uri="{FF2B5EF4-FFF2-40B4-BE49-F238E27FC236}">
                <a16:creationId xmlns:a16="http://schemas.microsoft.com/office/drawing/2014/main" id="{524619D0-8ED1-EDAB-AA8D-F9F9FA533949}"/>
              </a:ext>
            </a:extLst>
          </p:cNvPr>
          <p:cNvSpPr>
            <a:spLocks noGrp="1"/>
          </p:cNvSpPr>
          <p:nvPr>
            <p:ph idx="1"/>
          </p:nvPr>
        </p:nvSpPr>
        <p:spPr/>
        <p:txBody>
          <a:bodyPr/>
          <a:lstStyle/>
          <a:p>
            <a:pPr marL="0" indent="0">
              <a:buNone/>
            </a:pPr>
            <a:r>
              <a:rPr lang="en-US" dirty="0"/>
              <a:t>The Rise of the State in Early Modern Europe</a:t>
            </a:r>
          </a:p>
          <a:p>
            <a:r>
              <a:rPr lang="en-US" dirty="0"/>
              <a:t>Rulers in early modern Europe.</a:t>
            </a:r>
          </a:p>
          <a:p>
            <a:r>
              <a:rPr lang="en-US" dirty="0"/>
              <a:t>Change in balance of power.</a:t>
            </a:r>
          </a:p>
          <a:p>
            <a:r>
              <a:rPr lang="en-US" dirty="0"/>
              <a:t>Bargaining between lords and serfs.</a:t>
            </a:r>
          </a:p>
          <a:p>
            <a:r>
              <a:rPr lang="en-US" dirty="0"/>
              <a:t>Geopolitical pressures and military technology.</a:t>
            </a:r>
          </a:p>
        </p:txBody>
      </p:sp>
      <p:sp>
        <p:nvSpPr>
          <p:cNvPr id="2" name="Footer Placeholder 1">
            <a:extLst>
              <a:ext uri="{FF2B5EF4-FFF2-40B4-BE49-F238E27FC236}">
                <a16:creationId xmlns:a16="http://schemas.microsoft.com/office/drawing/2014/main" id="{91135B88-2EF6-1C69-2E54-7604888C9270}"/>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E90AD074-7A44-B7F3-21DA-10A177AD45B0}"/>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9699805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611</TotalTime>
  <Words>6359</Words>
  <Application>Microsoft Office PowerPoint</Application>
  <PresentationFormat>On-screen Show (4:3)</PresentationFormat>
  <Paragraphs>441</Paragraphs>
  <Slides>20</Slides>
  <Notes>18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20</vt:i4>
      </vt:variant>
    </vt:vector>
  </HeadingPairs>
  <TitlesOfParts>
    <vt:vector size="26" baseType="lpstr">
      <vt:lpstr>Adobe Garamond Pro</vt:lpstr>
      <vt:lpstr>Aptos</vt:lpstr>
      <vt:lpstr>Arial</vt:lpstr>
      <vt:lpstr>Calibri</vt:lpstr>
      <vt:lpstr>Times New Roman</vt:lpstr>
      <vt:lpstr>Office Theme</vt:lpstr>
      <vt:lpstr>Clark, Foundations of Comparative Politics, Edition 2 Chapter 4: The Origins of the Modern State </vt:lpstr>
      <vt:lpstr>What is the State? (1 of 3)</vt:lpstr>
      <vt:lpstr>What is the State? (2 of 3)</vt:lpstr>
      <vt:lpstr>What is the State? (3 of 3)</vt:lpstr>
      <vt:lpstr>The Social Contract View of the State (1 of 2)</vt:lpstr>
      <vt:lpstr>The Social Contract View of the State (2 of 2)</vt:lpstr>
      <vt:lpstr>The Predatory View of the State  (1 of 11)</vt:lpstr>
      <vt:lpstr>The Predatory View of the State  (2 of 11)</vt:lpstr>
      <vt:lpstr>The Predatory View of the State  (3 of 11)</vt:lpstr>
      <vt:lpstr>The Predatory View of the State  (4 of 11)</vt:lpstr>
      <vt:lpstr>The Predatory View of the State  (5 of 11)</vt:lpstr>
      <vt:lpstr>The Predatory View of the State  (6 of 11)</vt:lpstr>
      <vt:lpstr>The Predatory View of the State  (7 of 11)</vt:lpstr>
      <vt:lpstr>The Predatory View of the State  (8 of 11)</vt:lpstr>
      <vt:lpstr>The Predatory View of the State  (9 of 11)</vt:lpstr>
      <vt:lpstr>The Predatory View of the State  (10 of 11)</vt:lpstr>
      <vt:lpstr>The Predatory View of the State  (11 of 11)</vt:lpstr>
      <vt:lpstr>Appendix: Accessibility Content, Long Descriptions for Images</vt:lpstr>
      <vt:lpstr>Figure 4.1: Long Description</vt:lpstr>
      <vt:lpstr>Figure 4.2: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4 PowerPoints</dc:title>
  <dc:subject/>
  <dc:creator>Tominia, Madilyn</dc:creator>
  <cp:keywords/>
  <dc:description/>
  <cp:lastModifiedBy>Soorya Rajendiran (Integra)</cp:lastModifiedBy>
  <cp:revision>42</cp:revision>
  <dcterms:created xsi:type="dcterms:W3CDTF">2006-08-16T00:00:00Z</dcterms:created>
  <dcterms:modified xsi:type="dcterms:W3CDTF">2024-11-04T04:39:18Z</dcterms:modified>
  <cp:category/>
</cp:coreProperties>
</file>