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sldIdLst>
    <p:sldId id="256" r:id="rId2"/>
    <p:sldId id="312" r:id="rId3"/>
    <p:sldId id="268" r:id="rId4"/>
    <p:sldId id="270" r:id="rId5"/>
    <p:sldId id="272" r:id="rId6"/>
    <p:sldId id="274" r:id="rId7"/>
    <p:sldId id="275" r:id="rId8"/>
    <p:sldId id="277" r:id="rId9"/>
    <p:sldId id="278" r:id="rId10"/>
    <p:sldId id="280" r:id="rId11"/>
    <p:sldId id="313" r:id="rId12"/>
    <p:sldId id="314" r:id="rId13"/>
    <p:sldId id="282" r:id="rId14"/>
    <p:sldId id="283" r:id="rId15"/>
    <p:sldId id="481" r:id="rId16"/>
    <p:sldId id="506" r:id="rId17"/>
    <p:sldId id="507" r:id="rId18"/>
    <p:sldId id="50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35" autoAdjust="0"/>
    <p:restoredTop sz="85714" autoAdjust="0"/>
  </p:normalViewPr>
  <p:slideViewPr>
    <p:cSldViewPr>
      <p:cViewPr varScale="1">
        <p:scale>
          <a:sx n="93" d="100"/>
          <a:sy n="93" d="100"/>
        </p:scale>
        <p:origin x="173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50000"/>
              </a:lnSpc>
              <a:spcBef>
                <a:spcPts val="1200"/>
              </a:spcBef>
              <a:spcAft>
                <a:spcPts val="1200"/>
              </a:spcAft>
              <a:buFont typeface="+mj-lt"/>
              <a:buNone/>
            </a:pPr>
            <a:r>
              <a:rPr lang="en-US" dirty="0"/>
              <a:t>L.O. 7-5 </a:t>
            </a:r>
            <a:r>
              <a:rPr lang="en-US" sz="1200" kern="100" dirty="0">
                <a:solidFill>
                  <a:srgbClr val="000000"/>
                </a:solidFill>
                <a:effectLst/>
                <a:latin typeface="Times New Roman" panose="02020603050405020304" pitchFamily="18" charset="0"/>
                <a:ea typeface="Times New Roman" panose="02020603050405020304" pitchFamily="18" charset="0"/>
              </a:rPr>
              <a:t>Explain why democratic transitions are rare and often come as a surprise even though they frequently appear as if they were inevitable after the fact.</a:t>
            </a:r>
          </a:p>
          <a:p>
            <a:endParaRPr lang="en-US" dirty="0"/>
          </a:p>
          <a:p>
            <a:pPr marL="0" marR="0">
              <a:lnSpc>
                <a:spcPct val="105000"/>
              </a:lnSpc>
              <a:spcBef>
                <a:spcPts val="0"/>
              </a:spcBef>
              <a:spcAft>
                <a:spcPts val="1000"/>
              </a:spcAft>
            </a:pPr>
            <a:r>
              <a:rPr lang="en-US" sz="1200" i="1" dirty="0">
                <a:effectLst/>
                <a:latin typeface="Calibri" panose="020F0502020204030204" pitchFamily="34" charset="0"/>
                <a:ea typeface="Calibri" panose="020F0502020204030204" pitchFamily="34" charset="0"/>
                <a:cs typeface="Times New Roman" panose="02020603050405020304" pitchFamily="18" charset="0"/>
              </a:rPr>
              <a:t>Note: </a:t>
            </a:r>
            <a:r>
              <a:rPr lang="en-US" sz="1200" dirty="0">
                <a:effectLst/>
                <a:latin typeface="Calibri" panose="020F0502020204030204" pitchFamily="34" charset="0"/>
                <a:ea typeface="Calibri" panose="020F0502020204030204" pitchFamily="34" charset="0"/>
                <a:cs typeface="Times New Roman" panose="02020603050405020304" pitchFamily="18" charset="0"/>
              </a:rPr>
              <a:t>The dotted vertical line in 1974 marks the beginning of what is commonly known as the third wave of democracy. The Democracy-Dictatorship measure of regime type is used to classify countries as democratic or dictatorial (Bormann and Golder 2022;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Cheibub</a:t>
            </a:r>
            <a:r>
              <a:rPr lang="en-US" sz="1200" dirty="0">
                <a:effectLst/>
                <a:latin typeface="Calibri" panose="020F0502020204030204" pitchFamily="34" charset="0"/>
                <a:ea typeface="Calibri" panose="020F0502020204030204" pitchFamily="34" charset="0"/>
                <a:cs typeface="Times New Roman" panose="02020603050405020304" pitchFamily="18" charset="0"/>
              </a:rPr>
              <a:t>, Gandhi, and Vreeland 2010).</a:t>
            </a:r>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7-4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Compare bottom-up and top-down transitions to democracy.</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a:p>
        </p:txBody>
      </p:sp>
    </p:spTree>
    <p:extLst>
      <p:ext uri="{BB962C8B-B14F-4D97-AF65-F5344CB8AC3E}">
        <p14:creationId xmlns:p14="http://schemas.microsoft.com/office/powerpoint/2010/main" val="3303318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7-4 </a:t>
            </a:r>
            <a:r>
              <a:rPr lang="en-GB" sz="1200" dirty="0">
                <a:solidFill>
                  <a:srgbClr val="993300"/>
                </a:solidFill>
                <a:effectLst/>
                <a:latin typeface="Times New Roman" panose="02020603050405020304" pitchFamily="18" charset="0"/>
                <a:ea typeface="Times New Roman" panose="02020603050405020304" pitchFamily="18" charset="0"/>
              </a:rPr>
              <a:t>Compare bottom-up and top-down transitions to democracy.</a:t>
            </a:r>
            <a:endParaRPr lang="en-US" sz="1200" dirty="0">
              <a:solidFill>
                <a:srgbClr val="993300"/>
              </a:solidFill>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a:p>
        </p:txBody>
      </p:sp>
    </p:spTree>
    <p:extLst>
      <p:ext uri="{BB962C8B-B14F-4D97-AF65-F5344CB8AC3E}">
        <p14:creationId xmlns:p14="http://schemas.microsoft.com/office/powerpoint/2010/main" val="2659241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7-7 </a:t>
            </a:r>
            <a:r>
              <a:rPr lang="en-GB" sz="1800" dirty="0">
                <a:solidFill>
                  <a:srgbClr val="993300"/>
                </a:solidFill>
                <a:effectLst/>
                <a:latin typeface="Times New Roman" panose="02020603050405020304" pitchFamily="18" charset="0"/>
                <a:ea typeface="Times New Roman" panose="02020603050405020304" pitchFamily="18" charset="0"/>
              </a:rPr>
              <a:t>Describe how information, beliefs, and uncertainty can influence democratic transitions – and politics more generally.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Democratic transition in Poland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late 1970s, the Polish economy was in a state of crisis.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Communist government had borrowed money from the West that it then used to subsidize prices on things like food to keep its citizens satisfied.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From 1975 to 1981, Poland’s foreign debt increased from $700 million to $23 billion (Hitchcock 2004).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the repayment of this huge debt began to come due, the leader of Poland’s Communist Party, Edward Gierek, was forced to raise prices.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led to strikes that started in the Gdansk shipyards.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By 1981, Solidarity had ten million members and had come out in direct opposition to the Communist regime. At this point, Solidarity had become much more than just a trade union.</a:t>
            </a:r>
            <a:r>
              <a:rPr lang="en-US" dirty="0">
                <a:effectLst/>
              </a:rPr>
              <a:t> </a:t>
            </a:r>
            <a:endParaRPr lang="en-US" dirty="0"/>
          </a:p>
          <a:p>
            <a:endParaRPr lang="en-US" dirty="0"/>
          </a:p>
          <a:p>
            <a:r>
              <a:rPr lang="en-US" dirty="0"/>
              <a:t>Soviets worried about Poland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Soviets were becoming increasingly worried about the situation in Poland, and there were rumors they were drawing up invasion plans.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By now, Gierek had been replaced by the hard-liner General Wojciech Jaruzelski.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December 1981, Jaruzelski declared martial law. Overnight, thousands were arrested, the army occupied factories and smashed strikes, Solidarity was banned, and a military dictatorship was established.</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particular episode in Polish history illustrates just how a period of liberalization could get out of control and eventually produce a repressive backlash resulting in hard-liners like Jaruzelski coming to power</a:t>
            </a:r>
            <a:r>
              <a:rPr lang="en-US" sz="1200" kern="1200" dirty="0">
                <a:solidFill>
                  <a:schemeClr val="tx1"/>
                </a:solidFill>
                <a:effectLst/>
                <a:latin typeface="+mn-lt"/>
                <a:ea typeface="+mn-ea"/>
                <a:cs typeface="+mn-cs"/>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a “narrow dictatorship” in the terms of our theory.</a:t>
            </a:r>
            <a:endParaRPr lang="en-US" dirty="0"/>
          </a:p>
          <a:p>
            <a:endParaRPr lang="en-US" dirty="0"/>
          </a:p>
          <a:p>
            <a:r>
              <a:rPr lang="en-US" dirty="0"/>
              <a:t>Attempts to solve economic problems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Despite attempts to solve the economic problems that plagued Poland, the economy didn’t significantly improve over the next few years.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a new wave of strikes threatened to get out of control and turn violent in mid-1988, the Polish Communist Party (PUWP) attempted to introduce a new period of liberalization.</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December 1988 the government agreed to convene a conference with the banned trade union Solidarity to see if they could hammer out a compromise.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talks, which took place between February and April 1989, became known as the Roundtable Talks.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goal of this liberalization process was to defuse social unrest, co-opt the democratic opposition, and get Solidarity to lend its moral authority to the electoral process.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3057332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7-7 </a:t>
            </a:r>
            <a:r>
              <a:rPr lang="en-GB" sz="1200" dirty="0">
                <a:solidFill>
                  <a:srgbClr val="993300"/>
                </a:solidFill>
                <a:effectLst/>
                <a:latin typeface="Times New Roman" panose="02020603050405020304" pitchFamily="18" charset="0"/>
                <a:ea typeface="Times New Roman" panose="02020603050405020304" pitchFamily="18" charset="0"/>
              </a:rPr>
              <a:t>Describe how information, beliefs, and uncertainty can influence democratic transitions – and politics more generally.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Proposed legislative elections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Like most elections in dictatorships, the proposed legislative elections in Poland were not entirely open.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100 seats in the Polish Senate were to be freely contested, but 65% of the seats in the lower house, or Sejm, were reserved for the Communists and their allies.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With 65% of the seats in the Sejm, the Communists could expect to appoint the prime minister; they were already guaranteed the presidency because there were to be no presidential elections.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Polish Communist Party expected to do quite well in the legislative elections and didn’t believe that Solidarity was strong enough to realistically challenge its hold on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Just after introducing martial law in 1981, General Jaruzelski had established a special Center for Public Opinion Research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Opinion polls since the mid-1980s had consistently shown that the Communist Party enjoyed more confidence than Solidarity.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the beliefs that the Communist Party had about the strength of Solidarity, the election results came as a complete surprise.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Up until the time that the election results were announced, the process surrounding the Roundtable Talks had been understood as one designed to bring about a “big thaw” and not the end of Communist rule.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election results of June 4, 1989, and the overwhelming victory for Solidarity changed this understanding dramatically.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events in Poland had the effect of encouraging the democratic opposition in other East European countries to challenge their own Communist rulers. </a:t>
            </a:r>
            <a:endParaRPr lang="en-US" dirty="0"/>
          </a:p>
          <a:p>
            <a:endParaRPr lang="en-US" dirty="0"/>
          </a:p>
          <a:p>
            <a:r>
              <a:rPr lang="en-US" dirty="0"/>
              <a:t>Key elements in democratic transition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our theory predicted, one of the key elements in Poland’s democratic transition was the Communist Party’s incorrect beliefs about the strength of Solidarity.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opinion surveys conducted by CBOS turned out to be poor indicators of the political support enjoyed by Solidarity.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of those who opposed Communist rule but who actually agreed to complete the surveys would have falsified their preferences out of fear anyway.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Much of the Solidarity organization remained underground, out of sight of the Communist Party.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000000"/>
                </a:solidFill>
                <a:effectLst/>
                <a:latin typeface="Times New Roman" panose="02020603050405020304" pitchFamily="18" charset="0"/>
                <a:ea typeface="Times New Roman" panose="02020603050405020304" pitchFamily="18" charset="0"/>
              </a:rPr>
              <a:t>Mistaken beliefs were crucial to the Polish transition to democracy in 1989, and they are, in fact, central to top-down democratic transitions more generally.</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2297377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30212293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18</a:t>
            </a:fld>
            <a:endParaRPr lang="en-US" dirty="0"/>
          </a:p>
        </p:txBody>
      </p:sp>
    </p:spTree>
    <p:extLst>
      <p:ext uri="{BB962C8B-B14F-4D97-AF65-F5344CB8AC3E}">
        <p14:creationId xmlns:p14="http://schemas.microsoft.com/office/powerpoint/2010/main" val="548688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 7-4 </a:t>
            </a:r>
            <a:r>
              <a:rPr lang="en-US" sz="1800" dirty="0">
                <a:effectLst/>
                <a:latin typeface="Calibri" panose="020F0502020204030204" pitchFamily="34" charset="0"/>
                <a:ea typeface="Calibri" panose="020F0502020204030204" pitchFamily="34" charset="0"/>
                <a:cs typeface="Times New Roman" panose="02020603050405020304" pitchFamily="18" charset="0"/>
              </a:rPr>
              <a:t>Compare bottom-up and top-down transitions to democracy.</a:t>
            </a:r>
          </a:p>
          <a:p>
            <a:endParaRPr lang="en-US" dirty="0"/>
          </a:p>
          <a:p>
            <a:r>
              <a:rPr lang="en-US" dirty="0"/>
              <a:t>Third wave democratization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mid-1970s ushered in an era of democratization that Samuel Huntington (1991) has called 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third wave of democratization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This reemergence of democracy in much of southern Europe in the 1970s was followed by a global wave of democratization over the next twenty or so years in Africa, Asia, Eastern Europe, and Latin America.</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bottom-up democratic transition </a:t>
            </a:r>
            <a:r>
              <a:rPr lang="en-US" sz="1800" dirty="0">
                <a:effectLst/>
                <a:latin typeface="Calibri" panose="020F0502020204030204" pitchFamily="34" charset="0"/>
                <a:ea typeface="Calibri" panose="020F0502020204030204" pitchFamily="34" charset="0"/>
                <a:cs typeface="Times New Roman" panose="02020603050405020304" pitchFamily="18" charset="0"/>
              </a:rPr>
              <a:t>is one in which the people come together and rise up to overthrow an authoritarian regime in a popular revolution.</a:t>
            </a:r>
            <a:r>
              <a:rPr lang="en-US" dirty="0">
                <a:effectLst/>
              </a:rPr>
              <a:t> </a:t>
            </a:r>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top-down democratic transition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one in which the dictatorial elite introduces liberalizing reforms that ultimately lead to a democratic transition.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1595878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7-1 </a:t>
            </a:r>
            <a:r>
              <a:rPr lang="en-GB" sz="1800" dirty="0">
                <a:solidFill>
                  <a:srgbClr val="993300"/>
                </a:solidFill>
                <a:effectLst/>
                <a:latin typeface="Times New Roman" panose="02020603050405020304" pitchFamily="18" charset="0"/>
                <a:ea typeface="Times New Roman" panose="02020603050405020304" pitchFamily="18" charset="0"/>
              </a:rPr>
              <a:t>Identify the key characteristics of a public good.</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Temporary wartime alliance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Between 1945 and 1947, the temporary wartime alliance that had fought against Nazi Germany collapsed and a period known as the Cold War began.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Cold War describes a period of global geopolitical tension in which countries in the Eastern bloc, primarily the Soviet Union and its satellite states, competed economically, socially, and politically with countries in the Western bloc, primarily the United States and its NATO allies.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term “cold” refers to the fact that although the two sides supported significant regional wars around the world, sometimes called “proxy wars,” they didn’t engage in direct large-scale fighting with each other.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symbolic manifestation of the Cold War in Europe was the “Iron Curtain,” which separated the capitalist West from the communist East.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Cold War lasted for over 40 years.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1989, a series of protests and revolutions took place in several East European countries in which the people rose up to overthrow their communist governments and demand a democratic transition.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most dramatic examples of a bottom-up democratic transition occurred in East Germany in November 1989 when protests on the streets of Leipzig and Berlin forced the Communist East German government to open up the Berlin Wall and allow free multiparty elections. </a:t>
            </a:r>
            <a:endParaRPr lang="en-US" dirty="0"/>
          </a:p>
          <a:p>
            <a:endParaRPr lang="en-US" dirty="0"/>
          </a:p>
          <a:p>
            <a:r>
              <a:rPr lang="en-US" dirty="0"/>
              <a:t>Collapse of communism in Germany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 collapse of communism in East Germany, and Eastern Europe more generally, seems inevitable from our vantage point, it came as a complete surprise to most observers at the time.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Until 1989, Communist regimes had proved to be remarkably stable. Indeed, there had been very few major uprisings or revolts in Eastern Europe during the entire postwar period.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Of all the governments in the Eastern bloc in 1989, the one in East Germany was arguably the most stable, prosperous, and hard-line.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East German secret police—the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Staatssicherheitsdienst,</a:t>
            </a:r>
            <a:r>
              <a:rPr lang="en-US" sz="1800" dirty="0">
                <a:effectLst/>
                <a:latin typeface="Calibri" panose="020F0502020204030204" pitchFamily="34" charset="0"/>
                <a:ea typeface="Calibri" panose="020F0502020204030204" pitchFamily="34" charset="0"/>
                <a:cs typeface="Times New Roman" panose="02020603050405020304" pitchFamily="18" charset="0"/>
              </a:rPr>
              <a:t> or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Stasi</a:t>
            </a:r>
            <a:r>
              <a:rPr lang="en-US" sz="1800" dirty="0">
                <a:effectLst/>
                <a:latin typeface="Calibri" panose="020F0502020204030204" pitchFamily="34" charset="0"/>
                <a:ea typeface="Calibri" panose="020F0502020204030204" pitchFamily="34" charset="0"/>
                <a:cs typeface="Times New Roman" panose="02020603050405020304" pitchFamily="18" charset="0"/>
              </a:rPr>
              <a:t> for short—were infamous for their ability to monitor and control the lives of ordinary citizens (Rosenberg 1996).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eventual collapse of communism in East Germany had much to do with the election of Mikhail Gorbachev to the position of general secretary of the Communist Party in the Soviet Union on March 11, 1985.</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economy that had seemed to perform so well during much of the postwar period had begun to stagnate by the mid-1980s, and the Soviet invasion of Afghanistan in 1979 to prop up a Communist government against Islamic rebels was increasingly taking up valuable resources.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1986 Chernobyl disaster, in which a nuclear reactor exploded and spread radioactive fallout across much of Europe, revealed the dysfunctional nature of a deeply sclerotic and secretive Soviet state.</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Two reform policies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Gorbachev responded to these crises with two reform policies called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perestroika</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glasnost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b="1" dirty="0">
                <a:effectLst/>
                <a:latin typeface="Calibri" panose="020F0502020204030204" pitchFamily="34" charset="0"/>
                <a:ea typeface="Calibri" panose="020F0502020204030204" pitchFamily="34" charset="0"/>
                <a:cs typeface="Times New Roman" panose="02020603050405020304" pitchFamily="18" charset="0"/>
              </a:rPr>
              <a:t>Perestroika</a:t>
            </a:r>
            <a:r>
              <a:rPr lang="en-US" sz="1800" dirty="0">
                <a:effectLst/>
                <a:latin typeface="Calibri" panose="020F0502020204030204" pitchFamily="34" charset="0"/>
                <a:ea typeface="Calibri" panose="020F0502020204030204" pitchFamily="34" charset="0"/>
                <a:cs typeface="Times New Roman" panose="02020603050405020304" pitchFamily="18" charset="0"/>
              </a:rPr>
              <a:t> was a policy aimed at liberalizing and regenerating the Soviet economy, whereas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glasnost</a:t>
            </a:r>
            <a:r>
              <a:rPr lang="en-US" sz="1800" dirty="0">
                <a:effectLst/>
                <a:latin typeface="Calibri" panose="020F0502020204030204" pitchFamily="34" charset="0"/>
                <a:ea typeface="Calibri" panose="020F0502020204030204" pitchFamily="34" charset="0"/>
                <a:cs typeface="Times New Roman" panose="02020603050405020304" pitchFamily="18" charset="0"/>
              </a:rPr>
              <a:t> was a policy designed to increase political openness and encourage freedom of expression.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was his hope that the policies of perestroika and glasnost would save the Soviet Union.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liberalizing reform policies introduced by Gorbachev in the Soviet Union had the effect of encouraging reformists and opposition groups in other countries in Eastern Europe.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Following a big wave of strikes, the Polish government convened a conference in August 1988, known as the Roundtable Talks, with the main opposition group, Solidarity, to help reach a compromise on how to deal with the growing economic and political problems.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Communist Party renamed itself the Socialist Party, the country’s name was changed from the Hungarian People’s Republic to the Republic of Hungary, and multiparty elections were planned for 1990.</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these changes in Eastern Europe were clearly significant, it should be noted that people at the time didn’t see them as signs of the imminent collapse of Communist control.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situation in East Germany began to change when Hungary decided to open its border with Austria in August 1989, thereby breaching the Iron Curtain for the first time.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willingness of East Germans to leave so much behind is further evidence that few at the time foresaw the imminent collapse of the Communist system in East Germany.</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tens of thousands of East Germans fled the country, a fledgling opposition group called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Neues Forum</a:t>
            </a:r>
            <a:r>
              <a:rPr lang="en-US" sz="1800" dirty="0">
                <a:effectLst/>
                <a:latin typeface="Calibri" panose="020F0502020204030204" pitchFamily="34" charset="0"/>
                <a:ea typeface="Calibri" panose="020F0502020204030204" pitchFamily="34" charset="0"/>
                <a:cs typeface="Times New Roman" panose="02020603050405020304" pitchFamily="18" charset="0"/>
              </a:rPr>
              <a:t> (New Forum) surfaced in East Germany demanding reform.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In a clear challenge to the Communist Party’s claim to represent the East German people, the protesters famously chanted, “</a:t>
            </a:r>
            <a:r>
              <a:rPr lang="en-GB" sz="1800" i="1" dirty="0">
                <a:effectLst/>
                <a:latin typeface="Times New Roman" panose="02020603050405020304" pitchFamily="18" charset="0"/>
                <a:ea typeface="Times New Roman" panose="02020603050405020304" pitchFamily="18" charset="0"/>
              </a:rPr>
              <a:t>Wir sind das Volk!</a:t>
            </a:r>
            <a:r>
              <a:rPr lang="en-GB" sz="1800" dirty="0">
                <a:effectLst/>
                <a:latin typeface="Times New Roman" panose="02020603050405020304" pitchFamily="18" charset="0"/>
                <a:ea typeface="Times New Roman" panose="02020603050405020304" pitchFamily="18" charset="0"/>
              </a:rPr>
              <a:t>” (We are the People!).</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Despite the protests, the East German government went ahead with celebrations on October 7 to mark the 40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anniversary of the founding of the East German state.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Despite the introduction of minor reforms, the mass protests continued and were emboldened when, on a trip to Finland, Gorbachev announced that the Soviets would no longer intervene militarily in Eastern Europe to prop up Communist governments.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Reunification finally took place on October 3, 1990, when the areas of the former German Democratic Republic were incorporated into the Federal Republic of Germany.</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Transition to democracy in Germany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transition to democracy that occurred in East Germany in 1989 represents but one case of a bottom-up transition, in which popular mobilization led to the overthrow of an authoritarian regime.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instance, a few weeks after the fall of the Berlin Wall, mass protests forced the overthrow of the Communist government in Czechoslovakia in what became known as the Velvet Revolution because of its lack of violence (Garton Ash 1999).</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 examples include the EDSA Revolution, or the People Power Revolution, which saw massive demonstrations of up to three million people remove Ferdinand Marcos from power in the Philippines in 1986, the June Resistance, which saw mass protests force South Korea’s General Roh Tae Woo to allow direct presidential elections in mid-1987, and the 2011 Jasmine Revolution in Tunisia, which saw a popular uprising force President Zine al-Abidine Ben Ali to step down</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239386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7-1 </a:t>
            </a:r>
            <a:r>
              <a:rPr lang="en-GB" sz="1200" dirty="0">
                <a:solidFill>
                  <a:srgbClr val="993300"/>
                </a:solidFill>
                <a:effectLst/>
                <a:latin typeface="Times New Roman" panose="02020603050405020304" pitchFamily="18" charset="0"/>
                <a:ea typeface="Times New Roman" panose="02020603050405020304" pitchFamily="18" charset="0"/>
              </a:rPr>
              <a:t>Identify the key characteristics of a public good.</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7-2 </a:t>
            </a:r>
            <a:r>
              <a:rPr lang="en-GB" sz="1800" dirty="0">
                <a:solidFill>
                  <a:srgbClr val="993300"/>
                </a:solidFill>
                <a:effectLst/>
                <a:latin typeface="Times New Roman" panose="02020603050405020304" pitchFamily="18" charset="0"/>
                <a:ea typeface="Times New Roman" panose="02020603050405020304" pitchFamily="18" charset="0"/>
              </a:rPr>
              <a:t>Describe the collective action or free-rider problem.</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Examples of collective action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Collective action theory focuses on forms of mass action, or “collective action,” such as the protests in East Germany in 1989.</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Examples of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collective action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include revolutions, interest group activities, strikes, elections, group projects in school, some events organized by fraternities and sororities, and the like.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Typically, collective action concerns the pursuit of a public good by groups of individuals. </a:t>
            </a:r>
            <a:endParaRPr lang="en-US" dirty="0"/>
          </a:p>
          <a:p>
            <a:endParaRPr lang="en-US" dirty="0"/>
          </a:p>
          <a:p>
            <a:r>
              <a:rPr lang="en-US" dirty="0"/>
              <a:t>A public good: two characteristics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public good</a:t>
            </a:r>
            <a:r>
              <a:rPr lang="en-US" sz="1800" dirty="0">
                <a:effectLst/>
                <a:latin typeface="Calibri" panose="020F0502020204030204" pitchFamily="34" charset="0"/>
                <a:ea typeface="Calibri" panose="020F0502020204030204" pitchFamily="34" charset="0"/>
                <a:cs typeface="Times New Roman" panose="02020603050405020304" pitchFamily="18" charset="0"/>
              </a:rPr>
              <a:t> has two characteristics: (1)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nonexcludability</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(b)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nonrivalry</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A good is nonexcludable if you can’t prevent those in the group who didn’t contribute to its supply from consuming it, and it’s nonrivalrous if its consumption by one individual doesn’t reduce the amount available for consumption by other individuals in the group.</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Examples of a public good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example of a public good is clean air.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example of a public good is a lighthouse.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 examples of public goods include public parks, fire stations, public radio, and national defense. </a:t>
            </a:r>
            <a:endParaRPr lang="en-US" dirty="0"/>
          </a:p>
          <a:p>
            <a:endParaRPr lang="en-US" dirty="0"/>
          </a:p>
          <a:p>
            <a:r>
              <a:rPr lang="en-US" dirty="0"/>
              <a:t>Nature of some public goods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Most people recognize that the nature of some public goods makes them quite desirable.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might lead you to think that individuals who expect to benefit from a public good would be enthusiastic contributors to the provision of that good—at least as long as the benefit from the good outweighed the cost of providing it.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provision of public goods or take collective action to achieve their common interests. The difficulty that groups of individuals have in providing public goods that all members of the group desire is commonly known as 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collective action, or free-rider, problem</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free-rider problem provides one explanation for why protests were so rare in Eastern Europe prior to 1989 and why the Communist regimes in that part of the world seemed stable for so long.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It provides an explanation for why revolutions and public displays of opposition in dictatorships are so rare in general.</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costs of participation include time, possibly expense, and perhaps even loss of life. The potentially high costs associated with joining pro-democracy rallies in Communist Eastern Europe would have been only too clear to would-be participants at the time.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better understand this logic, let’s try to be a little more analytical. Imagine a group made up of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a:t>
            </a:r>
            <a:r>
              <a:rPr lang="en-US" sz="1800" dirty="0">
                <a:effectLst/>
                <a:latin typeface="Calibri" panose="020F0502020204030204" pitchFamily="34" charset="0"/>
                <a:ea typeface="Calibri" panose="020F0502020204030204" pitchFamily="34" charset="0"/>
                <a:cs typeface="Times New Roman" panose="02020603050405020304" pitchFamily="18" charset="0"/>
              </a:rPr>
              <a:t> individuals.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Imagine a group made up of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a:t>
            </a:r>
            <a:r>
              <a:rPr lang="en-US" sz="1800" dirty="0">
                <a:effectLst/>
                <a:latin typeface="Calibri" panose="020F0502020204030204" pitchFamily="34" charset="0"/>
                <a:ea typeface="Calibri" panose="020F0502020204030204" pitchFamily="34" charset="0"/>
                <a:cs typeface="Times New Roman" panose="02020603050405020304" pitchFamily="18" charset="0"/>
              </a:rPr>
              <a:t> individuals. For example, we could think of the group as being the entire East German population. Now imagine that some number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K</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those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a:t>
            </a:r>
            <a:r>
              <a:rPr lang="en-US" sz="1800" dirty="0">
                <a:effectLst/>
                <a:latin typeface="Calibri" panose="020F0502020204030204" pitchFamily="34" charset="0"/>
                <a:ea typeface="Calibri" panose="020F0502020204030204" pitchFamily="34" charset="0"/>
                <a:cs typeface="Times New Roman" panose="02020603050405020304" pitchFamily="18" charset="0"/>
              </a:rPr>
              <a:t> individuals must contribute or participate for the public good to be provided.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As Table 7.1 illustrates, your decision depends on your conjecture or expectation about what the other group members will do.</a:t>
            </a:r>
            <a:endParaRPr lang="en-US" sz="1800" dirty="0">
              <a:effectLst/>
              <a:latin typeface="Times New Roman" panose="02020603050405020304" pitchFamily="18" charset="0"/>
              <a:ea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Two factors are particularly crucial for determining the likely success of collective action: (1) the difference between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K</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(2) the size of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a:t>
            </a:r>
            <a:r>
              <a:rPr lang="en-US" sz="2800" dirty="0">
                <a:effectLst/>
              </a:rPr>
              <a:t> </a:t>
            </a:r>
            <a:endParaRPr lang="en-US" sz="1800" dirty="0">
              <a:effectLst/>
              <a:latin typeface="Calibri" panose="020F0502020204030204" pitchFamily="34" charset="0"/>
              <a:cs typeface="Times New Roman" panose="02020603050405020304" pitchFamily="18" charset="0"/>
            </a:endParaRP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Given the increased level of free riding, the likelihood of a successful protest is going to decline in this situation.</a:t>
            </a:r>
            <a:endParaRPr lang="en-US" sz="1800" dirty="0">
              <a:effectLst/>
              <a:latin typeface="Times New Roman" panose="02020603050405020304" pitchFamily="18" charset="0"/>
              <a:ea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bottom line is that forms of collective action, such as protests, strikes, revolutions, lobbying, and the like, are less likely to be successful when the number of group members required for success,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K</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significantly smaller than the number of people who’ll benefit from the success,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Why would the size of the group matter? The size of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a:t>
            </a:r>
            <a:r>
              <a:rPr lang="en-US" sz="1800" dirty="0">
                <a:effectLst/>
                <a:latin typeface="Calibri" panose="020F0502020204030204" pitchFamily="34" charset="0"/>
                <a:ea typeface="Calibri" panose="020F0502020204030204" pitchFamily="34" charset="0"/>
                <a:cs typeface="Times New Roman" panose="02020603050405020304" pitchFamily="18" charset="0"/>
              </a:rPr>
              <a:t> matters because it influences the likelihood that you’ll think of yourself as critical to the form of collective action under consideration.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relationship between group size and successful collective action has some important and counterintuitive implications.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free-rider problem is likely to damage the ability of large groups to conduct forms of collective action much more than that of small groups.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Collective action theory provides an explanation for the apparent stability of communism in postwar East Germany and for why public demonstrations of regime opposition are so rare in dictatorships more generally.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Collective action theory reminds us that the fact that many East Germans shared a common interest—in the overthrow of the Communist regime and the establishment of democracy—didn’t automatically translate into their taking collective action to bring this about.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important to recognize that the lack of public opposition in East Germany for most of the postwar period wasn’t necessarily a sign that the Communist regime enjoyed widespread support.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2482626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7-2 </a:t>
            </a:r>
            <a:r>
              <a:rPr lang="en-GB" sz="1200" dirty="0">
                <a:solidFill>
                  <a:srgbClr val="993300"/>
                </a:solidFill>
                <a:effectLst/>
                <a:latin typeface="Times New Roman" panose="02020603050405020304" pitchFamily="18" charset="0"/>
                <a:ea typeface="Times New Roman" panose="02020603050405020304" pitchFamily="18" charset="0"/>
              </a:rPr>
              <a:t>Describe the collective action or free-rider problem.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a:lnSpc>
                <a:spcPct val="105000"/>
              </a:lnSpc>
              <a:spcBef>
                <a:spcPts val="0"/>
              </a:spcBef>
              <a:spcAft>
                <a:spcPts val="1000"/>
              </a:spcAft>
            </a:pPr>
            <a:r>
              <a:rPr lang="en-US" sz="1800" i="1" dirty="0">
                <a:effectLst/>
                <a:latin typeface="Calibri" panose="020F0502020204030204" pitchFamily="34" charset="0"/>
                <a:ea typeface="Calibri" panose="020F0502020204030204" pitchFamily="34" charset="0"/>
                <a:cs typeface="Times New Roman" panose="02020603050405020304" pitchFamily="18" charset="0"/>
              </a:rPr>
              <a:t>Note: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K</a:t>
            </a:r>
            <a:r>
              <a:rPr lang="en-US" sz="1800" dirty="0">
                <a:effectLst/>
                <a:latin typeface="Calibri" panose="020F0502020204030204" pitchFamily="34" charset="0"/>
                <a:ea typeface="Calibri" panose="020F0502020204030204" pitchFamily="34" charset="0"/>
                <a:cs typeface="Times New Roman" panose="02020603050405020304" pitchFamily="18" charset="0"/>
              </a:rPr>
              <a:t> = the number of individuals that must participate for the pro-democracy protest to be successful. Each cell indicates what will happen in each of the three possible scenarios depending on whether the individual chooses to participate in the protest or not. The shaded cells indicate the individual’s best choice in each of the three scenarios. It’s assumed that the value of the benefit received by the individual when the protest is successful outweighs their cost of participating in the protest.</a:t>
            </a: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881022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7-3 </a:t>
            </a:r>
            <a:r>
              <a:rPr lang="en-GB" sz="1800" dirty="0">
                <a:solidFill>
                  <a:srgbClr val="993300"/>
                </a:solidFill>
                <a:effectLst/>
                <a:latin typeface="Times New Roman" panose="02020603050405020304" pitchFamily="18" charset="0"/>
                <a:ea typeface="Times New Roman" panose="02020603050405020304" pitchFamily="18" charset="0"/>
              </a:rPr>
              <a:t>Explain how tipping or thresholds models work.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993300"/>
                </a:solidFill>
                <a:effectLst/>
                <a:latin typeface="Times New Roman" panose="02020603050405020304" pitchFamily="18" charset="0"/>
                <a:ea typeface="Times New Roman" panose="02020603050405020304" pitchFamily="18" charset="0"/>
              </a:rPr>
              <a:t>L.O. 7-6 </a:t>
            </a:r>
            <a:r>
              <a:rPr lang="en-US" sz="1800" kern="100" dirty="0">
                <a:solidFill>
                  <a:srgbClr val="000000"/>
                </a:solidFill>
                <a:effectLst/>
                <a:latin typeface="Times New Roman" panose="02020603050405020304" pitchFamily="18" charset="0"/>
                <a:ea typeface="Times New Roman" panose="02020603050405020304" pitchFamily="18" charset="0"/>
              </a:rPr>
              <a:t>Discuss the role that social media can play in democratic transitions.</a:t>
            </a:r>
          </a:p>
          <a:p>
            <a:endParaRPr lang="en-US" dirty="0"/>
          </a:p>
          <a:p>
            <a:r>
              <a:rPr lang="en-US" dirty="0"/>
              <a:t>Why revolutions are rare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collective action theory helps to explain why revolutions are so rare and why dictatorships often appear quite stable, it can’t explain the mass protests that eventually brought communism to its knees in 1989.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Participation now becomes the puzzle that needs to be explained. </a:t>
            </a:r>
            <a:endParaRPr lang="en-US" dirty="0"/>
          </a:p>
          <a:p>
            <a:endParaRPr lang="en-US" dirty="0"/>
          </a:p>
          <a:p>
            <a:r>
              <a:rPr lang="en-US" dirty="0"/>
              <a:t>“Tipping” or “threshold” models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explanation for the mass protests that occurred in East Germany in 1989 can be found in what political scientists call “tipping,” or “threshold,” models.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Start with an individual who must decide whether to publicly support or oppose a dictatorship.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individual has a private preference and a revealed public preference.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Their private preference is their true attitude toward the dictatorship, and their public preference is the attitude toward the dictatorship they reveal to the outside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dangers that come from publicly revealing one’s opposition to a dictatorship often mean that individuals who oppose the regime falsify their true preferences.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Instead of opposing the dictatorship in public, they support it.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consequence of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preference falsification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that individuals don’t know the true level of opposition in a dictatorship because they all seem to be publicly supporting it.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Preference falsification provides an alternative, but complementary, explanation to that provided by collective action theory for the relative stability of Eastern Europe in the postwar period. </a:t>
            </a:r>
            <a:endParaRPr lang="en-US" dirty="0"/>
          </a:p>
          <a:p>
            <a:endParaRPr lang="en-US" dirty="0"/>
          </a:p>
          <a:p>
            <a:r>
              <a:rPr lang="en-US" dirty="0"/>
              <a:t>Revolutionary threshold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many people may be engaged in preference falsification, there’s probably some protest size at which they’d be willing to publicly reveal their true preferences.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other words, an opponent of the regime might not wish to participate in a pro-democracy rally that comprises a few hundred people but may be willing to participate in one that comprises tens of thousands or hundreds of thousands of people.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We’ll refer to the protest size at which an individual is willing to participate as their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revolutionary threshold</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intuition behind the notion of a revolutionary threshold is relatively straightforward.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Individuals have different revolutionary thresholds.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Below is an example of a ten-person society labeled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2800" dirty="0">
                <a:effectLst/>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 = {0, 2, 2, 3, 4, 5, 6, 7, 8, 10}.</a:t>
            </a:r>
            <a:r>
              <a:rPr lang="en-US" sz="2800"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consider a slightly different society,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2800" dirty="0">
                <a:effectLst/>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a:t>
            </a:r>
            <a:r>
              <a:rPr lang="en-US" sz="1800" i="1" dirty="0">
                <a:solidFill>
                  <a:srgbClr val="E36C0A"/>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 {0, 1, 2, 3, 4, 5, 6, 7, 8, 10}.</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distribution of revolutionary thresholds in a society is crucial for determining whether a revolution occurs or not. </a:t>
            </a:r>
          </a:p>
          <a:p>
            <a:endParaRPr lang="en-US" dirty="0"/>
          </a:p>
          <a:p>
            <a:r>
              <a:rPr lang="en-US" dirty="0"/>
              <a:t>Revolutionary cascade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slight shift in the revolutionary threshold of one individual has caused what we call a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revolutionary cascade</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effectLst/>
              </a:rPr>
              <a:t>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small shift in the revolutionary threshold won’t always produce a revolution or protest.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society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B</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2800" dirty="0">
                <a:effectLst/>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B = {0, 2, 3, 3, 4, 5, 6, 7, 8, 10}.</a:t>
            </a:r>
            <a:r>
              <a:rPr lang="en-US" sz="2800" dirty="0">
                <a:effectLst/>
              </a:rPr>
              <a:t>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What happens when the government takes the same action or introduces the same policy as before, causing the second individual to reduce their threshold from 2 to 1: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B</a:t>
            </a:r>
            <a:r>
              <a:rPr lang="en-US" sz="1800" i="1" dirty="0">
                <a:solidFill>
                  <a:srgbClr val="000000"/>
                </a:solidFill>
                <a:effectLst/>
                <a:latin typeface="Times New Roman" panose="02020603050405020304" pitchFamily="18" charset="0"/>
                <a:ea typeface="Calibri" panose="020F0502020204030204" pitchFamily="34" charset="0"/>
              </a:rPr>
              <a:t>’</a:t>
            </a:r>
            <a:r>
              <a:rPr lang="en-US" sz="1800" i="1" dirty="0">
                <a:solidFill>
                  <a:srgbClr val="E36C0A"/>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 {0, 1, 3, 3, 4, 5, 6, 7, 8, 10}.</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slightly different distribution of a society’s revolutionary thresholds can mean the difference between a small, abortive, and ultimately unsuccessful protest (society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B</a:t>
            </a:r>
            <a:r>
              <a:rPr lang="en-US" sz="1800" dirty="0">
                <a:solidFill>
                  <a:srgbClr val="000000"/>
                </a:solidFill>
                <a:effectLst/>
                <a:latin typeface="Times New Roman" panose="02020603050405020304" pitchFamily="18"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 revolutionary cascade (society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a:t>
            </a:r>
            <a:r>
              <a:rPr lang="en-US" sz="1800" dirty="0">
                <a:solidFill>
                  <a:srgbClr val="000000"/>
                </a:solidFill>
                <a:effectLst/>
                <a:latin typeface="Times New Roman" panose="02020603050405020304" pitchFamily="18"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that produces the overthrow of the dictatorship.</a:t>
            </a:r>
            <a:r>
              <a:rPr lang="en-US" dirty="0">
                <a:effectLst/>
              </a:rPr>
              <a:t>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result has implications for those who argue that revolutions and protests are caused by structural factors such as relative deprivation, grievances, or oppression.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Economic recession may cause the regime in some society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to become deeply unpopular, as exhibited by the relatively low revolutionary thresholds:</a:t>
            </a:r>
            <a:r>
              <a:rPr lang="en-US" sz="2800" dirty="0">
                <a:effectLst/>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 = {0, 2, 2, 2, 2, 2, 2, 2, 2, 10}.</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low threshold of virtually every individual in this society indicates that it wouldn’t take much for a revolutionary cascade to occur.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Structural factors such as economic recession aren’t sufficient in and of themselves to produce revolutions.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important to remember at this point that preference falsification means that a society’s distribution of revolutionary thresholds is never known to the individuals of that society.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Failure to predict revolutions “is entirely consistent with calculated, purposeful human action.”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Preference falsification helps explain why the Communist regimes in Eastern Europe were substantially more vulnerable than their subservient populations had made them seem prior to 1989.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Revolutionary thresholds were also lowered by the increasingly poor economic performance of many Eastern European countries from the mid-1980s on and Gorbachev’s statement in 1989 that the Soviet Union wouldn’t intervene militarily to help sustain Communist rule in Eastern Europe.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Once pro-democracy reforms were successfully introduced in one Eastern European country, they started to have demonstration effects in other countries, further reducing revolutionary thresholds.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hindsight, many have come to see the collapse of communism in Eastern Europe as inevitable.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Numerous historians, sociologists, and political scientists who interviewed individuals across Eastern Europe reported that there’d been a huge pent-up pool of opposition to Communist rule and that this was bound to break out at some point in time.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Just as pro-democracy supporters falsify their preferences under dictatorship to avoid punishment, pro-dictatorship supporters will falsify their preferences under democracy for similar reasons. </a:t>
            </a:r>
            <a:endParaRPr lang="en-US" dirty="0">
              <a:effectLst/>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1751384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7-4 </a:t>
            </a:r>
            <a:r>
              <a:rPr lang="en-GB" sz="1800" dirty="0">
                <a:solidFill>
                  <a:srgbClr val="993300"/>
                </a:solidFill>
                <a:effectLst/>
                <a:latin typeface="Times New Roman" panose="02020603050405020304" pitchFamily="18" charset="0"/>
                <a:ea typeface="Times New Roman" panose="02020603050405020304" pitchFamily="18" charset="0"/>
              </a:rPr>
              <a:t>Compare bottom-up and top-down transitions to democracy.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Policy inadvertently leads to democracy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transitions to democracy don’t happen through a bottom-up process as occurred in East Germany.</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Instead, they result primarily from a policy of liberalization on the part of authoritarian elites themselves.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policy of liberalization is often designed to stabilize a dictatorship but sometimes inadvertently leads to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Periods of liberalization have preceded many transitions to democracy throughout history. </a:t>
            </a:r>
            <a:endParaRPr lang="en-US" dirty="0"/>
          </a:p>
          <a:p>
            <a:endParaRPr lang="en-US" dirty="0"/>
          </a:p>
          <a:p>
            <a:r>
              <a:rPr lang="en-US" dirty="0"/>
              <a:t>Examples of this liberalization</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Generals Ernesto Geisel and João Figueiredo introduced a period of liberalization in Brazil between 1982 and 1985 as they tried to strengthen their position in relation to hard-liners like General Sylvio Frota.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similar period of liberalization preceded the democratic transition in Uruguay between 1983 and 1984. In this case, month-long discussions between soft-liners in the authoritarian regime and representatives of the opposition led to the Naval Club Accord and the reintroduction of presidential elections in 1984.</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Chile, similarly, experienced a period of liberalization before its return to the democratic fold in 1988.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Poland’s transition to democracy in 1989 was another case in which a period of liberalization introduced by authoritarian elites preceded democracy.</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135181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7-4 </a:t>
            </a:r>
            <a:r>
              <a:rPr lang="en-GB" sz="1200" dirty="0">
                <a:solidFill>
                  <a:srgbClr val="993300"/>
                </a:solidFill>
                <a:effectLst/>
                <a:latin typeface="Times New Roman" panose="02020603050405020304" pitchFamily="18" charset="0"/>
                <a:ea typeface="Times New Roman" panose="02020603050405020304" pitchFamily="18" charset="0"/>
              </a:rPr>
              <a:t>Compare bottom-up and top-down transitions to democracy.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Top-down: a similar process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While each top-down democratic transition is historically unique, they often follow a similar process.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Top-down democratic transitions frequently result from a split between soft-liners and hard-liners in an authoritarian regime.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Typically, the dictatorship has come under some sort of pressure, possibly having to do with declining economic conditions, and soft-liners have come to prominence.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Whereas hard-liners are usually satisfied with the political status quo, soft-liners may prefer to liberalize and broaden the social base of the dictatorship in an attempt to gain allies, strengthen their position in relation to the hard-liners, and manage opposition groups.</a:t>
            </a:r>
            <a:r>
              <a:rPr lang="en-US" dirty="0">
                <a:effectLst/>
              </a:rPr>
              <a:t> </a:t>
            </a:r>
            <a:endParaRPr lang="en-US" dirty="0"/>
          </a:p>
          <a:p>
            <a:endParaRPr lang="en-US" dirty="0"/>
          </a:p>
          <a:p>
            <a:r>
              <a:rPr lang="en-US" dirty="0"/>
              <a:t>Policy of liberalization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policy of liberalization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entails a controlled opening of the political space and might include the formation of political parties, holding elections, writing a constitution, establishing a judiciary, opening a legislature, and so 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important to recognize that the goal of any “opening” for the soft-liners isn’t to bring about democracy but to incorporate various opposition groups into authoritarian institutions.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liberalization process is typically an attempt by dictatorial elites to co-opt opposition groups or, at least, to divide and control them.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intended goal isn’t a democracy, but what we might call a “broadened dictatorship.”</a:t>
            </a:r>
            <a:r>
              <a:rPr lang="en-US" dirty="0">
                <a:effectLst/>
              </a:rPr>
              <a:t> </a:t>
            </a:r>
            <a:endParaRPr lang="en-US" dirty="0"/>
          </a:p>
          <a:p>
            <a:endParaRPr lang="en-US" dirty="0"/>
          </a:p>
          <a:p>
            <a:r>
              <a:rPr lang="en-US" dirty="0"/>
              <a:t>Dictatorships characterized by democratic institutions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Broadened dictatorships characterized by seemingly democratic institutions such as elections and legislatures are increasingly common.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people have championed the introduction of these types of institutions in several dictatorships as signs that these states are gradually moving toward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implication is that the liberalization process will eventually lead to a transition to full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this belief that often encourages some scholars to label these regimes as “mixed,” “hybrid,” “partial democracies,” or “partly free,” as if they were some halfway house between dictatorship and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Strong, and growing, empirical evidence, however, shows that broadened dictatorships aren’t necessarily undergoing a prolonged democratic transition.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It appears that liberalization and institutionalization can, under many circumstances, significantly enhance the stability of dictatorial rule.</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1543974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7-4 </a:t>
            </a:r>
            <a:r>
              <a:rPr lang="en-GB" sz="1200" dirty="0">
                <a:solidFill>
                  <a:srgbClr val="993300"/>
                </a:solidFill>
                <a:effectLst/>
                <a:latin typeface="Times New Roman" panose="02020603050405020304" pitchFamily="18" charset="0"/>
                <a:ea typeface="Times New Roman" panose="02020603050405020304" pitchFamily="18" charset="0"/>
              </a:rPr>
              <a:t>Compare bottom-up and top-down transitions to democracy.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Potential benefits of liberalization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the potential benefits of liberalization, you might wonder why authoritarian elites don’t always liberalize.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basic problem is that the soft-liners can’t guarantee that liberalization will successfully produce a broadened dictatorship.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liberalization process is inherently unstable.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the soft-liners do liberalize, then the democratic opposition has two options.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one hand, it can accept the concessions offered by the authoritarian elites and enter the institutions of a broadened dictatorship.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other hand, however, the democratic opposition can take advantage of its new freedoms to further organize and mobilize against the dictatorship. In many cases around the world, this is precisely what happened. </a:t>
            </a:r>
            <a:endParaRPr lang="en-US" dirty="0"/>
          </a:p>
          <a:p>
            <a:endParaRPr lang="en-US" dirty="0"/>
          </a:p>
          <a:p>
            <a:r>
              <a:rPr lang="en-US" dirty="0"/>
              <a:t>Choices available to authoritarian elites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the democratic opposition does choose to continue organizing and mobilizing against the regime, then this is evidence that the controlled opening initiated by the soft-liners has failed.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At this point, two choices are available to the authoritarian elites.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choice is to use force in an attempt to repress popular mobilization and to restore order.</a:t>
            </a:r>
            <a:r>
              <a:rPr lang="en-US" sz="2800" dirty="0">
                <a:effectLst/>
              </a:rPr>
              <a:t> </a:t>
            </a:r>
            <a:endParaRPr lang="en-US" sz="2800"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choice available to the soft-liners if the democratic opposition continues to mobilize is to accept its demands and allow the emergence of truly democratic institutions.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all of this, under what conditions can we expect authoritarian elites to introduce a period of liberalization?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democratic opposition’s choice to enter a broadened dictatorship or to continue mobilizing depends on how it thinks the dictatorship will respond to ongoing mobilization. </a:t>
            </a:r>
          </a:p>
          <a:p>
            <a:endParaRPr lang="en-US" dirty="0"/>
          </a:p>
          <a:p>
            <a:r>
              <a:rPr lang="en-US" dirty="0"/>
              <a:t>Example: soft/hard liners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Let us consider the case where there’s been a split in the authoritarian elite between soft-liners and hard-liners, and for some reason the soft-liners have come to prominence. </a:t>
            </a:r>
          </a:p>
          <a:p>
            <a:pPr marL="800100" marR="0" lvl="1"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7.2 presents a game tree that captures this strategic situation between authoritarian soft-liners and democratic opposition groups. </a:t>
            </a:r>
            <a:endParaRPr lang="en-US" sz="1800" dirty="0"/>
          </a:p>
          <a:p>
            <a:pPr marL="342900" indent="-3429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The ideal outcome for the soft-liners is a broadened dictatorship in which opposition groups are co-opted and their position in the dictatorship is strengthened relative to that of the hard-liners.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GB" sz="1800" dirty="0">
                <a:solidFill>
                  <a:srgbClr val="211D1E"/>
                </a:solidFill>
                <a:effectLst/>
                <a:latin typeface="Times New Roman" panose="02020603050405020304" pitchFamily="18" charset="0"/>
                <a:ea typeface="Times New Roman" panose="02020603050405020304" pitchFamily="18" charset="0"/>
              </a:rPr>
              <a:t>If the dictatorship can’t be maintained in any form, we’ll assume the soft-liners would prefer a democratic transition to a potentially costly insurgency.</a:t>
            </a:r>
            <a:endParaRPr lang="en-US" sz="1800" dirty="0">
              <a:effectLst/>
              <a:latin typeface="Times New Roman" panose="02020603050405020304" pitchFamily="18" charset="0"/>
              <a:ea typeface="Times New Roman" panose="02020603050405020304" pitchFamily="18" charset="0"/>
            </a:endParaRP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ideal outcome for the opposition is a full transition to democracy. </a:t>
            </a:r>
            <a:endPar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000000"/>
                </a:solidFill>
                <a:effectLst/>
                <a:latin typeface="Times New Roman" panose="02020603050405020304" pitchFamily="18" charset="0"/>
                <a:ea typeface="Times New Roman" panose="02020603050405020304" pitchFamily="18" charset="0"/>
              </a:rPr>
              <a:t>Assume that the opposition prefers an insurgency to a narrow dictatorship.</a:t>
            </a:r>
          </a:p>
          <a:p>
            <a:pPr marL="800100" marR="0" lvl="1"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7.3 shows how the authoritarian soft-liners and the democratic opposition are likely to behave in the case where the opposition is weak (on the left) and in the case where the opposition is strong (on the right).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It turns out that top-down democratic transitions can occur if authoritarian soft-liners are incorrect about the type of opposition they’re facing. </a:t>
            </a:r>
          </a:p>
          <a:p>
            <a:pPr marL="800100" marR="0" lvl="1"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Suppose the soft-liners think the democratic opposition is weak and that they’re involved in the strategic situation captured by the </a:t>
            </a:r>
            <a:r>
              <a:rPr lang="en-US" sz="1800" dirty="0">
                <a:solidFill>
                  <a:srgbClr val="211D1E"/>
                </a:solidFill>
                <a:effectLst/>
                <a:latin typeface="Calibri" panose="020F0502020204030204" pitchFamily="34" charset="0"/>
                <a:ea typeface="Calibri" panose="020F0502020204030204" pitchFamily="34" charset="0"/>
                <a:cs typeface="Adobe Garamond Pro"/>
              </a:rPr>
              <a:t>game</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 tree on the left side of Figure 7.3.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central point to take away from this is that democratic transitions from above aren’t possible under complete information (when everyone knows everything).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Our strategic theory of top-down democratic transitions has two further implications. </a:t>
            </a:r>
          </a:p>
          <a:p>
            <a:pPr marL="800100" marR="0" lvl="1"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has to do with when we’re likely to see institutionalized dictatorships—those with legislatures, political parties, elections, and so on.</a:t>
            </a:r>
            <a:r>
              <a:rPr lang="en-US" sz="2800" dirty="0">
                <a:effectLst/>
              </a:rPr>
              <a:t> </a:t>
            </a:r>
            <a:endParaRPr lang="en-US" sz="2800" dirty="0">
              <a:effectLst/>
              <a:latin typeface="Calibri" panose="020F0502020204030204" pitchFamily="34" charset="0"/>
              <a:cs typeface="Times New Roman" panose="02020603050405020304" pitchFamily="18" charset="0"/>
            </a:endParaRPr>
          </a:p>
          <a:p>
            <a:pPr marL="800100" marR="0" lvl="1"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implication is that it’s possible to have authoritarian soft-liners who would like to open up the political system by introducing liberalizing reforms but who choose to do nothing because they’re not sure the opposition is sufficiently weak that they could control the liberalization process if they start it. </a:t>
            </a:r>
            <a:endParaRPr lang="en-US" sz="1800" dirty="0">
              <a:solidFill>
                <a:srgbClr val="000000"/>
              </a:solidFill>
              <a:effectLst/>
              <a:latin typeface="Times New Roman" panose="02020603050405020304" pitchFamily="18" charset="0"/>
              <a:ea typeface="Times New Roman" panose="02020603050405020304" pitchFamily="18" charset="0"/>
            </a:endParaRPr>
          </a:p>
          <a:p>
            <a:pPr marL="342900" indent="-342900">
              <a:buAutoNum type="arabicPeriod"/>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549641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2853966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slide" Target="slide1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slide" Target="slide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slide" Target="slide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a:t>Clark, Foundations of Comparative Politics, Edition 2</a:t>
            </a:r>
            <a:br>
              <a:rPr lang="en-US" dirty="0"/>
            </a:br>
            <a:r>
              <a:rPr lang="en-US" dirty="0"/>
              <a:t>Chapter 7: Democratic Transitions</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3D70DF-F62C-C238-6A17-E655BBF7CE1A}"/>
              </a:ext>
            </a:extLst>
          </p:cNvPr>
          <p:cNvSpPr>
            <a:spLocks noGrp="1"/>
          </p:cNvSpPr>
          <p:nvPr>
            <p:ph type="title"/>
          </p:nvPr>
        </p:nvSpPr>
        <p:spPr/>
        <p:txBody>
          <a:bodyPr>
            <a:normAutofit fontScale="90000"/>
          </a:bodyPr>
          <a:lstStyle/>
          <a:p>
            <a:r>
              <a:rPr lang="en-US" dirty="0"/>
              <a:t>Top-Down Transitions to Democracy </a:t>
            </a:r>
            <a:r>
              <a:rPr lang="en-US" sz="2700" dirty="0"/>
              <a:t>(3 of 7)</a:t>
            </a:r>
            <a:endParaRPr lang="en-US" sz="2400" dirty="0"/>
          </a:p>
        </p:txBody>
      </p:sp>
      <p:sp>
        <p:nvSpPr>
          <p:cNvPr id="4" name="Content Placeholder 3">
            <a:extLst>
              <a:ext uri="{FF2B5EF4-FFF2-40B4-BE49-F238E27FC236}">
                <a16:creationId xmlns:a16="http://schemas.microsoft.com/office/drawing/2014/main" id="{6F259E92-62DA-2C5D-67F7-19D80C94B8B5}"/>
              </a:ext>
            </a:extLst>
          </p:cNvPr>
          <p:cNvSpPr>
            <a:spLocks noGrp="1"/>
          </p:cNvSpPr>
          <p:nvPr>
            <p:ph idx="1"/>
          </p:nvPr>
        </p:nvSpPr>
        <p:spPr/>
        <p:txBody>
          <a:bodyPr/>
          <a:lstStyle/>
          <a:p>
            <a:pPr marL="0" indent="0">
              <a:buNone/>
            </a:pPr>
            <a:r>
              <a:rPr lang="en-US" dirty="0"/>
              <a:t>A Strategic Theory of Top-Down Transitions</a:t>
            </a:r>
          </a:p>
          <a:p>
            <a:r>
              <a:rPr lang="en-US" dirty="0"/>
              <a:t>Potential benefits of liberalization.</a:t>
            </a:r>
          </a:p>
          <a:p>
            <a:r>
              <a:rPr lang="en-US" dirty="0"/>
              <a:t>Choices available to authoritarian elites.</a:t>
            </a:r>
          </a:p>
          <a:p>
            <a:r>
              <a:rPr lang="en-US" dirty="0"/>
              <a:t>Example: soft/hard liners.</a:t>
            </a:r>
          </a:p>
        </p:txBody>
      </p:sp>
      <p:sp>
        <p:nvSpPr>
          <p:cNvPr id="2" name="Footer Placeholder 1">
            <a:extLst>
              <a:ext uri="{FF2B5EF4-FFF2-40B4-BE49-F238E27FC236}">
                <a16:creationId xmlns:a16="http://schemas.microsoft.com/office/drawing/2014/main" id="{54547062-4E26-FEAB-B5AE-F16B3822CA3C}"/>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CE1E127-0DAC-61C7-109B-161157718AD2}"/>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1956673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80491"/>
            <a:ext cx="8229600" cy="1051052"/>
          </a:xfrm>
        </p:spPr>
        <p:txBody>
          <a:bodyPr>
            <a:noAutofit/>
          </a:bodyPr>
          <a:lstStyle/>
          <a:p>
            <a:r>
              <a:rPr lang="en-US" sz="4000" dirty="0"/>
              <a:t>Top-Down Transitions to Democracy </a:t>
            </a:r>
            <a:r>
              <a:rPr lang="en-US" sz="2400" dirty="0"/>
              <a:t>(4 of 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124200" cy="2160038"/>
          </a:xfrm>
        </p:spPr>
        <p:txBody>
          <a:bodyPr anchor="ctr">
            <a:noAutofit/>
          </a:bodyPr>
          <a:lstStyle/>
          <a:p>
            <a:pPr marL="0" indent="0">
              <a:buNone/>
            </a:pPr>
            <a:r>
              <a:rPr lang="en-US" sz="2400" b="1" dirty="0"/>
              <a:t>Figure 7.2</a:t>
            </a:r>
            <a:r>
              <a:rPr lang="en-US" sz="2400" dirty="0"/>
              <a:t> The Game Tree for the Authoritarian Soft-Liners and Democratic Opposition</a:t>
            </a:r>
            <a:endParaRPr lang="en-US" sz="2400" noProof="0" dirty="0"/>
          </a:p>
        </p:txBody>
      </p:sp>
      <p:pic>
        <p:nvPicPr>
          <p:cNvPr id="9" name="Content Placeholder 8" descr="A flow chart having three sections, soft-liners, opposition, and soft-liners, and their outcomes.">
            <a:extLst>
              <a:ext uri="{FF2B5EF4-FFF2-40B4-BE49-F238E27FC236}">
                <a16:creationId xmlns:a16="http://schemas.microsoft.com/office/drawing/2014/main" id="{BD9AFCD5-05CF-4639-BCDD-EC6FA4F688E5}"/>
              </a:ext>
            </a:extLst>
          </p:cNvPr>
          <p:cNvPicPr>
            <a:picLocks noGrp="1" noChangeAspect="1"/>
          </p:cNvPicPr>
          <p:nvPr>
            <p:ph sz="quarter" idx="13"/>
          </p:nvPr>
        </p:nvPicPr>
        <p:blipFill>
          <a:blip r:embed="rId3"/>
          <a:stretch>
            <a:fillRect/>
          </a:stretch>
        </p:blipFill>
        <p:spPr>
          <a:xfrm>
            <a:off x="3962400" y="2306577"/>
            <a:ext cx="4824130" cy="3308881"/>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743630"/>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640"/>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30570389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80491"/>
            <a:ext cx="8229600" cy="1051052"/>
          </a:xfrm>
        </p:spPr>
        <p:txBody>
          <a:bodyPr>
            <a:noAutofit/>
          </a:bodyPr>
          <a:lstStyle/>
          <a:p>
            <a:r>
              <a:rPr lang="en-US" sz="4000" dirty="0"/>
              <a:t>Top-Down Transitions to Democracy </a:t>
            </a:r>
            <a:r>
              <a:rPr lang="en-US" sz="2400" dirty="0"/>
              <a:t>(5 of 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2819400" cy="1855238"/>
          </a:xfrm>
        </p:spPr>
        <p:txBody>
          <a:bodyPr anchor="ctr">
            <a:noAutofit/>
          </a:bodyPr>
          <a:lstStyle/>
          <a:p>
            <a:pPr marL="0" indent="0">
              <a:buNone/>
            </a:pPr>
            <a:r>
              <a:rPr lang="en-US" sz="2400" b="1" dirty="0"/>
              <a:t>Figure 7.3</a:t>
            </a:r>
            <a:r>
              <a:rPr lang="en-US" sz="2400" dirty="0"/>
              <a:t> A Strategic Theory of Top-Down Transitions to Democracy</a:t>
            </a:r>
            <a:endParaRPr lang="en-US" sz="2400" noProof="0" dirty="0"/>
          </a:p>
        </p:txBody>
      </p:sp>
      <p:pic>
        <p:nvPicPr>
          <p:cNvPr id="10" name="Content Placeholder 9" descr="Two flow charts labeled as a) weak opposition and b) strong opposition. Each having three sections and their outcomes.">
            <a:extLst>
              <a:ext uri="{FF2B5EF4-FFF2-40B4-BE49-F238E27FC236}">
                <a16:creationId xmlns:a16="http://schemas.microsoft.com/office/drawing/2014/main" id="{F263AD28-08CA-440A-9723-EA3918603C4A}"/>
              </a:ext>
            </a:extLst>
          </p:cNvPr>
          <p:cNvPicPr>
            <a:picLocks noGrp="1" noChangeAspect="1"/>
          </p:cNvPicPr>
          <p:nvPr>
            <p:ph sz="quarter" idx="13"/>
          </p:nvPr>
        </p:nvPicPr>
        <p:blipFill>
          <a:blip r:embed="rId3"/>
          <a:stretch>
            <a:fillRect/>
          </a:stretch>
        </p:blipFill>
        <p:spPr>
          <a:xfrm>
            <a:off x="3429000" y="2274636"/>
            <a:ext cx="5373052" cy="3055695"/>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743630"/>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640"/>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9062246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3D70DF-F62C-C238-6A17-E655BBF7CE1A}"/>
              </a:ext>
            </a:extLst>
          </p:cNvPr>
          <p:cNvSpPr>
            <a:spLocks noGrp="1"/>
          </p:cNvSpPr>
          <p:nvPr>
            <p:ph type="title"/>
          </p:nvPr>
        </p:nvSpPr>
        <p:spPr/>
        <p:txBody>
          <a:bodyPr>
            <a:normAutofit fontScale="90000"/>
          </a:bodyPr>
          <a:lstStyle/>
          <a:p>
            <a:r>
              <a:rPr lang="en-US" dirty="0"/>
              <a:t>Top-Down Transitions to Democracy </a:t>
            </a:r>
            <a:r>
              <a:rPr lang="en-US" sz="2700" dirty="0"/>
              <a:t>(6 of 7)</a:t>
            </a:r>
            <a:endParaRPr lang="en-US" sz="2400" dirty="0"/>
          </a:p>
        </p:txBody>
      </p:sp>
      <p:sp>
        <p:nvSpPr>
          <p:cNvPr id="4" name="Content Placeholder 3">
            <a:extLst>
              <a:ext uri="{FF2B5EF4-FFF2-40B4-BE49-F238E27FC236}">
                <a16:creationId xmlns:a16="http://schemas.microsoft.com/office/drawing/2014/main" id="{6F259E92-62DA-2C5D-67F7-19D80C94B8B5}"/>
              </a:ext>
            </a:extLst>
          </p:cNvPr>
          <p:cNvSpPr>
            <a:spLocks noGrp="1"/>
          </p:cNvSpPr>
          <p:nvPr>
            <p:ph idx="1"/>
          </p:nvPr>
        </p:nvSpPr>
        <p:spPr/>
        <p:txBody>
          <a:bodyPr/>
          <a:lstStyle/>
          <a:p>
            <a:pPr marL="0" indent="0">
              <a:buNone/>
            </a:pPr>
            <a:r>
              <a:rPr lang="en-US" dirty="0"/>
              <a:t>Applying the Theory to Poland</a:t>
            </a:r>
          </a:p>
          <a:p>
            <a:r>
              <a:rPr lang="en-US" dirty="0"/>
              <a:t>Democratic transition in Poland.</a:t>
            </a:r>
          </a:p>
          <a:p>
            <a:r>
              <a:rPr lang="en-US" dirty="0"/>
              <a:t>Soviets worried about Poland.</a:t>
            </a:r>
          </a:p>
          <a:p>
            <a:r>
              <a:rPr lang="en-US" dirty="0"/>
              <a:t>Attempts to solve economic problems.</a:t>
            </a:r>
          </a:p>
        </p:txBody>
      </p:sp>
      <p:sp>
        <p:nvSpPr>
          <p:cNvPr id="2" name="Footer Placeholder 1">
            <a:extLst>
              <a:ext uri="{FF2B5EF4-FFF2-40B4-BE49-F238E27FC236}">
                <a16:creationId xmlns:a16="http://schemas.microsoft.com/office/drawing/2014/main" id="{54547062-4E26-FEAB-B5AE-F16B3822CA3C}"/>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CE1E127-0DAC-61C7-109B-161157718AD2}"/>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3589226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3D70DF-F62C-C238-6A17-E655BBF7CE1A}"/>
              </a:ext>
            </a:extLst>
          </p:cNvPr>
          <p:cNvSpPr>
            <a:spLocks noGrp="1"/>
          </p:cNvSpPr>
          <p:nvPr>
            <p:ph type="title"/>
          </p:nvPr>
        </p:nvSpPr>
        <p:spPr/>
        <p:txBody>
          <a:bodyPr>
            <a:normAutofit fontScale="90000"/>
          </a:bodyPr>
          <a:lstStyle/>
          <a:p>
            <a:r>
              <a:rPr lang="en-US" dirty="0"/>
              <a:t>Top-Down Transitions to Democracy </a:t>
            </a:r>
            <a:r>
              <a:rPr lang="en-US" sz="2700" dirty="0"/>
              <a:t>(7 of 7)</a:t>
            </a:r>
            <a:endParaRPr lang="en-US" sz="2400" dirty="0"/>
          </a:p>
        </p:txBody>
      </p:sp>
      <p:sp>
        <p:nvSpPr>
          <p:cNvPr id="4" name="Content Placeholder 3">
            <a:extLst>
              <a:ext uri="{FF2B5EF4-FFF2-40B4-BE49-F238E27FC236}">
                <a16:creationId xmlns:a16="http://schemas.microsoft.com/office/drawing/2014/main" id="{6F259E92-62DA-2C5D-67F7-19D80C94B8B5}"/>
              </a:ext>
            </a:extLst>
          </p:cNvPr>
          <p:cNvSpPr>
            <a:spLocks noGrp="1"/>
          </p:cNvSpPr>
          <p:nvPr>
            <p:ph idx="1"/>
          </p:nvPr>
        </p:nvSpPr>
        <p:spPr/>
        <p:txBody>
          <a:bodyPr/>
          <a:lstStyle/>
          <a:p>
            <a:pPr marL="0" indent="0">
              <a:buNone/>
            </a:pPr>
            <a:r>
              <a:rPr lang="en-US" dirty="0"/>
              <a:t>Applying the Theory to Poland</a:t>
            </a:r>
          </a:p>
          <a:p>
            <a:r>
              <a:rPr lang="en-US" dirty="0"/>
              <a:t>Proposed legislative elections.</a:t>
            </a:r>
          </a:p>
          <a:p>
            <a:r>
              <a:rPr lang="en-US" dirty="0"/>
              <a:t>Key elements in democratic transition.</a:t>
            </a:r>
          </a:p>
        </p:txBody>
      </p:sp>
      <p:sp>
        <p:nvSpPr>
          <p:cNvPr id="2" name="Footer Placeholder 1">
            <a:extLst>
              <a:ext uri="{FF2B5EF4-FFF2-40B4-BE49-F238E27FC236}">
                <a16:creationId xmlns:a16="http://schemas.microsoft.com/office/drawing/2014/main" id="{54547062-4E26-FEAB-B5AE-F16B3822CA3C}"/>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CE1E127-0DAC-61C7-109B-161157718AD2}"/>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2358302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7.1: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946861"/>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Graph of year versus number of countries. The horizontal axis shows the values of the year from 1950 to 2020, in increments of 10 years. The vertical axis shows the values of number of countries from 0 to 200, in increments of 40. The legend illustrates the three lines as independent countries, dictatorships, and democracies. Independent countries line starts at (1950, 70) and ends at (2020, 195). Dictatorships line starts at (1950, 35) and ends at (2020, 70). Democracies line starts at (1950, 30) and ends at (2020, 120).</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1867263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7.2: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099525"/>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A flow chart begins with Soft-liners at the top, branching into 01. Status quo through do nothing and opposition through open. The opposition branch splits into 02. broadened dictatorship through enter and soft-liners through organize. Then the soft-liner is further classified into 03. narrow dictatorship or 04. insurgency through repress and 05. democratic transition through democratize.</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3866531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7.3: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868041"/>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Two flowcharts comparing a) weak opposition and b) strong opposition. Both charts begin with Soft-liners at the top, branching into Status quo through do nothing and opposition through open. The opposition branch splits into broadened dictatorship through enter and soft-liners through organize. Then the soft-liner is further divided into narrow dictatorship through repress and democratic transition through democratize. The outcomes for weak opposition is the broadened dictatorship and strong opposition is the political status quo.</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357343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972957"/>
            <a:ext cx="8229600" cy="873713"/>
          </a:xfrm>
        </p:spPr>
        <p:txBody>
          <a:bodyPr>
            <a:normAutofit/>
          </a:bodyPr>
          <a:lstStyle/>
          <a:p>
            <a:r>
              <a:rPr lang="en-US" sz="4000" dirty="0"/>
              <a:t>Introduction </a:t>
            </a:r>
            <a:r>
              <a:rPr lang="en-US" sz="2400" dirty="0"/>
              <a:t>(1 of 2)</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590818" cy="1506910"/>
          </a:xfrm>
        </p:spPr>
        <p:txBody>
          <a:bodyPr anchor="ctr">
            <a:normAutofit lnSpcReduction="10000"/>
          </a:bodyPr>
          <a:lstStyle/>
          <a:p>
            <a:pPr marL="0" indent="0">
              <a:buNone/>
            </a:pPr>
            <a:r>
              <a:rPr lang="en-US" sz="2400" b="1" dirty="0"/>
              <a:t>Figure 7.1</a:t>
            </a:r>
            <a:r>
              <a:rPr lang="en-US" sz="2400" dirty="0"/>
              <a:t> Independent Countries, Democracies, and Dictatorships, 1946–2020</a:t>
            </a:r>
            <a:endParaRPr lang="en-US" sz="2400" noProof="0" dirty="0"/>
          </a:p>
        </p:txBody>
      </p:sp>
      <p:pic>
        <p:nvPicPr>
          <p:cNvPr id="12" name="Content Placeholder 11" descr="Line graphs comparing independent countries, dictatorships, and democracies.">
            <a:extLst>
              <a:ext uri="{FF2B5EF4-FFF2-40B4-BE49-F238E27FC236}">
                <a16:creationId xmlns:a16="http://schemas.microsoft.com/office/drawing/2014/main" id="{879745C7-41F3-40AD-BDA9-6B0B8BE19A07}"/>
              </a:ext>
            </a:extLst>
          </p:cNvPr>
          <p:cNvPicPr>
            <a:picLocks noGrp="1" noChangeAspect="1"/>
          </p:cNvPicPr>
          <p:nvPr>
            <p:ph sz="quarter" idx="13"/>
          </p:nvPr>
        </p:nvPicPr>
        <p:blipFill>
          <a:blip r:embed="rId3"/>
          <a:stretch>
            <a:fillRect/>
          </a:stretch>
        </p:blipFill>
        <p:spPr>
          <a:xfrm>
            <a:off x="4300268" y="2141877"/>
            <a:ext cx="4501085" cy="3055695"/>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4867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640"/>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3D70DF-F62C-C238-6A17-E655BBF7CE1A}"/>
              </a:ext>
            </a:extLst>
          </p:cNvPr>
          <p:cNvSpPr>
            <a:spLocks noGrp="1"/>
          </p:cNvSpPr>
          <p:nvPr>
            <p:ph type="title"/>
          </p:nvPr>
        </p:nvSpPr>
        <p:spPr/>
        <p:txBody>
          <a:bodyPr>
            <a:normAutofit/>
          </a:bodyPr>
          <a:lstStyle/>
          <a:p>
            <a:r>
              <a:rPr lang="en-US" sz="4000" dirty="0"/>
              <a:t>Introduction </a:t>
            </a:r>
            <a:r>
              <a:rPr lang="en-US" sz="2400" dirty="0"/>
              <a:t>(2 of 2)</a:t>
            </a:r>
          </a:p>
        </p:txBody>
      </p:sp>
      <p:sp>
        <p:nvSpPr>
          <p:cNvPr id="4" name="Content Placeholder 3">
            <a:extLst>
              <a:ext uri="{FF2B5EF4-FFF2-40B4-BE49-F238E27FC236}">
                <a16:creationId xmlns:a16="http://schemas.microsoft.com/office/drawing/2014/main" id="{6F259E92-62DA-2C5D-67F7-19D80C94B8B5}"/>
              </a:ext>
            </a:extLst>
          </p:cNvPr>
          <p:cNvSpPr>
            <a:spLocks noGrp="1"/>
          </p:cNvSpPr>
          <p:nvPr>
            <p:ph idx="1"/>
          </p:nvPr>
        </p:nvSpPr>
        <p:spPr/>
        <p:txBody>
          <a:bodyPr/>
          <a:lstStyle/>
          <a:p>
            <a:r>
              <a:rPr lang="en-US" dirty="0"/>
              <a:t>Third wave democratization.</a:t>
            </a:r>
          </a:p>
          <a:p>
            <a:r>
              <a:rPr lang="en-US" dirty="0"/>
              <a:t>Bottom-up democratic transition.</a:t>
            </a:r>
          </a:p>
          <a:p>
            <a:r>
              <a:rPr lang="en-US" dirty="0"/>
              <a:t>Top-down democratic transition.</a:t>
            </a:r>
          </a:p>
        </p:txBody>
      </p:sp>
      <p:sp>
        <p:nvSpPr>
          <p:cNvPr id="2" name="Footer Placeholder 1">
            <a:extLst>
              <a:ext uri="{FF2B5EF4-FFF2-40B4-BE49-F238E27FC236}">
                <a16:creationId xmlns:a16="http://schemas.microsoft.com/office/drawing/2014/main" id="{54547062-4E26-FEAB-B5AE-F16B3822CA3C}"/>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CE1E127-0DAC-61C7-109B-161157718AD2}"/>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470730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3D70DF-F62C-C238-6A17-E655BBF7CE1A}"/>
              </a:ext>
            </a:extLst>
          </p:cNvPr>
          <p:cNvSpPr>
            <a:spLocks noGrp="1"/>
          </p:cNvSpPr>
          <p:nvPr>
            <p:ph type="title"/>
          </p:nvPr>
        </p:nvSpPr>
        <p:spPr/>
        <p:txBody>
          <a:bodyPr>
            <a:normAutofit fontScale="90000"/>
          </a:bodyPr>
          <a:lstStyle/>
          <a:p>
            <a:r>
              <a:rPr lang="en-US" dirty="0"/>
              <a:t>Bottom-Up Transitions to Democracy </a:t>
            </a:r>
            <a:r>
              <a:rPr lang="en-US" sz="2700" dirty="0"/>
              <a:t>(1 of 4)</a:t>
            </a:r>
            <a:endParaRPr lang="en-US" sz="2400" dirty="0"/>
          </a:p>
        </p:txBody>
      </p:sp>
      <p:sp>
        <p:nvSpPr>
          <p:cNvPr id="4" name="Content Placeholder 3">
            <a:extLst>
              <a:ext uri="{FF2B5EF4-FFF2-40B4-BE49-F238E27FC236}">
                <a16:creationId xmlns:a16="http://schemas.microsoft.com/office/drawing/2014/main" id="{6F259E92-62DA-2C5D-67F7-19D80C94B8B5}"/>
              </a:ext>
            </a:extLst>
          </p:cNvPr>
          <p:cNvSpPr>
            <a:spLocks noGrp="1"/>
          </p:cNvSpPr>
          <p:nvPr>
            <p:ph idx="1"/>
          </p:nvPr>
        </p:nvSpPr>
        <p:spPr/>
        <p:txBody>
          <a:bodyPr/>
          <a:lstStyle/>
          <a:p>
            <a:pPr marL="0" indent="0">
              <a:buNone/>
            </a:pPr>
            <a:r>
              <a:rPr lang="en-US" dirty="0"/>
              <a:t>East Germany 1989</a:t>
            </a:r>
          </a:p>
          <a:p>
            <a:r>
              <a:rPr lang="en-US" dirty="0"/>
              <a:t>Temporary wartime alliance.</a:t>
            </a:r>
          </a:p>
          <a:p>
            <a:r>
              <a:rPr lang="en-US" dirty="0"/>
              <a:t>Collapse of communism in Germany.</a:t>
            </a:r>
          </a:p>
          <a:p>
            <a:r>
              <a:rPr lang="en-US" dirty="0"/>
              <a:t>Two reform policies.</a:t>
            </a:r>
          </a:p>
          <a:p>
            <a:r>
              <a:rPr lang="en-US" dirty="0"/>
              <a:t>Transition to democracy in Germany.</a:t>
            </a:r>
          </a:p>
        </p:txBody>
      </p:sp>
      <p:sp>
        <p:nvSpPr>
          <p:cNvPr id="2" name="Footer Placeholder 1">
            <a:extLst>
              <a:ext uri="{FF2B5EF4-FFF2-40B4-BE49-F238E27FC236}">
                <a16:creationId xmlns:a16="http://schemas.microsoft.com/office/drawing/2014/main" id="{54547062-4E26-FEAB-B5AE-F16B3822CA3C}"/>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CE1E127-0DAC-61C7-109B-161157718AD2}"/>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97221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3D70DF-F62C-C238-6A17-E655BBF7CE1A}"/>
              </a:ext>
            </a:extLst>
          </p:cNvPr>
          <p:cNvSpPr>
            <a:spLocks noGrp="1"/>
          </p:cNvSpPr>
          <p:nvPr>
            <p:ph type="title"/>
          </p:nvPr>
        </p:nvSpPr>
        <p:spPr/>
        <p:txBody>
          <a:bodyPr>
            <a:normAutofit fontScale="90000"/>
          </a:bodyPr>
          <a:lstStyle/>
          <a:p>
            <a:r>
              <a:rPr lang="en-US" dirty="0"/>
              <a:t>Bottom-Up Transitions to Democracy </a:t>
            </a:r>
            <a:r>
              <a:rPr lang="en-US" sz="2700" dirty="0"/>
              <a:t>(2 of 4)</a:t>
            </a:r>
            <a:endParaRPr lang="en-US" sz="2400" dirty="0"/>
          </a:p>
        </p:txBody>
      </p:sp>
      <p:sp>
        <p:nvSpPr>
          <p:cNvPr id="4" name="Content Placeholder 3">
            <a:extLst>
              <a:ext uri="{FF2B5EF4-FFF2-40B4-BE49-F238E27FC236}">
                <a16:creationId xmlns:a16="http://schemas.microsoft.com/office/drawing/2014/main" id="{6F259E92-62DA-2C5D-67F7-19D80C94B8B5}"/>
              </a:ext>
            </a:extLst>
          </p:cNvPr>
          <p:cNvSpPr>
            <a:spLocks noGrp="1"/>
          </p:cNvSpPr>
          <p:nvPr>
            <p:ph idx="1"/>
          </p:nvPr>
        </p:nvSpPr>
        <p:spPr/>
        <p:txBody>
          <a:bodyPr/>
          <a:lstStyle/>
          <a:p>
            <a:pPr marL="0" indent="0">
              <a:buNone/>
            </a:pPr>
            <a:r>
              <a:rPr lang="en-US" dirty="0"/>
              <a:t>Collective Action Theory</a:t>
            </a:r>
          </a:p>
          <a:p>
            <a:r>
              <a:rPr lang="en-US" dirty="0"/>
              <a:t>Examples of collective action.</a:t>
            </a:r>
          </a:p>
          <a:p>
            <a:r>
              <a:rPr lang="en-US" dirty="0"/>
              <a:t>A public good: two characteristics.</a:t>
            </a:r>
          </a:p>
          <a:p>
            <a:r>
              <a:rPr lang="en-US" dirty="0"/>
              <a:t>Examples of a public good.</a:t>
            </a:r>
          </a:p>
          <a:p>
            <a:r>
              <a:rPr lang="en-US" dirty="0"/>
              <a:t>Nature of some public goods.</a:t>
            </a:r>
          </a:p>
        </p:txBody>
      </p:sp>
      <p:sp>
        <p:nvSpPr>
          <p:cNvPr id="2" name="Footer Placeholder 1">
            <a:extLst>
              <a:ext uri="{FF2B5EF4-FFF2-40B4-BE49-F238E27FC236}">
                <a16:creationId xmlns:a16="http://schemas.microsoft.com/office/drawing/2014/main" id="{54547062-4E26-FEAB-B5AE-F16B3822CA3C}"/>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CE1E127-0DAC-61C7-109B-161157718AD2}"/>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140167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Bottom-Up Transitions to Democracy </a:t>
            </a:r>
            <a:r>
              <a:rPr lang="en-US" sz="2700" dirty="0"/>
              <a:t>(3 of 4)</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7.1: Pro-Democracy Protest: Do I Participate or Not?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021722EB-36A2-6AEF-0B29-AD22FC5DC384}"/>
              </a:ext>
            </a:extLst>
          </p:cNvPr>
          <p:cNvGraphicFramePr>
            <a:graphicFrameLocks noGrp="1"/>
          </p:cNvGraphicFramePr>
          <p:nvPr>
            <p:extLst>
              <p:ext uri="{D42A27DB-BD31-4B8C-83A1-F6EECF244321}">
                <p14:modId xmlns:p14="http://schemas.microsoft.com/office/powerpoint/2010/main" val="2420081441"/>
              </p:ext>
            </p:extLst>
          </p:nvPr>
        </p:nvGraphicFramePr>
        <p:xfrm>
          <a:off x="477456" y="2514600"/>
          <a:ext cx="7752144" cy="3098800"/>
        </p:xfrm>
        <a:graphic>
          <a:graphicData uri="http://schemas.openxmlformats.org/drawingml/2006/table">
            <a:tbl>
              <a:tblPr firstRow="1" bandRow="1">
                <a:tableStyleId>{5C22544A-7EE6-4342-B048-85BDC9FD1C3A}</a:tableStyleId>
              </a:tblPr>
              <a:tblGrid>
                <a:gridCol w="1938036">
                  <a:extLst>
                    <a:ext uri="{9D8B030D-6E8A-4147-A177-3AD203B41FA5}">
                      <a16:colId xmlns:a16="http://schemas.microsoft.com/office/drawing/2014/main" val="1367419753"/>
                    </a:ext>
                  </a:extLst>
                </a:gridCol>
                <a:gridCol w="1938036">
                  <a:extLst>
                    <a:ext uri="{9D8B030D-6E8A-4147-A177-3AD203B41FA5}">
                      <a16:colId xmlns:a16="http://schemas.microsoft.com/office/drawing/2014/main" val="3109392310"/>
                    </a:ext>
                  </a:extLst>
                </a:gridCol>
                <a:gridCol w="1938036">
                  <a:extLst>
                    <a:ext uri="{9D8B030D-6E8A-4147-A177-3AD203B41FA5}">
                      <a16:colId xmlns:a16="http://schemas.microsoft.com/office/drawing/2014/main" val="23348902"/>
                    </a:ext>
                  </a:extLst>
                </a:gridCol>
                <a:gridCol w="1938036">
                  <a:extLst>
                    <a:ext uri="{9D8B030D-6E8A-4147-A177-3AD203B41FA5}">
                      <a16:colId xmlns:a16="http://schemas.microsoft.com/office/drawing/2014/main" val="3940527118"/>
                    </a:ext>
                  </a:extLst>
                </a:gridCol>
              </a:tblGrid>
              <a:tr h="370840">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Scenario 1</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Scenario 2</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Scenario 3</a:t>
                      </a:r>
                    </a:p>
                  </a:txBody>
                  <a:tcPr marL="68580" marR="68580" marT="0" marB="0"/>
                </a:tc>
                <a:extLst>
                  <a:ext uri="{0D108BD9-81ED-4DB2-BD59-A6C34878D82A}">
                    <a16:rowId xmlns:a16="http://schemas.microsoft.com/office/drawing/2014/main" val="3564146092"/>
                  </a:ext>
                </a:extLst>
              </a:tr>
              <a:tr h="370840">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Fewer than </a:t>
                      </a:r>
                      <a:r>
                        <a:rPr lang="en-US" sz="1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K</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 1 participate</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Exactly </a:t>
                      </a:r>
                      <a:r>
                        <a:rPr lang="en-US" sz="1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K</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 1 participate</a:t>
                      </a:r>
                    </a:p>
                  </a:txBody>
                  <a:tcPr marL="68580" marR="68580" marT="0" marB="0"/>
                </a:tc>
                <a:tc>
                  <a:txBody>
                    <a:bodyPr/>
                    <a:lstStyle/>
                    <a:p>
                      <a:pPr marL="0" marR="0">
                        <a:lnSpc>
                          <a:spcPct val="150000"/>
                        </a:lnSpc>
                        <a:spcBef>
                          <a:spcPts val="0"/>
                        </a:spcBef>
                        <a:spcAft>
                          <a:spcPts val="0"/>
                        </a:spcAft>
                      </a:pPr>
                      <a:r>
                        <a:rPr lang="en-US" sz="1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K</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or more participate</a:t>
                      </a:r>
                    </a:p>
                  </a:txBody>
                  <a:tcPr marL="68580" marR="68580" marT="0" marB="0"/>
                </a:tc>
                <a:extLst>
                  <a:ext uri="{0D108BD9-81ED-4DB2-BD59-A6C34878D82A}">
                    <a16:rowId xmlns:a16="http://schemas.microsoft.com/office/drawing/2014/main" val="525518254"/>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Participate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Pay cost; don’t receive benefit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Pay cost; receive benefit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Pay cost; receive benefit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1531727"/>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Don’t participate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Don’t pay cost; don’t receive benefit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Don’t pay cost; don’t receive benefit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Don’t pay cost; receive benefit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42000958"/>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029466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3D70DF-F62C-C238-6A17-E655BBF7CE1A}"/>
              </a:ext>
            </a:extLst>
          </p:cNvPr>
          <p:cNvSpPr>
            <a:spLocks noGrp="1"/>
          </p:cNvSpPr>
          <p:nvPr>
            <p:ph type="title"/>
          </p:nvPr>
        </p:nvSpPr>
        <p:spPr/>
        <p:txBody>
          <a:bodyPr>
            <a:normAutofit fontScale="90000"/>
          </a:bodyPr>
          <a:lstStyle/>
          <a:p>
            <a:r>
              <a:rPr lang="en-US" dirty="0"/>
              <a:t>Bottom-Up Transitions to Democracy </a:t>
            </a:r>
            <a:r>
              <a:rPr lang="en-US" sz="2700" dirty="0"/>
              <a:t>(4 of 4)</a:t>
            </a:r>
            <a:endParaRPr lang="en-US" sz="2400" dirty="0"/>
          </a:p>
        </p:txBody>
      </p:sp>
      <p:sp>
        <p:nvSpPr>
          <p:cNvPr id="4" name="Content Placeholder 3">
            <a:extLst>
              <a:ext uri="{FF2B5EF4-FFF2-40B4-BE49-F238E27FC236}">
                <a16:creationId xmlns:a16="http://schemas.microsoft.com/office/drawing/2014/main" id="{6F259E92-62DA-2C5D-67F7-19D80C94B8B5}"/>
              </a:ext>
            </a:extLst>
          </p:cNvPr>
          <p:cNvSpPr>
            <a:spLocks noGrp="1"/>
          </p:cNvSpPr>
          <p:nvPr>
            <p:ph idx="1"/>
          </p:nvPr>
        </p:nvSpPr>
        <p:spPr/>
        <p:txBody>
          <a:bodyPr/>
          <a:lstStyle/>
          <a:p>
            <a:pPr marL="0" indent="0">
              <a:buNone/>
            </a:pPr>
            <a:r>
              <a:rPr lang="en-US" dirty="0"/>
              <a:t>Tipping Models</a:t>
            </a:r>
          </a:p>
          <a:p>
            <a:r>
              <a:rPr lang="en-US" dirty="0"/>
              <a:t>Why revolutions are rare.</a:t>
            </a:r>
          </a:p>
          <a:p>
            <a:r>
              <a:rPr lang="en-US" dirty="0"/>
              <a:t>“Tipping” or “threshold” models.</a:t>
            </a:r>
          </a:p>
          <a:p>
            <a:r>
              <a:rPr lang="en-US" dirty="0"/>
              <a:t>Revolutionary threshold.</a:t>
            </a:r>
          </a:p>
          <a:p>
            <a:r>
              <a:rPr lang="en-US" dirty="0"/>
              <a:t>Revolutionary cascade.</a:t>
            </a:r>
          </a:p>
        </p:txBody>
      </p:sp>
      <p:sp>
        <p:nvSpPr>
          <p:cNvPr id="2" name="Footer Placeholder 1">
            <a:extLst>
              <a:ext uri="{FF2B5EF4-FFF2-40B4-BE49-F238E27FC236}">
                <a16:creationId xmlns:a16="http://schemas.microsoft.com/office/drawing/2014/main" id="{54547062-4E26-FEAB-B5AE-F16B3822CA3C}"/>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CE1E127-0DAC-61C7-109B-161157718AD2}"/>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83755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3D70DF-F62C-C238-6A17-E655BBF7CE1A}"/>
              </a:ext>
            </a:extLst>
          </p:cNvPr>
          <p:cNvSpPr>
            <a:spLocks noGrp="1"/>
          </p:cNvSpPr>
          <p:nvPr>
            <p:ph type="title"/>
          </p:nvPr>
        </p:nvSpPr>
        <p:spPr/>
        <p:txBody>
          <a:bodyPr>
            <a:normAutofit fontScale="90000"/>
          </a:bodyPr>
          <a:lstStyle/>
          <a:p>
            <a:r>
              <a:rPr lang="en-US" dirty="0"/>
              <a:t>Top-Down Transitions to Democracy </a:t>
            </a:r>
            <a:r>
              <a:rPr lang="en-US" sz="2700" dirty="0"/>
              <a:t>(1 of 7)</a:t>
            </a:r>
            <a:endParaRPr lang="en-US" sz="2400" dirty="0"/>
          </a:p>
        </p:txBody>
      </p:sp>
      <p:sp>
        <p:nvSpPr>
          <p:cNvPr id="4" name="Content Placeholder 3">
            <a:extLst>
              <a:ext uri="{FF2B5EF4-FFF2-40B4-BE49-F238E27FC236}">
                <a16:creationId xmlns:a16="http://schemas.microsoft.com/office/drawing/2014/main" id="{6F259E92-62DA-2C5D-67F7-19D80C94B8B5}"/>
              </a:ext>
            </a:extLst>
          </p:cNvPr>
          <p:cNvSpPr>
            <a:spLocks noGrp="1"/>
          </p:cNvSpPr>
          <p:nvPr>
            <p:ph idx="1"/>
          </p:nvPr>
        </p:nvSpPr>
        <p:spPr/>
        <p:txBody>
          <a:bodyPr/>
          <a:lstStyle/>
          <a:p>
            <a:r>
              <a:rPr lang="en-US" dirty="0"/>
              <a:t>Policy inadvertently leads to democracy.</a:t>
            </a:r>
          </a:p>
          <a:p>
            <a:r>
              <a:rPr lang="en-US" dirty="0"/>
              <a:t>Examples of this liberalization.</a:t>
            </a:r>
          </a:p>
          <a:p>
            <a:endParaRPr lang="en-US" dirty="0"/>
          </a:p>
        </p:txBody>
      </p:sp>
      <p:sp>
        <p:nvSpPr>
          <p:cNvPr id="2" name="Footer Placeholder 1">
            <a:extLst>
              <a:ext uri="{FF2B5EF4-FFF2-40B4-BE49-F238E27FC236}">
                <a16:creationId xmlns:a16="http://schemas.microsoft.com/office/drawing/2014/main" id="{54547062-4E26-FEAB-B5AE-F16B3822CA3C}"/>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CE1E127-0DAC-61C7-109B-161157718AD2}"/>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68360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3D70DF-F62C-C238-6A17-E655BBF7CE1A}"/>
              </a:ext>
            </a:extLst>
          </p:cNvPr>
          <p:cNvSpPr>
            <a:spLocks noGrp="1"/>
          </p:cNvSpPr>
          <p:nvPr>
            <p:ph type="title"/>
          </p:nvPr>
        </p:nvSpPr>
        <p:spPr/>
        <p:txBody>
          <a:bodyPr>
            <a:normAutofit fontScale="90000"/>
          </a:bodyPr>
          <a:lstStyle/>
          <a:p>
            <a:r>
              <a:rPr lang="en-US" dirty="0"/>
              <a:t>Top-Down Transitions to Democracy </a:t>
            </a:r>
            <a:r>
              <a:rPr lang="en-US" sz="2700" dirty="0"/>
              <a:t>(2 of 7)</a:t>
            </a:r>
            <a:endParaRPr lang="en-US" sz="2400" dirty="0"/>
          </a:p>
        </p:txBody>
      </p:sp>
      <p:sp>
        <p:nvSpPr>
          <p:cNvPr id="4" name="Content Placeholder 3">
            <a:extLst>
              <a:ext uri="{FF2B5EF4-FFF2-40B4-BE49-F238E27FC236}">
                <a16:creationId xmlns:a16="http://schemas.microsoft.com/office/drawing/2014/main" id="{6F259E92-62DA-2C5D-67F7-19D80C94B8B5}"/>
              </a:ext>
            </a:extLst>
          </p:cNvPr>
          <p:cNvSpPr>
            <a:spLocks noGrp="1"/>
          </p:cNvSpPr>
          <p:nvPr>
            <p:ph idx="1"/>
          </p:nvPr>
        </p:nvSpPr>
        <p:spPr/>
        <p:txBody>
          <a:bodyPr/>
          <a:lstStyle/>
          <a:p>
            <a:pPr marL="0" indent="0">
              <a:buNone/>
            </a:pPr>
            <a:r>
              <a:rPr lang="en-US" dirty="0"/>
              <a:t>A Strategic Theory of Top-Down Transitions</a:t>
            </a:r>
          </a:p>
          <a:p>
            <a:r>
              <a:rPr lang="en-US" dirty="0"/>
              <a:t>Top-down: a similar process.</a:t>
            </a:r>
          </a:p>
          <a:p>
            <a:r>
              <a:rPr lang="en-US" dirty="0"/>
              <a:t>Policy of liberalization.</a:t>
            </a:r>
          </a:p>
          <a:p>
            <a:r>
              <a:rPr lang="en-US" dirty="0"/>
              <a:t>Dictatorships characterized by democratic institutions.</a:t>
            </a:r>
          </a:p>
        </p:txBody>
      </p:sp>
      <p:sp>
        <p:nvSpPr>
          <p:cNvPr id="2" name="Footer Placeholder 1">
            <a:extLst>
              <a:ext uri="{FF2B5EF4-FFF2-40B4-BE49-F238E27FC236}">
                <a16:creationId xmlns:a16="http://schemas.microsoft.com/office/drawing/2014/main" id="{54547062-4E26-FEAB-B5AE-F16B3822CA3C}"/>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CE1E127-0DAC-61C7-109B-161157718AD2}"/>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228737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620</TotalTime>
  <Words>6232</Words>
  <Application>Microsoft Office PowerPoint</Application>
  <PresentationFormat>On-screen Show (4:3)</PresentationFormat>
  <Paragraphs>387</Paragraphs>
  <Slides>18</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Adobe Garamond Pro</vt:lpstr>
      <vt:lpstr>Aptos</vt:lpstr>
      <vt:lpstr>Arial</vt:lpstr>
      <vt:lpstr>Calibri</vt:lpstr>
      <vt:lpstr>Times New Roman</vt:lpstr>
      <vt:lpstr>Office Theme</vt:lpstr>
      <vt:lpstr>Clark, Foundations of Comparative Politics, Edition 2 Chapter 7: Democratic Transitions</vt:lpstr>
      <vt:lpstr>Introduction (1 of 2)</vt:lpstr>
      <vt:lpstr>Introduction (2 of 2)</vt:lpstr>
      <vt:lpstr>Bottom-Up Transitions to Democracy (1 of 4)</vt:lpstr>
      <vt:lpstr>Bottom-Up Transitions to Democracy (2 of 4)</vt:lpstr>
      <vt:lpstr>Bottom-Up Transitions to Democracy (3 of 4)</vt:lpstr>
      <vt:lpstr>Bottom-Up Transitions to Democracy (4 of 4)</vt:lpstr>
      <vt:lpstr>Top-Down Transitions to Democracy (1 of 7)</vt:lpstr>
      <vt:lpstr>Top-Down Transitions to Democracy (2 of 7)</vt:lpstr>
      <vt:lpstr>Top-Down Transitions to Democracy (3 of 7)</vt:lpstr>
      <vt:lpstr>Top-Down Transitions to Democracy (4 of 7)</vt:lpstr>
      <vt:lpstr>Top-Down Transitions to Democracy (5 of 7)</vt:lpstr>
      <vt:lpstr>Top-Down Transitions to Democracy (6 of 7)</vt:lpstr>
      <vt:lpstr>Top-Down Transitions to Democracy (7 of 7)</vt:lpstr>
      <vt:lpstr>Appendix: Accessibility Content, Long Descriptions for Images</vt:lpstr>
      <vt:lpstr>Figure 7.1: Long Description</vt:lpstr>
      <vt:lpstr>Figure 7.2: Long Description</vt:lpstr>
      <vt:lpstr>Figure 7.3: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7 PowerPoints</dc:title>
  <dc:subject/>
  <dc:creator>Tominia, Madilyn</dc:creator>
  <cp:keywords/>
  <dc:description/>
  <cp:lastModifiedBy>Soorya Rajendiran (Integra)</cp:lastModifiedBy>
  <cp:revision>36</cp:revision>
  <dcterms:created xsi:type="dcterms:W3CDTF">2006-08-16T00:00:00Z</dcterms:created>
  <dcterms:modified xsi:type="dcterms:W3CDTF">2024-11-04T06:20:32Z</dcterms:modified>
  <cp:category/>
</cp:coreProperties>
</file>