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56" r:id="rId2"/>
    <p:sldId id="268" r:id="rId3"/>
    <p:sldId id="312" r:id="rId4"/>
    <p:sldId id="270" r:id="rId5"/>
    <p:sldId id="271" r:id="rId6"/>
    <p:sldId id="272" r:id="rId7"/>
    <p:sldId id="273" r:id="rId8"/>
    <p:sldId id="274" r:id="rId9"/>
    <p:sldId id="275" r:id="rId10"/>
    <p:sldId id="276" r:id="rId11"/>
    <p:sldId id="277" r:id="rId12"/>
    <p:sldId id="278" r:id="rId13"/>
    <p:sldId id="279" r:id="rId14"/>
    <p:sldId id="280" r:id="rId15"/>
    <p:sldId id="282" r:id="rId16"/>
    <p:sldId id="283" r:id="rId17"/>
    <p:sldId id="284" r:id="rId18"/>
    <p:sldId id="313" r:id="rId19"/>
    <p:sldId id="314" r:id="rId20"/>
    <p:sldId id="287" r:id="rId21"/>
    <p:sldId id="288" r:id="rId22"/>
    <p:sldId id="315" r:id="rId23"/>
    <p:sldId id="316" r:id="rId24"/>
    <p:sldId id="291" r:id="rId25"/>
    <p:sldId id="292" r:id="rId26"/>
    <p:sldId id="293" r:id="rId27"/>
    <p:sldId id="294" r:id="rId28"/>
    <p:sldId id="295" r:id="rId29"/>
    <p:sldId id="296" r:id="rId30"/>
    <p:sldId id="481" r:id="rId31"/>
    <p:sldId id="506" r:id="rId32"/>
    <p:sldId id="507" r:id="rId33"/>
    <p:sldId id="508" r:id="rId34"/>
    <p:sldId id="50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35" autoAdjust="0"/>
    <p:restoredTop sz="80638" autoAdjust="0"/>
  </p:normalViewPr>
  <p:slideViewPr>
    <p:cSldViewPr>
      <p:cViewPr varScale="1">
        <p:scale>
          <a:sx n="88" d="100"/>
          <a:sy n="88" d="100"/>
        </p:scale>
        <p:origin x="117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10-1 </a:t>
            </a:r>
            <a:r>
              <a:rPr lang="en-GB" sz="1800" dirty="0">
                <a:solidFill>
                  <a:srgbClr val="993300"/>
                </a:solidFill>
                <a:effectLst/>
                <a:latin typeface="Times New Roman" panose="02020603050405020304" pitchFamily="18" charset="0"/>
                <a:ea typeface="Times New Roman" panose="02020603050405020304" pitchFamily="18" charset="0"/>
              </a:rPr>
              <a:t>Classify democracies as parliamentary, presidential, or semi-presidential.</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Times New Roman" panose="02020603050405020304" pitchFamily="18" charset="0"/>
              </a:rPr>
              <a:t>Two questions, shown in Figure 10.1, can be used to classify democracies as parliamentary, presidential, or semi-presidential.</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203835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Citizens don’t elect the prime minister or cabinet members in parliamentary democracies. They elect only members of the legislature. So how do governments actually form? </a:t>
            </a:r>
          </a:p>
          <a:p>
            <a:endParaRPr lang="en-US" sz="1800" dirty="0">
              <a:effectLst/>
              <a:latin typeface="Calibri" panose="020F0502020204030204" pitchFamily="34" charset="0"/>
              <a:cs typeface="Times New Roman" panose="02020603050405020304" pitchFamily="18" charset="0"/>
            </a:endParaRPr>
          </a:p>
          <a:p>
            <a:r>
              <a:rPr lang="en-US" dirty="0"/>
              <a:t>Example: Estonia</a:t>
            </a:r>
            <a:endParaRPr lang="en-US" sz="1800" dirty="0">
              <a:effectLst/>
              <a:latin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results from the 2011 legislative elections in Estonia shown in Table 10.3.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thinking about the government formation process, it’s important to remember that any proposed government must enjoy the “confidence” of the legislature, both to come to power and to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a defining characteristic of parliamentary democracies—governments must always enjoy the support of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a potential government may have to demonstrate that it has such support before it can take office by holding what’s known as an investiture vote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proposed government doesn’t win a majority in this vote, it can’t take office.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Governments that come to power in parliamentary systems must always enjoy the implicit support of a legislative majority even if they never have to explicitly demonstrate this in an investiture vote or a vote of no confidence.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 single party controls a majority of the seats in the legislature, we might expect that party to form a single-party majority government.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what happens when no single party commands a legislative majority, as in our Estonian example? This is, in fact, the typical situation in most parliamentary democracies.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Table 10.4 illustrates all the potential governments that could have formed in Estonia in 2011.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head of state, either a monarch or a president, presides over the government formation process, and it’s they who ultimately invests a government with the constitutional authority to take office.</a:t>
            </a:r>
            <a:r>
              <a:rPr lang="en-US" sz="2800" dirty="0">
                <a:effectLst/>
              </a:rPr>
              <a:t> </a:t>
            </a:r>
            <a:endParaRPr lang="en-GB" sz="1800" dirty="0">
              <a:effectLst/>
              <a:latin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other countries, the head of state plays a more active role by choosing a particular politician to initiate the government formation process. This politician is known as a </a:t>
            </a:r>
            <a:r>
              <a:rPr lang="en-GB" sz="1800" b="1" dirty="0">
                <a:effectLst/>
                <a:latin typeface="Times New Roman" panose="02020603050405020304" pitchFamily="18" charset="0"/>
                <a:ea typeface="Times New Roman" panose="02020603050405020304" pitchFamily="18" charset="0"/>
              </a:rPr>
              <a:t>formateur</a:t>
            </a:r>
            <a:r>
              <a:rPr lang="en-GB" sz="1800" dirty="0">
                <a:effectLst/>
                <a:latin typeface="Times New Roman" panose="02020603050405020304" pitchFamily="18" charset="0"/>
                <a:ea typeface="Times New Roman" panose="02020603050405020304" pitchFamily="18" charset="0"/>
              </a:rPr>
              <a:t>. It’s their job to construct a government.</a:t>
            </a:r>
            <a:endParaRPr lang="en-US" sz="1800" dirty="0">
              <a:effectLst/>
              <a:latin typeface="Times New Roman" panose="02020603050405020304" pitchFamily="18" charset="0"/>
              <a:ea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the constitution explicitly states who the formateur will be.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countries, the head of state is less constrained and can actually “choose” the formateur in a more meaningful sense.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countries, the ability of the head of state to engage in partisan politics is seen as inappropriate.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Such countries have limited the power of the head of state to appointing 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informateur</a:t>
            </a:r>
            <a:r>
              <a:rPr lang="en-US" sz="1800" dirty="0">
                <a:effectLst/>
                <a:latin typeface="Calibri" panose="020F0502020204030204" pitchFamily="34" charset="0"/>
                <a:ea typeface="Calibri" panose="020F0502020204030204" pitchFamily="34" charset="0"/>
                <a:cs typeface="Times New Roman" panose="02020603050405020304" pitchFamily="18" charset="0"/>
              </a:rPr>
              <a:t>. An informateur is someone who’s supposed to lack personal political ambition and whose job it is to look at politically feasible coalitions and recommend people who would make good formateurs.</a:t>
            </a:r>
            <a:r>
              <a:rPr lang="en-US" sz="2800"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ability to nominate cabinet members is one of the most important powers held by the prime minister (formateur).</a:t>
            </a:r>
            <a:r>
              <a:rPr lang="en-US" sz="2800"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coalition cabinets, the discretion that the prime minister has in nominating cabinet members is more constrained.</a:t>
            </a:r>
            <a:r>
              <a:rPr lang="en-US" sz="2800"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Once a cabinet has been formed, the support of a legislative majority may or may not have to be demonstrated by a formal investiture vote.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government is defeated in a vote of no confidence or a new election is called, the incumbent government remains in office to run the country as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caretaker government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2631930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5AD65-703D-A4D9-F32E-89A742BBD9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B245F2-D9C1-EADB-0077-E31E4F6647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4D54DE-FD88-8B35-671C-5BF9F4CD2A9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01D9D7A7-96F9-2A00-B6F3-E0DD9268D804}"/>
              </a:ext>
            </a:extLst>
          </p:cNvPr>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123461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19826-F73E-2E81-E944-71133D4961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CE44C2-9057-4582-0B3D-7BB4CACE0D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16019D-DDD9-984C-CAAE-7F9D5A045E5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“Surplus seats” indicate the number of seats controlled by each potential government that were not required for obtaining a legislative majority (51 seats).</a:t>
            </a:r>
          </a:p>
          <a:p>
            <a:endParaRPr lang="en-US" dirty="0"/>
          </a:p>
        </p:txBody>
      </p:sp>
      <p:sp>
        <p:nvSpPr>
          <p:cNvPr id="4" name="Slide Number Placeholder 3">
            <a:extLst>
              <a:ext uri="{FF2B5EF4-FFF2-40B4-BE49-F238E27FC236}">
                <a16:creationId xmlns:a16="http://schemas.microsoft.com/office/drawing/2014/main" id="{32BD2603-D249-32E2-2E1D-2D547A996EFC}"/>
              </a:ext>
            </a:extLst>
          </p:cNvPr>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731681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05CEA-CB2C-E9F5-914D-A97D8484EF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806239-C197-BE6B-E055-E291A6A78B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9856DE-F54A-6862-7658-99DC828365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“Surplus seats” indicate the number of seats controlled by each potential government that were not required for obtaining a legislative majority (51 seats).</a:t>
            </a:r>
          </a:p>
          <a:p>
            <a:endParaRPr lang="en-US" dirty="0"/>
          </a:p>
        </p:txBody>
      </p:sp>
      <p:sp>
        <p:nvSpPr>
          <p:cNvPr id="4" name="Slide Number Placeholder 3">
            <a:extLst>
              <a:ext uri="{FF2B5EF4-FFF2-40B4-BE49-F238E27FC236}">
                <a16:creationId xmlns:a16="http://schemas.microsoft.com/office/drawing/2014/main" id="{FC581E1D-E640-8563-7894-642346C91B3B}"/>
              </a:ext>
            </a:extLst>
          </p:cNvPr>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1424485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Are all governments equally plausible?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Given what you now know about the government formation process, ask yourself whether all these governments are equally plausible. Who’s likely to be the formateur?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Now ask yourself whether any of the remaining potential governments are more plausible than others.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Table 10.5 lists the remaining potential governments. Which of the seven remaining possibilities do you think is most likely to become the government? </a:t>
            </a:r>
            <a:endParaRPr lang="en-US" dirty="0"/>
          </a:p>
          <a:p>
            <a:endParaRPr lang="en-US" dirty="0"/>
          </a:p>
          <a:p>
            <a:endParaRPr lang="en-US" dirty="0"/>
          </a:p>
          <a:p>
            <a:r>
              <a:rPr lang="en-US" dirty="0"/>
              <a:t>Two types of politicians</a:t>
            </a:r>
          </a:p>
          <a:p>
            <a:pPr marL="342900" indent="-3429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An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office-seeking politician</a:t>
            </a:r>
            <a:r>
              <a:rPr lang="en-US" sz="1200" dirty="0">
                <a:effectLst/>
                <a:latin typeface="Calibri" panose="020F0502020204030204" pitchFamily="34" charset="0"/>
                <a:ea typeface="Calibri" panose="020F0502020204030204" pitchFamily="34" charset="0"/>
                <a:cs typeface="Times New Roman" panose="02020603050405020304" pitchFamily="18" charset="0"/>
              </a:rPr>
              <a:t> is interested in the “intrinsic” benefits of office.</a:t>
            </a:r>
            <a:r>
              <a:rPr lang="en-US" dirty="0">
                <a:effectLst/>
              </a:rPr>
              <a:t> </a:t>
            </a:r>
          </a:p>
          <a:p>
            <a:pPr marL="228600"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A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policy-seeking politician</a:t>
            </a:r>
            <a:r>
              <a:rPr lang="en-US" sz="1200" dirty="0">
                <a:effectLst/>
                <a:latin typeface="Calibri" panose="020F0502020204030204" pitchFamily="34" charset="0"/>
                <a:ea typeface="Calibri" panose="020F0502020204030204" pitchFamily="34" charset="0"/>
                <a:cs typeface="Times New Roman" panose="02020603050405020304" pitchFamily="18" charset="0"/>
              </a:rPr>
              <a:t> wants to secure ministerial portfolios in order to be able to influence public policy.</a:t>
            </a:r>
            <a:r>
              <a:rPr lang="en-US" dirty="0">
                <a:effectLst/>
              </a:rPr>
              <a:t>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762337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F3F34-B602-F1D3-C7CC-2DD731FEE8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42FE0-B248-0C90-4B58-81A8EC14C8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453C55-98FA-6D70-8ECE-14D8502830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“Surplus seats” indicate the number of seats controlled by each potential government that were not required for obtaining a legislative majority.</a:t>
            </a:r>
          </a:p>
          <a:p>
            <a:endParaRPr lang="en-US" dirty="0"/>
          </a:p>
        </p:txBody>
      </p:sp>
      <p:sp>
        <p:nvSpPr>
          <p:cNvPr id="4" name="Slide Number Placeholder 3">
            <a:extLst>
              <a:ext uri="{FF2B5EF4-FFF2-40B4-BE49-F238E27FC236}">
                <a16:creationId xmlns:a16="http://schemas.microsoft.com/office/drawing/2014/main" id="{BCA741CF-6087-CBB8-8964-8CA1C0B7C305}"/>
              </a:ext>
            </a:extLst>
          </p:cNvPr>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3673657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A Purely Office-Seeking World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Imagine again that you’re Andrus Ansip, the RE leader, in Estonia in 2011. If you lived in a purely office-seeking world, what government would you propose?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control a legislative majority, you know you have to get the support of other party leaders because your party controls only a minority of the legislative seats.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you live in a purely office-seeking world, you can win their support only by giving them offices.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win their support, you’ll probably have to give more cabinet positions to a party leader who controls a large number of legislative seats than to a party leader who controls only a small number of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fact, there’s strong empirical evidence that a prime minister must give portfolios to other parties in proportion to the number of seats each party contributes to the government’s total number of legislative seats.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This empirical regularity is known as </a:t>
            </a:r>
            <a:r>
              <a:rPr lang="en-GB" sz="1800" b="1" dirty="0">
                <a:effectLst/>
                <a:latin typeface="Times New Roman" panose="02020603050405020304" pitchFamily="18" charset="0"/>
                <a:ea typeface="Times New Roman" panose="02020603050405020304" pitchFamily="18" charset="0"/>
              </a:rPr>
              <a:t>Gamson’s law</a:t>
            </a:r>
            <a:r>
              <a:rPr lang="en-GB"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implications of the office-seeking logic we’ve just outlined is that you won’t want more parties in government than are strictly necessary to obtain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You’ll want to form a particular type of coalition government called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minimal winning coalition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(MWC). A minimal winning coalition is one in which there are just enough parties (and no more) to control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implication of the purely office-seeking logic is that you’ll choose the smallest MWC, or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least minimal winning coalition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 least MWC is the one with the lowest number of surplus seats.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leads to the hypothesis that if the world is purely office seeking, then we should observe the formation of least minimal winning coalitions.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A Purely Policy-Seeking World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Imagine that you’re Andrus Ansip again, but that you now live in a purely policy-seeking world. Which of the potential governments in Table 10.5 would you propose?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10.3 illustrates the policy positions, or “ideal points,” of the four Estonian parties with legislative seats on the left-right dimension of economic policy.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you now live in a purely policy-seeking world, you can win their support only by giving them policy concessions and, perhaps, control over sufficiently many ministries to make those concessions credible.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that instead of being able to implement policy at your own ideal point, you’ll have to implement a coalition policy that lies somewhere between the ideal points of all your coalition partners.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of the implications of this logic is that you’ll take the ideological compatibility of potential coalition partners into account when forming a government.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connected coalition</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is one in which all members of the coalition are located next to each other in the policy space.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second implication of the purely policy-seeking logic is that you’ll choose the connected least minimal winning coalition. </a:t>
            </a:r>
          </a:p>
          <a:p>
            <a:pPr marL="228600" indent="-228600">
              <a:buAutoNum type="arabicPeriod"/>
            </a:pPr>
            <a:endParaRPr lang="en-US" dirty="0"/>
          </a:p>
          <a:p>
            <a:endParaRPr lang="en-US" dirty="0"/>
          </a:p>
          <a:p>
            <a:r>
              <a:rPr lang="en-US" dirty="0"/>
              <a:t>The Trade-Off between Office and Policy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actual government formed by Andrus Ansip in 2011 was a coalition between the RE and the IRL. This was the prediction from the purely policy-seeking logic.</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 vast literature in political science that seeks to answer questions like this, but we believe that this sort of question is hard to answer empirically.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politicians were pure office seekers or pure policy seekers, the reality of political competition forces them to act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as if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they cared about both policy and office</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politicians will act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as if</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they care about both office and policy to some extent, which suggests that it probably makes slightly more sense to think that government coalitions are likely to be connected least MWCs rather than just least MWCs.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039168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10-3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Summarize the government formation process in parliamentary democracies.</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Data are for the parties that formed 494 governments in the twenty-three European countries listed in Table 11.6. The data comes from the authors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Casal</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Bértoa</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(2023).</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a:p>
        </p:txBody>
      </p:sp>
    </p:spTree>
    <p:extLst>
      <p:ext uri="{BB962C8B-B14F-4D97-AF65-F5344CB8AC3E}">
        <p14:creationId xmlns:p14="http://schemas.microsoft.com/office/powerpoint/2010/main" val="3230539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10-3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Summarize the government formation process in parliamentary democracies.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 numbers refer to the legislative seats controlled by each party.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a:p>
        </p:txBody>
      </p:sp>
    </p:spTree>
    <p:extLst>
      <p:ext uri="{BB962C8B-B14F-4D97-AF65-F5344CB8AC3E}">
        <p14:creationId xmlns:p14="http://schemas.microsoft.com/office/powerpoint/2010/main" val="3812985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10-2 </a:t>
            </a:r>
            <a:r>
              <a:rPr lang="en-US" sz="1800" dirty="0">
                <a:effectLst/>
                <a:latin typeface="Calibri" panose="020F0502020204030204" pitchFamily="34" charset="0"/>
                <a:ea typeface="Calibri" panose="020F0502020204030204" pitchFamily="34" charset="0"/>
                <a:cs typeface="Times New Roman" panose="02020603050405020304" pitchFamily="18" charset="0"/>
              </a:rPr>
              <a:t>Describe what a government is and identify different government types.</a:t>
            </a:r>
            <a:r>
              <a:rPr lang="en-US" dirty="0">
                <a:effectLst/>
              </a:rPr>
              <a:t> </a:t>
            </a:r>
          </a:p>
          <a:p>
            <a:endParaRPr lang="en-US" dirty="0"/>
          </a:p>
          <a:p>
            <a:r>
              <a:rPr lang="en-US" dirty="0"/>
              <a:t>Other types of governments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we look around the world, though, we sometimes observe other types of government—minority governments and surplus majority governments.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Table 10.6 provides information on nearly 500 cabinets that formed in 23 European parliamentary democracies from 1945 through 2018.</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Minority Governments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minority government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one in which the party or parties in the cabinet don’t explicitly command a majority of legislative seats themselves.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Minority governments may be single-party minority governments or minority coalition governments.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minority government can exist only as long as the opposition chooses not to bring it down.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countries, we know precisely who makes up this implicit majority because some nongovernmental party or parties publicly state that they’ll support the government against votes to overthrow it but that they don’t want to actually be in the cabinet.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countries, minority governments don’t rely on specific support parties but instead build legislative majorities on an ad hoc basis.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 long time, minority governments were seen as undemocratic.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theories seek to explain the apparent puzzle of why minority governments exist.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of these theories point to the importance of policy in the government formation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Minority governments are more likely in countries where nongovernmental parties have a strong say over policy.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several reasons why a party might prefer to shape policy from outside the government.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if democratic accountability functions properly, parties with the authority to rule should be held responsible for the policies they implement.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a party may have made an election pledge not to go into government with certain parties.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opposition parties have more flexibility in choosing their campaign strategies in future elections because they don’t have a past record in office to constrain them.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regional parties that don’t want to join a government that’s otherwise composed of national parties can support the government from the outside in exchange for specific policy concessions.</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Minority governments are less likely in countries that require a formal investiture vote.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Policy divisions within the opposition also affect the formation of minority governments. </a:t>
            </a:r>
            <a:endParaRPr lang="en-US" dirty="0"/>
          </a:p>
          <a:p>
            <a:endParaRPr lang="en-US" dirty="0"/>
          </a:p>
          <a:p>
            <a:r>
              <a:rPr lang="en-US" dirty="0"/>
              <a:t>Surplus Majority Governments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governments that appear “too small” (minority) often form, cabinets that appear “too large” (surplus majority) also emerge from time to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surplus majority government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one in which the cabinet contains more parties than are strictly necessary to control a legislative majority.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minority governments, it’s often thought that surplus majority cabinets are rare.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arguments have been proposed to explain the apparent puzzle as to why surplus majority governments form.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Surplus majority governments often form in times of political, economic, or military crisis.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crisis governments are sometimes referred to as “national unity” governments.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some circumstances, the formation of a surplus majority government may actually be necessary to pass particular pieces of legislation.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Constitutional amendments often require “supermajorities,” which are made up of more than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explanation for the formation of surplus majority governments focuses on the strategic interaction between coalition partners or between actors within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 minimal winning coalition takes office, any party in the cabinet, no matter how small, can bring the government down simply by resigning.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4261474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10-1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Classify democracies as parliamentary, presidential, or semi-presidential.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Cheibub</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Gandhi, and Vreeland (2010)</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Formation process can be complex</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government formation process in parliamentary democracies can be quite complex.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considerable variation in the length of time it takes to form a government following an election.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 single party obtains a majority of the legislative seats, it’s normally understood that this party will form a cabinet on its own, and the only question is who from the party will get which portfolio.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countries in which many parties gain legislative representation, it can take much longer to form a cabinet, because it's not always obvious which combination of parties will be able to form the government, how these parties will allocate portfolios among themselves, and what the coalition policy will be. </a:t>
            </a:r>
            <a:endParaRPr lang="en-US" dirty="0"/>
          </a:p>
          <a:p>
            <a:endParaRPr lang="en-US" dirty="0"/>
          </a:p>
          <a:p>
            <a:r>
              <a:rPr lang="en-US" dirty="0"/>
              <a:t>Delays in formation process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Delays in the government formation process can have important implications for governance.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Delays in the government formation process can be problematic, particularly if the previous cabinet has fallen because of some sort of crisis.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uncertainty that surrounds the future direction of government policy can have serious consequences on the behavior of economic and political actors, both domestic and international. </a:t>
            </a:r>
            <a:endParaRPr lang="en-US" dirty="0"/>
          </a:p>
          <a:p>
            <a:endParaRPr lang="en-US" dirty="0"/>
          </a:p>
          <a:p>
            <a:r>
              <a:rPr lang="en-US" dirty="0"/>
              <a:t>Variation in time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is there considerable variation in the length of time it takes to form governments but there are also big differences in the amount of time that various governments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10.4, we illustrate the average duration of governments in days by cabinet type using data from the same 23 European countries as before.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10.5, we illustrate the minimum and average duration of governments in days in the same 23 European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considerable cross-national variation in the length of time governments tend to stay in office. </a:t>
            </a:r>
            <a:endParaRPr lang="en-US" dirty="0"/>
          </a:p>
          <a:p>
            <a:endParaRPr lang="en-US" dirty="0"/>
          </a:p>
          <a:p>
            <a:r>
              <a:rPr lang="en-US" dirty="0"/>
              <a:t>Reasons governments end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Governments end for both technical and discretionary reasons.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Technical reasons are things that are beyond the control of the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Discretionary reasons are political acts on the part of the government or opposition.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42512644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10-3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Summarize the government formation process in parliamentary democracies.</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Source: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Data cover the 23 European countries listed in Table 10.6. Data for eleven Western European countries from 1945–1998 are from the Comparative Parliamentary Democracy (CPD) project (Müller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Strøm</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2000;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Strøm</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Müller, and Bergman 2003). Data for additional countries and time periods come from the authors.</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a:p>
        </p:txBody>
      </p:sp>
    </p:spTree>
    <p:extLst>
      <p:ext uri="{BB962C8B-B14F-4D97-AF65-F5344CB8AC3E}">
        <p14:creationId xmlns:p14="http://schemas.microsoft.com/office/powerpoint/2010/main" val="3316817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10-3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Summarize the government formation process in parliamentary democracies.</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Gray bars indicate the average government duration, while black bars indicate the minimum government duration. Data for eleven Western European countries from 1945–1998 are from the Comparative Parliamentary</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Democracy (CPD) project (Müller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Strøm</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2000;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Strøm</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Müller, and Bergman 2003). Data for additional countries and time periods come from the authors. * indicates that the country didn’t use a parliamentary system for all of the democratic years between 1945–2018.</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a:p>
        </p:txBody>
      </p:sp>
    </p:spTree>
    <p:extLst>
      <p:ext uri="{BB962C8B-B14F-4D97-AF65-F5344CB8AC3E}">
        <p14:creationId xmlns:p14="http://schemas.microsoft.com/office/powerpoint/2010/main" val="3685951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10-4 </a:t>
            </a:r>
            <a:r>
              <a:rPr lang="en-GB" sz="1800" dirty="0">
                <a:solidFill>
                  <a:srgbClr val="993300"/>
                </a:solidFill>
                <a:effectLst/>
                <a:latin typeface="Times New Roman" panose="02020603050405020304" pitchFamily="18" charset="0"/>
                <a:ea typeface="Times New Roman" panose="02020603050405020304" pitchFamily="18" charset="0"/>
              </a:rPr>
              <a:t>Contrast the government formation process and outcomes in presidential democracies with those in parliamentary democracies.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government in a presidential democracy</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comprises the president and their cabinet.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The president holds two roles. In addition to being the political chief executive and thus head of the government, they’re also the head of state.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4273955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10-4 </a:t>
            </a:r>
            <a:r>
              <a:rPr lang="en-GB" sz="1200" dirty="0">
                <a:solidFill>
                  <a:srgbClr val="993300"/>
                </a:solidFill>
                <a:effectLst/>
                <a:latin typeface="Times New Roman" panose="02020603050405020304" pitchFamily="18" charset="0"/>
                <a:ea typeface="Times New Roman" panose="02020603050405020304" pitchFamily="18" charset="0"/>
              </a:rPr>
              <a:t>Contrast the government formation process and outcomes in presidential democracies with those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Formation process is different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and most fundamentally, legislative responsibility doesn’t exist in presidential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unlike in most parliamentary democracies, there’s no uncertainty about the identity of the formateur in presidential democracies.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the fact that the president is always the formateur means that the president’s party must be included in each cabinet regardless of its legislative size.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the “reversion point” of the government formation process is different in presidential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reversion point here refers to what happens when a minority formateur fails to form a coalition. </a:t>
            </a:r>
            <a:endParaRPr lang="en-US" dirty="0"/>
          </a:p>
          <a:p>
            <a:endParaRPr lang="en-US" dirty="0"/>
          </a:p>
          <a:p>
            <a:r>
              <a:rPr lang="en-US" dirty="0"/>
              <a:t>Coalition and legislative coalition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president can’t simply dissolve the legislature when they wish.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a consequence, members of the legislative delegation of a government party can often vote against cabinet-sponsored bills without the fear of forcing new elections (which they may lose).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This means that a </a:t>
            </a:r>
            <a:r>
              <a:rPr lang="en-GB" sz="1800" b="1" dirty="0">
                <a:effectLst/>
                <a:latin typeface="Times New Roman" panose="02020603050405020304" pitchFamily="18" charset="0"/>
                <a:ea typeface="Times New Roman" panose="02020603050405020304" pitchFamily="18" charset="0"/>
              </a:rPr>
              <a:t>government coalition</a:t>
            </a:r>
            <a:r>
              <a:rPr lang="en-GB" sz="1800" dirty="0">
                <a:effectLst/>
                <a:latin typeface="Times New Roman" panose="02020603050405020304" pitchFamily="18" charset="0"/>
                <a:ea typeface="Times New Roman" panose="02020603050405020304" pitchFamily="18" charset="0"/>
              </a:rPr>
              <a:t> doesn’t imply a </a:t>
            </a:r>
            <a:r>
              <a:rPr lang="en-GB" sz="1800" b="1" dirty="0">
                <a:effectLst/>
                <a:latin typeface="Times New Roman" panose="02020603050405020304" pitchFamily="18" charset="0"/>
                <a:ea typeface="Times New Roman" panose="02020603050405020304" pitchFamily="18" charset="0"/>
              </a:rPr>
              <a:t>legislative coalition</a:t>
            </a:r>
            <a:r>
              <a:rPr lang="en-GB" sz="1800" dirty="0">
                <a:effectLst/>
                <a:latin typeface="Times New Roman" panose="02020603050405020304" pitchFamily="18" charset="0"/>
                <a:ea typeface="Times New Roman" panose="02020603050405020304" pitchFamily="18" charset="0"/>
              </a:rPr>
              <a:t> in presidential democracies to the extent that it does in parliamentary democracies.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908090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10-4 </a:t>
            </a:r>
            <a:r>
              <a:rPr lang="en-GB" sz="1200" dirty="0">
                <a:solidFill>
                  <a:srgbClr val="993300"/>
                </a:solidFill>
                <a:effectLst/>
                <a:latin typeface="Times New Roman" panose="02020603050405020304" pitchFamily="18" charset="0"/>
                <a:ea typeface="Times New Roman" panose="02020603050405020304" pitchFamily="18" charset="0"/>
              </a:rPr>
              <a:t>Contrast the government formation process and outcomes in presidential democracies with those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Majority cabinets and minority cabinets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Presidents will form majority cabinets whenever their party controls a majority of the legislative seats.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Presidents have no constitutional imperative to form majority cabinets.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They’re free to form minority cabinets whenever they want.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of these minority presidential governments will rule with the support of an implicit legislative majority, just like minority governments in parliamentary systems; that is, some opposition party or parties in the legislature will support the government without receiving posts in the cabinet.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minority presidential governments, however, will rule without this kind of support.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second type of minority government isn’t possible in a parliamentary system because of the existence of legislative responsibility.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difference in the frequency of minority governments in presidential and parliamentary systems is even more marked if we focus explicitly on minority situations, that is, situations in which the party of the president or prime minister doesn’t control a majority of legislative seats. </a:t>
            </a:r>
            <a:endParaRPr lang="en-US" dirty="0"/>
          </a:p>
          <a:p>
            <a:endParaRPr lang="en-US" dirty="0"/>
          </a:p>
          <a:p>
            <a:r>
              <a:rPr lang="en-US" dirty="0"/>
              <a:t>Ability to issue a decree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presidents have the ability to issue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decree</a:t>
            </a:r>
            <a:r>
              <a:rPr lang="en-US" sz="1800" dirty="0">
                <a:effectLst/>
                <a:latin typeface="Calibri" panose="020F0502020204030204" pitchFamily="34" charset="0"/>
                <a:ea typeface="Calibri" panose="020F0502020204030204" pitchFamily="34" charset="0"/>
                <a:cs typeface="Times New Roman" panose="02020603050405020304" pitchFamily="18" charset="0"/>
              </a:rPr>
              <a:t>—a presidential order that has the force of law.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scope and strength of these decrees, however, vary from country to country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Decrees in the United States, known as executive orders, allow the president only to regulate and interpret statutes already enacted by the legislature and give orders to the public administration; the president can’t enact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new</a:t>
            </a:r>
            <a:r>
              <a:rPr lang="en-US" sz="1800" dirty="0">
                <a:effectLst/>
                <a:latin typeface="Calibri" panose="020F0502020204030204" pitchFamily="34" charset="0"/>
                <a:ea typeface="Calibri" panose="020F0502020204030204" pitchFamily="34" charset="0"/>
                <a:cs typeface="Times New Roman" panose="02020603050405020304" pitchFamily="18" charset="0"/>
              </a:rPr>
              <a:t> laws.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countries, though, presidents can issue “decree-laws”—decrees that immediately become law—even when faced with a hostile legislature.</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Presidents who have relatively weak decree power and whose party doesn’t control a majority of legislative seats need support from other parties if they’re to achieve any of their policy goals.  </a:t>
            </a:r>
            <a:endParaRPr lang="en-US" dirty="0"/>
          </a:p>
          <a:p>
            <a:endParaRPr lang="en-US" dirty="0"/>
          </a:p>
          <a:p>
            <a:r>
              <a:rPr lang="en-US" dirty="0"/>
              <a:t>Frequency that coalition governments form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frequency with which coalition governments form in presidential systems has led some scholars to conclude that “it is not true that incentives for coalition formation are any different in presidential than in parliamentary democracies.”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negotiations over the formation of a coalition government break down in a presidential democracy, the result is that the president’s party gets to rule on its own.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ability of some presidents to use decrees and the inability of opposition parties to bring the government down therefore reduce the expected benefits (in regard to both office and policy) of opposition parties that are thinking about joining the government.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presidents may want to form coalition governments in some circumstances, it’s not clear that they’ll always find willing coalition partners.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26</a:t>
            </a:fld>
            <a:endParaRPr lang="en-US" dirty="0"/>
          </a:p>
        </p:txBody>
      </p:sp>
    </p:spTree>
    <p:extLst>
      <p:ext uri="{BB962C8B-B14F-4D97-AF65-F5344CB8AC3E}">
        <p14:creationId xmlns:p14="http://schemas.microsoft.com/office/powerpoint/2010/main" val="23604491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10-4 </a:t>
            </a:r>
            <a:r>
              <a:rPr lang="en-GB" sz="1200" dirty="0">
                <a:solidFill>
                  <a:srgbClr val="993300"/>
                </a:solidFill>
                <a:effectLst/>
                <a:latin typeface="Times New Roman" panose="02020603050405020304" pitchFamily="18" charset="0"/>
                <a:ea typeface="Times New Roman" panose="02020603050405020304" pitchFamily="18" charset="0"/>
              </a:rPr>
              <a:t>Contrast the government formation process and outcomes in presidential democracies with those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Differs systematically from parliamentary cabinets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composition of presidential cabinets also differs systematically from parliamentary cabinets.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average, presidents appoint cabinets that contain a higher proportion of nonpartisan ministers.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nonpartisan minister is someone who doesn’t come from the legislature.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Table 10.8 provides empirical evidence in support of these claims from 30 parliamentary and 13 presidential democracies from 1980 to 2000.</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Extent formateurs must negotiate</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composition of cabinets in any type of democracy reflects the extent to which formateurs must negotiate with political parties.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Although political parties exert a relatively strong impact over the allocation of cabinet seats in parliamentary systems, this isn’t necessarily the case in presidential democracies.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Prime ministers almost always appoint partisan ministers—individuals from political parties in the legislature—to the cabinet as a way of building the legislative majority they need to stay in power.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Because presidents don’t depend on having a legislative majority to stay in office, they don’t have to negotiate with political parties to the same extent as prime ministers. </a:t>
            </a:r>
            <a:endParaRPr lang="en-US" dirty="0"/>
          </a:p>
          <a:p>
            <a:endParaRPr lang="en-US" dirty="0"/>
          </a:p>
          <a:p>
            <a:r>
              <a:rPr lang="en-US" dirty="0"/>
              <a:t>Policy positions/ types of parties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policy positions and types of parties in the legislature also affect the degree of flexibility that presidents have in making cabinet appointments.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Marisa Kellam (2015) distinguishes between programmatic parties that have strong policy interests and particularistic or clientelistic parties that simply want resources for their supporters.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She finds that presidents who need support to pass their legislation tend to form coalition governments when confronted with programmatic parties, but they head minority cabinets and use government transfers when confronted with particularistic parties.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whole, presidential democracies have fewer partisan ministers and lower cabinet proportionality than parliamentary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presidential cabinets, however, look more like parliamentary ones than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Presidents can choose to achieve their policy goals either through the legislature or through decrees. </a:t>
            </a:r>
            <a:endParaRPr lang="en-US" sz="1800" dirty="0">
              <a:effectLst/>
              <a:latin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27</a:t>
            </a:fld>
            <a:endParaRPr lang="en-US" dirty="0"/>
          </a:p>
        </p:txBody>
      </p:sp>
    </p:spTree>
    <p:extLst>
      <p:ext uri="{BB962C8B-B14F-4D97-AF65-F5344CB8AC3E}">
        <p14:creationId xmlns:p14="http://schemas.microsoft.com/office/powerpoint/2010/main" val="7325237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A98A2-DBB8-E66C-D9EE-49FCDEE56F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CF6794-D62D-D282-E5F4-9AB98C6879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7622F5-C9D7-1CA6-F9D4-CF1F8E4EDA9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10-4 </a:t>
            </a:r>
            <a:r>
              <a:rPr lang="en-GB" sz="1200" dirty="0">
                <a:solidFill>
                  <a:srgbClr val="993300"/>
                </a:solidFill>
                <a:effectLst/>
                <a:latin typeface="Times New Roman" panose="02020603050405020304" pitchFamily="18" charset="0"/>
                <a:ea typeface="Times New Roman" panose="02020603050405020304" pitchFamily="18" charset="0"/>
              </a:rPr>
              <a:t>Contrast the government formation process and outcomes in presidential democracies with those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Numbers are based on data from Amorim Neto and Samuels (2006). Proportionality is measured from 0 to 1, with 1 being perfect proportionality.</a:t>
            </a:r>
          </a:p>
          <a:p>
            <a:endParaRPr lang="en-US" dirty="0"/>
          </a:p>
        </p:txBody>
      </p:sp>
      <p:sp>
        <p:nvSpPr>
          <p:cNvPr id="4" name="Slide Number Placeholder 3">
            <a:extLst>
              <a:ext uri="{FF2B5EF4-FFF2-40B4-BE49-F238E27FC236}">
                <a16:creationId xmlns:a16="http://schemas.microsoft.com/office/drawing/2014/main" id="{8BF4EA02-4DA2-45AD-98EF-036CC422F68A}"/>
              </a:ext>
            </a:extLst>
          </p:cNvPr>
          <p:cNvSpPr>
            <a:spLocks noGrp="1"/>
          </p:cNvSpPr>
          <p:nvPr>
            <p:ph type="sldNum" sz="quarter" idx="5"/>
          </p:nvPr>
        </p:nvSpPr>
        <p:spPr/>
        <p:txBody>
          <a:bodyPr/>
          <a:lstStyle/>
          <a:p>
            <a:fld id="{39974C31-EB4A-4B21-8134-CB5741A1DC5F}" type="slidenum">
              <a:rPr lang="en-US" smtClean="0"/>
              <a:t>28</a:t>
            </a:fld>
            <a:endParaRPr lang="en-US" dirty="0"/>
          </a:p>
        </p:txBody>
      </p:sp>
    </p:spTree>
    <p:extLst>
      <p:ext uri="{BB962C8B-B14F-4D97-AF65-F5344CB8AC3E}">
        <p14:creationId xmlns:p14="http://schemas.microsoft.com/office/powerpoint/2010/main" val="3212582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10-5 </a:t>
            </a:r>
            <a:r>
              <a:rPr lang="en-GB" sz="1800" dirty="0">
                <a:solidFill>
                  <a:srgbClr val="993300"/>
                </a:solidFill>
                <a:effectLst/>
                <a:latin typeface="Times New Roman" panose="02020603050405020304" pitchFamily="18" charset="0"/>
                <a:ea typeface="Times New Roman" panose="02020603050405020304" pitchFamily="18" charset="0"/>
              </a:rPr>
              <a:t>Identify the extent to which governments in semi-presidential democracies share characteristics with governments in parliamentary and presidential democracies.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Government depends on legislature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semi-presidential democracy is one in which the government depends on the legislature to stay in power and in which the head of state is popularly elected for a fixed term.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with presidential democracies, there’s been relatively little research that addresses government formation in specifically semi-presidential democracies.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likely to change with the growing number of countries that have become semi-presidential democracies in recent years.</a:t>
            </a:r>
            <a:r>
              <a:rPr lang="en-US" dirty="0">
                <a:effectLst/>
              </a:rPr>
              <a:t> </a:t>
            </a:r>
            <a:endParaRPr lang="en-US" dirty="0"/>
          </a:p>
          <a:p>
            <a:endParaRPr lang="en-US" dirty="0"/>
          </a:p>
          <a:p>
            <a:r>
              <a:rPr lang="en-US" dirty="0"/>
              <a:t>Prime minister and their cabinet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government in a semi-presidential democracy comprises the prime minister and their cabinet.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president isn’t part of the government itself but is part of the executive.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executive comprises the government (prime minister and cabinet) and the president.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most semi-presidential democracies, the president has the power to remove the government and, as a result, these systems are characterized by both legislative responsibility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presidential responsibility.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Both the president and the prime minister are involved in the day-to-day administration of the state. </a:t>
            </a:r>
            <a:endParaRPr lang="en-US" dirty="0"/>
          </a:p>
          <a:p>
            <a:endParaRPr lang="en-US" dirty="0"/>
          </a:p>
          <a:p>
            <a:r>
              <a:rPr lang="en-US" dirty="0"/>
              <a:t>Cohabitation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that presidents in semi-presidential democracies are popularly elected, there’s nothing to guarantee that the president and prime minister will come from the same political party.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Periods in which politicians from different political parties or blocs hold the presidency and prime ministership are often referred to 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cohabitation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During cohabitation, the president’s party is in the legislative opposition rather than the cabinet.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first glance, cohabitation sounds very similar to divided government in the context of presidential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Cohabitation, though, isn’t the same as divided government. Indeed, cohabitation is effectively impossible in a presidential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France has experienced three periods of cohabitation since 1986.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semi-presidential democracies, such as the one in Ukraine, have also experienced cohabitation. </a:t>
            </a:r>
            <a:endParaRPr lang="en-US" dirty="0"/>
          </a:p>
          <a:p>
            <a:endParaRPr lang="en-US" dirty="0"/>
          </a:p>
          <a:p>
            <a:r>
              <a:rPr lang="en-US" dirty="0"/>
              <a:t>Studies on semi-presidential democracies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study, though, argues that it’s perhaps appropriate to think that both the president and the prime minister have de facto vetoes over cabinet appointments.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are beginning to explore the duration and stability of semi-presidential democracies.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Petra Schleiter and Edward Morgan-Jones (2009) find that if we take account of government attributes and the constitutional rules surrounding the dissolution of the legislature, then governments in semi-presidential democracies are no less stable than governments in parliamentary democracies.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29</a:t>
            </a:fld>
            <a:endParaRPr lang="en-US" dirty="0"/>
          </a:p>
        </p:txBody>
      </p:sp>
    </p:spTree>
    <p:extLst>
      <p:ext uri="{BB962C8B-B14F-4D97-AF65-F5344CB8AC3E}">
        <p14:creationId xmlns:p14="http://schemas.microsoft.com/office/powerpoint/2010/main" val="3869834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31</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10-1 </a:t>
            </a:r>
            <a:r>
              <a:rPr lang="en-GB" sz="1200" dirty="0">
                <a:solidFill>
                  <a:srgbClr val="993300"/>
                </a:solidFill>
                <a:effectLst/>
                <a:latin typeface="Times New Roman" panose="02020603050405020304" pitchFamily="18" charset="0"/>
                <a:ea typeface="Times New Roman" panose="02020603050405020304" pitchFamily="18" charset="0"/>
              </a:rPr>
              <a:t>Classify democracies as parliamentary, presidential, or semi-presidential.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10-2 </a:t>
            </a:r>
            <a:r>
              <a:rPr lang="en-GB" sz="1200" dirty="0">
                <a:solidFill>
                  <a:srgbClr val="993300"/>
                </a:solidFill>
                <a:effectLst/>
                <a:latin typeface="Times New Roman" panose="02020603050405020304" pitchFamily="18" charset="0"/>
                <a:ea typeface="Times New Roman" panose="02020603050405020304" pitchFamily="18" charset="0"/>
              </a:rPr>
              <a:t>Describe what a government is and identify different government types.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Legislative responsibility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refers to a situation in which a legislative majority has the constitutional power to remove the government from office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without cause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In democracies with legislative responsibility, the legislature can remove the government by calling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vote of no confidence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vote of no confidence involves a vote in the legislature initiated by the opposition to determine whether the government should remain in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Figure 10.1 illustrates, presidential democracies are defined by the absence of legislative responsibility—the legislature in a presidential democracy can’t remove the government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without cause</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Democracies that do have legislative responsibility—a vote of no confidence—are either parliamentary or semi-presidential.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688317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32</a:t>
            </a:fld>
            <a:endParaRPr lang="en-US" dirty="0"/>
          </a:p>
        </p:txBody>
      </p:sp>
    </p:spTree>
    <p:extLst>
      <p:ext uri="{BB962C8B-B14F-4D97-AF65-F5344CB8AC3E}">
        <p14:creationId xmlns:p14="http://schemas.microsoft.com/office/powerpoint/2010/main" val="28044278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33</a:t>
            </a:fld>
            <a:endParaRPr lang="en-US" dirty="0"/>
          </a:p>
        </p:txBody>
      </p:sp>
    </p:spTree>
    <p:extLst>
      <p:ext uri="{BB962C8B-B14F-4D97-AF65-F5344CB8AC3E}">
        <p14:creationId xmlns:p14="http://schemas.microsoft.com/office/powerpoint/2010/main" val="8413043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34</a:t>
            </a:fld>
            <a:endParaRPr lang="en-US" dirty="0"/>
          </a:p>
        </p:txBody>
      </p:sp>
    </p:spTree>
    <p:extLst>
      <p:ext uri="{BB962C8B-B14F-4D97-AF65-F5344CB8AC3E}">
        <p14:creationId xmlns:p14="http://schemas.microsoft.com/office/powerpoint/2010/main" val="466124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10-1 </a:t>
            </a:r>
            <a:r>
              <a:rPr lang="en-GB" sz="1200" dirty="0">
                <a:solidFill>
                  <a:srgbClr val="993300"/>
                </a:solidFill>
                <a:effectLst/>
                <a:latin typeface="Times New Roman" panose="02020603050405020304" pitchFamily="18" charset="0"/>
                <a:ea typeface="Times New Roman" panose="02020603050405020304" pitchFamily="18" charset="0"/>
              </a:rPr>
              <a:t>Classify democracies as parliamentary, presidential, or semi-presidential.</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10-2 </a:t>
            </a:r>
            <a:r>
              <a:rPr lang="en-GB" sz="1200" dirty="0">
                <a:solidFill>
                  <a:srgbClr val="993300"/>
                </a:solidFill>
                <a:effectLst/>
                <a:latin typeface="Times New Roman" panose="02020603050405020304" pitchFamily="18" charset="0"/>
                <a:ea typeface="Times New Roman" panose="02020603050405020304" pitchFamily="18" charset="0"/>
              </a:rPr>
              <a:t>Describe what a government is and identify different government types.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Process of being popularly elected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head of state is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popularly elected</a:t>
            </a:r>
            <a:r>
              <a:rPr lang="en-US" sz="1800" dirty="0">
                <a:effectLst/>
                <a:latin typeface="Calibri" panose="020F0502020204030204" pitchFamily="34" charset="0"/>
                <a:ea typeface="Calibri" panose="020F0502020204030204" pitchFamily="34" charset="0"/>
                <a:cs typeface="Times New Roman" panose="02020603050405020304" pitchFamily="18" charset="0"/>
              </a:rPr>
              <a:t> if they’re elected through a process where voters either (1) cast ballots directly for the candidate they wish to elect as in Benin, Mexico, and the Philippines or (2) cast ballots to elect an assembly, sometimes called an electoral college, whose sole role it is to elect the head of state as in the United States. </a:t>
            </a:r>
          </a:p>
          <a:p>
            <a:endParaRPr lang="en-US" dirty="0"/>
          </a:p>
          <a:p>
            <a:r>
              <a:rPr lang="en-US" dirty="0"/>
              <a:t>To serve a fixed term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serve a fixed term</a:t>
            </a:r>
            <a:r>
              <a:rPr lang="en-US" sz="1800" dirty="0">
                <a:effectLst/>
                <a:latin typeface="Calibri" panose="020F0502020204030204" pitchFamily="34" charset="0"/>
                <a:ea typeface="Calibri" panose="020F0502020204030204" pitchFamily="34" charset="0"/>
                <a:cs typeface="Times New Roman" panose="02020603050405020304" pitchFamily="18" charset="0"/>
              </a:rPr>
              <a:t> means that the head of state serves for a fixed period of time before they need to be reappointed and can’t be removed from office in the meantime.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democracy, the head of state is either a monarch or a president.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Presidents can exist in presidential, semi-presidential, and parliamentary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the presence of a monarchic head of state in a democracy automatically indicates we’re dealing with a parliamentary democracy. </a:t>
            </a:r>
            <a:endParaRPr lang="en-US" dirty="0"/>
          </a:p>
          <a:p>
            <a:endParaRPr lang="en-US" dirty="0"/>
          </a:p>
          <a:p>
            <a:r>
              <a:rPr lang="en-US" dirty="0"/>
              <a:t>Three types of democracy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b="0" dirty="0">
                <a:solidFill>
                  <a:srgbClr val="548DD4"/>
                </a:solidFill>
                <a:effectLst/>
                <a:latin typeface="Times New Roman" panose="02020603050405020304" pitchFamily="18" charset="0"/>
                <a:ea typeface="Calibri" panose="020F0502020204030204" pitchFamily="34" charset="0"/>
              </a:rPr>
              <a:t>Presidential democracy</a:t>
            </a:r>
            <a:r>
              <a:rPr lang="en-GB" sz="1800" dirty="0">
                <a:solidFill>
                  <a:srgbClr val="548DD4"/>
                </a:solidFill>
                <a:effectLst/>
                <a:latin typeface="Times New Roman" panose="02020603050405020304" pitchFamily="18" charset="0"/>
                <a:ea typeface="Calibri" panose="020F0502020204030204" pitchFamily="34" charset="0"/>
              </a:rPr>
              <a:t>: Democracies in which the government doesn’t depend on a legislative majority to exist are presidential.</a:t>
            </a:r>
            <a:endParaRPr lang="en-US" sz="1800" dirty="0">
              <a:solidFill>
                <a:srgbClr val="548DD4"/>
              </a:solidFill>
              <a:effectLst/>
              <a:latin typeface="Times New Roman" panose="02020603050405020304" pitchFamily="18" charset="0"/>
              <a:ea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b="0" dirty="0">
                <a:solidFill>
                  <a:srgbClr val="548DD4"/>
                </a:solidFill>
                <a:effectLst/>
                <a:latin typeface="Times New Roman" panose="02020603050405020304" pitchFamily="18" charset="0"/>
                <a:ea typeface="Calibri" panose="020F0502020204030204" pitchFamily="34" charset="0"/>
              </a:rPr>
              <a:t>Parliamentary democracy</a:t>
            </a:r>
            <a:r>
              <a:rPr lang="en-GB" sz="1800" dirty="0">
                <a:solidFill>
                  <a:srgbClr val="548DD4"/>
                </a:solidFill>
                <a:effectLst/>
                <a:latin typeface="Times New Roman" panose="02020603050405020304" pitchFamily="18" charset="0"/>
                <a:ea typeface="Calibri" panose="020F0502020204030204" pitchFamily="34" charset="0"/>
              </a:rPr>
              <a:t>: Democracies in which the government depends on a legislative majority to exist and in which the head of state isn’t popularly elected for a fixed term are parliamentary.</a:t>
            </a:r>
            <a:endParaRPr lang="en-US" sz="1800" dirty="0">
              <a:solidFill>
                <a:srgbClr val="548DD4"/>
              </a:solidFill>
              <a:effectLst/>
              <a:latin typeface="Times New Roman" panose="02020603050405020304" pitchFamily="18" charset="0"/>
              <a:ea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b="0" dirty="0">
                <a:solidFill>
                  <a:srgbClr val="548DD4"/>
                </a:solidFill>
                <a:effectLst/>
                <a:latin typeface="Times New Roman" panose="02020603050405020304" pitchFamily="18" charset="0"/>
                <a:ea typeface="Calibri" panose="020F0502020204030204" pitchFamily="34" charset="0"/>
              </a:rPr>
              <a:t>Semi-presidential democracy</a:t>
            </a:r>
            <a:r>
              <a:rPr lang="en-GB" sz="1800" dirty="0">
                <a:solidFill>
                  <a:srgbClr val="548DD4"/>
                </a:solidFill>
                <a:effectLst/>
                <a:latin typeface="Times New Roman" panose="02020603050405020304" pitchFamily="18" charset="0"/>
                <a:ea typeface="Calibri" panose="020F0502020204030204" pitchFamily="34" charset="0"/>
              </a:rPr>
              <a:t>: Democracies in which the government depends on a legislative majority to exist and in which the head of state is popularly elected for a fixed term are semi-presidential.</a:t>
            </a:r>
            <a:endParaRPr lang="en-US" sz="1800" dirty="0">
              <a:solidFill>
                <a:srgbClr val="548DD4"/>
              </a:solidFill>
              <a:effectLst/>
              <a:latin typeface="Times New Roman" panose="02020603050405020304" pitchFamily="18" charset="0"/>
              <a:ea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lang="en-US" sz="1800" dirty="0">
              <a:solidFill>
                <a:srgbClr val="548DD4"/>
              </a:solidFill>
              <a:effectLst/>
              <a:latin typeface="Times New Roman" panose="02020603050405020304" pitchFamily="18"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405766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10-1 </a:t>
            </a:r>
            <a:r>
              <a:rPr lang="en-GB" sz="1200" dirty="0">
                <a:solidFill>
                  <a:srgbClr val="993300"/>
                </a:solidFill>
                <a:effectLst/>
                <a:latin typeface="Times New Roman" panose="02020603050405020304" pitchFamily="18" charset="0"/>
                <a:ea typeface="Times New Roman" panose="02020603050405020304" pitchFamily="18" charset="0"/>
              </a:rPr>
              <a:t>Classify democracies as parliamentary, presidential, or semi-presidential.</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10-2 </a:t>
            </a:r>
            <a:r>
              <a:rPr lang="en-GB" sz="1200" dirty="0">
                <a:solidFill>
                  <a:srgbClr val="993300"/>
                </a:solidFill>
                <a:effectLst/>
                <a:latin typeface="Times New Roman" panose="02020603050405020304" pitchFamily="18" charset="0"/>
                <a:ea typeface="Times New Roman" panose="02020603050405020304" pitchFamily="18" charset="0"/>
              </a:rPr>
              <a:t>Describe what a government is and identify different government types.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Democracy-Dictatorship measure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Of the 194 countries coded at the beginning of 2021 by the Democracy-Dictatorship measure of regime type we’ve used previously, 122 were identified as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Of these democracies, 52 (42.6%) were parliamentary, 38 (31.1%) were presidential, and 32 (26.2%) were semi-presidential.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striking change has been the rapid increase in the number of semi-presidential democracies in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Presidential democracies tend to predominate in the Americas, particularly in South America.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Presidential democracies are, with the exception of Switzerland and Cyprus, entirely absent in Europe, where there’s a mix of parliamentary and semi-presidential democracies.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most diverse region in terms of the type of democracy is Asia.</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3962787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8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Prime minister and cabinet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government in a parliamentary democracy</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comprises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prime minister</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 cabinet.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prime minister (PM) in a parliamentary democracy is the political chief executive and head of the government.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Ministerial responsible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cabinet is equivalent in many ways to a “country’s board of directors.”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cabinet comprises ministers whose job it is to be in the cabinet and to head one of the government’s various departments, such as Education, Finance, Foreign Affairs, and Social Policy.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Each minister is directly responsible to the cabinet for what happens in their department.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If a problem arises in a particular department, the minister is supposed to be held responsible for it. This practice is known as the doctrine of </a:t>
            </a:r>
            <a:r>
              <a:rPr lang="en-GB" sz="1800" b="1" dirty="0">
                <a:effectLst/>
                <a:latin typeface="Times New Roman" panose="02020603050405020304" pitchFamily="18" charset="0"/>
                <a:ea typeface="Times New Roman" panose="02020603050405020304" pitchFamily="18" charset="0"/>
              </a:rPr>
              <a:t>ministerial responsibility</a:t>
            </a:r>
            <a:r>
              <a:rPr lang="en-GB"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Collective cabinet responsibility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Cabinet ministers are typically bound by the doctrine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collective cabinet responsibility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doctrine means that, while ministers may air their disagreements about policy freely in cabinet meetings, once a cabinet decision has been made, each minister must defend the government policy in public.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Cabinet ministers who feel that they can’t do this must resign.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notion of collective cabinet responsibility stands in stark contrast to the behavior and expectations about cabinet ministers in presidential democracies.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This is because cabinet members in presidential democracies are in charge of particular policy areas but aren’t responsible for, or expected to influence, the overall direction of government policy; that’s the domain of the president and their staff.</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591146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E980D-0250-5D6E-B5F0-B3B2D0E023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C409F-D010-09D8-A371-8AA5AFE510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C80894-0725-FC48-3FDD-32DC8BCAB2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BB511F11-D07B-523D-8985-C2AC4282DAEF}"/>
              </a:ext>
            </a:extLst>
          </p:cNvPr>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258712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B4B54-2309-F8DB-DA84-75B110D1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2DBD12-3E07-B126-3C9A-340B264F4E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8DDDBD-BED8-1BBD-BE9D-BD5BF05BABF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3DDB3414-6E85-D32A-9075-41E0E638FF72}"/>
              </a:ext>
            </a:extLst>
          </p:cNvPr>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3593844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ECAC5-5257-4FB1-C426-BD25FF48BB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4DDCB0-7E99-9E6C-7AA1-E73EAEEB98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BE9888-1220-3805-4148-B54B1A68EB5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10-3 </a:t>
            </a:r>
            <a:r>
              <a:rPr lang="en-GB" sz="1200" dirty="0">
                <a:solidFill>
                  <a:srgbClr val="993300"/>
                </a:solidFill>
                <a:effectLst/>
                <a:latin typeface="Times New Roman" panose="02020603050405020304" pitchFamily="18" charset="0"/>
                <a:ea typeface="Times New Roman" panose="02020603050405020304" pitchFamily="18" charset="0"/>
              </a:rPr>
              <a:t>Summarize the government formation process in parliamentary democracies.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AABD1A66-B092-3719-AF08-9D8A96AF92DE}"/>
              </a:ext>
            </a:extLst>
          </p:cNvPr>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612303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483122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slide" Target="slide3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slide" Target="slide3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slide" Target="slide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slide" Target="slide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19600"/>
            <a:ext cx="6400800" cy="1752600"/>
          </a:xfrm>
        </p:spPr>
        <p:txBody>
          <a:bodyPr>
            <a:normAutofit fontScale="90000"/>
          </a:bodyPr>
          <a:lstStyle/>
          <a:p>
            <a:pPr marL="0" indent="0"/>
            <a:r>
              <a:rPr lang="en-US" dirty="0"/>
              <a:t>Clark, Foundations of Comparative Politics, Edition 2</a:t>
            </a:r>
            <a:br>
              <a:rPr lang="en-US" dirty="0"/>
            </a:br>
            <a:r>
              <a:rPr lang="en-US" dirty="0"/>
              <a:t>Chapter 10: Parliamentary, Presidential, and Semi-Presidential Democracies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664EF-49C4-8ABE-DE75-69F124AC9B5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273A634-BCE2-6E36-631E-F2F89460F2DF}"/>
              </a:ext>
            </a:extLst>
          </p:cNvPr>
          <p:cNvSpPr>
            <a:spLocks noGrp="1"/>
          </p:cNvSpPr>
          <p:nvPr>
            <p:ph type="title"/>
          </p:nvPr>
        </p:nvSpPr>
        <p:spPr/>
        <p:txBody>
          <a:bodyPr>
            <a:normAutofit fontScale="90000"/>
          </a:bodyPr>
          <a:lstStyle/>
          <a:p>
            <a:r>
              <a:rPr lang="en-US" sz="4400" dirty="0"/>
              <a:t>Governments in Parliamentary Democracies </a:t>
            </a:r>
            <a:r>
              <a:rPr lang="en-US" sz="2700" dirty="0"/>
              <a:t>(4 of 17)</a:t>
            </a:r>
            <a:endParaRPr lang="en-US" dirty="0"/>
          </a:p>
        </p:txBody>
      </p:sp>
      <p:sp>
        <p:nvSpPr>
          <p:cNvPr id="4" name="Content Placeholder 3">
            <a:extLst>
              <a:ext uri="{FF2B5EF4-FFF2-40B4-BE49-F238E27FC236}">
                <a16:creationId xmlns:a16="http://schemas.microsoft.com/office/drawing/2014/main" id="{F9A6437B-5598-6D1F-4FE4-D51CEC992077}"/>
              </a:ext>
            </a:extLst>
          </p:cNvPr>
          <p:cNvSpPr>
            <a:spLocks noGrp="1"/>
          </p:cNvSpPr>
          <p:nvPr>
            <p:ph idx="1"/>
          </p:nvPr>
        </p:nvSpPr>
        <p:spPr/>
        <p:txBody>
          <a:bodyPr>
            <a:normAutofit/>
          </a:bodyPr>
          <a:lstStyle/>
          <a:p>
            <a:pPr marL="0" indent="0">
              <a:buNone/>
            </a:pPr>
            <a:r>
              <a:rPr lang="en-US" sz="1800" b="1" dirty="0"/>
              <a:t>Table 10.2: Australian Government in June 2022 (cont’d)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Parliament of Australia website (2022) </a:t>
            </a:r>
          </a:p>
        </p:txBody>
      </p:sp>
      <p:graphicFrame>
        <p:nvGraphicFramePr>
          <p:cNvPr id="8" name="Table 7">
            <a:extLst>
              <a:ext uri="{FF2B5EF4-FFF2-40B4-BE49-F238E27FC236}">
                <a16:creationId xmlns:a16="http://schemas.microsoft.com/office/drawing/2014/main" id="{0BABB558-7DF7-A1BA-5514-4F2EA921C424}"/>
              </a:ext>
            </a:extLst>
          </p:cNvPr>
          <p:cNvGraphicFramePr>
            <a:graphicFrameLocks noGrp="1"/>
          </p:cNvGraphicFramePr>
          <p:nvPr>
            <p:extLst>
              <p:ext uri="{D42A27DB-BD31-4B8C-83A1-F6EECF244321}">
                <p14:modId xmlns:p14="http://schemas.microsoft.com/office/powerpoint/2010/main" val="609717485"/>
              </p:ext>
            </p:extLst>
          </p:nvPr>
        </p:nvGraphicFramePr>
        <p:xfrm>
          <a:off x="381000" y="2476395"/>
          <a:ext cx="8382000" cy="3306971"/>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1163476350"/>
                    </a:ext>
                  </a:extLst>
                </a:gridCol>
                <a:gridCol w="2819400">
                  <a:extLst>
                    <a:ext uri="{9D8B030D-6E8A-4147-A177-3AD203B41FA5}">
                      <a16:colId xmlns:a16="http://schemas.microsoft.com/office/drawing/2014/main" val="3187149074"/>
                    </a:ext>
                  </a:extLst>
                </a:gridCol>
                <a:gridCol w="1447800">
                  <a:extLst>
                    <a:ext uri="{9D8B030D-6E8A-4147-A177-3AD203B41FA5}">
                      <a16:colId xmlns:a16="http://schemas.microsoft.com/office/drawing/2014/main" val="3307877964"/>
                    </a:ext>
                  </a:extLst>
                </a:gridCol>
                <a:gridCol w="2362200">
                  <a:extLst>
                    <a:ext uri="{9D8B030D-6E8A-4147-A177-3AD203B41FA5}">
                      <a16:colId xmlns:a16="http://schemas.microsoft.com/office/drawing/2014/main" val="213581215"/>
                    </a:ext>
                  </a:extLst>
                </a:gridCol>
              </a:tblGrid>
              <a:tr h="247097">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extLst>
                  <a:ext uri="{0D108BD9-81ED-4DB2-BD59-A6C34878D82A}">
                    <a16:rowId xmlns:a16="http://schemas.microsoft.com/office/drawing/2014/main" val="3876209491"/>
                  </a:ext>
                </a:extLst>
              </a:tr>
              <a:tr h="187933">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Chris Bowen</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Climate Change and Energy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Murray Watt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Agriculture, Fisheries and Forestry / Emergency Management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76054012"/>
                  </a:ext>
                </a:extLst>
              </a:tr>
              <a:tr h="751731">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Tanya Plibersek</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Environment and Water</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Ed Husic</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Industry and Science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89464434"/>
                  </a:ext>
                </a:extLst>
              </a:tr>
              <a:tr h="375865">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Catherine King</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Infrastructure, Transport, Regional Development and Local Government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Clare O’Neil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Home Affairs / Cyber Security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86222465"/>
                  </a:ext>
                </a:extLst>
              </a:tr>
              <a:tr h="187933">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Linda Burney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Indigenous Australians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 </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 </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25645545"/>
                  </a:ext>
                </a:extLst>
              </a:tr>
            </a:tbl>
          </a:graphicData>
        </a:graphic>
      </p:graphicFrame>
      <p:sp>
        <p:nvSpPr>
          <p:cNvPr id="2" name="Footer Placeholder 1">
            <a:extLst>
              <a:ext uri="{FF2B5EF4-FFF2-40B4-BE49-F238E27FC236}">
                <a16:creationId xmlns:a16="http://schemas.microsoft.com/office/drawing/2014/main" id="{44F51AC4-8E88-BB7E-4937-7B319E24C2B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20FA448-B228-A1B8-8227-BD1B3FDABF5B}"/>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786351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DB108-8513-0250-70BF-AD7EB0B5487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F709009-3319-C515-A982-579C4FAFE9DA}"/>
              </a:ext>
            </a:extLst>
          </p:cNvPr>
          <p:cNvSpPr>
            <a:spLocks noGrp="1"/>
          </p:cNvSpPr>
          <p:nvPr>
            <p:ph type="title"/>
          </p:nvPr>
        </p:nvSpPr>
        <p:spPr/>
        <p:txBody>
          <a:bodyPr>
            <a:noAutofit/>
          </a:bodyPr>
          <a:lstStyle/>
          <a:p>
            <a:r>
              <a:rPr lang="en-US" sz="4000" dirty="0"/>
              <a:t>Governments in Parliamentary Democracies </a:t>
            </a:r>
            <a:r>
              <a:rPr lang="en-US" sz="2400" dirty="0"/>
              <a:t>(5 of 17)</a:t>
            </a:r>
          </a:p>
        </p:txBody>
      </p:sp>
      <p:sp>
        <p:nvSpPr>
          <p:cNvPr id="4" name="Content Placeholder 3">
            <a:extLst>
              <a:ext uri="{FF2B5EF4-FFF2-40B4-BE49-F238E27FC236}">
                <a16:creationId xmlns:a16="http://schemas.microsoft.com/office/drawing/2014/main" id="{91372F18-DA44-7973-3FF0-5C5092ACBF73}"/>
              </a:ext>
            </a:extLst>
          </p:cNvPr>
          <p:cNvSpPr>
            <a:spLocks noGrp="1"/>
          </p:cNvSpPr>
          <p:nvPr>
            <p:ph idx="1"/>
          </p:nvPr>
        </p:nvSpPr>
        <p:spPr/>
        <p:txBody>
          <a:bodyPr/>
          <a:lstStyle/>
          <a:p>
            <a:pPr marL="0" indent="0">
              <a:buNone/>
            </a:pPr>
            <a:r>
              <a:rPr lang="en-US" dirty="0"/>
              <a:t>Government Formation Process</a:t>
            </a:r>
          </a:p>
          <a:p>
            <a:r>
              <a:rPr lang="en-US" dirty="0"/>
              <a:t>How do governments actually form?</a:t>
            </a:r>
          </a:p>
          <a:p>
            <a:r>
              <a:rPr lang="en-US" dirty="0"/>
              <a:t>Example: Estonia.</a:t>
            </a:r>
          </a:p>
        </p:txBody>
      </p:sp>
      <p:sp>
        <p:nvSpPr>
          <p:cNvPr id="2" name="Footer Placeholder 1">
            <a:extLst>
              <a:ext uri="{FF2B5EF4-FFF2-40B4-BE49-F238E27FC236}">
                <a16:creationId xmlns:a16="http://schemas.microsoft.com/office/drawing/2014/main" id="{E94D9B9A-5C21-B89B-E350-64557040FD8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8339950-7035-2E94-9662-BDB54C66802D}"/>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262210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E75D7E-AC46-89B4-4094-AB8FE032A8C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3C18266-75EA-9B89-2A3A-77AE45DEC92E}"/>
              </a:ext>
            </a:extLst>
          </p:cNvPr>
          <p:cNvSpPr>
            <a:spLocks noGrp="1"/>
          </p:cNvSpPr>
          <p:nvPr>
            <p:ph type="title"/>
          </p:nvPr>
        </p:nvSpPr>
        <p:spPr/>
        <p:txBody>
          <a:bodyPr>
            <a:normAutofit fontScale="90000"/>
          </a:bodyPr>
          <a:lstStyle/>
          <a:p>
            <a:r>
              <a:rPr lang="en-US" sz="4400" dirty="0"/>
              <a:t>Governments in Parliamentary Democracies </a:t>
            </a:r>
            <a:r>
              <a:rPr lang="en-US" sz="2700" dirty="0"/>
              <a:t>(6 of 17)</a:t>
            </a:r>
            <a:endParaRPr lang="en-US" dirty="0"/>
          </a:p>
        </p:txBody>
      </p:sp>
      <p:sp>
        <p:nvSpPr>
          <p:cNvPr id="4" name="Content Placeholder 3">
            <a:extLst>
              <a:ext uri="{FF2B5EF4-FFF2-40B4-BE49-F238E27FC236}">
                <a16:creationId xmlns:a16="http://schemas.microsoft.com/office/drawing/2014/main" id="{A40B446A-6BFF-5E96-B9BD-3D1649FC663D}"/>
              </a:ext>
            </a:extLst>
          </p:cNvPr>
          <p:cNvSpPr>
            <a:spLocks noGrp="1"/>
          </p:cNvSpPr>
          <p:nvPr>
            <p:ph idx="1"/>
          </p:nvPr>
        </p:nvSpPr>
        <p:spPr/>
        <p:txBody>
          <a:bodyPr>
            <a:normAutofit/>
          </a:bodyPr>
          <a:lstStyle/>
          <a:p>
            <a:pPr marL="0" indent="0">
              <a:buNone/>
            </a:pPr>
            <a:r>
              <a:rPr lang="en-US" sz="1800" b="1" dirty="0"/>
              <a:t>Table 10.3: Estonian Legislative Elections in 2011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effectLst/>
                <a:ea typeface="Calibri" panose="020F0502020204030204" pitchFamily="34" charset="0"/>
                <a:cs typeface="Times New Roman" panose="02020603050405020304" pitchFamily="18" charset="0"/>
              </a:rPr>
              <a:t>Notes: Data are from Sikk (2012).</a:t>
            </a:r>
            <a:r>
              <a:rPr lang="en-US" sz="1800" dirty="0">
                <a:effectLst/>
              </a:rPr>
              <a:t> </a:t>
            </a:r>
            <a:endParaRPr lang="en-US" sz="1800" dirty="0"/>
          </a:p>
        </p:txBody>
      </p:sp>
      <p:graphicFrame>
        <p:nvGraphicFramePr>
          <p:cNvPr id="6" name="Table 5">
            <a:extLst>
              <a:ext uri="{FF2B5EF4-FFF2-40B4-BE49-F238E27FC236}">
                <a16:creationId xmlns:a16="http://schemas.microsoft.com/office/drawing/2014/main" id="{7BBFD46D-2E32-A8A6-0B8A-D3135962E226}"/>
              </a:ext>
            </a:extLst>
          </p:cNvPr>
          <p:cNvGraphicFramePr>
            <a:graphicFrameLocks noGrp="1"/>
          </p:cNvGraphicFramePr>
          <p:nvPr>
            <p:extLst>
              <p:ext uri="{D42A27DB-BD31-4B8C-83A1-F6EECF244321}">
                <p14:modId xmlns:p14="http://schemas.microsoft.com/office/powerpoint/2010/main" val="962459775"/>
              </p:ext>
            </p:extLst>
          </p:nvPr>
        </p:nvGraphicFramePr>
        <p:xfrm>
          <a:off x="457200" y="2590800"/>
          <a:ext cx="7848600" cy="3027680"/>
        </p:xfrm>
        <a:graphic>
          <a:graphicData uri="http://schemas.openxmlformats.org/drawingml/2006/table">
            <a:tbl>
              <a:tblPr firstRow="1" bandRow="1">
                <a:tableStyleId>{5C22544A-7EE6-4342-B048-85BDC9FD1C3A}</a:tableStyleId>
              </a:tblPr>
              <a:tblGrid>
                <a:gridCol w="2616200">
                  <a:extLst>
                    <a:ext uri="{9D8B030D-6E8A-4147-A177-3AD203B41FA5}">
                      <a16:colId xmlns:a16="http://schemas.microsoft.com/office/drawing/2014/main" val="1587006621"/>
                    </a:ext>
                  </a:extLst>
                </a:gridCol>
                <a:gridCol w="2616200">
                  <a:extLst>
                    <a:ext uri="{9D8B030D-6E8A-4147-A177-3AD203B41FA5}">
                      <a16:colId xmlns:a16="http://schemas.microsoft.com/office/drawing/2014/main" val="369749666"/>
                    </a:ext>
                  </a:extLst>
                </a:gridCol>
                <a:gridCol w="2616200">
                  <a:extLst>
                    <a:ext uri="{9D8B030D-6E8A-4147-A177-3AD203B41FA5}">
                      <a16:colId xmlns:a16="http://schemas.microsoft.com/office/drawing/2014/main" val="459637156"/>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Party</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Percentage</a:t>
                      </a:r>
                    </a:p>
                  </a:txBody>
                  <a:tcPr marL="68580" marR="68580" marT="0" marB="0"/>
                </a:tc>
                <a:extLst>
                  <a:ext uri="{0D108BD9-81ED-4DB2-BD59-A6C34878D82A}">
                    <a16:rowId xmlns:a16="http://schemas.microsoft.com/office/drawing/2014/main" val="139040586"/>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Reform Party (RE)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33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32.7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43771053"/>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Centre Party (KE)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26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25.7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11068683"/>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Pro Patria and Res Publica Union (IRL)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23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22.8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6277385"/>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Social Democratic Party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19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18.8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68444912"/>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Total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101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100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29903046"/>
                  </a:ext>
                </a:extLst>
              </a:tr>
            </a:tbl>
          </a:graphicData>
        </a:graphic>
      </p:graphicFrame>
      <p:sp>
        <p:nvSpPr>
          <p:cNvPr id="2" name="Footer Placeholder 1">
            <a:extLst>
              <a:ext uri="{FF2B5EF4-FFF2-40B4-BE49-F238E27FC236}">
                <a16:creationId xmlns:a16="http://schemas.microsoft.com/office/drawing/2014/main" id="{C5522BED-64EB-1348-18C4-C27A4DB945F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1D861B3-E38F-2891-A649-CACE05355D2F}"/>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763540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301A6-56E2-8FF4-C5AB-8801AC268F8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9E78395-D637-3CCC-0414-82F7F88DC2C4}"/>
              </a:ext>
            </a:extLst>
          </p:cNvPr>
          <p:cNvSpPr>
            <a:spLocks noGrp="1"/>
          </p:cNvSpPr>
          <p:nvPr>
            <p:ph type="title"/>
          </p:nvPr>
        </p:nvSpPr>
        <p:spPr/>
        <p:txBody>
          <a:bodyPr>
            <a:normAutofit fontScale="90000"/>
          </a:bodyPr>
          <a:lstStyle/>
          <a:p>
            <a:r>
              <a:rPr lang="en-US" sz="4400" dirty="0"/>
              <a:t>Governments in Parliamentary Democracies </a:t>
            </a:r>
            <a:r>
              <a:rPr lang="en-US" sz="2700" dirty="0"/>
              <a:t>(7 of 17)</a:t>
            </a:r>
            <a:endParaRPr lang="en-US" dirty="0"/>
          </a:p>
        </p:txBody>
      </p:sp>
      <p:sp>
        <p:nvSpPr>
          <p:cNvPr id="4" name="Content Placeholder 3">
            <a:extLst>
              <a:ext uri="{FF2B5EF4-FFF2-40B4-BE49-F238E27FC236}">
                <a16:creationId xmlns:a16="http://schemas.microsoft.com/office/drawing/2014/main" id="{334F0166-35C8-E47B-8DEC-CF0C45227DCF}"/>
              </a:ext>
            </a:extLst>
          </p:cNvPr>
          <p:cNvSpPr>
            <a:spLocks noGrp="1"/>
          </p:cNvSpPr>
          <p:nvPr>
            <p:ph idx="1"/>
          </p:nvPr>
        </p:nvSpPr>
        <p:spPr/>
        <p:txBody>
          <a:bodyPr>
            <a:normAutofit/>
          </a:bodyPr>
          <a:lstStyle/>
          <a:p>
            <a:pPr marL="0" indent="0">
              <a:buNone/>
            </a:pPr>
            <a:r>
              <a:rPr lang="en-US" sz="1800" b="1" dirty="0"/>
              <a:t>Table 10.4: Potential Estonian Governments in 2011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4B0E3CB1-2AC1-3685-B67C-2A77ADB4EA21}"/>
              </a:ext>
            </a:extLst>
          </p:cNvPr>
          <p:cNvGraphicFramePr>
            <a:graphicFrameLocks noGrp="1"/>
          </p:cNvGraphicFramePr>
          <p:nvPr>
            <p:extLst>
              <p:ext uri="{D42A27DB-BD31-4B8C-83A1-F6EECF244321}">
                <p14:modId xmlns:p14="http://schemas.microsoft.com/office/powerpoint/2010/main" val="1306220036"/>
              </p:ext>
            </p:extLst>
          </p:nvPr>
        </p:nvGraphicFramePr>
        <p:xfrm>
          <a:off x="457200" y="2651823"/>
          <a:ext cx="7772400" cy="2966720"/>
        </p:xfrm>
        <a:graphic>
          <a:graphicData uri="http://schemas.openxmlformats.org/drawingml/2006/table">
            <a:tbl>
              <a:tblPr firstRow="1" bandRow="1">
                <a:tableStyleId>{5C22544A-7EE6-4342-B048-85BDC9FD1C3A}</a:tableStyleId>
              </a:tblPr>
              <a:tblGrid>
                <a:gridCol w="2362200">
                  <a:extLst>
                    <a:ext uri="{9D8B030D-6E8A-4147-A177-3AD203B41FA5}">
                      <a16:colId xmlns:a16="http://schemas.microsoft.com/office/drawing/2014/main" val="2782188440"/>
                    </a:ext>
                  </a:extLst>
                </a:gridCol>
                <a:gridCol w="1524000">
                  <a:extLst>
                    <a:ext uri="{9D8B030D-6E8A-4147-A177-3AD203B41FA5}">
                      <a16:colId xmlns:a16="http://schemas.microsoft.com/office/drawing/2014/main" val="2481376386"/>
                    </a:ext>
                  </a:extLst>
                </a:gridCol>
                <a:gridCol w="1943100">
                  <a:extLst>
                    <a:ext uri="{9D8B030D-6E8A-4147-A177-3AD203B41FA5}">
                      <a16:colId xmlns:a16="http://schemas.microsoft.com/office/drawing/2014/main" val="862775493"/>
                    </a:ext>
                  </a:extLst>
                </a:gridCol>
                <a:gridCol w="1943100">
                  <a:extLst>
                    <a:ext uri="{9D8B030D-6E8A-4147-A177-3AD203B41FA5}">
                      <a16:colId xmlns:a16="http://schemas.microsoft.com/office/drawing/2014/main" val="553447690"/>
                    </a:ext>
                  </a:extLst>
                </a:gridCol>
              </a:tblGrid>
              <a:tr h="370840">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Party</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Percentage</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Surplus seats</a:t>
                      </a:r>
                    </a:p>
                  </a:txBody>
                  <a:tcPr marL="68580" marR="68580" marT="0" marB="0"/>
                </a:tc>
                <a:extLst>
                  <a:ext uri="{0D108BD9-81ED-4DB2-BD59-A6C34878D82A}">
                    <a16:rowId xmlns:a16="http://schemas.microsoft.com/office/drawing/2014/main" val="3813793885"/>
                  </a:ext>
                </a:extLst>
              </a:tr>
              <a:tr h="370840">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RE + KE + IRL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101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100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673891201"/>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KE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78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77.2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915069540"/>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KE + IRL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82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81.2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31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3059866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IRL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75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74.3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24</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12303090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KE + IRL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68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67.3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972267962"/>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KE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58.4</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356992783"/>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IRL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55.4</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667457336"/>
                  </a:ext>
                </a:extLst>
              </a:tr>
            </a:tbl>
          </a:graphicData>
        </a:graphic>
      </p:graphicFrame>
      <p:sp>
        <p:nvSpPr>
          <p:cNvPr id="2" name="Footer Placeholder 1">
            <a:extLst>
              <a:ext uri="{FF2B5EF4-FFF2-40B4-BE49-F238E27FC236}">
                <a16:creationId xmlns:a16="http://schemas.microsoft.com/office/drawing/2014/main" id="{487F1466-C4EE-7AB9-0ABB-852D42A7A1DA}"/>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0D86DBB-8048-3F49-89EB-8CE049BB6CA3}"/>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1811796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B48DE-41D9-FD6F-54D7-AD7D5420378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E5C6186-1970-BE37-EE6A-CFC2D80A8400}"/>
              </a:ext>
            </a:extLst>
          </p:cNvPr>
          <p:cNvSpPr>
            <a:spLocks noGrp="1"/>
          </p:cNvSpPr>
          <p:nvPr>
            <p:ph type="title"/>
          </p:nvPr>
        </p:nvSpPr>
        <p:spPr/>
        <p:txBody>
          <a:bodyPr>
            <a:normAutofit fontScale="90000"/>
          </a:bodyPr>
          <a:lstStyle/>
          <a:p>
            <a:r>
              <a:rPr lang="en-US" sz="4400" dirty="0"/>
              <a:t>Governments in Parliamentary Democracies </a:t>
            </a:r>
            <a:r>
              <a:rPr lang="en-US" sz="2700" dirty="0"/>
              <a:t>(8 of 17)</a:t>
            </a:r>
            <a:endParaRPr lang="en-US" dirty="0"/>
          </a:p>
        </p:txBody>
      </p:sp>
      <p:sp>
        <p:nvSpPr>
          <p:cNvPr id="4" name="Content Placeholder 3">
            <a:extLst>
              <a:ext uri="{FF2B5EF4-FFF2-40B4-BE49-F238E27FC236}">
                <a16:creationId xmlns:a16="http://schemas.microsoft.com/office/drawing/2014/main" id="{AAF4ACE6-472B-9587-8D99-524445364A9C}"/>
              </a:ext>
            </a:extLst>
          </p:cNvPr>
          <p:cNvSpPr>
            <a:spLocks noGrp="1"/>
          </p:cNvSpPr>
          <p:nvPr>
            <p:ph idx="1"/>
          </p:nvPr>
        </p:nvSpPr>
        <p:spPr/>
        <p:txBody>
          <a:bodyPr>
            <a:normAutofit/>
          </a:bodyPr>
          <a:lstStyle/>
          <a:p>
            <a:pPr marL="0" indent="0">
              <a:buNone/>
            </a:pPr>
            <a:r>
              <a:rPr lang="en-US" sz="1800" b="1" dirty="0"/>
              <a:t>Table 10.4: Potential Estonian Governments in 2011 (cont’d)</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8D15AE25-D59D-177F-A112-A686C47CEF53}"/>
              </a:ext>
            </a:extLst>
          </p:cNvPr>
          <p:cNvGraphicFramePr>
            <a:graphicFrameLocks noGrp="1"/>
          </p:cNvGraphicFramePr>
          <p:nvPr>
            <p:extLst>
              <p:ext uri="{D42A27DB-BD31-4B8C-83A1-F6EECF244321}">
                <p14:modId xmlns:p14="http://schemas.microsoft.com/office/powerpoint/2010/main" val="2542015890"/>
              </p:ext>
            </p:extLst>
          </p:nvPr>
        </p:nvGraphicFramePr>
        <p:xfrm>
          <a:off x="457200" y="2651823"/>
          <a:ext cx="7772400" cy="3337560"/>
        </p:xfrm>
        <a:graphic>
          <a:graphicData uri="http://schemas.openxmlformats.org/drawingml/2006/table">
            <a:tbl>
              <a:tblPr firstRow="1" bandRow="1">
                <a:tableStyleId>{5C22544A-7EE6-4342-B048-85BDC9FD1C3A}</a:tableStyleId>
              </a:tblPr>
              <a:tblGrid>
                <a:gridCol w="2362200">
                  <a:extLst>
                    <a:ext uri="{9D8B030D-6E8A-4147-A177-3AD203B41FA5}">
                      <a16:colId xmlns:a16="http://schemas.microsoft.com/office/drawing/2014/main" val="2782188440"/>
                    </a:ext>
                  </a:extLst>
                </a:gridCol>
                <a:gridCol w="1524000">
                  <a:extLst>
                    <a:ext uri="{9D8B030D-6E8A-4147-A177-3AD203B41FA5}">
                      <a16:colId xmlns:a16="http://schemas.microsoft.com/office/drawing/2014/main" val="2481376386"/>
                    </a:ext>
                  </a:extLst>
                </a:gridCol>
                <a:gridCol w="1943100">
                  <a:extLst>
                    <a:ext uri="{9D8B030D-6E8A-4147-A177-3AD203B41FA5}">
                      <a16:colId xmlns:a16="http://schemas.microsoft.com/office/drawing/2014/main" val="862775493"/>
                    </a:ext>
                  </a:extLst>
                </a:gridCol>
                <a:gridCol w="1943100">
                  <a:extLst>
                    <a:ext uri="{9D8B030D-6E8A-4147-A177-3AD203B41FA5}">
                      <a16:colId xmlns:a16="http://schemas.microsoft.com/office/drawing/2014/main" val="553447690"/>
                    </a:ext>
                  </a:extLst>
                </a:gridCol>
              </a:tblGrid>
              <a:tr h="370840">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Party</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Percentage</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Surplus seats</a:t>
                      </a:r>
                    </a:p>
                  </a:txBody>
                  <a:tcPr marL="68580" marR="68580" marT="0" marB="0"/>
                </a:tc>
                <a:extLst>
                  <a:ext uri="{0D108BD9-81ED-4DB2-BD59-A6C34878D82A}">
                    <a16:rowId xmlns:a16="http://schemas.microsoft.com/office/drawing/2014/main" val="3813793885"/>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51.5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673891201"/>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KE + IRL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48.5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915069540"/>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KE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44.6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3059866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IRL + 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41.6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12303090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RE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33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32.7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972267962"/>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KE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25.7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356992783"/>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IRL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22.8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-28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667457336"/>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SDE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19</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18.8</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-32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922964071"/>
                  </a:ext>
                </a:extLst>
              </a:tr>
            </a:tbl>
          </a:graphicData>
        </a:graphic>
      </p:graphicFrame>
      <p:sp>
        <p:nvSpPr>
          <p:cNvPr id="2" name="Footer Placeholder 1">
            <a:extLst>
              <a:ext uri="{FF2B5EF4-FFF2-40B4-BE49-F238E27FC236}">
                <a16:creationId xmlns:a16="http://schemas.microsoft.com/office/drawing/2014/main" id="{A2D5AA42-E0C6-C2A1-8C0B-FF1D0C8B9B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76C16FD-1DDB-89DF-50A5-2B76328A3C9A}"/>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03250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9D00-71CB-D44D-25A0-0F2BA25E625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05524FE-A451-702F-EEE9-AA225F753FCB}"/>
              </a:ext>
            </a:extLst>
          </p:cNvPr>
          <p:cNvSpPr>
            <a:spLocks noGrp="1"/>
          </p:cNvSpPr>
          <p:nvPr>
            <p:ph type="title"/>
          </p:nvPr>
        </p:nvSpPr>
        <p:spPr/>
        <p:txBody>
          <a:bodyPr>
            <a:normAutofit fontScale="90000"/>
          </a:bodyPr>
          <a:lstStyle/>
          <a:p>
            <a:r>
              <a:rPr lang="en-US" dirty="0"/>
              <a:t>Governments in Parliamentary Democracies </a:t>
            </a:r>
            <a:r>
              <a:rPr lang="en-US" sz="2700" dirty="0"/>
              <a:t>(9 of 17</a:t>
            </a:r>
            <a:r>
              <a:rPr lang="en-US" sz="2400" dirty="0"/>
              <a:t>)</a:t>
            </a:r>
          </a:p>
        </p:txBody>
      </p:sp>
      <p:sp>
        <p:nvSpPr>
          <p:cNvPr id="4" name="Content Placeholder 3">
            <a:extLst>
              <a:ext uri="{FF2B5EF4-FFF2-40B4-BE49-F238E27FC236}">
                <a16:creationId xmlns:a16="http://schemas.microsoft.com/office/drawing/2014/main" id="{19ACEE4E-3D78-2D1E-79BE-730C4328C2D5}"/>
              </a:ext>
            </a:extLst>
          </p:cNvPr>
          <p:cNvSpPr>
            <a:spLocks noGrp="1"/>
          </p:cNvSpPr>
          <p:nvPr>
            <p:ph idx="1"/>
          </p:nvPr>
        </p:nvSpPr>
        <p:spPr/>
        <p:txBody>
          <a:bodyPr/>
          <a:lstStyle/>
          <a:p>
            <a:pPr marL="0" indent="0">
              <a:buNone/>
            </a:pPr>
            <a:r>
              <a:rPr lang="en-US" dirty="0"/>
              <a:t>A Simple Theory of Government Formation</a:t>
            </a:r>
          </a:p>
          <a:p>
            <a:r>
              <a:rPr lang="en-US" dirty="0"/>
              <a:t>Are all governments equally plausible?</a:t>
            </a:r>
          </a:p>
          <a:p>
            <a:r>
              <a:rPr lang="en-US" dirty="0"/>
              <a:t>Two types of politicians.</a:t>
            </a:r>
          </a:p>
          <a:p>
            <a:endParaRPr lang="en-US" dirty="0"/>
          </a:p>
        </p:txBody>
      </p:sp>
      <p:sp>
        <p:nvSpPr>
          <p:cNvPr id="2" name="Footer Placeholder 1">
            <a:extLst>
              <a:ext uri="{FF2B5EF4-FFF2-40B4-BE49-F238E27FC236}">
                <a16:creationId xmlns:a16="http://schemas.microsoft.com/office/drawing/2014/main" id="{2DB33684-AD80-13D6-CA82-C4219D96372B}"/>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32223A8-66DF-E023-445F-E91C00F3F886}"/>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60440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1775B-1413-F65C-4983-0A522640013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85EE24E-7FAA-1E3F-6E13-E2A5D240BAE6}"/>
              </a:ext>
            </a:extLst>
          </p:cNvPr>
          <p:cNvSpPr>
            <a:spLocks noGrp="1"/>
          </p:cNvSpPr>
          <p:nvPr>
            <p:ph type="title"/>
          </p:nvPr>
        </p:nvSpPr>
        <p:spPr/>
        <p:txBody>
          <a:bodyPr>
            <a:normAutofit fontScale="90000"/>
          </a:bodyPr>
          <a:lstStyle/>
          <a:p>
            <a:r>
              <a:rPr lang="en-US" sz="4400" dirty="0"/>
              <a:t>Governments in Parliamentary Democracies </a:t>
            </a:r>
            <a:r>
              <a:rPr lang="en-US" sz="2700" dirty="0"/>
              <a:t>(10 of 17)</a:t>
            </a:r>
            <a:endParaRPr lang="en-US" dirty="0"/>
          </a:p>
        </p:txBody>
      </p:sp>
      <p:sp>
        <p:nvSpPr>
          <p:cNvPr id="4" name="Content Placeholder 3">
            <a:extLst>
              <a:ext uri="{FF2B5EF4-FFF2-40B4-BE49-F238E27FC236}">
                <a16:creationId xmlns:a16="http://schemas.microsoft.com/office/drawing/2014/main" id="{B581A78C-F017-4F85-BE9D-9BD9396A3B4F}"/>
              </a:ext>
            </a:extLst>
          </p:cNvPr>
          <p:cNvSpPr>
            <a:spLocks noGrp="1"/>
          </p:cNvSpPr>
          <p:nvPr>
            <p:ph idx="1"/>
          </p:nvPr>
        </p:nvSpPr>
        <p:spPr/>
        <p:txBody>
          <a:bodyPr>
            <a:normAutofit/>
          </a:bodyPr>
          <a:lstStyle/>
          <a:p>
            <a:pPr marL="0" indent="0">
              <a:buNone/>
            </a:pPr>
            <a:r>
              <a:rPr lang="en-US" sz="1800" b="1" dirty="0"/>
              <a:t>Table 10.5: Potential Majority Estonian Governments Containing RE in 2011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AF67D62A-14DA-2CBE-B5B0-AC67F0A4641D}"/>
              </a:ext>
            </a:extLst>
          </p:cNvPr>
          <p:cNvGraphicFramePr>
            <a:graphicFrameLocks noGrp="1"/>
          </p:cNvGraphicFramePr>
          <p:nvPr>
            <p:extLst>
              <p:ext uri="{D42A27DB-BD31-4B8C-83A1-F6EECF244321}">
                <p14:modId xmlns:p14="http://schemas.microsoft.com/office/powerpoint/2010/main" val="1856936894"/>
              </p:ext>
            </p:extLst>
          </p:nvPr>
        </p:nvGraphicFramePr>
        <p:xfrm>
          <a:off x="475527" y="2895600"/>
          <a:ext cx="7772400" cy="2966720"/>
        </p:xfrm>
        <a:graphic>
          <a:graphicData uri="http://schemas.openxmlformats.org/drawingml/2006/table">
            <a:tbl>
              <a:tblPr firstRow="1" bandRow="1">
                <a:tableStyleId>{5C22544A-7EE6-4342-B048-85BDC9FD1C3A}</a:tableStyleId>
              </a:tblPr>
              <a:tblGrid>
                <a:gridCol w="2362200">
                  <a:extLst>
                    <a:ext uri="{9D8B030D-6E8A-4147-A177-3AD203B41FA5}">
                      <a16:colId xmlns:a16="http://schemas.microsoft.com/office/drawing/2014/main" val="2782188440"/>
                    </a:ext>
                  </a:extLst>
                </a:gridCol>
                <a:gridCol w="1524000">
                  <a:extLst>
                    <a:ext uri="{9D8B030D-6E8A-4147-A177-3AD203B41FA5}">
                      <a16:colId xmlns:a16="http://schemas.microsoft.com/office/drawing/2014/main" val="2481376386"/>
                    </a:ext>
                  </a:extLst>
                </a:gridCol>
                <a:gridCol w="1943100">
                  <a:extLst>
                    <a:ext uri="{9D8B030D-6E8A-4147-A177-3AD203B41FA5}">
                      <a16:colId xmlns:a16="http://schemas.microsoft.com/office/drawing/2014/main" val="862775493"/>
                    </a:ext>
                  </a:extLst>
                </a:gridCol>
                <a:gridCol w="1943100">
                  <a:extLst>
                    <a:ext uri="{9D8B030D-6E8A-4147-A177-3AD203B41FA5}">
                      <a16:colId xmlns:a16="http://schemas.microsoft.com/office/drawing/2014/main" val="553447690"/>
                    </a:ext>
                  </a:extLst>
                </a:gridCol>
              </a:tblGrid>
              <a:tr h="370840">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Party</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Seats</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Percentage</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Surplus seats</a:t>
                      </a:r>
                    </a:p>
                  </a:txBody>
                  <a:tcPr marL="68580" marR="68580" marT="0" marB="0"/>
                </a:tc>
                <a:extLst>
                  <a:ext uri="{0D108BD9-81ED-4DB2-BD59-A6C34878D82A}">
                    <a16:rowId xmlns:a16="http://schemas.microsoft.com/office/drawing/2014/main" val="3813793885"/>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RE + KE + IRL + SDE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673891201"/>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KE + SDE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77.2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915069540"/>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KE + IRL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81.2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13059866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IRL + SDE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74.3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123030908"/>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KE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59</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58.4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972267962"/>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IRL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55.4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356992783"/>
                  </a:ext>
                </a:extLst>
              </a:tr>
              <a:tr h="370840">
                <a:tc>
                  <a:txBody>
                    <a:bodyPr/>
                    <a:lstStyle/>
                    <a:p>
                      <a:pPr marL="0" marR="0"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 + SDE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51.5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667457336"/>
                  </a:ext>
                </a:extLst>
              </a:tr>
            </a:tbl>
          </a:graphicData>
        </a:graphic>
      </p:graphicFrame>
      <p:sp>
        <p:nvSpPr>
          <p:cNvPr id="2" name="Footer Placeholder 1">
            <a:extLst>
              <a:ext uri="{FF2B5EF4-FFF2-40B4-BE49-F238E27FC236}">
                <a16:creationId xmlns:a16="http://schemas.microsoft.com/office/drawing/2014/main" id="{75CE0E70-FA5C-666D-8730-8794749DCED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D29FDA5-FA7B-7E83-9569-671AF1B9A501}"/>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613633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EEF8A-DD86-B4EE-DF6A-AA5A83B8CA8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4DE7B51-424C-1978-CE35-D2642A092A66}"/>
              </a:ext>
            </a:extLst>
          </p:cNvPr>
          <p:cNvSpPr>
            <a:spLocks noGrp="1"/>
          </p:cNvSpPr>
          <p:nvPr>
            <p:ph type="title"/>
          </p:nvPr>
        </p:nvSpPr>
        <p:spPr/>
        <p:txBody>
          <a:bodyPr>
            <a:normAutofit fontScale="90000"/>
          </a:bodyPr>
          <a:lstStyle/>
          <a:p>
            <a:r>
              <a:rPr lang="en-US" dirty="0"/>
              <a:t>Governments in Parliamentary Democracies </a:t>
            </a:r>
            <a:r>
              <a:rPr lang="en-US" sz="2700" dirty="0"/>
              <a:t>(11 of 17</a:t>
            </a:r>
            <a:r>
              <a:rPr lang="en-US" sz="2400" dirty="0"/>
              <a:t>)</a:t>
            </a:r>
          </a:p>
        </p:txBody>
      </p:sp>
      <p:sp>
        <p:nvSpPr>
          <p:cNvPr id="4" name="Content Placeholder 3">
            <a:extLst>
              <a:ext uri="{FF2B5EF4-FFF2-40B4-BE49-F238E27FC236}">
                <a16:creationId xmlns:a16="http://schemas.microsoft.com/office/drawing/2014/main" id="{11B52CB3-9A5D-A504-84F8-461E59D031BB}"/>
              </a:ext>
            </a:extLst>
          </p:cNvPr>
          <p:cNvSpPr>
            <a:spLocks noGrp="1"/>
          </p:cNvSpPr>
          <p:nvPr>
            <p:ph idx="1"/>
          </p:nvPr>
        </p:nvSpPr>
        <p:spPr/>
        <p:txBody>
          <a:bodyPr/>
          <a:lstStyle/>
          <a:p>
            <a:pPr marL="0" indent="0">
              <a:buNone/>
            </a:pPr>
            <a:r>
              <a:rPr lang="en-US" dirty="0"/>
              <a:t>A Simple Theory of Government Formation</a:t>
            </a:r>
          </a:p>
          <a:p>
            <a:r>
              <a:rPr lang="en-US" dirty="0"/>
              <a:t>A Purely Office-Seeking World.</a:t>
            </a:r>
          </a:p>
          <a:p>
            <a:r>
              <a:rPr lang="en-US" dirty="0"/>
              <a:t>A Purely Policy-Seeking World.</a:t>
            </a:r>
          </a:p>
          <a:p>
            <a:r>
              <a:rPr lang="en-US" dirty="0"/>
              <a:t>The Trade-Off between Office and Policy.</a:t>
            </a:r>
          </a:p>
        </p:txBody>
      </p:sp>
      <p:sp>
        <p:nvSpPr>
          <p:cNvPr id="2" name="Footer Placeholder 1">
            <a:extLst>
              <a:ext uri="{FF2B5EF4-FFF2-40B4-BE49-F238E27FC236}">
                <a16:creationId xmlns:a16="http://schemas.microsoft.com/office/drawing/2014/main" id="{922A8F5E-78EA-483B-018F-5F717864759A}"/>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F2DBFEA-398F-23D0-E451-03FFC9FEF34F}"/>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285297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98402"/>
            <a:ext cx="8229600" cy="1209859"/>
          </a:xfrm>
        </p:spPr>
        <p:txBody>
          <a:bodyPr>
            <a:normAutofit fontScale="90000"/>
          </a:bodyPr>
          <a:lstStyle/>
          <a:p>
            <a:r>
              <a:rPr lang="en-US" dirty="0"/>
              <a:t>Governments in Parliamentary Democracies </a:t>
            </a:r>
            <a:r>
              <a:rPr lang="en-US" sz="2700" dirty="0"/>
              <a:t>(12 of 17)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429000" cy="1626638"/>
          </a:xfrm>
        </p:spPr>
        <p:txBody>
          <a:bodyPr anchor="ctr">
            <a:noAutofit/>
          </a:bodyPr>
          <a:lstStyle/>
          <a:p>
            <a:pPr marL="0" indent="0">
              <a:buNone/>
            </a:pPr>
            <a:r>
              <a:rPr lang="en-US" sz="2400" b="1" dirty="0"/>
              <a:t>Figure 10.2</a:t>
            </a:r>
            <a:r>
              <a:rPr lang="en-US" sz="2400" dirty="0"/>
              <a:t> Portfolio Allocation in Twenty-Three European Countries, 1945–2018</a:t>
            </a:r>
            <a:endParaRPr lang="en-US" sz="2400" noProof="0" dirty="0"/>
          </a:p>
        </p:txBody>
      </p:sp>
      <p:pic>
        <p:nvPicPr>
          <p:cNvPr id="9" name="Content Placeholder 8" descr="A scatter plot and a line graph of perfect proportionality.">
            <a:extLst>
              <a:ext uri="{FF2B5EF4-FFF2-40B4-BE49-F238E27FC236}">
                <a16:creationId xmlns:a16="http://schemas.microsoft.com/office/drawing/2014/main" id="{F1402339-BBB9-4615-9B70-9A65B40D71BA}"/>
              </a:ext>
            </a:extLst>
          </p:cNvPr>
          <p:cNvPicPr>
            <a:picLocks noGrp="1" noChangeAspect="1"/>
          </p:cNvPicPr>
          <p:nvPr>
            <p:ph sz="quarter" idx="13"/>
          </p:nvPr>
        </p:nvPicPr>
        <p:blipFill>
          <a:blip r:embed="rId3"/>
          <a:stretch>
            <a:fillRect/>
          </a:stretch>
        </p:blipFill>
        <p:spPr>
          <a:xfrm>
            <a:off x="4342165" y="2299591"/>
            <a:ext cx="4116035" cy="344323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85611"/>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1208"/>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129081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98402"/>
            <a:ext cx="8229600" cy="1209859"/>
          </a:xfrm>
        </p:spPr>
        <p:txBody>
          <a:bodyPr>
            <a:normAutofit fontScale="90000"/>
          </a:bodyPr>
          <a:lstStyle/>
          <a:p>
            <a:r>
              <a:rPr lang="en-US" dirty="0"/>
              <a:t>Governments in Parliamentary Democracies </a:t>
            </a:r>
            <a:r>
              <a:rPr lang="en-US" sz="2700" dirty="0"/>
              <a:t>(13 of 17)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7772400" cy="1169438"/>
          </a:xfrm>
        </p:spPr>
        <p:txBody>
          <a:bodyPr anchor="ctr">
            <a:noAutofit/>
          </a:bodyPr>
          <a:lstStyle/>
          <a:p>
            <a:pPr marL="0" indent="0">
              <a:buNone/>
            </a:pPr>
            <a:r>
              <a:rPr lang="en-US" sz="2400" b="1" dirty="0"/>
              <a:t>Figure 10.3</a:t>
            </a:r>
            <a:r>
              <a:rPr lang="en-US" sz="2400" dirty="0"/>
              <a:t> Estonian Party Positions on the Left-Right Economic Dimension, 2011</a:t>
            </a:r>
            <a:endParaRPr lang="en-US" sz="2400" noProof="0" dirty="0"/>
          </a:p>
        </p:txBody>
      </p:sp>
      <p:pic>
        <p:nvPicPr>
          <p:cNvPr id="10" name="Content Placeholder 9" descr="A line segment, both ends are marked as left and right. Four points are marked on it. They are S D E at 19, K E at 26, R E at 33, and I R L at 23.">
            <a:extLst>
              <a:ext uri="{FF2B5EF4-FFF2-40B4-BE49-F238E27FC236}">
                <a16:creationId xmlns:a16="http://schemas.microsoft.com/office/drawing/2014/main" id="{B0A6B608-ADDF-4949-9082-FCFF11EF8960}"/>
              </a:ext>
            </a:extLst>
          </p:cNvPr>
          <p:cNvPicPr>
            <a:picLocks noGrp="1" noChangeAspect="1"/>
          </p:cNvPicPr>
          <p:nvPr>
            <p:ph sz="quarter" idx="13"/>
          </p:nvPr>
        </p:nvPicPr>
        <p:blipFill>
          <a:blip r:embed="rId3"/>
          <a:stretch>
            <a:fillRect/>
          </a:stretch>
        </p:blipFill>
        <p:spPr>
          <a:xfrm>
            <a:off x="442751" y="3999086"/>
            <a:ext cx="8258496" cy="953914"/>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1208"/>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063200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4C65B5-F73B-3D88-42C2-AB561180C491}"/>
              </a:ext>
            </a:extLst>
          </p:cNvPr>
          <p:cNvSpPr>
            <a:spLocks noGrp="1"/>
          </p:cNvSpPr>
          <p:nvPr>
            <p:ph type="title"/>
          </p:nvPr>
        </p:nvSpPr>
        <p:spPr/>
        <p:txBody>
          <a:bodyPr>
            <a:normAutofit/>
          </a:bodyPr>
          <a:lstStyle/>
          <a:p>
            <a:r>
              <a:rPr lang="en-US" sz="4000" dirty="0"/>
              <a:t>Classifying Democracies </a:t>
            </a:r>
            <a:r>
              <a:rPr lang="en-US" sz="2400" dirty="0"/>
              <a:t>(1 of 5)</a:t>
            </a:r>
          </a:p>
        </p:txBody>
      </p:sp>
      <p:sp>
        <p:nvSpPr>
          <p:cNvPr id="4" name="Content Placeholder 3">
            <a:extLst>
              <a:ext uri="{FF2B5EF4-FFF2-40B4-BE49-F238E27FC236}">
                <a16:creationId xmlns:a16="http://schemas.microsoft.com/office/drawing/2014/main" id="{3C38FED5-A65B-8A52-4B2A-AB1D15950676}"/>
              </a:ext>
            </a:extLst>
          </p:cNvPr>
          <p:cNvSpPr>
            <a:spLocks noGrp="1"/>
          </p:cNvSpPr>
          <p:nvPr>
            <p:ph idx="1"/>
          </p:nvPr>
        </p:nvSpPr>
        <p:spPr/>
        <p:txBody>
          <a:bodyPr/>
          <a:lstStyle/>
          <a:p>
            <a:r>
              <a:rPr lang="en-US" dirty="0"/>
              <a:t>Two questions to classify democracies.</a:t>
            </a:r>
          </a:p>
        </p:txBody>
      </p:sp>
      <p:sp>
        <p:nvSpPr>
          <p:cNvPr id="2" name="Footer Placeholder 1">
            <a:extLst>
              <a:ext uri="{FF2B5EF4-FFF2-40B4-BE49-F238E27FC236}">
                <a16:creationId xmlns:a16="http://schemas.microsoft.com/office/drawing/2014/main" id="{B1A6C23E-EBF6-C1F9-188A-2032E5F4CE8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0477890-570D-604B-63C6-C39AE1F29535}"/>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963014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7D62C-F649-2E46-32CD-ED1310975DE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06C8605-1851-AA25-AD94-C9351DC5031C}"/>
              </a:ext>
            </a:extLst>
          </p:cNvPr>
          <p:cNvSpPr>
            <a:spLocks noGrp="1"/>
          </p:cNvSpPr>
          <p:nvPr>
            <p:ph type="title"/>
          </p:nvPr>
        </p:nvSpPr>
        <p:spPr/>
        <p:txBody>
          <a:bodyPr>
            <a:normAutofit fontScale="90000"/>
          </a:bodyPr>
          <a:lstStyle/>
          <a:p>
            <a:r>
              <a:rPr lang="en-US" dirty="0"/>
              <a:t>Governments in Parliamentary Democracies </a:t>
            </a:r>
            <a:r>
              <a:rPr lang="en-US" sz="2700" dirty="0"/>
              <a:t>(14 of 17)</a:t>
            </a:r>
            <a:endParaRPr lang="en-US" sz="2400" dirty="0"/>
          </a:p>
        </p:txBody>
      </p:sp>
      <p:sp>
        <p:nvSpPr>
          <p:cNvPr id="4" name="Content Placeholder 3">
            <a:extLst>
              <a:ext uri="{FF2B5EF4-FFF2-40B4-BE49-F238E27FC236}">
                <a16:creationId xmlns:a16="http://schemas.microsoft.com/office/drawing/2014/main" id="{78117C26-D181-42FD-7538-925798882724}"/>
              </a:ext>
            </a:extLst>
          </p:cNvPr>
          <p:cNvSpPr>
            <a:spLocks noGrp="1"/>
          </p:cNvSpPr>
          <p:nvPr>
            <p:ph idx="1"/>
          </p:nvPr>
        </p:nvSpPr>
        <p:spPr/>
        <p:txBody>
          <a:bodyPr/>
          <a:lstStyle/>
          <a:p>
            <a:pPr marL="0" indent="0">
              <a:buNone/>
            </a:pPr>
            <a:r>
              <a:rPr lang="en-US" dirty="0"/>
              <a:t>Different Types of Government</a:t>
            </a:r>
          </a:p>
          <a:p>
            <a:r>
              <a:rPr lang="en-US" dirty="0"/>
              <a:t>Other types of governments.</a:t>
            </a:r>
          </a:p>
          <a:p>
            <a:r>
              <a:rPr lang="en-US" dirty="0"/>
              <a:t>Minority Governments.</a:t>
            </a:r>
          </a:p>
          <a:p>
            <a:r>
              <a:rPr lang="en-US" dirty="0"/>
              <a:t>Surplus Majority Governments.</a:t>
            </a:r>
          </a:p>
        </p:txBody>
      </p:sp>
      <p:sp>
        <p:nvSpPr>
          <p:cNvPr id="2" name="Footer Placeholder 1">
            <a:extLst>
              <a:ext uri="{FF2B5EF4-FFF2-40B4-BE49-F238E27FC236}">
                <a16:creationId xmlns:a16="http://schemas.microsoft.com/office/drawing/2014/main" id="{BD5767AA-23B1-97BD-06BA-03217E6DB8F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CD258AC-A629-266B-13A5-7BC5636868F4}"/>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875985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44EEE-9890-B93A-1479-1D4BC271613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B9755E6-1D84-0176-2F4B-DFEBE47449BA}"/>
              </a:ext>
            </a:extLst>
          </p:cNvPr>
          <p:cNvSpPr>
            <a:spLocks noGrp="1"/>
          </p:cNvSpPr>
          <p:nvPr>
            <p:ph type="title"/>
          </p:nvPr>
        </p:nvSpPr>
        <p:spPr/>
        <p:txBody>
          <a:bodyPr>
            <a:normAutofit fontScale="90000"/>
          </a:bodyPr>
          <a:lstStyle/>
          <a:p>
            <a:r>
              <a:rPr lang="en-US" dirty="0"/>
              <a:t>Governments in Parliamentary Democracies </a:t>
            </a:r>
            <a:r>
              <a:rPr lang="en-US" sz="2700" dirty="0"/>
              <a:t>(15 of 17)</a:t>
            </a:r>
            <a:endParaRPr lang="en-US" sz="2400" dirty="0"/>
          </a:p>
        </p:txBody>
      </p:sp>
      <p:sp>
        <p:nvSpPr>
          <p:cNvPr id="4" name="Content Placeholder 3">
            <a:extLst>
              <a:ext uri="{FF2B5EF4-FFF2-40B4-BE49-F238E27FC236}">
                <a16:creationId xmlns:a16="http://schemas.microsoft.com/office/drawing/2014/main" id="{18BBA593-34FB-724E-B34E-C39F11E53403}"/>
              </a:ext>
            </a:extLst>
          </p:cNvPr>
          <p:cNvSpPr>
            <a:spLocks noGrp="1"/>
          </p:cNvSpPr>
          <p:nvPr>
            <p:ph idx="1"/>
          </p:nvPr>
        </p:nvSpPr>
        <p:spPr/>
        <p:txBody>
          <a:bodyPr/>
          <a:lstStyle/>
          <a:p>
            <a:pPr marL="0" indent="0">
              <a:buNone/>
            </a:pPr>
            <a:r>
              <a:rPr lang="en-US" dirty="0"/>
              <a:t>Duration of Governments: Formation and Survival</a:t>
            </a:r>
          </a:p>
          <a:p>
            <a:r>
              <a:rPr lang="en-US" dirty="0"/>
              <a:t>Formation process can be complex.</a:t>
            </a:r>
          </a:p>
          <a:p>
            <a:r>
              <a:rPr lang="en-US" dirty="0"/>
              <a:t>Delays in formation process.</a:t>
            </a:r>
          </a:p>
          <a:p>
            <a:r>
              <a:rPr lang="en-US" dirty="0"/>
              <a:t>Variation in time.</a:t>
            </a:r>
          </a:p>
          <a:p>
            <a:r>
              <a:rPr lang="en-US" dirty="0"/>
              <a:t>Reasons governments end.</a:t>
            </a:r>
          </a:p>
        </p:txBody>
      </p:sp>
      <p:sp>
        <p:nvSpPr>
          <p:cNvPr id="2" name="Footer Placeholder 1">
            <a:extLst>
              <a:ext uri="{FF2B5EF4-FFF2-40B4-BE49-F238E27FC236}">
                <a16:creationId xmlns:a16="http://schemas.microsoft.com/office/drawing/2014/main" id="{3A305BDD-2926-83A2-8ADB-4AE55CEAA3E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5371AEE-950E-5E70-AF40-8031E25991A6}"/>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178526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98402"/>
            <a:ext cx="8229600" cy="1209859"/>
          </a:xfrm>
        </p:spPr>
        <p:txBody>
          <a:bodyPr>
            <a:normAutofit fontScale="90000"/>
          </a:bodyPr>
          <a:lstStyle/>
          <a:p>
            <a:r>
              <a:rPr lang="en-US" dirty="0"/>
              <a:t>Governments in Parliamentary Democracies </a:t>
            </a:r>
            <a:r>
              <a:rPr lang="en-US" sz="2700" dirty="0"/>
              <a:t>(16 of 17)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501957" cy="2160038"/>
          </a:xfrm>
        </p:spPr>
        <p:txBody>
          <a:bodyPr anchor="ctr">
            <a:noAutofit/>
          </a:bodyPr>
          <a:lstStyle/>
          <a:p>
            <a:pPr marL="0" indent="0">
              <a:buNone/>
            </a:pPr>
            <a:r>
              <a:rPr lang="en-US" sz="2400" b="1" dirty="0"/>
              <a:t>Figure 10.4</a:t>
            </a:r>
            <a:r>
              <a:rPr lang="en-US" sz="2400" dirty="0"/>
              <a:t> Average Parliamentary Government Duration in Days by Cabinet Type in 23 European Countries, 1945–2018</a:t>
            </a:r>
            <a:endParaRPr lang="en-US" sz="2400" noProof="0" dirty="0"/>
          </a:p>
        </p:txBody>
      </p:sp>
      <p:pic>
        <p:nvPicPr>
          <p:cNvPr id="9" name="Content Placeholder 8" descr="A bar graph that presents the average duration in days of different types of government cabinets">
            <a:extLst>
              <a:ext uri="{FF2B5EF4-FFF2-40B4-BE49-F238E27FC236}">
                <a16:creationId xmlns:a16="http://schemas.microsoft.com/office/drawing/2014/main" id="{342D19BC-3BF3-4135-9B75-AC41DE791AD7}"/>
              </a:ext>
            </a:extLst>
          </p:cNvPr>
          <p:cNvPicPr>
            <a:picLocks noGrp="1" noChangeAspect="1"/>
          </p:cNvPicPr>
          <p:nvPr>
            <p:ph sz="quarter" idx="13"/>
          </p:nvPr>
        </p:nvPicPr>
        <p:blipFill>
          <a:blip r:embed="rId3"/>
          <a:stretch>
            <a:fillRect/>
          </a:stretch>
        </p:blipFill>
        <p:spPr>
          <a:xfrm>
            <a:off x="4267200" y="2314594"/>
            <a:ext cx="4522124" cy="3211567"/>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947074" y="567266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1208"/>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2486479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98402"/>
            <a:ext cx="8229600" cy="1209859"/>
          </a:xfrm>
        </p:spPr>
        <p:txBody>
          <a:bodyPr>
            <a:normAutofit fontScale="90000"/>
          </a:bodyPr>
          <a:lstStyle/>
          <a:p>
            <a:r>
              <a:rPr lang="en-US" dirty="0"/>
              <a:t>Governments in Parliamentary Democracies </a:t>
            </a:r>
            <a:r>
              <a:rPr lang="en-US" sz="2700" dirty="0"/>
              <a:t>(17 of 17)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501957" cy="2998238"/>
          </a:xfrm>
        </p:spPr>
        <p:txBody>
          <a:bodyPr anchor="ctr">
            <a:noAutofit/>
          </a:bodyPr>
          <a:lstStyle/>
          <a:p>
            <a:pPr marL="0" indent="0">
              <a:buNone/>
            </a:pPr>
            <a:r>
              <a:rPr lang="en-US" sz="2400" b="1" dirty="0"/>
              <a:t>Figure 10.5</a:t>
            </a:r>
            <a:r>
              <a:rPr lang="en-US" sz="2400" dirty="0"/>
              <a:t> Minimum (Black) and Average (Gray) Duration of Governments in Days in 23 European Parliamentary Democracies, 1945–2018</a:t>
            </a:r>
            <a:endParaRPr lang="en-US" sz="2400" noProof="0" dirty="0"/>
          </a:p>
        </p:txBody>
      </p:sp>
      <p:pic>
        <p:nvPicPr>
          <p:cNvPr id="10" name="Content Placeholder 9" descr="A stacked bar graph of countries versus days. It shows datas for 23 countries.">
            <a:extLst>
              <a:ext uri="{FF2B5EF4-FFF2-40B4-BE49-F238E27FC236}">
                <a16:creationId xmlns:a16="http://schemas.microsoft.com/office/drawing/2014/main" id="{79CE3CE7-EE65-4E67-94E9-E767117EA7A0}"/>
              </a:ext>
            </a:extLst>
          </p:cNvPr>
          <p:cNvPicPr>
            <a:picLocks noGrp="1" noChangeAspect="1"/>
          </p:cNvPicPr>
          <p:nvPr>
            <p:ph sz="quarter" idx="13"/>
          </p:nvPr>
        </p:nvPicPr>
        <p:blipFill>
          <a:blip r:embed="rId3"/>
          <a:stretch>
            <a:fillRect/>
          </a:stretch>
        </p:blipFill>
        <p:spPr>
          <a:xfrm>
            <a:off x="4526757" y="2183362"/>
            <a:ext cx="3686031" cy="35124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947074" y="5814177"/>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1208"/>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37197964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0E12E-10D1-3E99-D148-8F48C14743A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F0F961A-A406-78A4-7954-3798FCC478DB}"/>
              </a:ext>
            </a:extLst>
          </p:cNvPr>
          <p:cNvSpPr>
            <a:spLocks noGrp="1"/>
          </p:cNvSpPr>
          <p:nvPr>
            <p:ph type="title"/>
          </p:nvPr>
        </p:nvSpPr>
        <p:spPr/>
        <p:txBody>
          <a:bodyPr>
            <a:noAutofit/>
          </a:bodyPr>
          <a:lstStyle/>
          <a:p>
            <a:r>
              <a:rPr lang="en-US" sz="4000" dirty="0"/>
              <a:t>Governments in Presidential Democracies </a:t>
            </a:r>
            <a:r>
              <a:rPr lang="en-US" sz="2400" dirty="0"/>
              <a:t>(1 of 5)</a:t>
            </a:r>
          </a:p>
        </p:txBody>
      </p:sp>
      <p:sp>
        <p:nvSpPr>
          <p:cNvPr id="4" name="Content Placeholder 3">
            <a:extLst>
              <a:ext uri="{FF2B5EF4-FFF2-40B4-BE49-F238E27FC236}">
                <a16:creationId xmlns:a16="http://schemas.microsoft.com/office/drawing/2014/main" id="{29CCCD89-FEFB-272C-6CB0-59BE4F0D97C1}"/>
              </a:ext>
            </a:extLst>
          </p:cNvPr>
          <p:cNvSpPr>
            <a:spLocks noGrp="1"/>
          </p:cNvSpPr>
          <p:nvPr>
            <p:ph idx="1"/>
          </p:nvPr>
        </p:nvSpPr>
        <p:spPr/>
        <p:txBody>
          <a:bodyPr/>
          <a:lstStyle/>
          <a:p>
            <a:r>
              <a:rPr lang="en-US" dirty="0"/>
              <a:t>President and their cabinet.</a:t>
            </a:r>
          </a:p>
          <a:p>
            <a:r>
              <a:rPr lang="en-US" dirty="0"/>
              <a:t>Roles of president.</a:t>
            </a:r>
          </a:p>
        </p:txBody>
      </p:sp>
      <p:sp>
        <p:nvSpPr>
          <p:cNvPr id="2" name="Footer Placeholder 1">
            <a:extLst>
              <a:ext uri="{FF2B5EF4-FFF2-40B4-BE49-F238E27FC236}">
                <a16:creationId xmlns:a16="http://schemas.microsoft.com/office/drawing/2014/main" id="{F47F33C8-CEFA-3BE1-6B19-9D382673816D}"/>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5740931-34B8-A240-895C-360439DB3E0D}"/>
              </a:ext>
            </a:extLst>
          </p:cNvPr>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3986598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F6A83-9028-7817-3A54-FCCC565020E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9B98A3F-BC94-B1D5-3ACB-137DA34F478C}"/>
              </a:ext>
            </a:extLst>
          </p:cNvPr>
          <p:cNvSpPr>
            <a:spLocks noGrp="1"/>
          </p:cNvSpPr>
          <p:nvPr>
            <p:ph type="title"/>
          </p:nvPr>
        </p:nvSpPr>
        <p:spPr/>
        <p:txBody>
          <a:bodyPr>
            <a:noAutofit/>
          </a:bodyPr>
          <a:lstStyle/>
          <a:p>
            <a:r>
              <a:rPr lang="en-US" sz="4000" dirty="0"/>
              <a:t>Governments in Presidential Democracies </a:t>
            </a:r>
            <a:r>
              <a:rPr lang="en-US" sz="2400" dirty="0"/>
              <a:t>(2 of 5)</a:t>
            </a:r>
          </a:p>
        </p:txBody>
      </p:sp>
      <p:sp>
        <p:nvSpPr>
          <p:cNvPr id="4" name="Content Placeholder 3">
            <a:extLst>
              <a:ext uri="{FF2B5EF4-FFF2-40B4-BE49-F238E27FC236}">
                <a16:creationId xmlns:a16="http://schemas.microsoft.com/office/drawing/2014/main" id="{77D3121E-DE06-C9F6-A72C-D1A7197F0583}"/>
              </a:ext>
            </a:extLst>
          </p:cNvPr>
          <p:cNvSpPr>
            <a:spLocks noGrp="1"/>
          </p:cNvSpPr>
          <p:nvPr>
            <p:ph idx="1"/>
          </p:nvPr>
        </p:nvSpPr>
        <p:spPr/>
        <p:txBody>
          <a:bodyPr/>
          <a:lstStyle/>
          <a:p>
            <a:pPr marL="0" indent="0">
              <a:buNone/>
            </a:pPr>
            <a:r>
              <a:rPr lang="en-US" dirty="0"/>
              <a:t>Government Formation Process</a:t>
            </a:r>
          </a:p>
          <a:p>
            <a:r>
              <a:rPr lang="en-US" dirty="0"/>
              <a:t>Formation process is different.</a:t>
            </a:r>
          </a:p>
          <a:p>
            <a:r>
              <a:rPr lang="en-US" dirty="0"/>
              <a:t>Coalition and legislative coalition.</a:t>
            </a:r>
          </a:p>
        </p:txBody>
      </p:sp>
      <p:sp>
        <p:nvSpPr>
          <p:cNvPr id="2" name="Footer Placeholder 1">
            <a:extLst>
              <a:ext uri="{FF2B5EF4-FFF2-40B4-BE49-F238E27FC236}">
                <a16:creationId xmlns:a16="http://schemas.microsoft.com/office/drawing/2014/main" id="{D1E015B4-8F1F-7780-9B71-2D6F68EBD05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802BDCE-2371-9018-744A-59ABABD34CA3}"/>
              </a:ext>
            </a:extLst>
          </p:cNvPr>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1820230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59C7BF-24AE-A306-838D-2BB22EA3652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C24FFDB-3C33-0558-15A5-10CF9975059E}"/>
              </a:ext>
            </a:extLst>
          </p:cNvPr>
          <p:cNvSpPr>
            <a:spLocks noGrp="1"/>
          </p:cNvSpPr>
          <p:nvPr>
            <p:ph type="title"/>
          </p:nvPr>
        </p:nvSpPr>
        <p:spPr/>
        <p:txBody>
          <a:bodyPr>
            <a:noAutofit/>
          </a:bodyPr>
          <a:lstStyle/>
          <a:p>
            <a:r>
              <a:rPr lang="en-US" sz="4000" dirty="0"/>
              <a:t>Governments in Presidential Democracies </a:t>
            </a:r>
            <a:r>
              <a:rPr lang="en-US" sz="2400" dirty="0"/>
              <a:t>(3 of 5)</a:t>
            </a:r>
          </a:p>
        </p:txBody>
      </p:sp>
      <p:sp>
        <p:nvSpPr>
          <p:cNvPr id="4" name="Content Placeholder 3">
            <a:extLst>
              <a:ext uri="{FF2B5EF4-FFF2-40B4-BE49-F238E27FC236}">
                <a16:creationId xmlns:a16="http://schemas.microsoft.com/office/drawing/2014/main" id="{943222FE-D305-365D-BEA5-58A3651302CF}"/>
              </a:ext>
            </a:extLst>
          </p:cNvPr>
          <p:cNvSpPr>
            <a:spLocks noGrp="1"/>
          </p:cNvSpPr>
          <p:nvPr>
            <p:ph idx="1"/>
          </p:nvPr>
        </p:nvSpPr>
        <p:spPr/>
        <p:txBody>
          <a:bodyPr/>
          <a:lstStyle/>
          <a:p>
            <a:pPr marL="0" indent="0">
              <a:buNone/>
            </a:pPr>
            <a:r>
              <a:rPr lang="en-US" dirty="0"/>
              <a:t>Types of Presidential Cabinets</a:t>
            </a:r>
          </a:p>
          <a:p>
            <a:r>
              <a:rPr lang="en-US" dirty="0"/>
              <a:t>Majority cabinets and minority cabinets.</a:t>
            </a:r>
          </a:p>
          <a:p>
            <a:r>
              <a:rPr lang="en-US" dirty="0"/>
              <a:t>Ability to issue a decree.</a:t>
            </a:r>
          </a:p>
          <a:p>
            <a:r>
              <a:rPr lang="en-US" dirty="0"/>
              <a:t>Frequency that coalition governments form.</a:t>
            </a:r>
          </a:p>
        </p:txBody>
      </p:sp>
      <p:sp>
        <p:nvSpPr>
          <p:cNvPr id="2" name="Footer Placeholder 1">
            <a:extLst>
              <a:ext uri="{FF2B5EF4-FFF2-40B4-BE49-F238E27FC236}">
                <a16:creationId xmlns:a16="http://schemas.microsoft.com/office/drawing/2014/main" id="{287CDE71-C1BC-D478-2A67-B673D9A7E12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BD16BB2-9393-EE71-0D75-3319739C15F2}"/>
              </a:ext>
            </a:extLst>
          </p:cNvPr>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682839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97574-2B1A-362F-1854-5A35E5016FA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663995B-5988-1A61-93A1-95084D60DAE1}"/>
              </a:ext>
            </a:extLst>
          </p:cNvPr>
          <p:cNvSpPr>
            <a:spLocks noGrp="1"/>
          </p:cNvSpPr>
          <p:nvPr>
            <p:ph type="title"/>
          </p:nvPr>
        </p:nvSpPr>
        <p:spPr/>
        <p:txBody>
          <a:bodyPr>
            <a:noAutofit/>
          </a:bodyPr>
          <a:lstStyle/>
          <a:p>
            <a:r>
              <a:rPr lang="en-US" sz="4000" dirty="0"/>
              <a:t>Governments in Presidential Democracies </a:t>
            </a:r>
            <a:r>
              <a:rPr lang="en-US" sz="2400" dirty="0"/>
              <a:t>(4 of 5)</a:t>
            </a:r>
          </a:p>
        </p:txBody>
      </p:sp>
      <p:sp>
        <p:nvSpPr>
          <p:cNvPr id="4" name="Content Placeholder 3">
            <a:extLst>
              <a:ext uri="{FF2B5EF4-FFF2-40B4-BE49-F238E27FC236}">
                <a16:creationId xmlns:a16="http://schemas.microsoft.com/office/drawing/2014/main" id="{6AE7FB29-3330-B5F9-8A9F-B750E0D4B25C}"/>
              </a:ext>
            </a:extLst>
          </p:cNvPr>
          <p:cNvSpPr>
            <a:spLocks noGrp="1"/>
          </p:cNvSpPr>
          <p:nvPr>
            <p:ph idx="1"/>
          </p:nvPr>
        </p:nvSpPr>
        <p:spPr/>
        <p:txBody>
          <a:bodyPr/>
          <a:lstStyle/>
          <a:p>
            <a:pPr marL="0" indent="0">
              <a:buNone/>
            </a:pPr>
            <a:r>
              <a:rPr lang="en-US" dirty="0"/>
              <a:t>The Composition of Presidential Cabinets</a:t>
            </a:r>
          </a:p>
          <a:p>
            <a:r>
              <a:rPr lang="en-US" dirty="0"/>
              <a:t>Differs systematically from parliamentary cabinets.</a:t>
            </a:r>
          </a:p>
          <a:p>
            <a:r>
              <a:rPr lang="en-US" dirty="0"/>
              <a:t>Extent formateurs must negotiate.</a:t>
            </a:r>
          </a:p>
          <a:p>
            <a:r>
              <a:rPr lang="en-US" dirty="0"/>
              <a:t>Policy positions/ types of parties.</a:t>
            </a:r>
          </a:p>
        </p:txBody>
      </p:sp>
      <p:sp>
        <p:nvSpPr>
          <p:cNvPr id="2" name="Footer Placeholder 1">
            <a:extLst>
              <a:ext uri="{FF2B5EF4-FFF2-40B4-BE49-F238E27FC236}">
                <a16:creationId xmlns:a16="http://schemas.microsoft.com/office/drawing/2014/main" id="{2416806D-9EA5-1418-C476-C7240019206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E64B8DD-A201-0D85-3D02-8B196920ABB0}"/>
              </a:ext>
            </a:extLst>
          </p:cNvPr>
          <p:cNvSpPr>
            <a:spLocks noGrp="1"/>
          </p:cNvSpPr>
          <p:nvPr>
            <p:ph type="sldNum" sz="quarter" idx="12"/>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1914056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674CA-0FEE-B08A-E4DC-C86445F23FE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03523AD-F7E2-F740-6C74-956BF80B4763}"/>
              </a:ext>
            </a:extLst>
          </p:cNvPr>
          <p:cNvSpPr>
            <a:spLocks noGrp="1"/>
          </p:cNvSpPr>
          <p:nvPr>
            <p:ph type="title"/>
          </p:nvPr>
        </p:nvSpPr>
        <p:spPr/>
        <p:txBody>
          <a:bodyPr>
            <a:normAutofit fontScale="90000"/>
          </a:bodyPr>
          <a:lstStyle/>
          <a:p>
            <a:r>
              <a:rPr lang="en-US" sz="4400" dirty="0"/>
              <a:t>Governments in Presidential Democracies </a:t>
            </a:r>
            <a:r>
              <a:rPr lang="en-US" sz="2700" dirty="0"/>
              <a:t>(5 of 5)</a:t>
            </a:r>
            <a:endParaRPr lang="en-US" dirty="0"/>
          </a:p>
        </p:txBody>
      </p:sp>
      <p:sp>
        <p:nvSpPr>
          <p:cNvPr id="4" name="Content Placeholder 3">
            <a:extLst>
              <a:ext uri="{FF2B5EF4-FFF2-40B4-BE49-F238E27FC236}">
                <a16:creationId xmlns:a16="http://schemas.microsoft.com/office/drawing/2014/main" id="{62929549-3E9A-EA55-6B14-C432F979163F}"/>
              </a:ext>
            </a:extLst>
          </p:cNvPr>
          <p:cNvSpPr>
            <a:spLocks noGrp="1"/>
          </p:cNvSpPr>
          <p:nvPr>
            <p:ph idx="1"/>
          </p:nvPr>
        </p:nvSpPr>
        <p:spPr/>
        <p:txBody>
          <a:bodyPr>
            <a:normAutofit/>
          </a:bodyPr>
          <a:lstStyle/>
          <a:p>
            <a:pPr marL="0" indent="0">
              <a:buNone/>
            </a:pPr>
            <a:r>
              <a:rPr lang="en-US" sz="1800" b="1" dirty="0"/>
              <a:t>Table 10.8: Government Composition in Presidential and Parliamentary Democracies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76B24EED-3732-ADCF-3894-ADDA3F824901}"/>
              </a:ext>
            </a:extLst>
          </p:cNvPr>
          <p:cNvGraphicFramePr>
            <a:graphicFrameLocks noGrp="1"/>
          </p:cNvGraphicFramePr>
          <p:nvPr>
            <p:extLst>
              <p:ext uri="{D42A27DB-BD31-4B8C-83A1-F6EECF244321}">
                <p14:modId xmlns:p14="http://schemas.microsoft.com/office/powerpoint/2010/main" val="3562025437"/>
              </p:ext>
            </p:extLst>
          </p:nvPr>
        </p:nvGraphicFramePr>
        <p:xfrm>
          <a:off x="457200" y="2872740"/>
          <a:ext cx="7772400" cy="233680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3534157098"/>
                    </a:ext>
                  </a:extLst>
                </a:gridCol>
                <a:gridCol w="2590800">
                  <a:extLst>
                    <a:ext uri="{9D8B030D-6E8A-4147-A177-3AD203B41FA5}">
                      <a16:colId xmlns:a16="http://schemas.microsoft.com/office/drawing/2014/main" val="1096693648"/>
                    </a:ext>
                  </a:extLst>
                </a:gridCol>
                <a:gridCol w="2590800">
                  <a:extLst>
                    <a:ext uri="{9D8B030D-6E8A-4147-A177-3AD203B41FA5}">
                      <a16:colId xmlns:a16="http://schemas.microsoft.com/office/drawing/2014/main" val="477975199"/>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Democratic system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Average percentage of nonpartisan ministers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Average proportionality of cabinet portfolio allocation</a:t>
                      </a:r>
                    </a:p>
                  </a:txBody>
                  <a:tcPr marL="68580" marR="68580" marT="0" marB="0"/>
                </a:tc>
                <a:extLst>
                  <a:ext uri="{0D108BD9-81ED-4DB2-BD59-A6C34878D82A}">
                    <a16:rowId xmlns:a16="http://schemas.microsoft.com/office/drawing/2014/main" val="1330929818"/>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Parliamentary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2.12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0.90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8613936"/>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Presidential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29.17</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0.65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97052822"/>
                  </a:ext>
                </a:extLst>
              </a:tr>
            </a:tbl>
          </a:graphicData>
        </a:graphic>
      </p:graphicFrame>
      <p:sp>
        <p:nvSpPr>
          <p:cNvPr id="2" name="Footer Placeholder 1">
            <a:extLst>
              <a:ext uri="{FF2B5EF4-FFF2-40B4-BE49-F238E27FC236}">
                <a16:creationId xmlns:a16="http://schemas.microsoft.com/office/drawing/2014/main" id="{237966C9-D8B5-3F4A-67AB-CF0E889192F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633ED7D-5F51-0F24-FE12-A42763A7CEEE}"/>
              </a:ext>
            </a:extLst>
          </p:cNvPr>
          <p:cNvSpPr>
            <a:spLocks noGrp="1"/>
          </p:cNvSpPr>
          <p:nvPr>
            <p:ph type="sldNum" sz="quarter" idx="12"/>
          </p:nvPr>
        </p:nvSpPr>
        <p:spPr/>
        <p:txBody>
          <a:bodyPr/>
          <a:lstStyle/>
          <a:p>
            <a:fld id="{B6F15528-21DE-4FAA-801E-634DDDAF4B2B}" type="slidenum">
              <a:rPr lang="en-US" smtClean="0"/>
              <a:pPr/>
              <a:t>28</a:t>
            </a:fld>
            <a:endParaRPr lang="en-US" dirty="0"/>
          </a:p>
        </p:txBody>
      </p:sp>
    </p:spTree>
    <p:extLst>
      <p:ext uri="{BB962C8B-B14F-4D97-AF65-F5344CB8AC3E}">
        <p14:creationId xmlns:p14="http://schemas.microsoft.com/office/powerpoint/2010/main" val="40696632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5FFEF-38D8-82CD-AECA-627ACE9EECF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9136551-3429-E4A3-F3CF-1B62434CBA4D}"/>
              </a:ext>
            </a:extLst>
          </p:cNvPr>
          <p:cNvSpPr>
            <a:spLocks noGrp="1"/>
          </p:cNvSpPr>
          <p:nvPr>
            <p:ph type="title"/>
          </p:nvPr>
        </p:nvSpPr>
        <p:spPr/>
        <p:txBody>
          <a:bodyPr>
            <a:noAutofit/>
          </a:bodyPr>
          <a:lstStyle/>
          <a:p>
            <a:r>
              <a:rPr lang="en-US" sz="4000" dirty="0"/>
              <a:t>Governments in Semi-Presidential Democracies</a:t>
            </a:r>
            <a:endParaRPr lang="en-US" sz="2400" dirty="0"/>
          </a:p>
        </p:txBody>
      </p:sp>
      <p:sp>
        <p:nvSpPr>
          <p:cNvPr id="4" name="Content Placeholder 3">
            <a:extLst>
              <a:ext uri="{FF2B5EF4-FFF2-40B4-BE49-F238E27FC236}">
                <a16:creationId xmlns:a16="http://schemas.microsoft.com/office/drawing/2014/main" id="{D96FF6D0-59DC-6357-2901-397731FE5634}"/>
              </a:ext>
            </a:extLst>
          </p:cNvPr>
          <p:cNvSpPr>
            <a:spLocks noGrp="1"/>
          </p:cNvSpPr>
          <p:nvPr>
            <p:ph idx="1"/>
          </p:nvPr>
        </p:nvSpPr>
        <p:spPr/>
        <p:txBody>
          <a:bodyPr/>
          <a:lstStyle/>
          <a:p>
            <a:r>
              <a:rPr lang="en-US" dirty="0"/>
              <a:t>Government depends on legislature.</a:t>
            </a:r>
          </a:p>
          <a:p>
            <a:r>
              <a:rPr lang="en-US" dirty="0"/>
              <a:t>Prime minister and their cabinet.</a:t>
            </a:r>
          </a:p>
          <a:p>
            <a:r>
              <a:rPr lang="en-US" dirty="0"/>
              <a:t>Cohabitation.</a:t>
            </a:r>
          </a:p>
          <a:p>
            <a:r>
              <a:rPr lang="en-US" dirty="0"/>
              <a:t>Studies on semi-presidential democracies.</a:t>
            </a:r>
          </a:p>
        </p:txBody>
      </p:sp>
      <p:sp>
        <p:nvSpPr>
          <p:cNvPr id="2" name="Footer Placeholder 1">
            <a:extLst>
              <a:ext uri="{FF2B5EF4-FFF2-40B4-BE49-F238E27FC236}">
                <a16:creationId xmlns:a16="http://schemas.microsoft.com/office/drawing/2014/main" id="{DBF8C089-CC45-7F84-76F3-6A515D34AC6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EF20C80-E5E5-9EBC-71A9-08992591F543}"/>
              </a:ext>
            </a:extLst>
          </p:cNvPr>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3957900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3503"/>
            <a:ext cx="8229600" cy="873713"/>
          </a:xfrm>
        </p:spPr>
        <p:txBody>
          <a:bodyPr>
            <a:normAutofit/>
          </a:bodyPr>
          <a:lstStyle/>
          <a:p>
            <a:r>
              <a:rPr lang="en-US" sz="4000" dirty="0"/>
              <a:t>Classifying Democracies </a:t>
            </a:r>
            <a:r>
              <a:rPr lang="en-US" sz="2400" dirty="0"/>
              <a:t>(2 of 5)</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8153400" cy="788438"/>
          </a:xfrm>
        </p:spPr>
        <p:txBody>
          <a:bodyPr anchor="ctr">
            <a:normAutofit lnSpcReduction="10000"/>
          </a:bodyPr>
          <a:lstStyle/>
          <a:p>
            <a:pPr marL="0" indent="0">
              <a:buNone/>
            </a:pPr>
            <a:r>
              <a:rPr lang="en-US" sz="2400" b="1" dirty="0"/>
              <a:t>Figure 10.1</a:t>
            </a:r>
            <a:r>
              <a:rPr lang="en-US" sz="2400" dirty="0"/>
              <a:t> Classifying Parliamentary, Presidential, and Semi-Presidential Democracies</a:t>
            </a:r>
            <a:endParaRPr lang="en-US" sz="2400" noProof="0" dirty="0"/>
          </a:p>
        </p:txBody>
      </p:sp>
      <p:pic>
        <p:nvPicPr>
          <p:cNvPr id="10" name="Content Placeholder 9" descr="A flow chart of classifications of democracies.">
            <a:extLst>
              <a:ext uri="{FF2B5EF4-FFF2-40B4-BE49-F238E27FC236}">
                <a16:creationId xmlns:a16="http://schemas.microsoft.com/office/drawing/2014/main" id="{BFD43ACD-0781-474C-933D-FD393723CE4E}"/>
              </a:ext>
            </a:extLst>
          </p:cNvPr>
          <p:cNvPicPr>
            <a:picLocks noGrp="1" noChangeAspect="1"/>
          </p:cNvPicPr>
          <p:nvPr>
            <p:ph sz="quarter" idx="13"/>
          </p:nvPr>
        </p:nvPicPr>
        <p:blipFill>
          <a:blip r:embed="rId3"/>
          <a:stretch>
            <a:fillRect/>
          </a:stretch>
        </p:blipFill>
        <p:spPr>
          <a:xfrm>
            <a:off x="1420240" y="3121557"/>
            <a:ext cx="6320312" cy="2114556"/>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1208"/>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10.1: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5081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flow chart begins from democracies, continues to 1. is the government responsible to the elected legislature? and is classified into no for presidential democracies and yes for 2. is the head of the state popularly elected for a fixed term in office? The second point is further classified into yes for semi-presidential and no for parliamentary.</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867263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10.2: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5081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of share of government's legislative seats versus share of cabinet portfolios. The horizontal and vertical axes ranging from 0 to 1, in increments of 0.2. An upward trend labeled as perfect proportionality, starts at (0, 0) and ends at (1, 1). Several points are marked on either side of the line.</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3861065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10.4: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7367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x-axis is labeled days and ranges from 0 to 1,200, in increments of 200. The categories, from the shortest to the longest average duration, are as follows: Minority Coalition: 502 days, Surplus Majority Coalition: 536.9 days, Single-Party Minority: 616.7 days, All Cabinets (Average): 712.6 days, Minimal Winning Coalition: 889.9 days, and Single-Party Majority: 989.7 days.</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751289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10.5: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346347"/>
          </a:xfrm>
        </p:spPr>
        <p:txBody>
          <a:bodyPr anchor="ctr">
            <a:noAutofit/>
          </a:bodyPr>
          <a:lstStyle/>
          <a:p>
            <a:pPr marL="0" indent="0">
              <a:lnSpc>
                <a:spcPct val="107000"/>
              </a:lnSpc>
              <a:spcBef>
                <a:spcPts val="200"/>
              </a:spcBef>
              <a:buNone/>
            </a:pPr>
            <a:r>
              <a:rPr lang="en-US" sz="1800" dirty="0">
                <a:latin typeface="Arial" panose="020B0604020202020204" pitchFamily="34" charset="0"/>
                <a:ea typeface="Aptos" panose="020B0004020202020204" pitchFamily="34" charset="0"/>
                <a:cs typeface="Arial" panose="020B0604020202020204" pitchFamily="34" charset="0"/>
              </a:rPr>
              <a:t>A stacked bar graph showing the number of days with data for countries across Europe. The left end side of the vertical axis is labeled Days and ranges from 0 to 1,400 in increments of 200, and the right end side vertical axis has 6 markings. The horizontal axis lists countries such as Albania, Belgium, Czech Republic, Denmark, Finland, France, Germany, Greece, Hungary, Italy, Latvia, Liechtenstein, Luxembourg, Malta, Moldova, Netherlands, Norway, San Marino, Slovakia, Spain, Sweden, Turkey, and the United Kingdom. Each country has a corresponding bar indicating the number of days, with varying heights suggesting different values for each. Czech Republic, France, Moldova, Slovakia, and Turkey are marked with stars. The lower part of the bars are darkly shaded and upper parts are lightly shaded, indicating the difference.</a:t>
            </a:r>
            <a:endParaRPr lang="en-US" sz="18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4275195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D0740-3345-4905-BDE1-2FB9EBDFFE9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CCF67C5-5832-6FEB-29B6-4DD8F1681803}"/>
              </a:ext>
            </a:extLst>
          </p:cNvPr>
          <p:cNvSpPr>
            <a:spLocks noGrp="1"/>
          </p:cNvSpPr>
          <p:nvPr>
            <p:ph type="title"/>
          </p:nvPr>
        </p:nvSpPr>
        <p:spPr/>
        <p:txBody>
          <a:bodyPr>
            <a:normAutofit/>
          </a:bodyPr>
          <a:lstStyle/>
          <a:p>
            <a:r>
              <a:rPr lang="en-US" sz="4000" dirty="0"/>
              <a:t>Classifying Democracies </a:t>
            </a:r>
            <a:r>
              <a:rPr lang="en-US" sz="2400" dirty="0"/>
              <a:t>(3 of 5)</a:t>
            </a:r>
          </a:p>
        </p:txBody>
      </p:sp>
      <p:sp>
        <p:nvSpPr>
          <p:cNvPr id="4" name="Content Placeholder 3">
            <a:extLst>
              <a:ext uri="{FF2B5EF4-FFF2-40B4-BE49-F238E27FC236}">
                <a16:creationId xmlns:a16="http://schemas.microsoft.com/office/drawing/2014/main" id="{B3F72DBD-3AD3-976C-5E0D-94538B88F217}"/>
              </a:ext>
            </a:extLst>
          </p:cNvPr>
          <p:cNvSpPr>
            <a:spLocks noGrp="1"/>
          </p:cNvSpPr>
          <p:nvPr>
            <p:ph idx="1"/>
          </p:nvPr>
        </p:nvSpPr>
        <p:spPr/>
        <p:txBody>
          <a:bodyPr/>
          <a:lstStyle/>
          <a:p>
            <a:pPr marL="0" indent="0">
              <a:buNone/>
            </a:pPr>
            <a:r>
              <a:rPr lang="en-US" dirty="0"/>
              <a:t>Is the Government Responsible to the Elected Legislature?</a:t>
            </a:r>
          </a:p>
          <a:p>
            <a:r>
              <a:rPr lang="en-US" dirty="0"/>
              <a:t>Legislative responsibility.</a:t>
            </a:r>
          </a:p>
          <a:p>
            <a:r>
              <a:rPr lang="en-US" dirty="0"/>
              <a:t>Vote of no confidence.</a:t>
            </a:r>
          </a:p>
        </p:txBody>
      </p:sp>
      <p:sp>
        <p:nvSpPr>
          <p:cNvPr id="2" name="Footer Placeholder 1">
            <a:extLst>
              <a:ext uri="{FF2B5EF4-FFF2-40B4-BE49-F238E27FC236}">
                <a16:creationId xmlns:a16="http://schemas.microsoft.com/office/drawing/2014/main" id="{DA5EAC06-A778-6677-66D7-3965B060CB09}"/>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7938A35-22A4-BE37-E63A-B1B35EC8B422}"/>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609585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909DE-EE97-F6B4-C4F0-ED2FA06CE77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FDA2DB-E12C-EB10-88F1-601D5C1D5CE2}"/>
              </a:ext>
            </a:extLst>
          </p:cNvPr>
          <p:cNvSpPr>
            <a:spLocks noGrp="1"/>
          </p:cNvSpPr>
          <p:nvPr>
            <p:ph type="title"/>
          </p:nvPr>
        </p:nvSpPr>
        <p:spPr/>
        <p:txBody>
          <a:bodyPr>
            <a:normAutofit/>
          </a:bodyPr>
          <a:lstStyle/>
          <a:p>
            <a:r>
              <a:rPr lang="en-US" sz="4000" dirty="0"/>
              <a:t>Classifying Democracies </a:t>
            </a:r>
            <a:r>
              <a:rPr lang="en-US" sz="2400" dirty="0"/>
              <a:t>(4 of 5)</a:t>
            </a:r>
          </a:p>
        </p:txBody>
      </p:sp>
      <p:sp>
        <p:nvSpPr>
          <p:cNvPr id="4" name="Content Placeholder 3">
            <a:extLst>
              <a:ext uri="{FF2B5EF4-FFF2-40B4-BE49-F238E27FC236}">
                <a16:creationId xmlns:a16="http://schemas.microsoft.com/office/drawing/2014/main" id="{82DCEFED-302E-65EA-1B1F-67D484C91098}"/>
              </a:ext>
            </a:extLst>
          </p:cNvPr>
          <p:cNvSpPr>
            <a:spLocks noGrp="1"/>
          </p:cNvSpPr>
          <p:nvPr>
            <p:ph idx="1"/>
          </p:nvPr>
        </p:nvSpPr>
        <p:spPr/>
        <p:txBody>
          <a:bodyPr/>
          <a:lstStyle/>
          <a:p>
            <a:pPr marL="0" indent="0">
              <a:buNone/>
            </a:pPr>
            <a:r>
              <a:rPr lang="en-US" dirty="0"/>
              <a:t>Is the Head of State Popularly Elected for a Fixed Term?</a:t>
            </a:r>
          </a:p>
          <a:p>
            <a:r>
              <a:rPr lang="en-US" dirty="0"/>
              <a:t>Process of being popularly elected.</a:t>
            </a:r>
          </a:p>
          <a:p>
            <a:r>
              <a:rPr lang="en-US" dirty="0"/>
              <a:t>To serve a fixed term.</a:t>
            </a:r>
          </a:p>
          <a:p>
            <a:r>
              <a:rPr lang="en-US" dirty="0"/>
              <a:t>Three types of democracy.</a:t>
            </a:r>
          </a:p>
        </p:txBody>
      </p:sp>
      <p:sp>
        <p:nvSpPr>
          <p:cNvPr id="2" name="Footer Placeholder 1">
            <a:extLst>
              <a:ext uri="{FF2B5EF4-FFF2-40B4-BE49-F238E27FC236}">
                <a16:creationId xmlns:a16="http://schemas.microsoft.com/office/drawing/2014/main" id="{EEFEEF9B-7694-2BAF-4F2B-09CD39248B6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92E8283-5AC8-6BBF-66FC-506775BF63F1}"/>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587418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655D8-791D-CCF4-0E43-FE253BE51F3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9C8A1D2-1BF6-C10B-9A5F-AD10CA01DE35}"/>
              </a:ext>
            </a:extLst>
          </p:cNvPr>
          <p:cNvSpPr>
            <a:spLocks noGrp="1"/>
          </p:cNvSpPr>
          <p:nvPr>
            <p:ph type="title"/>
          </p:nvPr>
        </p:nvSpPr>
        <p:spPr/>
        <p:txBody>
          <a:bodyPr>
            <a:normAutofit/>
          </a:bodyPr>
          <a:lstStyle/>
          <a:p>
            <a:r>
              <a:rPr lang="en-US" sz="4000" dirty="0"/>
              <a:t>Classifying Democracies </a:t>
            </a:r>
            <a:r>
              <a:rPr lang="en-US" sz="2400" dirty="0"/>
              <a:t>(5 of 5)</a:t>
            </a:r>
          </a:p>
        </p:txBody>
      </p:sp>
      <p:sp>
        <p:nvSpPr>
          <p:cNvPr id="4" name="Content Placeholder 3">
            <a:extLst>
              <a:ext uri="{FF2B5EF4-FFF2-40B4-BE49-F238E27FC236}">
                <a16:creationId xmlns:a16="http://schemas.microsoft.com/office/drawing/2014/main" id="{ED30F5B5-CAF1-D394-F6C6-CB88CB7EF934}"/>
              </a:ext>
            </a:extLst>
          </p:cNvPr>
          <p:cNvSpPr>
            <a:spLocks noGrp="1"/>
          </p:cNvSpPr>
          <p:nvPr>
            <p:ph idx="1"/>
          </p:nvPr>
        </p:nvSpPr>
        <p:spPr/>
        <p:txBody>
          <a:bodyPr/>
          <a:lstStyle/>
          <a:p>
            <a:pPr marL="0" indent="0">
              <a:buNone/>
            </a:pPr>
            <a:r>
              <a:rPr lang="en-US" dirty="0"/>
              <a:t>An Overview</a:t>
            </a:r>
          </a:p>
          <a:p>
            <a:r>
              <a:rPr lang="en-US" dirty="0"/>
              <a:t>Democracy-Dictatorship measure.</a:t>
            </a:r>
          </a:p>
          <a:p>
            <a:endParaRPr lang="en-US" dirty="0"/>
          </a:p>
        </p:txBody>
      </p:sp>
      <p:sp>
        <p:nvSpPr>
          <p:cNvPr id="2" name="Footer Placeholder 1">
            <a:extLst>
              <a:ext uri="{FF2B5EF4-FFF2-40B4-BE49-F238E27FC236}">
                <a16:creationId xmlns:a16="http://schemas.microsoft.com/office/drawing/2014/main" id="{8EE35143-6198-4C94-4B66-6938D5BEA85F}"/>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A58E2F-09F6-7BBE-3AF7-659919D2366C}"/>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765599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0876F-6599-D22A-35D1-1A489434C13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4AB99E9-EA7B-FEE8-1D42-62FDE17F5CAC}"/>
              </a:ext>
            </a:extLst>
          </p:cNvPr>
          <p:cNvSpPr>
            <a:spLocks noGrp="1"/>
          </p:cNvSpPr>
          <p:nvPr>
            <p:ph type="title"/>
          </p:nvPr>
        </p:nvSpPr>
        <p:spPr/>
        <p:txBody>
          <a:bodyPr>
            <a:noAutofit/>
          </a:bodyPr>
          <a:lstStyle/>
          <a:p>
            <a:r>
              <a:rPr lang="en-US" sz="4000" dirty="0"/>
              <a:t>Governments in Parliamentary Democracies </a:t>
            </a:r>
            <a:r>
              <a:rPr lang="en-US" sz="2400" dirty="0"/>
              <a:t>(1 of 17)</a:t>
            </a:r>
          </a:p>
        </p:txBody>
      </p:sp>
      <p:sp>
        <p:nvSpPr>
          <p:cNvPr id="4" name="Content Placeholder 3">
            <a:extLst>
              <a:ext uri="{FF2B5EF4-FFF2-40B4-BE49-F238E27FC236}">
                <a16:creationId xmlns:a16="http://schemas.microsoft.com/office/drawing/2014/main" id="{B32D15F4-0D00-9119-FFFC-254E2B1AEAB5}"/>
              </a:ext>
            </a:extLst>
          </p:cNvPr>
          <p:cNvSpPr>
            <a:spLocks noGrp="1"/>
          </p:cNvSpPr>
          <p:nvPr>
            <p:ph idx="1"/>
          </p:nvPr>
        </p:nvSpPr>
        <p:spPr/>
        <p:txBody>
          <a:bodyPr/>
          <a:lstStyle/>
          <a:p>
            <a:pPr marL="0" indent="0">
              <a:buNone/>
            </a:pPr>
            <a:r>
              <a:rPr lang="en-US" dirty="0"/>
              <a:t>The Government</a:t>
            </a:r>
          </a:p>
          <a:p>
            <a:r>
              <a:rPr lang="en-US" dirty="0"/>
              <a:t>Prime minister and cabinet.</a:t>
            </a:r>
          </a:p>
          <a:p>
            <a:r>
              <a:rPr lang="en-US" dirty="0"/>
              <a:t>Ministerial responsible.</a:t>
            </a:r>
          </a:p>
          <a:p>
            <a:r>
              <a:rPr lang="en-US" dirty="0"/>
              <a:t>Collective cabinet responsibility.</a:t>
            </a:r>
          </a:p>
        </p:txBody>
      </p:sp>
      <p:sp>
        <p:nvSpPr>
          <p:cNvPr id="2" name="Footer Placeholder 1">
            <a:extLst>
              <a:ext uri="{FF2B5EF4-FFF2-40B4-BE49-F238E27FC236}">
                <a16:creationId xmlns:a16="http://schemas.microsoft.com/office/drawing/2014/main" id="{9A2F1704-4F2A-C626-38D8-950A63D26A59}"/>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F9F4D7E-E157-075C-D522-C206B34F1938}"/>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852499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EC9BC9-A6ED-31EB-9EB2-3C54A5F038B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F5ACEAA-23C8-F313-16FA-464CD3B2976C}"/>
              </a:ext>
            </a:extLst>
          </p:cNvPr>
          <p:cNvSpPr>
            <a:spLocks noGrp="1"/>
          </p:cNvSpPr>
          <p:nvPr>
            <p:ph type="title"/>
          </p:nvPr>
        </p:nvSpPr>
        <p:spPr/>
        <p:txBody>
          <a:bodyPr>
            <a:normAutofit fontScale="90000"/>
          </a:bodyPr>
          <a:lstStyle/>
          <a:p>
            <a:r>
              <a:rPr lang="en-US" sz="4400" dirty="0"/>
              <a:t>Governments in Parliamentary Democracies </a:t>
            </a:r>
            <a:r>
              <a:rPr lang="en-US" sz="2700" dirty="0"/>
              <a:t>(2 of 17)</a:t>
            </a:r>
            <a:endParaRPr lang="en-US" dirty="0"/>
          </a:p>
        </p:txBody>
      </p:sp>
      <p:sp>
        <p:nvSpPr>
          <p:cNvPr id="4" name="Content Placeholder 3">
            <a:extLst>
              <a:ext uri="{FF2B5EF4-FFF2-40B4-BE49-F238E27FC236}">
                <a16:creationId xmlns:a16="http://schemas.microsoft.com/office/drawing/2014/main" id="{3E44070A-B9DD-F3EB-9B49-04E53A86EC75}"/>
              </a:ext>
            </a:extLst>
          </p:cNvPr>
          <p:cNvSpPr>
            <a:spLocks noGrp="1"/>
          </p:cNvSpPr>
          <p:nvPr>
            <p:ph idx="1"/>
          </p:nvPr>
        </p:nvSpPr>
        <p:spPr/>
        <p:txBody>
          <a:bodyPr>
            <a:normAutofit/>
          </a:bodyPr>
          <a:lstStyle/>
          <a:p>
            <a:pPr marL="0" indent="0">
              <a:buNone/>
            </a:pPr>
            <a:r>
              <a:rPr lang="en-US" sz="1800" b="1" dirty="0"/>
              <a:t>Table 10.2: Australian Government in June 2022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Parliament of Australia website (2022) </a:t>
            </a:r>
          </a:p>
        </p:txBody>
      </p:sp>
      <p:graphicFrame>
        <p:nvGraphicFramePr>
          <p:cNvPr id="8" name="Table 7">
            <a:extLst>
              <a:ext uri="{FF2B5EF4-FFF2-40B4-BE49-F238E27FC236}">
                <a16:creationId xmlns:a16="http://schemas.microsoft.com/office/drawing/2014/main" id="{8CBB2B89-F4ED-CEBA-F261-4C3FD752C68F}"/>
              </a:ext>
            </a:extLst>
          </p:cNvPr>
          <p:cNvGraphicFramePr>
            <a:graphicFrameLocks noGrp="1"/>
          </p:cNvGraphicFramePr>
          <p:nvPr>
            <p:extLst>
              <p:ext uri="{D42A27DB-BD31-4B8C-83A1-F6EECF244321}">
                <p14:modId xmlns:p14="http://schemas.microsoft.com/office/powerpoint/2010/main" val="1317142762"/>
              </p:ext>
            </p:extLst>
          </p:nvPr>
        </p:nvGraphicFramePr>
        <p:xfrm>
          <a:off x="457200" y="2590800"/>
          <a:ext cx="8229600" cy="282956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1163476350"/>
                    </a:ext>
                  </a:extLst>
                </a:gridCol>
                <a:gridCol w="2057400">
                  <a:extLst>
                    <a:ext uri="{9D8B030D-6E8A-4147-A177-3AD203B41FA5}">
                      <a16:colId xmlns:a16="http://schemas.microsoft.com/office/drawing/2014/main" val="3187149074"/>
                    </a:ext>
                  </a:extLst>
                </a:gridCol>
                <a:gridCol w="2057400">
                  <a:extLst>
                    <a:ext uri="{9D8B030D-6E8A-4147-A177-3AD203B41FA5}">
                      <a16:colId xmlns:a16="http://schemas.microsoft.com/office/drawing/2014/main" val="3307877964"/>
                    </a:ext>
                  </a:extLst>
                </a:gridCol>
                <a:gridCol w="2057400">
                  <a:extLst>
                    <a:ext uri="{9D8B030D-6E8A-4147-A177-3AD203B41FA5}">
                      <a16:colId xmlns:a16="http://schemas.microsoft.com/office/drawing/2014/main" val="213581215"/>
                    </a:ext>
                  </a:extLst>
                </a:gridCol>
              </a:tblGrid>
              <a:tr h="247097">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extLst>
                  <a:ext uri="{0D108BD9-81ED-4DB2-BD59-A6C34878D82A}">
                    <a16:rowId xmlns:a16="http://schemas.microsoft.com/office/drawing/2014/main" val="3876209491"/>
                  </a:ext>
                </a:extLst>
              </a:tr>
              <a:tr h="187933">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Anthony Albanese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Prime Minister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Amanda Rishworth</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Social Services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76054012"/>
                  </a:ext>
                </a:extLst>
              </a:tr>
              <a:tr h="751731">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Richard Marles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Defence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Bill Shorten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National Disability Insurance Scheme / Government Services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89464434"/>
                  </a:ext>
                </a:extLst>
              </a:tr>
              <a:tr h="375865">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Penny Wong</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Foreign Affairs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Mark Dreyfus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Attorney-General / Cabinet Secretary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86222465"/>
                  </a:ext>
                </a:extLst>
              </a:tr>
              <a:tr h="187933">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Jim Chalmers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Treasurer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Brendan O’Connor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Skills and Training</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25645545"/>
                  </a:ext>
                </a:extLst>
              </a:tr>
            </a:tbl>
          </a:graphicData>
        </a:graphic>
      </p:graphicFrame>
      <p:sp>
        <p:nvSpPr>
          <p:cNvPr id="2" name="Footer Placeholder 1">
            <a:extLst>
              <a:ext uri="{FF2B5EF4-FFF2-40B4-BE49-F238E27FC236}">
                <a16:creationId xmlns:a16="http://schemas.microsoft.com/office/drawing/2014/main" id="{BDBC134A-6892-4221-66FB-2C4D21CDD9AA}"/>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5F788F09-A8A1-BE43-2056-8D1C76A5F47C}"/>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68086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F3BAC-9EE7-F2D8-FB06-4A710E4733C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955F564-E985-F896-76E8-8440791FDD16}"/>
              </a:ext>
            </a:extLst>
          </p:cNvPr>
          <p:cNvSpPr>
            <a:spLocks noGrp="1"/>
          </p:cNvSpPr>
          <p:nvPr>
            <p:ph type="title"/>
          </p:nvPr>
        </p:nvSpPr>
        <p:spPr/>
        <p:txBody>
          <a:bodyPr>
            <a:normAutofit fontScale="90000"/>
          </a:bodyPr>
          <a:lstStyle/>
          <a:p>
            <a:r>
              <a:rPr lang="en-US" sz="4400" dirty="0"/>
              <a:t>Governments in Parliamentary Democracies </a:t>
            </a:r>
            <a:r>
              <a:rPr lang="en-US" sz="2700" dirty="0"/>
              <a:t>(3 of 17)</a:t>
            </a:r>
            <a:endParaRPr lang="en-US" dirty="0"/>
          </a:p>
        </p:txBody>
      </p:sp>
      <p:sp>
        <p:nvSpPr>
          <p:cNvPr id="4" name="Content Placeholder 3">
            <a:extLst>
              <a:ext uri="{FF2B5EF4-FFF2-40B4-BE49-F238E27FC236}">
                <a16:creationId xmlns:a16="http://schemas.microsoft.com/office/drawing/2014/main" id="{0D53F607-27CA-AB0D-2E94-5EDF2BC66CB6}"/>
              </a:ext>
            </a:extLst>
          </p:cNvPr>
          <p:cNvSpPr>
            <a:spLocks noGrp="1"/>
          </p:cNvSpPr>
          <p:nvPr>
            <p:ph idx="1"/>
          </p:nvPr>
        </p:nvSpPr>
        <p:spPr/>
        <p:txBody>
          <a:bodyPr>
            <a:normAutofit/>
          </a:bodyPr>
          <a:lstStyle/>
          <a:p>
            <a:pPr marL="0" indent="0">
              <a:buNone/>
            </a:pPr>
            <a:r>
              <a:rPr lang="en-US" sz="1800" b="1" dirty="0"/>
              <a:t>Table 10.2: Australian Government in June 2022 (cont’d)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Parliament of Australia website (2022) </a:t>
            </a:r>
          </a:p>
        </p:txBody>
      </p:sp>
      <p:graphicFrame>
        <p:nvGraphicFramePr>
          <p:cNvPr id="8" name="Table 7">
            <a:extLst>
              <a:ext uri="{FF2B5EF4-FFF2-40B4-BE49-F238E27FC236}">
                <a16:creationId xmlns:a16="http://schemas.microsoft.com/office/drawing/2014/main" id="{96B11734-24E6-CE28-E8A9-2DB7416D8581}"/>
              </a:ext>
            </a:extLst>
          </p:cNvPr>
          <p:cNvGraphicFramePr>
            <a:graphicFrameLocks noGrp="1"/>
          </p:cNvGraphicFramePr>
          <p:nvPr>
            <p:extLst>
              <p:ext uri="{D42A27DB-BD31-4B8C-83A1-F6EECF244321}">
                <p14:modId xmlns:p14="http://schemas.microsoft.com/office/powerpoint/2010/main" val="3781194774"/>
              </p:ext>
            </p:extLst>
          </p:nvPr>
        </p:nvGraphicFramePr>
        <p:xfrm>
          <a:off x="457200" y="2577941"/>
          <a:ext cx="8229600" cy="310388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1163476350"/>
                    </a:ext>
                  </a:extLst>
                </a:gridCol>
                <a:gridCol w="2057400">
                  <a:extLst>
                    <a:ext uri="{9D8B030D-6E8A-4147-A177-3AD203B41FA5}">
                      <a16:colId xmlns:a16="http://schemas.microsoft.com/office/drawing/2014/main" val="3187149074"/>
                    </a:ext>
                  </a:extLst>
                </a:gridCol>
                <a:gridCol w="2057400">
                  <a:extLst>
                    <a:ext uri="{9D8B030D-6E8A-4147-A177-3AD203B41FA5}">
                      <a16:colId xmlns:a16="http://schemas.microsoft.com/office/drawing/2014/main" val="3307877964"/>
                    </a:ext>
                  </a:extLst>
                </a:gridCol>
                <a:gridCol w="2057400">
                  <a:extLst>
                    <a:ext uri="{9D8B030D-6E8A-4147-A177-3AD203B41FA5}">
                      <a16:colId xmlns:a16="http://schemas.microsoft.com/office/drawing/2014/main" val="213581215"/>
                    </a:ext>
                  </a:extLst>
                </a:gridCol>
              </a:tblGrid>
              <a:tr h="247097">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Minister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Department</a:t>
                      </a:r>
                    </a:p>
                  </a:txBody>
                  <a:tcPr marL="68580" marR="68580" marT="0" marB="0"/>
                </a:tc>
                <a:extLst>
                  <a:ext uri="{0D108BD9-81ED-4DB2-BD59-A6C34878D82A}">
                    <a16:rowId xmlns:a16="http://schemas.microsoft.com/office/drawing/2014/main" val="3876209491"/>
                  </a:ext>
                </a:extLst>
              </a:tr>
              <a:tr h="187933">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Katy Gallagher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Finance / Women / Public Service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Jason Clare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Education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76054012"/>
                  </a:ext>
                </a:extLst>
              </a:tr>
              <a:tr h="751731">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Don Farrell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Trade and Tourism / Special Minister of State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Julie Collins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Housing / Homelessness / Small Business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89464434"/>
                  </a:ext>
                </a:extLst>
              </a:tr>
              <a:tr h="375865">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Tony Burke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Employment and Workplace Relations / the Arts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Michelle Rowland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Communications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86222465"/>
                  </a:ext>
                </a:extLst>
              </a:tr>
              <a:tr h="187933">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Mark Butler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Health and Aged Care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Madeleine King</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Resources / Northern Australia</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25645545"/>
                  </a:ext>
                </a:extLst>
              </a:tr>
            </a:tbl>
          </a:graphicData>
        </a:graphic>
      </p:graphicFrame>
      <p:sp>
        <p:nvSpPr>
          <p:cNvPr id="2" name="Footer Placeholder 1">
            <a:extLst>
              <a:ext uri="{FF2B5EF4-FFF2-40B4-BE49-F238E27FC236}">
                <a16:creationId xmlns:a16="http://schemas.microsoft.com/office/drawing/2014/main" id="{9D781F42-FCE6-4EA8-6E6C-6F138F46ED7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57BFC2D-33F0-74EB-EAEB-FCBD7361550A}"/>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293479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824</TotalTime>
  <Words>7235</Words>
  <Application>Microsoft Office PowerPoint</Application>
  <PresentationFormat>On-screen Show (4:3)</PresentationFormat>
  <Paragraphs>775</Paragraphs>
  <Slides>34</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Aptos</vt:lpstr>
      <vt:lpstr>Arial</vt:lpstr>
      <vt:lpstr>Calibri</vt:lpstr>
      <vt:lpstr>Times New Roman</vt:lpstr>
      <vt:lpstr>Office Theme</vt:lpstr>
      <vt:lpstr>Clark, Foundations of Comparative Politics, Edition 2 Chapter 10: Parliamentary, Presidential, and Semi-Presidential Democracies</vt:lpstr>
      <vt:lpstr>Classifying Democracies (1 of 5)</vt:lpstr>
      <vt:lpstr>Classifying Democracies (2 of 5)</vt:lpstr>
      <vt:lpstr>Classifying Democracies (3 of 5)</vt:lpstr>
      <vt:lpstr>Classifying Democracies (4 of 5)</vt:lpstr>
      <vt:lpstr>Classifying Democracies (5 of 5)</vt:lpstr>
      <vt:lpstr>Governments in Parliamentary Democracies (1 of 17)</vt:lpstr>
      <vt:lpstr>Governments in Parliamentary Democracies (2 of 17)</vt:lpstr>
      <vt:lpstr>Governments in Parliamentary Democracies (3 of 17)</vt:lpstr>
      <vt:lpstr>Governments in Parliamentary Democracies (4 of 17)</vt:lpstr>
      <vt:lpstr>Governments in Parliamentary Democracies (5 of 17)</vt:lpstr>
      <vt:lpstr>Governments in Parliamentary Democracies (6 of 17)</vt:lpstr>
      <vt:lpstr>Governments in Parliamentary Democracies (7 of 17)</vt:lpstr>
      <vt:lpstr>Governments in Parliamentary Democracies (8 of 17)</vt:lpstr>
      <vt:lpstr>Governments in Parliamentary Democracies (9 of 17)</vt:lpstr>
      <vt:lpstr>Governments in Parliamentary Democracies (10 of 17)</vt:lpstr>
      <vt:lpstr>Governments in Parliamentary Democracies (11 of 17)</vt:lpstr>
      <vt:lpstr>Governments in Parliamentary Democracies (12 of 17)</vt:lpstr>
      <vt:lpstr>Governments in Parliamentary Democracies (13 of 17)</vt:lpstr>
      <vt:lpstr>Governments in Parliamentary Democracies (14 of 17)</vt:lpstr>
      <vt:lpstr>Governments in Parliamentary Democracies (15 of 17)</vt:lpstr>
      <vt:lpstr>Governments in Parliamentary Democracies (16 of 17)</vt:lpstr>
      <vt:lpstr>Governments in Parliamentary Democracies (17 of 17)</vt:lpstr>
      <vt:lpstr>Governments in Presidential Democracies (1 of 5)</vt:lpstr>
      <vt:lpstr>Governments in Presidential Democracies (2 of 5)</vt:lpstr>
      <vt:lpstr>Governments in Presidential Democracies (3 of 5)</vt:lpstr>
      <vt:lpstr>Governments in Presidential Democracies (4 of 5)</vt:lpstr>
      <vt:lpstr>Governments in Presidential Democracies (5 of 5)</vt:lpstr>
      <vt:lpstr>Governments in Semi-Presidential Democracies</vt:lpstr>
      <vt:lpstr>Appendix: Accessibility Content, Long Descriptions for Images</vt:lpstr>
      <vt:lpstr>Figure 10.1: Long Description</vt:lpstr>
      <vt:lpstr>Figure 10.2: Long Description</vt:lpstr>
      <vt:lpstr>Figure 10.4: Long Description</vt:lpstr>
      <vt:lpstr>Figure 10.5: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10 PowerPoints</dc:title>
  <dc:subject/>
  <dc:creator>Tominia, Madilyn</dc:creator>
  <cp:keywords/>
  <dc:description/>
  <cp:lastModifiedBy>Soorya Rajendiran (Integra)</cp:lastModifiedBy>
  <cp:revision>36</cp:revision>
  <dcterms:created xsi:type="dcterms:W3CDTF">2006-08-16T00:00:00Z</dcterms:created>
  <dcterms:modified xsi:type="dcterms:W3CDTF">2024-11-04T07:15:26Z</dcterms:modified>
  <cp:category/>
</cp:coreProperties>
</file>