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6" r:id="rId2"/>
    <p:sldId id="268" r:id="rId3"/>
    <p:sldId id="270" r:id="rId4"/>
    <p:sldId id="271" r:id="rId5"/>
    <p:sldId id="273" r:id="rId6"/>
    <p:sldId id="274" r:id="rId7"/>
    <p:sldId id="312" r:id="rId8"/>
    <p:sldId id="313" r:id="rId9"/>
    <p:sldId id="277" r:id="rId10"/>
    <p:sldId id="314" r:id="rId11"/>
    <p:sldId id="280" r:id="rId12"/>
    <p:sldId id="281" r:id="rId13"/>
    <p:sldId id="283" r:id="rId14"/>
    <p:sldId id="285" r:id="rId15"/>
    <p:sldId id="287" r:id="rId16"/>
    <p:sldId id="288" r:id="rId17"/>
    <p:sldId id="289" r:id="rId18"/>
    <p:sldId id="290" r:id="rId19"/>
    <p:sldId id="291" r:id="rId20"/>
    <p:sldId id="292" r:id="rId21"/>
    <p:sldId id="293" r:id="rId22"/>
    <p:sldId id="481" r:id="rId23"/>
    <p:sldId id="506" r:id="rId24"/>
    <p:sldId id="507" r:id="rId25"/>
    <p:sldId id="50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6" autoAdjust="0"/>
    <p:restoredTop sz="77570" autoAdjust="0"/>
  </p:normalViewPr>
  <p:slideViewPr>
    <p:cSldViewPr>
      <p:cViewPr varScale="1">
        <p:scale>
          <a:sx n="85" d="100"/>
          <a:sy n="85" d="100"/>
        </p:scale>
        <p:origin x="172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14-1 </a:t>
            </a:r>
            <a:r>
              <a:rPr lang="en-GB" sz="1800" dirty="0">
                <a:solidFill>
                  <a:srgbClr val="993300"/>
                </a:solidFill>
                <a:effectLst/>
                <a:latin typeface="Times New Roman" panose="02020603050405020304" pitchFamily="18" charset="0"/>
                <a:ea typeface="Times New Roman" panose="02020603050405020304" pitchFamily="18" charset="0"/>
              </a:rPr>
              <a:t>Compare the majoritarian and consensus visions of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The majoritarian vision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majoritarian vision, elections are events in which citizens choose between two alternative teams of politicians.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the politicians in each team, or party, may hold diverse preferences, they choose to compete together as a group, a process that involves compromise and negotiation, in an attempt to win majority support at election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majoritarian vision, citizens know that whichever team forms the government is responsible for the policies that get implemented.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this description of the majoritarian vision indicates, citizens get to exert influence over policy decisions only at election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central ideas of the majoritarian vision is that policy should be determined by the majority.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ability of citizens to control their elected representatives and, hence, policy decisions through the electoral process is thought to be possible only if there’s a clear concentration of power in the hands of a single majority team of politicians.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majoritarian vision, the team that wins an electoral majority gets to hold all the political power and can thus consume the whole “pie” until the next election.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doesn’t mean, though, that power isn’t shared in majoritarian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That majoritarian democracies don’t disperse power across different institutions means there are few veto players. </a:t>
            </a:r>
            <a:endParaRPr lang="en-US" dirty="0"/>
          </a:p>
          <a:p>
            <a:endParaRPr lang="en-US" dirty="0"/>
          </a:p>
          <a:p>
            <a:endParaRPr lang="en-US" dirty="0"/>
          </a:p>
          <a:p>
            <a:r>
              <a:rPr lang="en-US" dirty="0"/>
              <a:t>The consensus vision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a:t>
            </a:r>
            <a:r>
              <a:rPr lang="en-GB" sz="1800" dirty="0">
                <a:effectLst/>
                <a:latin typeface="Times New Roman" panose="02020603050405020304" pitchFamily="18" charset="0"/>
                <a:ea typeface="Times New Roman" panose="02020603050405020304" pitchFamily="18" charset="0"/>
              </a:rPr>
              <a:t>consensus vision of democracy</a:t>
            </a:r>
            <a:r>
              <a:rPr lang="en-US" sz="1800" dirty="0">
                <a:effectLst/>
                <a:latin typeface="Calibri" panose="020F0502020204030204" pitchFamily="34" charset="0"/>
                <a:ea typeface="Calibri" panose="020F0502020204030204" pitchFamily="34" charset="0"/>
                <a:cs typeface="Times New Roman" panose="02020603050405020304" pitchFamily="18" charset="0"/>
              </a:rPr>
              <a:t>, elections are events in which citizens choose representatives from as wide a range of social groups as possible.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agents are then entrusted to bargain over policy on behalf of the citizens in the legislature.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Elections aren’t designed to serve as some sort of referendum on the set of policies implemented by the government. Instead, elections are there to provide citizens with the opportunity to choose representatives who’ll be effective advocates for their interests when bargaining over policy finally begins after the election.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groups of citizens, including minorities, should have the power to influence policy in direct proportion to their electoral size.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Representatives in the consensus vision of democracy still need to win majority legislative support to pass their policies.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Whereas the ability of citizens to influence policy begins and ends at election time in the majoritarian vision, citizens in the consensus vision are able, through the ongoing bargaining of their representatives, to exert influence over the policymaking process between elections.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important objective of the consensus vision is to prevent a “tyranny of the majority” where legislative majorities can ride roughshod over the preferences of the minority.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Rather than simply assume that majorities will exhibit self-control to prevent the minority from withdrawing its participation in democratic institutions and engaging in violence, the consensus vision assumes that limited government must be compelled through an external system of checks and balances and the use of anti-majoritarian institutions.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That the consensus vision disperses power across different institutions means there are many veto players.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consequence is that it’s very difficult to change the political status quo.</a:t>
            </a:r>
            <a:r>
              <a:rPr lang="en-US" dirty="0">
                <a:effectLst/>
              </a:rPr>
              <a:t> </a:t>
            </a:r>
            <a:endParaRPr lang="en-US" dirty="0"/>
          </a:p>
          <a:p>
            <a:endParaRPr lang="en-US" dirty="0"/>
          </a:p>
          <a:p>
            <a:endParaRPr lang="en-US" dirty="0"/>
          </a:p>
          <a:p>
            <a:r>
              <a:rPr lang="en-US" dirty="0"/>
              <a:t>Visions relevant to contemporary debate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two different visions of democracy are relevant to the contemporary debate about democratic backsliding.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scholars of democratic backsliding are especially worried about the decline of “liberal”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Liberal democracy takes a particularly negative view of political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Proponents of liberal democracy almost always see any reduction in executive constraints and the removal of anti-majoritarian institutions as evidence of democratic backsliding.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institutional reforms may simply signal the adoption of a more majoritarian vision of democracy.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Democracy doesn’t require external (non-self-imposed) constraints to be placed on the majority.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509086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14-3 </a:t>
            </a:r>
            <a:r>
              <a:rPr lang="en-GB" sz="1200" dirty="0">
                <a:solidFill>
                  <a:srgbClr val="993300"/>
                </a:solidFill>
                <a:effectLst/>
                <a:latin typeface="Times New Roman" panose="02020603050405020304" pitchFamily="18" charset="0"/>
                <a:ea typeface="Times New Roman" panose="02020603050405020304" pitchFamily="18" charset="0"/>
              </a:rPr>
              <a:t>Explain how electoral rules influence the partisan identity of the government and economic policy.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Political institutions influence macroeconomic policies.</a:t>
            </a:r>
          </a:p>
          <a:p>
            <a:pPr marL="342900" indent="-3429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Compared with majoritarian electoral systems, proportional electoral systems tend to produce more left-wing governments. </a:t>
            </a:r>
          </a:p>
          <a:p>
            <a:pPr marL="228600"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Although there remains considerable debate about the exact causal mechanisms at work here, there’s little question that constitutional choices have important effects on the way governments manage their economies. </a:t>
            </a:r>
          </a:p>
          <a:p>
            <a:pPr marL="228600"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Macroeconomic outcomes are distributional in nature.</a:t>
            </a:r>
            <a:r>
              <a:rPr lang="en-US" dirty="0">
                <a:effectLst/>
              </a:rPr>
              <a:t> </a:t>
            </a:r>
            <a:endParaRPr lang="en-US" sz="1200" dirty="0">
              <a:effectLst/>
              <a:latin typeface="Calibri" panose="020F0502020204030204" pitchFamily="34" charset="0"/>
              <a:cs typeface="Times New Roman" panose="02020603050405020304" pitchFamily="18" charset="0"/>
            </a:endParaRPr>
          </a:p>
          <a:p>
            <a:pPr marL="228600" indent="-228600">
              <a:buAutoNum type="arabicPeriod"/>
            </a:pPr>
            <a:r>
              <a:rPr lang="en-US" sz="1200" dirty="0">
                <a:effectLst/>
                <a:latin typeface="Calibri" panose="020F0502020204030204" pitchFamily="34" charset="0"/>
                <a:ea typeface="Calibri" panose="020F0502020204030204" pitchFamily="34" charset="0"/>
                <a:cs typeface="Times New Roman" panose="02020603050405020304" pitchFamily="18" charset="0"/>
              </a:rPr>
              <a:t>They tend to help some citizens and harm others.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1673251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14-4 </a:t>
            </a:r>
            <a:r>
              <a:rPr lang="en-GB" sz="1800" dirty="0">
                <a:solidFill>
                  <a:srgbClr val="993300"/>
                </a:solidFill>
                <a:effectLst/>
                <a:latin typeface="Times New Roman" panose="02020603050405020304" pitchFamily="18" charset="0"/>
                <a:ea typeface="Times New Roman" panose="02020603050405020304" pitchFamily="18" charset="0"/>
              </a:rPr>
              <a:t>Discuss the relationship between ethnic diversity and conflict.</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Large-scale conflict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large-scale ethnic or religious conflict can be devastating, such conflict is the exception and interethnic peace the rule.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may be surprising because when such conflict occurs, the memory of its horror tends to stay with us.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problem with simply enumerating ethnic conflicts is that we tend to ignore the even larger list of “nonevents”—incidents in which groups of people with ethnic or religious differences live in peaceful coexistence. </a:t>
            </a:r>
            <a:endParaRPr lang="en-US" dirty="0"/>
          </a:p>
          <a:p>
            <a:endParaRPr lang="en-US" dirty="0"/>
          </a:p>
          <a:p>
            <a:r>
              <a:rPr lang="en-US" dirty="0"/>
              <a:t>Fearon and Laitin (1996)</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James Fearon and David Laitin (1996, 717) illustrate this point when they present data on ethnic violence in 36 countries in sub-Saharan Africa, an area of the world often thought to be particularly prone to ethnic conflict.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Their data allow us to compare the number of actual incidents of ethnic violence with an estimate of the number of potential incidents of ethnic violence, yielding a ratio of actual incidents of violence to all potential incidents of violence.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way to estimate the frequency of ethnic conflict is to calculate the ratio of the number of conflicts to the number of country-years.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Fearon and Laitin (1996) show that even in very poor countries where the state has little capacity to rule effectively and society is reeling from decades of colonialism that left a legacy of externally imposed borders, such as sub-Saharan Africa, ethnic diversity doesn’t lead inexorably to ethnic violence.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ethnic violence is rare, we might still wonder whether ethnic diversity is associated with other forms of conflict.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different study, Fearon and Laitin (2003) find that ethnic and religious diversity isn’t associated with civil wars.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find that what matters most for civil wars are factors that favor insurgency, such as poverty, oil-dependent export sectors, political instability, and rough terrain.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study by Fearon and Laitin challenges the popular belief that having more ethnic groups in a country increases the probability of civil war, it’s possible that ethnic diversity does increase the risk of civil war—but through an indirect effect that goes undetected in their study.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scholars, for example, have argued that ethnic diversity has a negative effect on economic growth.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William Easterly and Ross Levine (1997) find that ethnically diverse African countries experience lower economic growth rates than more ethnically homogenous countries.</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Easterly and Levine suggest that when various ethnic groups in a country have different preferences, they may derive less satisfaction from providing public goods than would be the case in a more homogenous society.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Evidence supporting this argument linking ethnic diversity with lower levels of public goods provision can be found in a variety of settings.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arguments we’ve examined so far focus on the claim that it’s the number of ethnic groups in a country that increases the risk of conflict and violence.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though, argue that it’s not so much the number of ethnic groups that matters but rather the distribution of ethnic group memberships.</a:t>
            </a:r>
            <a:r>
              <a:rPr lang="en-US" sz="2800"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some studies suggest that it’s ethnic polarization and not ethnic diversity that increases the likelihood of civil wars.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Along similar lines, Kanchan Chandra and Cilanne Boulet (2012) argue that democratic stability is put at risk not by ethnic diversity but by the existence of a permanently excluded ethnic minority. </a:t>
            </a:r>
          </a:p>
          <a:p>
            <a:pPr marL="228600" indent="-228600">
              <a:buAutoNum type="arabicPeriod"/>
            </a:pPr>
            <a:endParaRPr lang="en-US" dirty="0"/>
          </a:p>
          <a:p>
            <a:endParaRPr lang="en-US" dirty="0"/>
          </a:p>
          <a:p>
            <a:r>
              <a:rPr lang="en-US" dirty="0"/>
              <a:t>Effect of electoral laws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Arguments about the effect of electoral laws on ethnic conflict are closely tied to arguments about the existence of permanent ethnic minorities.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main dispute is whether these minorities should receive a guarantee of permanent representation or whether they should be encouraged to form coalitions with other groups and thereby avoid being placed in the position of permanent opposition.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Ashutosh Varshney (2001, 2002), for example, argues that the pattern of social ties between citizens is an important factor influencing the probability of group-based conflict.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Specifically, he argues that peace is promoted when citizens form interethnic social 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Varshney finds that the associational form is sturdier than everyday engagement, especially when politicians attempt to polarize people along ethnic lines.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suggests that vigorous associational life, if it has an interethnic aspect, acts as a constraint on the ability of politicians to mobilize voters along ethnic lines, even when ethnic polarization is in their political interest. </a:t>
            </a:r>
            <a:endParaRPr lang="en-US" dirty="0"/>
          </a:p>
          <a:p>
            <a:endParaRPr lang="en-US" dirty="0"/>
          </a:p>
          <a:p>
            <a:r>
              <a:rPr lang="en-US" dirty="0"/>
              <a:t>Ethnic outbidding</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Institutions, such as electoral laws, are likely to influence the type of ethnic identities that become </a:t>
            </a:r>
            <a:r>
              <a:rPr lang="en-US" sz="1200" kern="1200" dirty="0">
                <a:solidFill>
                  <a:schemeClr val="tx1"/>
                </a:solidFill>
                <a:effectLst/>
                <a:latin typeface="+mn-lt"/>
                <a:ea typeface="+mn-ea"/>
                <a:cs typeface="+mn-cs"/>
              </a:rPr>
              <a:t>politicized.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Kanchan Chandra (2005) argues that one reason why so many studies find an inherent tension between ethnic diversity and democratic stability is that they treat ethnic identity as given rather than as something that’s socially constructed.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Chandra presents a model of electoral competition under an SMDP electoral system in which party leaders are free to define ethnic groups strategically.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not always the case that party leaders will choose to mobilize voters along ethnic lines.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an important result because it suggests that the conflict and extremism predicted by traditional models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ethnic outbidding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which the politicization of ethnic divisions inevitably gives rise to one or more competing ethnic parties.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models of ethnic outbidding, once a single ethnic party emerges, it alters the political system because it results in a new and more extreme ethnic party emerging to oppose the first one.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Chandra’s study suggests that far from being a cause of concern, ethnic diversity may actually help ensure democratic stability by increasing the number of dimensions along which interethnic alliances can form.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effect, majorities constructed along one dimension are unlikely to be permanent and, hence, dangerous when there’s ethnic diversity, because politicians from groups that comprise a minority on that dimension can try to mobilize voters along a different dimension, one in which they’ll be part of a majority.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1018120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50000"/>
              </a:lnSpc>
              <a:spcBef>
                <a:spcPts val="0"/>
              </a:spcBef>
              <a:spcAft>
                <a:spcPts val="1000"/>
              </a:spcAft>
              <a:buFont typeface="Symbol" pitchFamily="2" charset="2"/>
              <a:buNone/>
            </a:pPr>
            <a:r>
              <a:rPr lang="en-US" dirty="0"/>
              <a:t>L.O. 14-5 </a:t>
            </a:r>
            <a:r>
              <a:rPr lang="en-GB" sz="1800" dirty="0">
                <a:solidFill>
                  <a:srgbClr val="993300"/>
                </a:solidFill>
                <a:effectLst/>
                <a:latin typeface="Times New Roman" panose="02020603050405020304" pitchFamily="18" charset="0"/>
                <a:ea typeface="Times New Roman" panose="02020603050405020304" pitchFamily="18" charset="0"/>
              </a:rPr>
              <a:t>Explain how electoral laws and federalism affect the likelihood of ethnic conflict.</a:t>
            </a:r>
          </a:p>
          <a:p>
            <a:pPr marL="0" marR="0" lvl="0" indent="0">
              <a:lnSpc>
                <a:spcPct val="150000"/>
              </a:lnSpc>
              <a:spcBef>
                <a:spcPts val="0"/>
              </a:spcBef>
              <a:spcAft>
                <a:spcPts val="1000"/>
              </a:spcAft>
              <a:buFont typeface="Symbol" pitchFamily="2" charset="2"/>
              <a:buNone/>
            </a:pP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institutions prevent ethnic conflict?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Electoral laws influence how social cleavages are reflected in a country’s party system.</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Proportional representation electoral laws allow social cleavages to be translated directly into the party system.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majoritarian electoral systems create incentives for political entrepreneurs and voters to put aside some of their differences in an attempt to capture a difficult-to-obtain electoral prize.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Anticipating the effect of electoral rules, members of ethnic groups are likely to engage in what Chandra (2004) refers to as an “ethnic head count.”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propensity for elites to make ethnic-specific appeals or make interethnic alliances, and the likelihood that voters will respond to such appeals or eschew them and support more broad based parties, will be a function of the interaction between group size and electoral laws.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Scholars wishing to influence the design of constitutions in ethnically diverse societies don’t disagree about the role electoral institutions play.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all recognize that electoral laws play an important part in determining whether many ethnically homogenous parties or a smaller number of broad based parties, each drawing support from multiple ethnic groups, will form.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debate is whether democratic stability is best ensured by taking ethnic groups as given and ensuring that minorities are guaranteed adequate representation, or by assuming that group identities are malleable and can be successfully channeled into promoting behavior that supports, rather than challenges, democracy.</a:t>
            </a:r>
            <a:endParaRPr lang="en-US" dirty="0"/>
          </a:p>
          <a:p>
            <a:endParaRPr lang="en-US" dirty="0"/>
          </a:p>
          <a:p>
            <a:r>
              <a:rPr lang="en-US" dirty="0"/>
              <a:t>Consociationalism and confessionalism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Arend Lijphart is the most recognized champion of the view that we should take ethnic groups as given and ensure that minorities receive adequate representation. His approach to dealing with ethnic diversity is known 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consociationalism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Consociationalism closely relates to the consensus vision of democracy, which calls for adopting institutional mechanisms that disperse power and make it necessary for the government to seek input from as wide a range of citizens as possible.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effect, consociationalism is a particular strategy for implementing the consensus vision of democracy that involves the adoption of institutions guaranteeing the representation of minority groups.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Consociationalism has its roots in the religious and social conflicts experienced by the Netherlands in the late 19</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early 20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centuries.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Due to its application to religious groups, consociationalism in Lebanon is more commonly referred to as </a:t>
            </a:r>
            <a:r>
              <a:rPr lang="en-GB" sz="1800" b="1" dirty="0">
                <a:effectLst/>
                <a:latin typeface="Times New Roman" panose="02020603050405020304" pitchFamily="18" charset="0"/>
                <a:ea typeface="Times New Roman" panose="02020603050405020304" pitchFamily="18" charset="0"/>
              </a:rPr>
              <a:t>confessionalism</a:t>
            </a:r>
            <a:r>
              <a:rPr lang="en-GB"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Consociationalism is often associated with the adoption of proportional representation (PR) electoral rules. Lijphart (2004, 99) states that “for divided societies, ensuring the election of a broadly representative legislature should be the crucial consideration” and that PR is “undoubtedly the optimal way of doing so.”</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He also claims that the use of majoritarian electoral laws in deeply divided societies is problematic because they can lead to the indefinite exclusion of significant societal groups. </a:t>
            </a:r>
          </a:p>
          <a:p>
            <a:pPr marL="228600" indent="-228600">
              <a:buAutoNum type="arabicPeriod"/>
            </a:pPr>
            <a:endParaRPr lang="en-US" dirty="0"/>
          </a:p>
          <a:p>
            <a:endParaRPr lang="en-US" dirty="0"/>
          </a:p>
          <a:p>
            <a:r>
              <a:rPr lang="en-US" dirty="0"/>
              <a:t>Two basic assumptions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two basic assumptions behind Lijphart’s argument are (1) that ethnic and other deep-seated conflicts can be mitigated if all the relevant parties to a dispute receive adequate legislative representation and (2) that proportional electoral rules are the best way to achieve this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Others point to how PR systems frequently wind up giving small parties a disproportionate influence in the government formation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Recently, some scholars have argued that these particular issues can be mitigated by employing a proportional system with a relatively small district magnitude (about six seats per district).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John Carey and Simon Hix (2011), for example, find that low-magnitude PR systems produce similar levels of proportionality as large-magnitude systems but without high levels of legislative fragmentation.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They refer to these low-magnitude PR systems as the “electoral sweet spot.”</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assumption that the representation of distinct groups is either necessary or sufficient to bring about intergroup peace isn’t held by everyone.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most widely recognized alternative to PR for deeply divided societies is the alternative vote. </a:t>
            </a:r>
            <a:endParaRPr lang="en-US" dirty="0"/>
          </a:p>
          <a:p>
            <a:endParaRPr lang="en-US" dirty="0"/>
          </a:p>
          <a:p>
            <a:r>
              <a:rPr lang="en-US" dirty="0"/>
              <a:t>The alternative vote (AV)</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most widely recognized alternative to PR for deeply divided societies is the alternative vote.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alternative vote (AV) is a majoritarian electoral system in which one legislator is elected from each district and voters have the opportunity to rank order the candidates.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Unlike with SMDP systems, voters in an AV system have little incentive to vote strategically because they know that their vote won’t be wasted if their most preferred candidate is unlikely to win.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Additional evidence that the alternative vote encourages the building of coalitions across ethnic groups comes from Papua New Guinea and, to some extent, Fiji.</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potential benefits of the AV system are realized only if electoral districts are sufficiently diverse that no single ethnic group is large enough to win based on first preference votes alone.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success of the AV system in reducing ethnic conflict depends on the geographic distribution of ethnic groups and the ethnic makeup of individual districts.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You can think of the choice between PR and AV as being a choice between replicating ethnic divisions in the legislature hoping that political leaders will cooperate after the election (PR) and creating institutional incentives that seek to weaken or even transcend the political salience of ethnicity altogether (AV).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Systematic evidence of the purported benefits of PR or the AV system for divided societies is somewhat rare. Some studies find that PR systems are associated with less violence</a:t>
            </a:r>
            <a:r>
              <a:rPr lang="en-US" sz="2800" dirty="0">
                <a:effectLst/>
              </a:rPr>
              <a:t> </a:t>
            </a:r>
            <a:endParaRPr lang="en-GB" sz="1800" dirty="0">
              <a:effectLst/>
              <a:latin typeface="Times New Roman" panose="02020603050405020304" pitchFamily="18"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at least two reasons to be cautious about these results.</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although these studies look at the association between PR systems and conflict, none examine whether PR systems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modify</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way that ethnic diversity influences the probability of conflict.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none of the existing studies distinguish among the different types of majoritarian electoral systems that exist.  </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557503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50000"/>
              </a:lnSpc>
              <a:spcBef>
                <a:spcPts val="0"/>
              </a:spcBef>
              <a:spcAft>
                <a:spcPts val="1000"/>
              </a:spcAft>
              <a:buFont typeface="Symbol" pitchFamily="2" charset="2"/>
              <a:buNone/>
            </a:pPr>
            <a:r>
              <a:rPr lang="en-US" dirty="0"/>
              <a:t>L.O. 14-5 </a:t>
            </a:r>
            <a:r>
              <a:rPr lang="en-GB" sz="1200" dirty="0">
                <a:solidFill>
                  <a:srgbClr val="993300"/>
                </a:solidFill>
                <a:effectLst/>
                <a:latin typeface="Times New Roman" panose="02020603050405020304" pitchFamily="18" charset="0"/>
                <a:ea typeface="Times New Roman" panose="02020603050405020304" pitchFamily="18" charset="0"/>
              </a:rPr>
              <a:t>Explain how electoral laws and federalism affect the likelihood of ethnic conflict.</a:t>
            </a:r>
          </a:p>
          <a:p>
            <a:pPr marL="0" marR="0" lvl="0" indent="0">
              <a:lnSpc>
                <a:spcPct val="150000"/>
              </a:lnSpc>
              <a:spcBef>
                <a:spcPts val="0"/>
              </a:spcBef>
              <a:spcAft>
                <a:spcPts val="1000"/>
              </a:spcAft>
              <a:buFont typeface="Symbol" pitchFamily="2" charset="2"/>
              <a:buNone/>
            </a:pPr>
            <a:endParaRPr lang="en-GB" sz="1200" dirty="0">
              <a:solidFill>
                <a:srgbClr val="993300"/>
              </a:solidFill>
              <a:effectLst/>
              <a:latin typeface="Times New Roman" panose="02020603050405020304" pitchFamily="18" charset="0"/>
              <a:ea typeface="Times New Roman" panose="02020603050405020304" pitchFamily="18" charset="0"/>
            </a:endParaRPr>
          </a:p>
          <a:p>
            <a:r>
              <a:rPr lang="en-US" dirty="0"/>
              <a:t>Incongruent and asymmetric federalism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Traditionally, political scientists have found incongruent and asymmetric federalism to be a particularly appealing form of government for those countries in which policy preferences differ in significant ways across geographically concentrated ethnic groups.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Scholars sometimes refer to ethnofederalism when the component territorial governing units are intentionally associated with specific ethnic groups.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bringing the government closer to the people, increasing opportunities to participate in government, and giving groups discretion over their political, social, and economic affairs, federalism is thought to reduce ethnic conflict and dampen secessionist demands, thereby stabilizing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Federalism helps ethnic groups to protect their interests and concerns—such as language, education, culture, security, and economic development—at the regional level.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Federalism has played an important role in stabilizing democracies in ethnically diverse countries, such as Belgium, Canada, India, Spain, and Switzerland.</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Federalism can intensify ethnic conflict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recent studies, though, have argued that federalism can intensify, rather than dampen, the flames of ethnic conflict and secessionism.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at least two reasons for this.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federalism can reinforce and reify ethnic identities.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federalism provides ethnic elites with access to political and economic resources they can use to bring pressure against the state.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scholars have blamed federalism for the separatist conflicts that occurred in the Soviet Union and Yugoslavia in the 1990s. </a:t>
            </a:r>
            <a:endParaRPr lang="en-US" dirty="0"/>
          </a:p>
          <a:p>
            <a:endParaRPr lang="en-US" dirty="0"/>
          </a:p>
          <a:p>
            <a:r>
              <a:rPr lang="en-US" dirty="0"/>
              <a:t>Political decentralization curbs ethnic conflict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That political decentralization has been helpful in curbing ethnic conflict and secessionism in some countries, such as Belgium and India, but has proved to be a failure in other countries, such as Nigeria and the former Yugoslavia, shouldn’t come as a surprise.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its core, federalism is an institutional form of power-sharing. In an attempt to credibly commit to respect the preferences of possibly unhappy geographic minorities and secessionist groups, the central government creates federal institutions that transfer power to the regions.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Sufficient power must be transferred to the regions so that they can punish the central government if it reneges on its promise of political decentralization.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difficulty regions face in credibly committing not to exploit their increased bargaining power helps to explain why some countries are reluctant to decentralize in the first place and instead choose to take their chances that they’ll be able to handle potential violence from geographically concentrated ethnic minorities and secessionist forces. </a:t>
            </a:r>
            <a:endParaRPr lang="en-US" dirty="0"/>
          </a:p>
          <a:p>
            <a:endParaRPr lang="en-US" dirty="0"/>
          </a:p>
          <a:p>
            <a:r>
              <a:rPr lang="en-US" dirty="0"/>
              <a:t>Institutional choices help federalism succeed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Institutional choices may help federalism succeed. Dawn Brancati (2006), for example, argues that it’s important to adopt institutions that keep regional identity-based parties weak.</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decentralization typically increases the strength of regional parties through the opportunities it provides these parties to win elections and influence policy in regional legislatures.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Brancati, there are several reasons why strengthening regional parties can be dangerous and exacerbate ethnic conflict.</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regional parties tend to reinforce regional and ethnic identities by making people who share certain attributes think of themselves as a group with shared needs and goals.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regional parties often try to pass laws that discriminate against regional minorities.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regional parties sometimes help violent insurgent groups in their activities against the state.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Brancati (2006) is correct, we can increase the chances that federalism will help resolve conflict by adopting institutions that place limits on the power of regional parties.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strategy to constrain regional parties would be to impose cross-regional vote requirements that force parties to compete in a certain number of regions and to win a certain percentage of the vote in these regions before they can win seats in the national legislature.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alternative strategy might be to adopt a preference voting system such as the single transferable vote.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Combining federalism with presidentialism may also be helpful.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1043876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8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Presidentialism can be problematic</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Presidentialism can be problematic on a number of different dimensions.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separation of powers between the executive and legislative branches in presidential democracies allows each to blame the other when outcomes are bad and each to engage in credit claiming when outcomes are good.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New legislation must work its way through the legislature and be accepted by the president before it can be enacted.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Divided government is possible in presidential democracies but not parliamentary ones.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Pattern of executive recruitment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pattern of executive recruitment in presidential democracies can also be problematic.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most parliamentary democracies, prime ministers are selected from the leadership of a party’s legislative delegation.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Membership in that leadership is typically restricted to parliamentarians who’ve worked their way up from lowly “backbench” positions by gaining policy expertise, honing their debating skills, and demonstrating their loyalty to the party.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presidential candidates are often drawn from outsiders who are seen to be free from commitments to the party elite.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means that presidential candidates are also frequently free of legislative experience and policymaking expertise.</a:t>
            </a:r>
            <a:r>
              <a:rPr lang="en-US" dirty="0">
                <a:effectLst/>
              </a:rPr>
              <a:t> </a:t>
            </a:r>
            <a:endParaRPr lang="en-US" dirty="0"/>
          </a:p>
          <a:p>
            <a:endParaRPr lang="en-US" dirty="0"/>
          </a:p>
          <a:p>
            <a:r>
              <a:rPr lang="en-US" dirty="0"/>
              <a:t>Problems of parliamentarism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turns out that many of these “perils of presidentialism” occur in some parliamentary democracies as well.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make the case that presidentialism, far from being a cause for concern, is, in fact, a solution to these problems in parliamentary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Rather than talk about the “perils of presidentialism,” some scholars focus on the “problems of parliamentarism.”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problems of parliamentarism are illustrated by the French Fourth Republic (1946–1958).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French Fourth Republic was characterized by high levels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immobilism</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and government instability.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Governments typically had to choose between immobility—doing nothing and remaining in power—and attempting to push forward with their legislative program, which normally resulted in their quick removal from office.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Are the problems of parliamentarism greater than the perils of presidentialism? </a:t>
            </a:r>
          </a:p>
          <a:p>
            <a:pPr marL="228600" indent="-228600">
              <a:buAutoNum type="arabicPeriod"/>
            </a:pPr>
            <a:endParaRPr lang="en-US" dirty="0"/>
          </a:p>
          <a:p>
            <a:endParaRPr lang="en-US" dirty="0"/>
          </a:p>
          <a:p>
            <a:r>
              <a:rPr lang="en-US" dirty="0"/>
              <a:t>Democratic survival rate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Alfred Stepan and Cindy Skach (1993) claim that the prospects for the survival of democracy are worse under presidentialism than under parliamentarism.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argue that the reason for this can be traced to the fact that the essence of parliamentarism is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mutual dependence,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whereas the essence of presidentialism is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mutual independence.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parliamentary democracy, the legislative and executive branches are mutually dependent.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one hand, the government needs the support of a legislative majority to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the government can dissolve the legislature by calling new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Stepan and Skach (1993) argue that the mutual dependence of parliamentarism encourages reconciliation between the executive and legislative branches, whereas the mutual independence of presidentialism encourages antagonism.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Stepan and Skach (1993) present an impressive array of facts to support their claim that democratic consolidation is more likely in parliamentary democracies than in presidential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Stepan and Skach next present evidence from all countries that experienced democracy between 1973 and 1989 but that were not members of the Organisation for Economic Co-operation and Development (OECD).</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As Table 14.2 indicates, the democratic survival rate for parliamentary regimes is three times that for presidential regimes.</a:t>
            </a:r>
            <a:endParaRPr lang="en-US" sz="1800" dirty="0">
              <a:effectLst/>
              <a:latin typeface="Times New Roman" panose="02020603050405020304" pitchFamily="18" charset="0"/>
              <a:ea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Table 14.3, we present data on the frequency of military coups collected by Stepan and Skach in the same 53 non-OECD countries as before.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Table 14.4 presents data showing whether the democratic overachievers and underachievers are presidential or parliamentary democracies.</a:t>
            </a:r>
            <a:endParaRPr lang="en-US" sz="1800" dirty="0">
              <a:effectLst/>
              <a:latin typeface="Times New Roman" panose="02020603050405020304" pitchFamily="18" charset="0"/>
              <a:ea typeface="Times New Roman" panose="02020603050405020304" pitchFamily="18" charset="0"/>
            </a:endParaRPr>
          </a:p>
          <a:p>
            <a:pPr marL="685800" lvl="1"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00690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17023-6FB4-8764-3D87-E2F29FCCD8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A1668E-9C78-CDD8-31D3-97AAA9F9E3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604C13-FED6-A1BB-1905-1C52F0CC760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2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D4264032-07FB-3CB7-B7C2-5870ABCBDB8A}"/>
              </a:ext>
            </a:extLst>
          </p:cNvPr>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9014455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4A137-C8DC-AB4B-9E98-8D5C362EAA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D7A44E-ED8B-B838-A34A-F187BBDD20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031CAD-CBD0-252B-1F21-5EFA71615D0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2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AE767ACE-D8F7-E529-35FE-E1CB194BFC67}"/>
              </a:ext>
            </a:extLst>
          </p:cNvPr>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3865767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D1842-3747-0FE9-F991-13E98703EE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50B14E-1217-250F-F1A2-D0E491D16E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C2E672-879D-E2F9-0B45-9B8EC4A4208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2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3C9157BE-8CEC-6EEF-11A2-7235F5FA3239}"/>
              </a:ext>
            </a:extLst>
          </p:cNvPr>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3050244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2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Concentrating power is the key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 Gaulle argued that concentrating power in the hands of a president was the key to solving the problems of highly fragmented legislatures, government instability, and immobilism in the French Fourth Republic.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 Gaulle’s belief that we should call upon a strong man, such as a president, who can bring the country together in moments of crisis is quite widespread.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has important implications for any causal connection between presidentialism and democratic survival.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presidentialism is adopted in moments of crisis, then presidential regimes may fail at a higher rate than parliamentary regimes, not because there’s something inherently problematic about presidentialism, but simply because presidentialism tends to be adopted in difficult circumstances.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way to think about this is that presidentialism is like a hospital for ailing polities.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wouldn’t want to say that “hospitals kill people” just because large numbers of people die in hospitals.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people who go to the hospital are in poorer health than those who don’t, the explanation for high mortality rates in hospitals is likely to have more to do with the fact that people in a hospital are very sick than it does with the fact that they’re in a hospital.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standard way to address this issue is, to continue our metaphor, to find a measure of “poor health” and include it as a control variable in an analysis of the relationship between mortality and being in a hospital. </a:t>
            </a:r>
            <a:endParaRPr lang="en-US" dirty="0"/>
          </a:p>
          <a:p>
            <a:endParaRPr lang="en-US" dirty="0"/>
          </a:p>
          <a:p>
            <a:r>
              <a:rPr lang="en-US" dirty="0"/>
              <a:t>Legislative fragmentation and deadlock</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research of Scott Mainwaring suggests that presidential and parliamentary democracies do process political factors differently. In particular, it suggests they process legislative fragmentation differently.</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Whereas legislative fragmentation always increases the likelihood of instability, the instability that’s produced in parliamentary democracies is different from that produced in presidential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Legislative fragmentation increases the likelihood of cabinet instability in parliamentary systems, whereas it increases the likelihood of democratic instability in presidential systems.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Why is legislative fragmentation likely to lead to such different outcomes in parliamentary and presidential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reason is that legislative fragmentation is more likely to lead to legislative deadlock in a presidential regime.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Deadlock in a presidential democracy occurs when a legislative majority opposed to the president is large enough to pass bills in the legislature but not large enough to override a presidential veto.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of legislative deadlock in presidential democracies is exacerbated by the way presidents are recruited to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Presidential candidates are often political outsiders who have relatively little policymaking expertise or experience dealing with the legislature.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main reasons for this is that presidents tend to be directly elected by the people and, therefore, have less need to build links with legislative actors than prime ministers do.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when they do manage to build a coalition, coalition partners in presidential regimes have acute incentives to distance themselves from the president’s policy goals.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 only are presidential democracies more apt to have executives whose policy programs will be consistently blocked by the legislature, but they’re also more apt to have executives who are less capable of dealing with problems when they arise.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legislative deadlock does occur, it’s much more likely to lead to democratic instability in presidential democracies than in parliamentary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legislative deadlock occurs between the executive and legislative branches in a parliamentary regime, there are constitutional means for resolving the crisis.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Legislative deadlock is likely to be associated with democratic instability in presidential democracies. </a:t>
            </a:r>
            <a:endParaRPr lang="en-US" dirty="0"/>
          </a:p>
          <a:p>
            <a:endParaRPr lang="en-US" dirty="0"/>
          </a:p>
          <a:p>
            <a:r>
              <a:rPr lang="en-US" dirty="0"/>
              <a:t>Presidential democracies are fragile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important implication of Mainwaring’s argument is that democracy should be more fragile in some presidential regimes than in others.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Specifically, his argument implies that democracy should be more fragile in presidential democracies characterized by high levels of legislative fragmentation, because legislative fragmentation increases the likelihood of deadlock, which, in turn, increases the likelihood of democratic instability.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evaluate his claim that presidential democracies will be unstable particularly when legislative fragmentation is high, Mainwaring (1993) examines all countries that experienced uninterrupted democracy for the 25-year period between 1967 and 1992.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Table 14.5, we use data from Mainwaring (1993, 205–207) to calculate the democratic success rate for parliamentary regimes, multiparty presidential regimes, and two-party presidential regimes.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information in Table 14.5 suggests that democratic consolidation is possible in two-party presidential regimes but not in multiparty presidential regimes.</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15725872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4AD42-E2DD-6BE9-33D2-A14D5E48A9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AF0DF8-7F72-0E3A-580D-70CF8E26E9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7E423F-2EAF-28BB-8C29-189D2F743A1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2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34E29119-8E9F-D5F7-6111-76C47DD82280}"/>
              </a:ext>
            </a:extLst>
          </p:cNvPr>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1609605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14-1 </a:t>
            </a:r>
            <a:r>
              <a:rPr lang="en-GB" sz="1200" dirty="0">
                <a:solidFill>
                  <a:srgbClr val="993300"/>
                </a:solidFill>
                <a:effectLst/>
                <a:latin typeface="Times New Roman" panose="02020603050405020304" pitchFamily="18" charset="0"/>
                <a:ea typeface="Times New Roman" panose="02020603050405020304" pitchFamily="18" charset="0"/>
              </a:rPr>
              <a:t>Compare the majoritarian and consensus visions of democracy.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Adopting majoritarian/consensus institutions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Table 14.1 illustrates whether a particular “institution” is more majoritarian or more consensual.</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decisions to adopt majoritarian or consensus institutions aren’t entirely independent of one another.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Choosing to adopt certain majoritarian institutions can virtually guarantee having to live with other majoritarian institutions.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Similarly, choosing to adopt certain consensus institutions virtually guarantees having to live with other consensus institutions.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because many of these institutions are causally related.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easy to see how electoral systems fit onto a majoritarian-consensus dimension.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Party systems also fit easily onto a majoritarian-consensus dimension.</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type of government in a country also fits neatly onto a majoritarian-consensus continuum. </a:t>
            </a:r>
          </a:p>
          <a:p>
            <a:endParaRPr lang="en-US" dirty="0"/>
          </a:p>
          <a:p>
            <a:r>
              <a:rPr lang="en-US" dirty="0"/>
              <a:t>Three institutions are causally related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three institutions—the electoral system, the party system, and the type of government—are all causally related.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Specifically, single-party majority governments are more likely when there are few political parties because concentrated party systems increase the likelihood a single party will win a legislative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coalition and minority governments are more likely to form when there are many political parties, because fractionalized party systems reduce the likelihood that a single party will win a legislative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choice of a constitutional designer to adopt a particular type of electoral system tends also to be a choice to have a particular type of party system and a particular type of government.</a:t>
            </a:r>
            <a:r>
              <a:rPr lang="en-US" dirty="0">
                <a:effectLst/>
              </a:rPr>
              <a:t> </a:t>
            </a:r>
            <a:endParaRPr lang="en-US" dirty="0"/>
          </a:p>
          <a:p>
            <a:endParaRPr lang="en-US" dirty="0"/>
          </a:p>
          <a:p>
            <a:r>
              <a:rPr lang="en-US" dirty="0"/>
              <a:t>Federalism, bicameralism, and constitutionalism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Federalism, bicameralism, and constitutionalism are three other institutions that easily fit onto a majoritarian-consensus dimension.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 countries disperse power across different levels of government.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unitary countries concentrate power in the national government.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Bicameral countries disperse power between two legislative chambers.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unicameral countries concentrate power in a single legislative chamber.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Higher law constitutions disperse power by giving constitutional courts the authority to invalidate acts of government.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Legislative supremacy constitutions concentrate power in the hands of legislative majorities and don’t allow for constitutional review.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Federalism, bicameralism, and constitutionalism often occur together.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combining these institutions—federalism, bicameralism, and constitutionalism—it’s possible to enhance the stability and credibility of decentralized systems of government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institutional choices present trade-offs.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474442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14-6 </a:t>
            </a:r>
            <a:r>
              <a:rPr lang="en-GB" sz="1200" dirty="0">
                <a:solidFill>
                  <a:srgbClr val="993300"/>
                </a:solidFill>
                <a:effectLst/>
                <a:latin typeface="Times New Roman" panose="02020603050405020304" pitchFamily="18" charset="0"/>
                <a:ea typeface="Times New Roman" panose="02020603050405020304" pitchFamily="18" charset="0"/>
              </a:rPr>
              <a:t>Describe the relationship between democratic survival and whether a country is presidential or parliamentary.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Presidential constitutions and democratic consolidation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That presidential constitutions make successful democratic consolidation more difficult than parliamentary constitutions, particularly when the legislature is highly fragmented.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key weakness of presidentialism appears to be its inability to find legal ways out of executive-legislative deadlock, something that’s more likely to occur when the legislature is highly fragmented.</a:t>
            </a:r>
            <a:r>
              <a:rPr lang="en-US" dirty="0">
                <a:effectLst/>
              </a:rPr>
              <a:t> </a:t>
            </a:r>
            <a:endParaRPr lang="en-US" dirty="0"/>
          </a:p>
          <a:p>
            <a:endParaRPr lang="en-US" dirty="0"/>
          </a:p>
          <a:p>
            <a:r>
              <a:rPr lang="en-US" dirty="0"/>
              <a:t>Findings in a broader perspective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possible to put this finding in a broader perspective by situating it in the context of veto player theory.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policy stability induced by veto players is equivalent in many ways to what we’ve referred to here as deadlock or immobilism.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claim that multipartism and presidentialism form a “difficult combination” for democratic consolidation can be interpreted in light of veto player theory.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constitution is presidential, policy stability or deadlock is likely to encourage a coup or some other form of democratic instability.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If, however, the constitution is parliamentary, the policy stability or immobilism is likely to lead to a vote of no confidence, a cabinet reshuffle, or elections leading to the formation of a new cabinet—that is, cabinet instability.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Wealth promotes democratic survival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wealth promotes democratic survival.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claim that wealth is sufficient to ensure democratic consolidation indicates that the choice of political institutions, say, the combination of multipartism and presidentialism, is likely to have a bigger effect on the chances that democracy survives in poor countries than in rich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because democracy is likely to survive in rich countries whether they’ve chosen felicitous institutions or not.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Whereas the choice between presidentialism and parliamentarism is typically addressed explicitly by constitution writers, the size of the party system isn’t entirely under their direct control.</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presence of social heterogeneity, permissive electoral laws can be expected to produce multipartism, which, combined with presidentialism, is likely to inhibit democratic consolidation.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3429791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5ACC2F-F93E-596C-7477-93394250A0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DA8DC3-A486-FEC7-E04B-4AFC977F1A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B91206-B26E-EEA6-E4C0-3AF1D9AC04D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7F9FD85-5FE4-C877-C142-6B37EBB5A228}"/>
              </a:ext>
            </a:extLst>
          </p:cNvPr>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3357351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B0D6F-E3E8-C00C-1671-727B6E16C5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DCB47F-560E-ADD9-9FF8-1C7DD4CB31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00630D-F5F7-EA7A-6B30-BB4B4C9DA6D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5C674A5-0963-CA2E-74CD-B1D671FFB42D}"/>
              </a:ext>
            </a:extLst>
          </p:cNvPr>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3229720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EBCF8-3C54-63FF-655A-FAD4D14528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125310-4102-291A-F2E1-2DEFD9B194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45934A-118F-93E1-7F49-E167B1B56DC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14-1 </a:t>
            </a:r>
            <a:r>
              <a:rPr lang="en-GB" sz="1200" dirty="0">
                <a:solidFill>
                  <a:srgbClr val="993300"/>
                </a:solidFill>
                <a:effectLst/>
                <a:latin typeface="Times New Roman" panose="02020603050405020304" pitchFamily="18" charset="0"/>
                <a:ea typeface="Times New Roman" panose="02020603050405020304" pitchFamily="18" charset="0"/>
              </a:rPr>
              <a:t>Compare the majoritarian and consensus visions of democracy.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C5DAB8F2-7435-9B83-B0BB-8D6A8F3FD801}"/>
              </a:ext>
            </a:extLst>
          </p:cNvPr>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37430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14-2 </a:t>
            </a:r>
            <a:r>
              <a:rPr lang="en-GB" sz="1800" dirty="0">
                <a:solidFill>
                  <a:srgbClr val="993300"/>
                </a:solidFill>
                <a:effectLst/>
                <a:latin typeface="Times New Roman" panose="02020603050405020304" pitchFamily="18" charset="0"/>
                <a:ea typeface="Times New Roman" panose="02020603050405020304" pitchFamily="18" charset="0"/>
              </a:rPr>
              <a:t>Compare formalistic, descriptive, substantive, and symbolic representation.</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Formalistic Representation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Formalistic representation has to do with the formal procedures by which representatives are authorized to act and held accountable for their actions.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Authorization and accountability are treated differently in majoritarian and consensus democracies.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majoritarian vision of democracy, representatives (legislators, parties, governments) are authorized to wield power whenever they receive majority support.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consensus vision of democracy, representatives don’t need to have received majority support for them to wield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practice, consensus democracies approximate this ideal in some respects but not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 only do majoritarian and consensus democracies differ when it comes to authorizing representatives, but they also differ when it comes to holding representatives accountable. </a:t>
            </a:r>
          </a:p>
          <a:p>
            <a:pPr marL="228600" indent="-228600">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Accountability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refers to the extent to which it’s possible for voters to sanction parties for the actions they take </a:t>
            </a:r>
            <a:r>
              <a:rPr lang="en-US" sz="1800" strike="sngStrike"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while </a:t>
            </a:r>
            <a:r>
              <a:rPr lang="en-US" sz="1800" dirty="0">
                <a:effectLst/>
                <a:latin typeface="Calibri" panose="020F0502020204030204" pitchFamily="34" charset="0"/>
                <a:ea typeface="Calibri" panose="020F0502020204030204" pitchFamily="34" charset="0"/>
                <a:cs typeface="Times New Roman" panose="02020603050405020304" pitchFamily="18" charset="0"/>
              </a:rPr>
              <a:t>in office.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Accountability requires that citizens look at how an incumbent party has behaved in the past in order to decide whether to reward or punish it at election time. Such behavior on the part of voters is referred to 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retrospective voting.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Majoritarian democracies typically have high levels of accountability as it’s relatively easy to throw the incumbent out when you have single-party majority governments and two-party systems.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Accountability tends to be much lower in consensus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reason for this is that voters in these countries are rarely in a position to directly choose the government.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reason is that citizens may vote against a particular incumbent party at election time and yet find that this party is still a member of the next coalition government because the other parties couldn’t form a cabinet without it.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concept closely related to accountability is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clarity of responsibility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Clarity of responsibility refers to the ability of voters to identify who’s responsible for policy outcomes.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more that power is concentrated, the greater the clarity of responsibility.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Clarity of responsibility is high in those countries in which power is concentrated in the hands of a single-party majority government.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Clarity of responsibility is less high in countries in which power is dispersed among multiple parties in a coalition government, because it’s not always obvious which coalition party is responsible for the policies that get implemented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institutions that disperse power, such as bicameralism and federalism, also reduce clarity of responsibility.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Federalism can make it difficult for citizens to know which level of government is responsible for policy successes and which is to blame for policy failures.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Bicameral systems can have a similar effect, particularly if the two legislative chambers are equally powerful and controlled by opposing political sides.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concentrating power, majoritarian democracies tend to produce high levels of both accountability and clarity of responsibility. </a:t>
            </a:r>
            <a:endParaRPr lang="en-US" dirty="0"/>
          </a:p>
          <a:p>
            <a:endParaRPr lang="en-US" dirty="0"/>
          </a:p>
          <a:p>
            <a:r>
              <a:rPr lang="en-US" dirty="0"/>
              <a:t>Substantive Representation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Substantive representation occurs when representatives take actions in line with the substantive and ideological interests of those they represent.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many democratic theorists, it’s the most important form of representation as it focuses on what representatives do in office. Substantive representation is often studied in terms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ideological congruence.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majoritarian vision demands that representatives be congruent with the preferences of the majority.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Rather than demand ideological congruence with the median citizen, the consensus vision demands that representatives be congruent with as many citizens as possible.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Majoritarian and consensus democracies have very different types of party systems and legislatures.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Due to their electoral rules, majoritarian democracies are associated with a small number of large parties that typically adopt centrist positions close to the median voter.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Party systems and legislatures in consensus democracies are different. Due to their electoral rules, proportional democracies are associated with a large number of small parties that disperse throughout the policy space.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proportional systems accurately translate votes into seats, they also produce legislatures that are congruent with the full range of diverse preferences in society.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Governments typically play the dominant role in the policymaking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recent studies find there’s no significant difference in the level of government congruence across majoritarian and consensus democracies.</a:t>
            </a:r>
            <a:r>
              <a:rPr lang="en-US" dirty="0">
                <a:effectLst/>
              </a:rPr>
              <a:t> </a:t>
            </a:r>
            <a:endParaRPr lang="en-US" dirty="0"/>
          </a:p>
          <a:p>
            <a:endParaRPr lang="en-US" dirty="0"/>
          </a:p>
          <a:p>
            <a:r>
              <a:rPr lang="en-US" dirty="0"/>
              <a:t>Descriptive Representation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Descriptive representation</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has to do with whether representatives resemble their constituents.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calls for representatives who share the same characteristics, such as race, sex, gender, sexual preference, religion, class, and disability, as those they represent.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effect, descriptive representation calls for women representatives to represent women, minority representatives to represent minorities, and so 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requires that parties, legislatures, and governments accurately reflect the full range of identity diversity that exists in society.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Democratic theorists generally consider descriptive representation to be inferior to substantive representation because it focuses on “who” representatives are as opposed to what representatives “do”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believe that descriptive representation is important, especially in situations where there are high levels of mistrust between groups or a history of discrimination.</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claim that descriptive representation is important in its own right, either because it signals a policy of recognition and acceptance or because it promotes a sense of fairness and legitimacy.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Women and minority representatives can also act as role models, demonstrating to women and minorities that particular careers and positions aren’t closed off to them.</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scholars promote descriptive representation not for its own sake but because they see it as a pathway to improving substantive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idea here is that individuals who share similar descriptive characteristics, such as their sex, race, or religion, are likely to have shared experiences and developed a sense of linked fate that generate a common set of perspectives and substantive interests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Michels’ iron law of oligarchy</a:t>
            </a:r>
            <a:r>
              <a:rPr lang="en-US" dirty="0">
                <a:effectLst/>
              </a:rPr>
              <a:t>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suggests we probably shouldn’t be too optimistic about increased descriptive representation leading to better substantive representation. </a:t>
            </a:r>
          </a:p>
          <a:p>
            <a:pPr marL="228600"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logic underpinning Michels’ iron law of oligarchy also applies to political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Critics of descriptive representation argue that it can promote group essentialism, the idea that all members of a group share an essential identity that only they can have and understand.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Proponents of descriptive representation are criticized for ignoring the diversity that exists within groups.</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They’re also criticized for failing to recognize that individuals who aren’t members of the group, such as men, can usefully advocate on behalf of group members, such as women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solidFill>
                  <a:srgbClr val="211D1E"/>
                </a:solidFill>
                <a:effectLst/>
                <a:latin typeface="Times New Roman" panose="02020603050405020304" pitchFamily="18" charset="0"/>
                <a:ea typeface="Calibri" panose="020F0502020204030204" pitchFamily="34" charset="0"/>
              </a:rPr>
              <a:t>One response to this criticism has been the increasing focus on “intersectional” identities in which individuals have overlapping or intersecting social identities related to gender, class, religion, ethnicity, and so on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Do majoritarian or consensus institutions produce greater descriptive representation?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whole, research suggests that gender distortions tend to be greater earlier in the political recruitment process than later.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empirical studies find that proportional electoral systems are associated with higher levels of women’s descriptive representation.</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precise reason for this, though, isn’t entirely clear.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least two explanations have been proposed.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is that majoritarian systems favor incumbents, who have traditionally been men.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has to do with the fact that left-wing parties tend to perform better under proportional electoral rules than under majoritarian ones.</a:t>
            </a:r>
            <a:r>
              <a:rPr lang="en-US" sz="2800" dirty="0">
                <a:effectLst/>
              </a:rPr>
              <a:t>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Gender quotas are an increasingly popular tool for parties or countries that want to increase the number of women representatives.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three general types of gender quotas.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there are reserved seats where legislative seats are set aside for women candidates only.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there are legislated candidate quotas that specify the percentage of women candidates that must appear on party lists.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Third, there are voluntary political party quotas where individual parties agree to have women candidates make up a certain percentage of all their candidates.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Does the descriptive representation of women lead to the substantive representation of women?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there’s some evidence for this, the strength of the empirical evidence is contested.</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low substantive representation of women, even in countries with high levels of women’s legislative representation, is often attributed to the fact that women legislators have limited legislative experience, that they’re rarely given powerful positions, and that they’re constrained in what they can do by their party affiliations.</a:t>
            </a:r>
            <a:r>
              <a:rPr lang="en-US" dirty="0">
                <a:effectLst/>
              </a:rPr>
              <a:t> </a:t>
            </a:r>
            <a:endParaRPr lang="en-US" dirty="0"/>
          </a:p>
          <a:p>
            <a:endParaRPr lang="en-US" dirty="0"/>
          </a:p>
          <a:p>
            <a:r>
              <a:rPr lang="en-US" dirty="0"/>
              <a:t>Symbolic Representation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Symbolic representation focuses on the symbolic ways that representatives “stand for” the citizens.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Two common symbols are flags and company logos.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Flags evoke meaning, and often emotions.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symbol “stands for” and symbolizes what’s being represented.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act of giving meaning to something is a constitutive act.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Symbolic representation constructs boundaries that allow us to see who and what is being represented.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symbolic representation, political representatives don’t just passively represent some pre-existing constituency.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representatives must create constituencies through the symbolic claims they make about their constituents.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constituencies are constructed, symbolic representation is a process by which certain groups or identities are deemed worthy of representation.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symbolic claims made by representatives about the “represented” must be accepted by those being represented for them to have meaning, and they can evolve over time in response to new events and changing values.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Symbolic representation is a “dynamic, performative, and constitutive” process that involves a back-and-forth claims-making process between the representative and the represented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symbolic representation in the context of populism.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Compared with formalistic, descriptive, and substantive representation, symbolic representation is relatively understudied.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From a normative standpoint with respect to political representation, you probably have your own preferences by now for whether a country should adopt majoritarian or consensus institutions.</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813696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14-3 </a:t>
            </a:r>
            <a:r>
              <a:rPr lang="en-GB" sz="1800" dirty="0">
                <a:solidFill>
                  <a:srgbClr val="993300"/>
                </a:solidFill>
                <a:effectLst/>
                <a:latin typeface="Times New Roman" panose="02020603050405020304" pitchFamily="18" charset="0"/>
                <a:ea typeface="Times New Roman" panose="02020603050405020304" pitchFamily="18" charset="0"/>
              </a:rPr>
              <a:t>Explain how electoral rules influence the partisan identity of the government and economic policy.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Economic policy and “stable growth.”</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Economic policy is typically made by elected officials who may have goals other than the provision of “stable growth.”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Economic policies also have distributional consequences in that they don’t affect all citizens in the same way.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This means that economic policy is fraught with conflicts of interest—between the government and citizens, between citizens themselves, and between members of the government representing different groups of citizens.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Fiscal policy refers to the set of government policies related to the raising of revenues through taxation and to the set of policies accomplished through government spending.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Fiscal policy is of particular interest because it’s often used for the purpose of redistribution and because</a:t>
            </a:r>
            <a:r>
              <a:rPr lang="en-US" dirty="0">
                <a:effectLst/>
              </a:rPr>
              <a:t>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raising of revenues is central to what it means to be a state.</a:t>
            </a:r>
            <a:r>
              <a:rPr lang="en-US" dirty="0">
                <a:effectLst/>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Total public fiscal activity</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14.1, we present a “box and whiskers plot” showing how total public fiscal activity, measured by central government revenue and expenditures as a percentage of gross domestic product, varied across 23 advanced industrialized countries from 1950 to 2021.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horizontal black lines in the boxes indicate the median annual level of fiscal activity in each country.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“boxes” and “whiskers” provide information about how each country’s annual level of fiscal activity varied during the postwar period.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boxes represent the interquartile range (IQR), a measure of dispersion that captures the middle 50% of the data.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main takeaway from Figure 14.1 is that there’s considerable variation in the level of fiscal activity across countries.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Many economists interpret total public fiscal activity as the “size of government” because it gives an indication of the ratio of total government economic activity to overall economic activity within a country.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Wagner’s law predicts that the size of government grows as countries become more industrialized.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Figure 14.2, we show how fiscal activity in the same 23 advanced industrialized countries as before changed during the postwar period.</a:t>
            </a:r>
            <a:r>
              <a:rPr lang="en-US" dirty="0">
                <a:effectLst/>
              </a:rPr>
              <a:t> </a:t>
            </a:r>
            <a:endParaRPr lang="en-US" sz="1800" dirty="0">
              <a:solidFill>
                <a:srgbClr val="000000"/>
              </a:solidFill>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Consistent with Wagner’s law, we see that fiscal activity steadily increased in the first four postwar decades, a period generally characterized by economic growth and increased industrialization.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684411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14-3 Explain how electoral rules influence the partisan identity of the government and economic policy.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Source: International Monetary Fund.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Note: AL = Australia; AU = Austria; BE = Belgium; CA = Canada; DE = Denmark; FI = Finland; FR = France; GE = Germany; GR = Greece; IC = Iceland; IR = Ireland; IT = Italy; JA = Japan; NE = Netherlands; NO = Norway; NZ = New Zealand; PO = Portugal; SP = Spain; SW = Sweden; SZ = Switzerland; TU = Turkey; UK = United Kingdom; US = United States.</a:t>
            </a:r>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9822F-52F6-DE9D-FF7F-AB5F8AB98F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F98A1D-9FBC-DB58-011A-508912E79A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3FAE1C-A2E9-B313-1CE4-F45EFF9937C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14-3 Explain how electoral rules influence the partisan identity of the government and economic policy.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Source: International Monetary Fund.</a:t>
            </a:r>
          </a:p>
        </p:txBody>
      </p:sp>
      <p:sp>
        <p:nvSpPr>
          <p:cNvPr id="4" name="Slide Number Placeholder 3">
            <a:extLst>
              <a:ext uri="{FF2B5EF4-FFF2-40B4-BE49-F238E27FC236}">
                <a16:creationId xmlns:a16="http://schemas.microsoft.com/office/drawing/2014/main" id="{BD2CA23E-0FD5-E0D1-F63A-AAD06A97C41E}"/>
              </a:ext>
            </a:extLst>
          </p:cNvPr>
          <p:cNvSpPr>
            <a:spLocks noGrp="1"/>
          </p:cNvSpPr>
          <p:nvPr>
            <p:ph type="sldNum" sz="quarter" idx="5"/>
          </p:nvPr>
        </p:nvSpPr>
        <p:spPr/>
        <p:txBody>
          <a:bodyPr/>
          <a:lstStyle/>
          <a:p>
            <a:fld id="{39974C31-EB4A-4B21-8134-CB5741A1DC5F}" type="slidenum">
              <a:rPr lang="en-US" smtClean="0"/>
              <a:t>8</a:t>
            </a:fld>
            <a:endParaRPr lang="en-US"/>
          </a:p>
        </p:txBody>
      </p:sp>
    </p:spTree>
    <p:extLst>
      <p:ext uri="{BB962C8B-B14F-4D97-AF65-F5344CB8AC3E}">
        <p14:creationId xmlns:p14="http://schemas.microsoft.com/office/powerpoint/2010/main" val="2511286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14-3 </a:t>
            </a:r>
            <a:r>
              <a:rPr lang="en-GB" sz="1200" dirty="0">
                <a:solidFill>
                  <a:srgbClr val="993300"/>
                </a:solidFill>
                <a:effectLst/>
                <a:latin typeface="Times New Roman" panose="02020603050405020304" pitchFamily="18" charset="0"/>
                <a:ea typeface="Times New Roman" panose="02020603050405020304" pitchFamily="18" charset="0"/>
              </a:rPr>
              <a:t>Explain how electoral rules influence the partisan identity of the government and economic policy.</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Role of political parties</a:t>
            </a:r>
          </a:p>
          <a:p>
            <a:pPr marL="342900" indent="-3429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In most democracies, voter preferences over policy are aggregated through political parties.</a:t>
            </a:r>
            <a:r>
              <a:rPr lang="en-US" dirty="0">
                <a:effectLst/>
              </a:rPr>
              <a:t>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Political parties are at the heart of the partisan model of macroeconomic policy.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main prediction of the model is that changes in the partisan control of the government should produce predictable changes in fiscal policy. </a:t>
            </a:r>
          </a:p>
          <a:p>
            <a:pPr marL="228600" indent="-228600">
              <a:buAutoNum type="arabicPeriod"/>
            </a:pPr>
            <a:endParaRPr lang="en-US" dirty="0"/>
          </a:p>
          <a:p>
            <a:endParaRPr lang="en-US" dirty="0"/>
          </a:p>
          <a:p>
            <a:r>
              <a:rPr lang="en-US" dirty="0"/>
              <a:t>Mixed empirical support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this sounds plausible, there’s only mixed empirical support for the idea that left- and right-wing governments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in the same country</a:t>
            </a:r>
            <a:r>
              <a:rPr lang="en-US" sz="1800" dirty="0">
                <a:effectLst/>
                <a:latin typeface="Calibri" panose="020F0502020204030204" pitchFamily="34" charset="0"/>
                <a:ea typeface="Calibri" panose="020F0502020204030204" pitchFamily="34" charset="0"/>
                <a:cs typeface="Times New Roman" panose="02020603050405020304" pitchFamily="18" charset="0"/>
              </a:rPr>
              <a:t> adopt different fiscal policies.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find that left-wing governments do, indeed, adopt more expansionary fiscal policies than right-wing governments.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some find no relationship between the partisan orientation of the government and fiscal policy, and some find that, if anything, right-wing governments are more expansionary.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it’s difficult to identify a difference in the fiscal policies of left- and right-wing governments in the same country isn’t evidence in and of itself that these parties—and the voters they represent—don’t wish to implement different policies.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There’s also the possibility that the policy preferences of the median voter differ across countries.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If the median voter is further to the left in some countries than others, then these countries are likely to have a high frequency of left-wing governments.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In Figure 14.3, we reproduce a scatterplot from Cameron’s article, showing a positive relationship between the percentage of the government’s electoral base composed of left-wing parties in a country and the growth of government revenues as a share of GDP.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about electoral rules?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000000"/>
                </a:solidFill>
                <a:effectLst/>
                <a:latin typeface="Times New Roman" panose="02020603050405020304" pitchFamily="18" charset="0"/>
                <a:ea typeface="Times New Roman" panose="02020603050405020304" pitchFamily="18" charset="0"/>
              </a:rPr>
              <a:t>Over the last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three</a:t>
            </a:r>
            <a:r>
              <a:rPr lang="en-GB" sz="1800" dirty="0">
                <a:solidFill>
                  <a:srgbClr val="000000"/>
                </a:solidFill>
                <a:effectLst/>
                <a:latin typeface="Times New Roman" panose="02020603050405020304" pitchFamily="18" charset="0"/>
                <a:ea typeface="Times New Roman" panose="02020603050405020304" pitchFamily="18" charset="0"/>
              </a:rPr>
              <a:t> decades,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numerous studies have </a:t>
            </a:r>
            <a:r>
              <a:rPr lang="en-GB" sz="1800" dirty="0">
                <a:solidFill>
                  <a:srgbClr val="000000"/>
                </a:solidFill>
                <a:effectLst/>
                <a:latin typeface="Times New Roman" panose="02020603050405020304" pitchFamily="18" charset="0"/>
                <a:ea typeface="Times New Roman" panose="02020603050405020304" pitchFamily="18" charset="0"/>
              </a:rPr>
              <a:t>shown that proportional electoral systems are associated with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greater fiscal activity, particularly </a:t>
            </a:r>
            <a:r>
              <a:rPr lang="en-GB" sz="1800" dirty="0">
                <a:solidFill>
                  <a:srgbClr val="000000"/>
                </a:solidFill>
                <a:effectLst/>
                <a:latin typeface="Times New Roman" panose="02020603050405020304" pitchFamily="18" charset="0"/>
                <a:ea typeface="Times New Roman" panose="02020603050405020304" pitchFamily="18" charset="0"/>
              </a:rPr>
              <a:t>more public goods, larger and more redistributive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social </a:t>
            </a:r>
            <a:r>
              <a:rPr lang="en-GB" sz="1800" dirty="0">
                <a:solidFill>
                  <a:srgbClr val="000000"/>
                </a:solidFill>
                <a:effectLst/>
                <a:latin typeface="Times New Roman" panose="02020603050405020304" pitchFamily="18" charset="0"/>
                <a:ea typeface="Times New Roman" panose="02020603050405020304" pitchFamily="18" charset="0"/>
              </a:rPr>
              <a:t>welfare programs, and a larger overall size of government</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key reason for these results is </a:t>
            </a:r>
            <a:r>
              <a:rPr lang="en-GB" sz="1800" dirty="0">
                <a:solidFill>
                  <a:srgbClr val="000000"/>
                </a:solidFill>
                <a:effectLst/>
                <a:latin typeface="Times New Roman" panose="02020603050405020304" pitchFamily="18" charset="0"/>
                <a:ea typeface="Times New Roman" panose="02020603050405020304" pitchFamily="18" charset="0"/>
              </a:rPr>
              <a:t>that majoritarian systems</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seem to</a:t>
            </a:r>
            <a:r>
              <a:rPr lang="en-GB" sz="1800" dirty="0">
                <a:solidFill>
                  <a:srgbClr val="000000"/>
                </a:solidFill>
                <a:effectLst/>
                <a:latin typeface="Times New Roman" panose="02020603050405020304" pitchFamily="18" charset="0"/>
                <a:ea typeface="Times New Roman" panose="02020603050405020304" pitchFamily="18" charset="0"/>
              </a:rPr>
              <a:t> encourage the election of right-wing governments</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whereas proportional systems seem to be more open to left-wing governments.</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are two stories for why electoral rules matter for the type of partisan government we get.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story focuses on the political geography of where left- and right-wing voters live.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second has to do with how the government formation process in proportional and majoritarian countries affects voter behavior.</a:t>
            </a:r>
            <a:r>
              <a:rPr lang="en-US" dirty="0">
                <a:effectLst/>
              </a:rPr>
              <a:t> </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3124851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6CA76-9C5E-220B-BCAB-FAF27712E3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8A4F85-678E-851C-1BE2-CE49841598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A8ECBC-6A4C-120F-3F5D-D9B065E68C7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14-3 Explain how electoral rules influence the partisan identity of the government and economic policy.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latin typeface="Arial" panose="020B0604020202020204" pitchFamily="34" charset="0"/>
                <a:cs typeface="Arial" panose="020B0604020202020204" pitchFamily="34" charset="0"/>
              </a:rPr>
              <a:t>Source: Cameron (1978, 1255, fig. 1).</a:t>
            </a:r>
            <a:endParaRPr lang="en-US"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DDA02C43-7FCA-1BB4-163A-2FE1B1A9A508}"/>
              </a:ext>
            </a:extLst>
          </p:cNvPr>
          <p:cNvSpPr>
            <a:spLocks noGrp="1"/>
          </p:cNvSpPr>
          <p:nvPr>
            <p:ph type="sldNum" sz="quarter" idx="5"/>
          </p:nvPr>
        </p:nvSpPr>
        <p:spPr/>
        <p:txBody>
          <a:bodyPr/>
          <a:lstStyle/>
          <a:p>
            <a:fld id="{39974C31-EB4A-4B21-8134-CB5741A1DC5F}" type="slidenum">
              <a:rPr lang="en-US" smtClean="0"/>
              <a:t>10</a:t>
            </a:fld>
            <a:endParaRPr lang="en-US"/>
          </a:p>
        </p:txBody>
      </p:sp>
    </p:spTree>
    <p:extLst>
      <p:ext uri="{BB962C8B-B14F-4D97-AF65-F5344CB8AC3E}">
        <p14:creationId xmlns:p14="http://schemas.microsoft.com/office/powerpoint/2010/main" val="763820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147768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slide" Target="slide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slide" Target="slide7.xml"/></Relationships>
</file>

<file path=ppt/slides/_rels/slide2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slide" Target="slide2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slide" Target="slide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0"/>
            <a:ext cx="6400800" cy="1752600"/>
          </a:xfrm>
        </p:spPr>
        <p:txBody>
          <a:bodyPr>
            <a:normAutofit fontScale="90000"/>
          </a:bodyPr>
          <a:lstStyle/>
          <a:p>
            <a:pPr marL="0" indent="0"/>
            <a:r>
              <a:rPr lang="en-US" dirty="0"/>
              <a:t>Clark, Foundations of Comparative Politics, Edition 2</a:t>
            </a:r>
            <a:br>
              <a:rPr lang="en-US" dirty="0"/>
            </a:br>
            <a:r>
              <a:rPr lang="en-US" dirty="0"/>
              <a:t>Chapter 14: Consequences of Democratic Institutions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F69B3-5880-18FD-EAC8-4AB0E938086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F3BBB23-235C-278F-C260-D14822826613}"/>
              </a:ext>
            </a:extLst>
          </p:cNvPr>
          <p:cNvSpPr>
            <a:spLocks noGrp="1"/>
          </p:cNvSpPr>
          <p:nvPr>
            <p:ph type="title"/>
          </p:nvPr>
        </p:nvSpPr>
        <p:spPr>
          <a:xfrm>
            <a:off x="457200" y="881196"/>
            <a:ext cx="8229600" cy="1077305"/>
          </a:xfrm>
        </p:spPr>
        <p:txBody>
          <a:bodyPr>
            <a:normAutofit fontScale="90000"/>
          </a:bodyPr>
          <a:lstStyle/>
          <a:p>
            <a:r>
              <a:rPr lang="en-US" dirty="0"/>
              <a:t>The Effect of Political Institutions on Fiscal Policy </a:t>
            </a:r>
            <a:r>
              <a:rPr lang="en-US" sz="2700" dirty="0"/>
              <a:t>(5 of 6)</a:t>
            </a:r>
          </a:p>
        </p:txBody>
      </p:sp>
      <p:sp>
        <p:nvSpPr>
          <p:cNvPr id="4" name="Content Placeholder 3">
            <a:extLst>
              <a:ext uri="{FF2B5EF4-FFF2-40B4-BE49-F238E27FC236}">
                <a16:creationId xmlns:a16="http://schemas.microsoft.com/office/drawing/2014/main" id="{B65B6C49-6025-2A04-4CD8-DF24207968C5}"/>
              </a:ext>
            </a:extLst>
          </p:cNvPr>
          <p:cNvSpPr>
            <a:spLocks noGrp="1"/>
          </p:cNvSpPr>
          <p:nvPr>
            <p:ph idx="1"/>
          </p:nvPr>
        </p:nvSpPr>
        <p:spPr>
          <a:xfrm>
            <a:off x="457200" y="2183362"/>
            <a:ext cx="8001000" cy="1017038"/>
          </a:xfrm>
        </p:spPr>
        <p:txBody>
          <a:bodyPr anchor="ctr">
            <a:noAutofit/>
          </a:bodyPr>
          <a:lstStyle/>
          <a:p>
            <a:pPr marL="0" indent="0">
              <a:buNone/>
            </a:pPr>
            <a:r>
              <a:rPr lang="en-US" sz="2400" b="1" dirty="0"/>
              <a:t>Figure 14.3</a:t>
            </a:r>
            <a:r>
              <a:rPr lang="en-US" sz="2400" dirty="0"/>
              <a:t> The Partisan Composition of Government and the Expansion of the Public Economy, 1960–1975 (Percentages)</a:t>
            </a:r>
            <a:endParaRPr lang="en-US" sz="2400" noProof="0" dirty="0"/>
          </a:p>
        </p:txBody>
      </p:sp>
      <p:pic>
        <p:nvPicPr>
          <p:cNvPr id="11" name="Content Placeholder 10" descr="Graph of share of Governments ' Electoral base composed of social democratic or labor parties versus increase in GDP represented by all government revenues.">
            <a:extLst>
              <a:ext uri="{FF2B5EF4-FFF2-40B4-BE49-F238E27FC236}">
                <a16:creationId xmlns:a16="http://schemas.microsoft.com/office/drawing/2014/main" id="{54C07728-A587-EC60-8107-41123CFB435A}"/>
              </a:ext>
            </a:extLst>
          </p:cNvPr>
          <p:cNvPicPr>
            <a:picLocks noGrp="1" noChangeAspect="1"/>
          </p:cNvPicPr>
          <p:nvPr>
            <p:ph sz="quarter" idx="13"/>
          </p:nvPr>
        </p:nvPicPr>
        <p:blipFill>
          <a:blip r:embed="rId3"/>
          <a:stretch>
            <a:fillRect/>
          </a:stretch>
        </p:blipFill>
        <p:spPr>
          <a:xfrm>
            <a:off x="2780603" y="3352800"/>
            <a:ext cx="3354192" cy="2484596"/>
          </a:xfrm>
        </p:spPr>
      </p:pic>
      <p:sp>
        <p:nvSpPr>
          <p:cNvPr id="8" name="Content Placeholder 7">
            <a:extLst>
              <a:ext uri="{FF2B5EF4-FFF2-40B4-BE49-F238E27FC236}">
                <a16:creationId xmlns:a16="http://schemas.microsoft.com/office/drawing/2014/main" id="{0FB0B446-4FAE-9077-BCC0-5CE5D52DA02D}"/>
              </a:ext>
            </a:extLst>
          </p:cNvPr>
          <p:cNvSpPr>
            <a:spLocks noGrp="1"/>
          </p:cNvSpPr>
          <p:nvPr>
            <p:ph sz="quarter" idx="15"/>
          </p:nvPr>
        </p:nvSpPr>
        <p:spPr>
          <a:xfrm>
            <a:off x="5068170" y="5914833"/>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0B1E04B1-5BDB-D09C-C4E2-599660EB5627}"/>
              </a:ext>
            </a:extLst>
          </p:cNvPr>
          <p:cNvSpPr>
            <a:spLocks noGrp="1"/>
          </p:cNvSpPr>
          <p:nvPr>
            <p:ph type="ftr" sz="quarter" idx="11"/>
          </p:nvPr>
        </p:nvSpPr>
        <p:spPr>
          <a:xfrm>
            <a:off x="457200" y="6444089"/>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E78FBC7-B300-39A2-5A1A-24952A57BAE6}"/>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649171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1A84F-FFC4-8DC7-4DEA-A22530BE4CE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C6ED25E-B044-BBB1-84A5-0AD4C8E01A81}"/>
              </a:ext>
            </a:extLst>
          </p:cNvPr>
          <p:cNvSpPr>
            <a:spLocks noGrp="1"/>
          </p:cNvSpPr>
          <p:nvPr>
            <p:ph type="title"/>
          </p:nvPr>
        </p:nvSpPr>
        <p:spPr/>
        <p:txBody>
          <a:bodyPr>
            <a:normAutofit fontScale="90000"/>
          </a:bodyPr>
          <a:lstStyle/>
          <a:p>
            <a:r>
              <a:rPr lang="en-US" dirty="0"/>
              <a:t>The Effect of Political Institutions on Fiscal Policy </a:t>
            </a:r>
            <a:r>
              <a:rPr lang="en-US" sz="2700" dirty="0"/>
              <a:t>(6 of 6)</a:t>
            </a:r>
          </a:p>
        </p:txBody>
      </p:sp>
      <p:sp>
        <p:nvSpPr>
          <p:cNvPr id="4" name="Content Placeholder 3">
            <a:extLst>
              <a:ext uri="{FF2B5EF4-FFF2-40B4-BE49-F238E27FC236}">
                <a16:creationId xmlns:a16="http://schemas.microsoft.com/office/drawing/2014/main" id="{BA533E35-E0B3-992D-1338-A13B6923C35A}"/>
              </a:ext>
            </a:extLst>
          </p:cNvPr>
          <p:cNvSpPr>
            <a:spLocks noGrp="1"/>
          </p:cNvSpPr>
          <p:nvPr>
            <p:ph idx="1"/>
          </p:nvPr>
        </p:nvSpPr>
        <p:spPr/>
        <p:txBody>
          <a:bodyPr/>
          <a:lstStyle/>
          <a:p>
            <a:pPr marL="0" indent="0">
              <a:buNone/>
            </a:pPr>
            <a:r>
              <a:rPr lang="en-US" dirty="0"/>
              <a:t>Summary</a:t>
            </a:r>
          </a:p>
          <a:p>
            <a:r>
              <a:rPr lang="en-US" dirty="0"/>
              <a:t>Political institutions influence macroeconomic policies.</a:t>
            </a:r>
          </a:p>
          <a:p>
            <a:endParaRPr lang="en-US" dirty="0"/>
          </a:p>
        </p:txBody>
      </p:sp>
      <p:sp>
        <p:nvSpPr>
          <p:cNvPr id="2" name="Footer Placeholder 1">
            <a:extLst>
              <a:ext uri="{FF2B5EF4-FFF2-40B4-BE49-F238E27FC236}">
                <a16:creationId xmlns:a16="http://schemas.microsoft.com/office/drawing/2014/main" id="{A7274767-3A14-BBE8-7C85-082B182D08E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992FE67-AC06-26E2-CC05-06E2608253E7}"/>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240046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A1826-96F4-D145-2094-98CD36ACFAE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049C47A-B688-EB4F-874D-2227E7C6DB46}"/>
              </a:ext>
            </a:extLst>
          </p:cNvPr>
          <p:cNvSpPr>
            <a:spLocks noGrp="1"/>
          </p:cNvSpPr>
          <p:nvPr>
            <p:ph type="title"/>
          </p:nvPr>
        </p:nvSpPr>
        <p:spPr/>
        <p:txBody>
          <a:bodyPr>
            <a:normAutofit fontScale="90000"/>
          </a:bodyPr>
          <a:lstStyle/>
          <a:p>
            <a:r>
              <a:rPr lang="en-US" dirty="0"/>
              <a:t>Electoral Laws, Federalism, and Ethnic Conflict </a:t>
            </a:r>
            <a:r>
              <a:rPr lang="en-US" sz="2700" dirty="0"/>
              <a:t>(1 of 3)</a:t>
            </a:r>
          </a:p>
        </p:txBody>
      </p:sp>
      <p:sp>
        <p:nvSpPr>
          <p:cNvPr id="4" name="Content Placeholder 3">
            <a:extLst>
              <a:ext uri="{FF2B5EF4-FFF2-40B4-BE49-F238E27FC236}">
                <a16:creationId xmlns:a16="http://schemas.microsoft.com/office/drawing/2014/main" id="{1FAF743C-0C26-6F72-7EC9-1E381FED0B7A}"/>
              </a:ext>
            </a:extLst>
          </p:cNvPr>
          <p:cNvSpPr>
            <a:spLocks noGrp="1"/>
          </p:cNvSpPr>
          <p:nvPr>
            <p:ph idx="1"/>
          </p:nvPr>
        </p:nvSpPr>
        <p:spPr/>
        <p:txBody>
          <a:bodyPr/>
          <a:lstStyle/>
          <a:p>
            <a:pPr marL="0" indent="0">
              <a:buNone/>
            </a:pPr>
            <a:r>
              <a:rPr lang="en-US" dirty="0"/>
              <a:t>Ethnic Diversity and Conflict</a:t>
            </a:r>
          </a:p>
          <a:p>
            <a:r>
              <a:rPr lang="en-US" dirty="0"/>
              <a:t>Large-scale conflict.</a:t>
            </a:r>
          </a:p>
          <a:p>
            <a:r>
              <a:rPr lang="en-US" dirty="0"/>
              <a:t>Fearon and Laitin (1996).</a:t>
            </a:r>
          </a:p>
          <a:p>
            <a:r>
              <a:rPr lang="en-US" dirty="0"/>
              <a:t>Effect of electoral laws.</a:t>
            </a:r>
          </a:p>
          <a:p>
            <a:r>
              <a:rPr lang="en-US" dirty="0"/>
              <a:t>Ethnic outbidding.</a:t>
            </a:r>
          </a:p>
        </p:txBody>
      </p:sp>
      <p:sp>
        <p:nvSpPr>
          <p:cNvPr id="2" name="Footer Placeholder 1">
            <a:extLst>
              <a:ext uri="{FF2B5EF4-FFF2-40B4-BE49-F238E27FC236}">
                <a16:creationId xmlns:a16="http://schemas.microsoft.com/office/drawing/2014/main" id="{CC4EAAD6-320B-4B64-C812-571033F9F67D}"/>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C6EA658-5682-8F4A-7A9F-21EBF0018AFA}"/>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677475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2B2062-5171-F7C6-3E05-E248DF269AD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C824EDE-D680-CC54-7DF8-6D275E7E21BD}"/>
              </a:ext>
            </a:extLst>
          </p:cNvPr>
          <p:cNvSpPr>
            <a:spLocks noGrp="1"/>
          </p:cNvSpPr>
          <p:nvPr>
            <p:ph type="title"/>
          </p:nvPr>
        </p:nvSpPr>
        <p:spPr/>
        <p:txBody>
          <a:bodyPr>
            <a:normAutofit fontScale="90000"/>
          </a:bodyPr>
          <a:lstStyle/>
          <a:p>
            <a:r>
              <a:rPr lang="en-US" dirty="0"/>
              <a:t>Electoral Laws, Federalism, and Ethnic Conflict </a:t>
            </a:r>
            <a:r>
              <a:rPr lang="en-US" sz="2700" dirty="0"/>
              <a:t>(2 of 3)</a:t>
            </a:r>
          </a:p>
        </p:txBody>
      </p:sp>
      <p:sp>
        <p:nvSpPr>
          <p:cNvPr id="4" name="Content Placeholder 3">
            <a:extLst>
              <a:ext uri="{FF2B5EF4-FFF2-40B4-BE49-F238E27FC236}">
                <a16:creationId xmlns:a16="http://schemas.microsoft.com/office/drawing/2014/main" id="{6C6DF1E3-429C-9FA7-CDBD-33EA1A4395A3}"/>
              </a:ext>
            </a:extLst>
          </p:cNvPr>
          <p:cNvSpPr>
            <a:spLocks noGrp="1"/>
          </p:cNvSpPr>
          <p:nvPr>
            <p:ph idx="1"/>
          </p:nvPr>
        </p:nvSpPr>
        <p:spPr/>
        <p:txBody>
          <a:bodyPr/>
          <a:lstStyle/>
          <a:p>
            <a:pPr marL="0" indent="0">
              <a:buNone/>
            </a:pPr>
            <a:r>
              <a:rPr lang="en-US" dirty="0"/>
              <a:t>Electoral Laws and Ethnic Conflict</a:t>
            </a:r>
          </a:p>
          <a:p>
            <a:r>
              <a:rPr lang="en-US" dirty="0"/>
              <a:t>Can institutions prevent ethnic conflict?</a:t>
            </a:r>
          </a:p>
          <a:p>
            <a:r>
              <a:rPr lang="en-US" dirty="0"/>
              <a:t>Consociationalism and confessionalism.</a:t>
            </a:r>
          </a:p>
          <a:p>
            <a:r>
              <a:rPr lang="en-US" dirty="0"/>
              <a:t>Two basic assumptions.</a:t>
            </a:r>
          </a:p>
          <a:p>
            <a:r>
              <a:rPr lang="en-US" dirty="0"/>
              <a:t>The alternative vote (AV). </a:t>
            </a:r>
          </a:p>
          <a:p>
            <a:endParaRPr lang="en-US" dirty="0"/>
          </a:p>
        </p:txBody>
      </p:sp>
      <p:sp>
        <p:nvSpPr>
          <p:cNvPr id="2" name="Footer Placeholder 1">
            <a:extLst>
              <a:ext uri="{FF2B5EF4-FFF2-40B4-BE49-F238E27FC236}">
                <a16:creationId xmlns:a16="http://schemas.microsoft.com/office/drawing/2014/main" id="{25F1CF99-0404-9BAA-A28B-661EF1C8EDE3}"/>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4DEDDCFA-73F4-2E4B-4A76-D0BC7FA191B2}"/>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946575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49F88-9060-24A4-A1DF-44356B2F0CF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48717D0-F9A3-130D-3B5B-08C2CE161381}"/>
              </a:ext>
            </a:extLst>
          </p:cNvPr>
          <p:cNvSpPr>
            <a:spLocks noGrp="1"/>
          </p:cNvSpPr>
          <p:nvPr>
            <p:ph type="title"/>
          </p:nvPr>
        </p:nvSpPr>
        <p:spPr/>
        <p:txBody>
          <a:bodyPr>
            <a:normAutofit fontScale="90000"/>
          </a:bodyPr>
          <a:lstStyle/>
          <a:p>
            <a:r>
              <a:rPr lang="en-US" dirty="0"/>
              <a:t>Electoral Laws, Federalism, and Ethnic Conflict </a:t>
            </a:r>
            <a:r>
              <a:rPr lang="en-US" sz="2700" dirty="0"/>
              <a:t>(3 of 3)</a:t>
            </a:r>
          </a:p>
        </p:txBody>
      </p:sp>
      <p:sp>
        <p:nvSpPr>
          <p:cNvPr id="4" name="Content Placeholder 3">
            <a:extLst>
              <a:ext uri="{FF2B5EF4-FFF2-40B4-BE49-F238E27FC236}">
                <a16:creationId xmlns:a16="http://schemas.microsoft.com/office/drawing/2014/main" id="{C025BE98-2E82-FF3F-7D96-E5E11C331B8C}"/>
              </a:ext>
            </a:extLst>
          </p:cNvPr>
          <p:cNvSpPr>
            <a:spLocks noGrp="1"/>
          </p:cNvSpPr>
          <p:nvPr>
            <p:ph idx="1"/>
          </p:nvPr>
        </p:nvSpPr>
        <p:spPr/>
        <p:txBody>
          <a:bodyPr/>
          <a:lstStyle/>
          <a:p>
            <a:pPr marL="0" indent="0">
              <a:buNone/>
            </a:pPr>
            <a:r>
              <a:rPr lang="en-US" dirty="0"/>
              <a:t>Federalism and Ethnic Conflict</a:t>
            </a:r>
          </a:p>
          <a:p>
            <a:r>
              <a:rPr lang="en-US" dirty="0"/>
              <a:t>Incongruent and asymmetric federalism.</a:t>
            </a:r>
          </a:p>
          <a:p>
            <a:r>
              <a:rPr lang="en-US" dirty="0"/>
              <a:t>Federalism can intensify ethnic conflict.</a:t>
            </a:r>
          </a:p>
          <a:p>
            <a:r>
              <a:rPr lang="en-US" dirty="0"/>
              <a:t>Political decentralization curbs ethnic conflict.</a:t>
            </a:r>
          </a:p>
          <a:p>
            <a:r>
              <a:rPr lang="en-US" dirty="0"/>
              <a:t>Institutional choices help federalism succeed. </a:t>
            </a:r>
          </a:p>
        </p:txBody>
      </p:sp>
      <p:sp>
        <p:nvSpPr>
          <p:cNvPr id="2" name="Footer Placeholder 1">
            <a:extLst>
              <a:ext uri="{FF2B5EF4-FFF2-40B4-BE49-F238E27FC236}">
                <a16:creationId xmlns:a16="http://schemas.microsoft.com/office/drawing/2014/main" id="{C39505AF-9A20-91DE-584E-9B83FC60C84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6AA3094-227E-C404-9319-B6B5E3C9A7B4}"/>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2968911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1F844-BE89-F6E2-FA0C-98BFF8A0C2A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FA7A5C8-CAD9-991E-C2B9-9B236F0969EC}"/>
              </a:ext>
            </a:extLst>
          </p:cNvPr>
          <p:cNvSpPr>
            <a:spLocks noGrp="1"/>
          </p:cNvSpPr>
          <p:nvPr>
            <p:ph type="title"/>
          </p:nvPr>
        </p:nvSpPr>
        <p:spPr/>
        <p:txBody>
          <a:bodyPr>
            <a:normAutofit fontScale="90000"/>
          </a:bodyPr>
          <a:lstStyle/>
          <a:p>
            <a:r>
              <a:rPr lang="en-US" dirty="0"/>
              <a:t>Presidentialism and Democratic Survival </a:t>
            </a:r>
            <a:r>
              <a:rPr lang="en-US" sz="2700" dirty="0"/>
              <a:t>(1 of 7)</a:t>
            </a:r>
          </a:p>
        </p:txBody>
      </p:sp>
      <p:sp>
        <p:nvSpPr>
          <p:cNvPr id="4" name="Content Placeholder 3">
            <a:extLst>
              <a:ext uri="{FF2B5EF4-FFF2-40B4-BE49-F238E27FC236}">
                <a16:creationId xmlns:a16="http://schemas.microsoft.com/office/drawing/2014/main" id="{034887F1-5DC5-3396-DF1E-9A6D5068AA61}"/>
              </a:ext>
            </a:extLst>
          </p:cNvPr>
          <p:cNvSpPr>
            <a:spLocks noGrp="1"/>
          </p:cNvSpPr>
          <p:nvPr>
            <p:ph idx="1"/>
          </p:nvPr>
        </p:nvSpPr>
        <p:spPr/>
        <p:txBody>
          <a:bodyPr/>
          <a:lstStyle/>
          <a:p>
            <a:pPr marL="0" indent="0">
              <a:buNone/>
            </a:pPr>
            <a:r>
              <a:rPr lang="en-US" dirty="0"/>
              <a:t>The Perils of Presidentialism</a:t>
            </a:r>
          </a:p>
          <a:p>
            <a:r>
              <a:rPr lang="en-US" dirty="0"/>
              <a:t>Presidentialism can be problematic.</a:t>
            </a:r>
          </a:p>
          <a:p>
            <a:r>
              <a:rPr lang="en-US" dirty="0"/>
              <a:t>Pattern of executive recruitment.</a:t>
            </a:r>
          </a:p>
          <a:p>
            <a:r>
              <a:rPr lang="en-US" dirty="0"/>
              <a:t>Problems of parliamentarism.</a:t>
            </a:r>
          </a:p>
          <a:p>
            <a:r>
              <a:rPr lang="en-US" dirty="0"/>
              <a:t>Democratic survival rate.</a:t>
            </a:r>
          </a:p>
          <a:p>
            <a:endParaRPr lang="en-US" dirty="0"/>
          </a:p>
          <a:p>
            <a:endParaRPr lang="en-US" dirty="0"/>
          </a:p>
        </p:txBody>
      </p:sp>
      <p:sp>
        <p:nvSpPr>
          <p:cNvPr id="2" name="Footer Placeholder 1">
            <a:extLst>
              <a:ext uri="{FF2B5EF4-FFF2-40B4-BE49-F238E27FC236}">
                <a16:creationId xmlns:a16="http://schemas.microsoft.com/office/drawing/2014/main" id="{21278C31-EEE0-CC38-C357-0BCC0F6039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92520DF-E3C0-DE0A-A073-318DC42CB406}"/>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037123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1DD8E-AD90-ABBB-A662-F043F51E98C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1BEA99D-B28A-2750-E0E7-6F6B6F6593E1}"/>
              </a:ext>
            </a:extLst>
          </p:cNvPr>
          <p:cNvSpPr>
            <a:spLocks noGrp="1"/>
          </p:cNvSpPr>
          <p:nvPr>
            <p:ph type="title"/>
          </p:nvPr>
        </p:nvSpPr>
        <p:spPr/>
        <p:txBody>
          <a:bodyPr>
            <a:normAutofit fontScale="90000"/>
          </a:bodyPr>
          <a:lstStyle/>
          <a:p>
            <a:r>
              <a:rPr lang="en-US" dirty="0"/>
              <a:t>Presidentialism and Democratic Survival </a:t>
            </a:r>
            <a:r>
              <a:rPr lang="en-US" sz="2700" dirty="0"/>
              <a:t>(2 of 7)</a:t>
            </a:r>
            <a:endParaRPr lang="en-US" dirty="0"/>
          </a:p>
        </p:txBody>
      </p:sp>
      <p:sp>
        <p:nvSpPr>
          <p:cNvPr id="4" name="Content Placeholder 3">
            <a:extLst>
              <a:ext uri="{FF2B5EF4-FFF2-40B4-BE49-F238E27FC236}">
                <a16:creationId xmlns:a16="http://schemas.microsoft.com/office/drawing/2014/main" id="{B91C54FD-5E34-5410-BEF5-8CB07944E175}"/>
              </a:ext>
            </a:extLst>
          </p:cNvPr>
          <p:cNvSpPr>
            <a:spLocks noGrp="1"/>
          </p:cNvSpPr>
          <p:nvPr>
            <p:ph idx="1"/>
          </p:nvPr>
        </p:nvSpPr>
        <p:spPr/>
        <p:txBody>
          <a:bodyPr>
            <a:normAutofit/>
          </a:bodyPr>
          <a:lstStyle/>
          <a:p>
            <a:pPr marL="0" indent="0">
              <a:buNone/>
            </a:pPr>
            <a:r>
              <a:rPr lang="en-US" sz="1800" b="1" dirty="0"/>
              <a:t>Table 14.2: Democratic Survival in 53 Non-OECD Countries, 1973–1989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Data are from Stepan and Skach (1993, 11). </a:t>
            </a:r>
          </a:p>
        </p:txBody>
      </p:sp>
      <p:graphicFrame>
        <p:nvGraphicFramePr>
          <p:cNvPr id="6" name="Table 5">
            <a:extLst>
              <a:ext uri="{FF2B5EF4-FFF2-40B4-BE49-F238E27FC236}">
                <a16:creationId xmlns:a16="http://schemas.microsoft.com/office/drawing/2014/main" id="{BB58FAD5-0B1B-DEA6-0C52-11D34D51CEFA}"/>
              </a:ext>
            </a:extLst>
          </p:cNvPr>
          <p:cNvGraphicFramePr>
            <a:graphicFrameLocks noGrp="1"/>
          </p:cNvGraphicFramePr>
          <p:nvPr>
            <p:extLst>
              <p:ext uri="{D42A27DB-BD31-4B8C-83A1-F6EECF244321}">
                <p14:modId xmlns:p14="http://schemas.microsoft.com/office/powerpoint/2010/main" val="843017499"/>
              </p:ext>
            </p:extLst>
          </p:nvPr>
        </p:nvGraphicFramePr>
        <p:xfrm>
          <a:off x="609600" y="2514600"/>
          <a:ext cx="7391400" cy="2971799"/>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1152570446"/>
                    </a:ext>
                  </a:extLst>
                </a:gridCol>
                <a:gridCol w="2463800">
                  <a:extLst>
                    <a:ext uri="{9D8B030D-6E8A-4147-A177-3AD203B41FA5}">
                      <a16:colId xmlns:a16="http://schemas.microsoft.com/office/drawing/2014/main" val="2020288734"/>
                    </a:ext>
                  </a:extLst>
                </a:gridCol>
                <a:gridCol w="2463800">
                  <a:extLst>
                    <a:ext uri="{9D8B030D-6E8A-4147-A177-3AD203B41FA5}">
                      <a16:colId xmlns:a16="http://schemas.microsoft.com/office/drawing/2014/main" val="3886904657"/>
                    </a:ext>
                  </a:extLst>
                </a:gridCol>
              </a:tblGrid>
              <a:tr h="410126">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Parliamentary</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Presidential</a:t>
                      </a:r>
                    </a:p>
                  </a:txBody>
                  <a:tcPr marL="68580" marR="68580" marT="0" marB="0"/>
                </a:tc>
                <a:extLst>
                  <a:ext uri="{0D108BD9-81ED-4DB2-BD59-A6C34878D82A}">
                    <a16:rowId xmlns:a16="http://schemas.microsoft.com/office/drawing/2014/main" val="752293194"/>
                  </a:ext>
                </a:extLst>
              </a:tr>
              <a:tr h="853891">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Democratic for at least one year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99034220"/>
                  </a:ext>
                </a:extLst>
              </a:tr>
              <a:tr h="853891">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Democratic for ten consecutive years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17</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16401483"/>
                  </a:ext>
                </a:extLst>
              </a:tr>
              <a:tr h="853891">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Democratic survival rate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61%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07147893"/>
                  </a:ext>
                </a:extLst>
              </a:tr>
            </a:tbl>
          </a:graphicData>
        </a:graphic>
      </p:graphicFrame>
      <p:sp>
        <p:nvSpPr>
          <p:cNvPr id="2" name="Footer Placeholder 1">
            <a:extLst>
              <a:ext uri="{FF2B5EF4-FFF2-40B4-BE49-F238E27FC236}">
                <a16:creationId xmlns:a16="http://schemas.microsoft.com/office/drawing/2014/main" id="{76915903-59F1-F953-0F3A-305AA9FA8842}"/>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8043436-F237-E8FA-2814-38F2BA941164}"/>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4113015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C17FC-9EDB-701C-E83E-647B43F240F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8B31C2F-AAFA-D1C6-2823-A8CC5A4DF80D}"/>
              </a:ext>
            </a:extLst>
          </p:cNvPr>
          <p:cNvSpPr>
            <a:spLocks noGrp="1"/>
          </p:cNvSpPr>
          <p:nvPr>
            <p:ph type="title"/>
          </p:nvPr>
        </p:nvSpPr>
        <p:spPr/>
        <p:txBody>
          <a:bodyPr>
            <a:normAutofit fontScale="90000"/>
          </a:bodyPr>
          <a:lstStyle/>
          <a:p>
            <a:r>
              <a:rPr lang="en-US" dirty="0"/>
              <a:t>Presidentialism and Democratic Survival </a:t>
            </a:r>
            <a:r>
              <a:rPr lang="en-US" sz="2700" dirty="0"/>
              <a:t>(3 of 7)</a:t>
            </a:r>
            <a:endParaRPr lang="en-US" dirty="0"/>
          </a:p>
        </p:txBody>
      </p:sp>
      <p:sp>
        <p:nvSpPr>
          <p:cNvPr id="4" name="Content Placeholder 3">
            <a:extLst>
              <a:ext uri="{FF2B5EF4-FFF2-40B4-BE49-F238E27FC236}">
                <a16:creationId xmlns:a16="http://schemas.microsoft.com/office/drawing/2014/main" id="{0D140FE4-C5F4-C85C-5DEF-8C255AE71939}"/>
              </a:ext>
            </a:extLst>
          </p:cNvPr>
          <p:cNvSpPr>
            <a:spLocks noGrp="1"/>
          </p:cNvSpPr>
          <p:nvPr>
            <p:ph idx="1"/>
          </p:nvPr>
        </p:nvSpPr>
        <p:spPr/>
        <p:txBody>
          <a:bodyPr>
            <a:normAutofit/>
          </a:bodyPr>
          <a:lstStyle/>
          <a:p>
            <a:pPr marL="0" indent="0">
              <a:buNone/>
            </a:pPr>
            <a:r>
              <a:rPr lang="en-US" sz="1800" b="1" dirty="0"/>
              <a:t>Table 14.3: Military Coups in 53 Non-OECD Countries, 1973–1989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Data are from Stepan and Skach (1993, 12). </a:t>
            </a:r>
          </a:p>
        </p:txBody>
      </p:sp>
      <p:graphicFrame>
        <p:nvGraphicFramePr>
          <p:cNvPr id="6" name="Table 5">
            <a:extLst>
              <a:ext uri="{FF2B5EF4-FFF2-40B4-BE49-F238E27FC236}">
                <a16:creationId xmlns:a16="http://schemas.microsoft.com/office/drawing/2014/main" id="{67D79747-C26D-09EC-4AB0-682A2099BB7B}"/>
              </a:ext>
            </a:extLst>
          </p:cNvPr>
          <p:cNvGraphicFramePr>
            <a:graphicFrameLocks noGrp="1"/>
          </p:cNvGraphicFramePr>
          <p:nvPr>
            <p:extLst>
              <p:ext uri="{D42A27DB-BD31-4B8C-83A1-F6EECF244321}">
                <p14:modId xmlns:p14="http://schemas.microsoft.com/office/powerpoint/2010/main" val="3955966684"/>
              </p:ext>
            </p:extLst>
          </p:nvPr>
        </p:nvGraphicFramePr>
        <p:xfrm>
          <a:off x="609600" y="2514600"/>
          <a:ext cx="7391400" cy="2971799"/>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1152570446"/>
                    </a:ext>
                  </a:extLst>
                </a:gridCol>
                <a:gridCol w="2463800">
                  <a:extLst>
                    <a:ext uri="{9D8B030D-6E8A-4147-A177-3AD203B41FA5}">
                      <a16:colId xmlns:a16="http://schemas.microsoft.com/office/drawing/2014/main" val="2020288734"/>
                    </a:ext>
                  </a:extLst>
                </a:gridCol>
                <a:gridCol w="2463800">
                  <a:extLst>
                    <a:ext uri="{9D8B030D-6E8A-4147-A177-3AD203B41FA5}">
                      <a16:colId xmlns:a16="http://schemas.microsoft.com/office/drawing/2014/main" val="3886904657"/>
                    </a:ext>
                  </a:extLst>
                </a:gridCol>
              </a:tblGrid>
              <a:tr h="410126">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Parliamentary</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Presidential</a:t>
                      </a:r>
                    </a:p>
                  </a:txBody>
                  <a:tcPr marL="68580" marR="68580" marT="0" marB="0"/>
                </a:tc>
                <a:extLst>
                  <a:ext uri="{0D108BD9-81ED-4DB2-BD59-A6C34878D82A}">
                    <a16:rowId xmlns:a16="http://schemas.microsoft.com/office/drawing/2014/main" val="752293194"/>
                  </a:ext>
                </a:extLst>
              </a:tr>
              <a:tr h="853891">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Democratic for at least one year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25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99034220"/>
                  </a:ext>
                </a:extLst>
              </a:tr>
              <a:tr h="853891">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Number that experienced a coup</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16401483"/>
                  </a:ext>
                </a:extLst>
              </a:tr>
              <a:tr h="853891">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Coup susceptibility rate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18%</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40%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07147893"/>
                  </a:ext>
                </a:extLst>
              </a:tr>
            </a:tbl>
          </a:graphicData>
        </a:graphic>
      </p:graphicFrame>
      <p:sp>
        <p:nvSpPr>
          <p:cNvPr id="2" name="Footer Placeholder 1">
            <a:extLst>
              <a:ext uri="{FF2B5EF4-FFF2-40B4-BE49-F238E27FC236}">
                <a16:creationId xmlns:a16="http://schemas.microsoft.com/office/drawing/2014/main" id="{7ACFED0B-329F-8246-C94E-3912CC2F5B52}"/>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2A4837D-5E12-C868-25F2-34CEB84D3A91}"/>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1657646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47B87-47B9-AC13-0345-920A9C64457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8E32E87-83DD-FED7-F97B-58C695098797}"/>
              </a:ext>
            </a:extLst>
          </p:cNvPr>
          <p:cNvSpPr>
            <a:spLocks noGrp="1"/>
          </p:cNvSpPr>
          <p:nvPr>
            <p:ph type="title"/>
          </p:nvPr>
        </p:nvSpPr>
        <p:spPr/>
        <p:txBody>
          <a:bodyPr>
            <a:normAutofit fontScale="90000"/>
          </a:bodyPr>
          <a:lstStyle/>
          <a:p>
            <a:r>
              <a:rPr lang="en-US" dirty="0"/>
              <a:t>Presidentialism and Democratic Survival </a:t>
            </a:r>
            <a:r>
              <a:rPr lang="en-US" sz="2700" dirty="0"/>
              <a:t>(4 of 7)</a:t>
            </a:r>
            <a:endParaRPr lang="en-US" dirty="0"/>
          </a:p>
        </p:txBody>
      </p:sp>
      <p:sp>
        <p:nvSpPr>
          <p:cNvPr id="4" name="Content Placeholder 3">
            <a:extLst>
              <a:ext uri="{FF2B5EF4-FFF2-40B4-BE49-F238E27FC236}">
                <a16:creationId xmlns:a16="http://schemas.microsoft.com/office/drawing/2014/main" id="{3C666265-6B6D-9DBA-2D96-D57F78C3FB1E}"/>
              </a:ext>
            </a:extLst>
          </p:cNvPr>
          <p:cNvSpPr>
            <a:spLocks noGrp="1"/>
          </p:cNvSpPr>
          <p:nvPr>
            <p:ph idx="1"/>
          </p:nvPr>
        </p:nvSpPr>
        <p:spPr/>
        <p:txBody>
          <a:bodyPr>
            <a:normAutofit lnSpcReduction="10000"/>
          </a:bodyPr>
          <a:lstStyle/>
          <a:p>
            <a:pPr marL="0" indent="0">
              <a:buNone/>
            </a:pPr>
            <a:r>
              <a:rPr lang="en-US" sz="1800" b="1" dirty="0"/>
              <a:t>Table 14.4: Democratic Underachievers and Overachievers by Regime Type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Data are from Stepan and Skach (1993, 10). </a:t>
            </a:r>
          </a:p>
        </p:txBody>
      </p:sp>
      <p:graphicFrame>
        <p:nvGraphicFramePr>
          <p:cNvPr id="6" name="Table 5">
            <a:extLst>
              <a:ext uri="{FF2B5EF4-FFF2-40B4-BE49-F238E27FC236}">
                <a16:creationId xmlns:a16="http://schemas.microsoft.com/office/drawing/2014/main" id="{BA34C521-7B8A-24A0-D8ED-0817D5EF9736}"/>
              </a:ext>
            </a:extLst>
          </p:cNvPr>
          <p:cNvGraphicFramePr>
            <a:graphicFrameLocks noGrp="1"/>
          </p:cNvGraphicFramePr>
          <p:nvPr>
            <p:extLst>
              <p:ext uri="{D42A27DB-BD31-4B8C-83A1-F6EECF244321}">
                <p14:modId xmlns:p14="http://schemas.microsoft.com/office/powerpoint/2010/main" val="380814804"/>
              </p:ext>
            </p:extLst>
          </p:nvPr>
        </p:nvGraphicFramePr>
        <p:xfrm>
          <a:off x="533400" y="2743200"/>
          <a:ext cx="7391400" cy="2971799"/>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1152570446"/>
                    </a:ext>
                  </a:extLst>
                </a:gridCol>
                <a:gridCol w="2463800">
                  <a:extLst>
                    <a:ext uri="{9D8B030D-6E8A-4147-A177-3AD203B41FA5}">
                      <a16:colId xmlns:a16="http://schemas.microsoft.com/office/drawing/2014/main" val="2020288734"/>
                    </a:ext>
                  </a:extLst>
                </a:gridCol>
                <a:gridCol w="2463800">
                  <a:extLst>
                    <a:ext uri="{9D8B030D-6E8A-4147-A177-3AD203B41FA5}">
                      <a16:colId xmlns:a16="http://schemas.microsoft.com/office/drawing/2014/main" val="3886904657"/>
                    </a:ext>
                  </a:extLst>
                </a:gridCol>
              </a:tblGrid>
              <a:tr h="410126">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Parliamentary</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Presidential</a:t>
                      </a:r>
                    </a:p>
                  </a:txBody>
                  <a:tcPr marL="68580" marR="68580" marT="0" marB="0"/>
                </a:tc>
                <a:extLst>
                  <a:ext uri="{0D108BD9-81ED-4DB2-BD59-A6C34878D82A}">
                    <a16:rowId xmlns:a16="http://schemas.microsoft.com/office/drawing/2014/main" val="752293194"/>
                  </a:ext>
                </a:extLst>
              </a:tr>
              <a:tr h="853891">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Overachievers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31</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10</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99034220"/>
                  </a:ext>
                </a:extLst>
              </a:tr>
              <a:tr h="853891">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Underachievers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 6</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12</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16401483"/>
                  </a:ext>
                </a:extLst>
              </a:tr>
              <a:tr h="853891">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Ratio of overachievers to underachievers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5.17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0.83</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07147893"/>
                  </a:ext>
                </a:extLst>
              </a:tr>
            </a:tbl>
          </a:graphicData>
        </a:graphic>
      </p:graphicFrame>
      <p:sp>
        <p:nvSpPr>
          <p:cNvPr id="2" name="Footer Placeholder 1">
            <a:extLst>
              <a:ext uri="{FF2B5EF4-FFF2-40B4-BE49-F238E27FC236}">
                <a16:creationId xmlns:a16="http://schemas.microsoft.com/office/drawing/2014/main" id="{B28D33DC-E8FE-41EB-84E2-D1E71513507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55E2415C-FFC7-B64B-9FF3-376A2491659B}"/>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4137716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EC4FB-6684-3B37-BD50-205CF1FF688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A2B069B-8CF9-9DD5-6B79-04E1D2F0919E}"/>
              </a:ext>
            </a:extLst>
          </p:cNvPr>
          <p:cNvSpPr>
            <a:spLocks noGrp="1"/>
          </p:cNvSpPr>
          <p:nvPr>
            <p:ph type="title"/>
          </p:nvPr>
        </p:nvSpPr>
        <p:spPr/>
        <p:txBody>
          <a:bodyPr>
            <a:normAutofit fontScale="90000"/>
          </a:bodyPr>
          <a:lstStyle/>
          <a:p>
            <a:r>
              <a:rPr lang="en-US" dirty="0"/>
              <a:t>Presidentialism and Democratic Survival </a:t>
            </a:r>
            <a:r>
              <a:rPr lang="en-US" sz="2700" dirty="0"/>
              <a:t>(5 of 7)</a:t>
            </a:r>
          </a:p>
        </p:txBody>
      </p:sp>
      <p:sp>
        <p:nvSpPr>
          <p:cNvPr id="4" name="Content Placeholder 3">
            <a:extLst>
              <a:ext uri="{FF2B5EF4-FFF2-40B4-BE49-F238E27FC236}">
                <a16:creationId xmlns:a16="http://schemas.microsoft.com/office/drawing/2014/main" id="{C30F7685-53B8-9914-6EFA-4C0AC9DCF461}"/>
              </a:ext>
            </a:extLst>
          </p:cNvPr>
          <p:cNvSpPr>
            <a:spLocks noGrp="1"/>
          </p:cNvSpPr>
          <p:nvPr>
            <p:ph idx="1"/>
          </p:nvPr>
        </p:nvSpPr>
        <p:spPr/>
        <p:txBody>
          <a:bodyPr/>
          <a:lstStyle/>
          <a:p>
            <a:pPr marL="0" indent="0">
              <a:buNone/>
            </a:pPr>
            <a:r>
              <a:rPr lang="en-US" dirty="0"/>
              <a:t>The Difficult Combination: Presidentialism and Multipartism</a:t>
            </a:r>
          </a:p>
          <a:p>
            <a:r>
              <a:rPr lang="en-US" dirty="0"/>
              <a:t>Concentrating power is the key.</a:t>
            </a:r>
          </a:p>
          <a:p>
            <a:r>
              <a:rPr lang="en-US" dirty="0"/>
              <a:t>Legislative fragmentation and deadlock.</a:t>
            </a:r>
          </a:p>
          <a:p>
            <a:r>
              <a:rPr lang="en-US" dirty="0"/>
              <a:t>Presidential democracies are fragile.</a:t>
            </a:r>
          </a:p>
          <a:p>
            <a:endParaRPr lang="en-US" dirty="0"/>
          </a:p>
          <a:p>
            <a:endParaRPr lang="en-US" dirty="0"/>
          </a:p>
        </p:txBody>
      </p:sp>
      <p:sp>
        <p:nvSpPr>
          <p:cNvPr id="2" name="Footer Placeholder 1">
            <a:extLst>
              <a:ext uri="{FF2B5EF4-FFF2-40B4-BE49-F238E27FC236}">
                <a16:creationId xmlns:a16="http://schemas.microsoft.com/office/drawing/2014/main" id="{7E29F0B3-A185-7719-74EC-7D2999598D4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D91332F-BB9C-ADC2-5B4E-3F3636244085}"/>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2340275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1F9982-08B9-D657-ABA9-B60CF64C9018}"/>
              </a:ext>
            </a:extLst>
          </p:cNvPr>
          <p:cNvSpPr>
            <a:spLocks noGrp="1"/>
          </p:cNvSpPr>
          <p:nvPr>
            <p:ph type="title"/>
          </p:nvPr>
        </p:nvSpPr>
        <p:spPr/>
        <p:txBody>
          <a:bodyPr>
            <a:normAutofit fontScale="90000"/>
          </a:bodyPr>
          <a:lstStyle/>
          <a:p>
            <a:r>
              <a:rPr lang="en-US" dirty="0"/>
              <a:t>Majoritarian or Consensus Democracy? </a:t>
            </a:r>
            <a:r>
              <a:rPr lang="en-US" sz="2700" dirty="0"/>
              <a:t>(1 of 4)</a:t>
            </a:r>
          </a:p>
        </p:txBody>
      </p:sp>
      <p:sp>
        <p:nvSpPr>
          <p:cNvPr id="4" name="Content Placeholder 3">
            <a:extLst>
              <a:ext uri="{FF2B5EF4-FFF2-40B4-BE49-F238E27FC236}">
                <a16:creationId xmlns:a16="http://schemas.microsoft.com/office/drawing/2014/main" id="{2D21069A-9B49-D15E-0EEB-1E8EA4E8A680}"/>
              </a:ext>
            </a:extLst>
          </p:cNvPr>
          <p:cNvSpPr>
            <a:spLocks noGrp="1"/>
          </p:cNvSpPr>
          <p:nvPr>
            <p:ph idx="1"/>
          </p:nvPr>
        </p:nvSpPr>
        <p:spPr/>
        <p:txBody>
          <a:bodyPr/>
          <a:lstStyle/>
          <a:p>
            <a:pPr marL="0" indent="0">
              <a:buNone/>
            </a:pPr>
            <a:r>
              <a:rPr lang="en-US" dirty="0"/>
              <a:t>Two Visions of Democracy</a:t>
            </a:r>
          </a:p>
          <a:p>
            <a:r>
              <a:rPr lang="en-US" dirty="0"/>
              <a:t>The majoritarian vision.</a:t>
            </a:r>
          </a:p>
          <a:p>
            <a:r>
              <a:rPr lang="en-US" dirty="0"/>
              <a:t>The consensus vision.</a:t>
            </a:r>
          </a:p>
          <a:p>
            <a:r>
              <a:rPr lang="en-US" dirty="0"/>
              <a:t>Visions relevant to contemporary debate.</a:t>
            </a:r>
          </a:p>
          <a:p>
            <a:endParaRPr lang="en-US" dirty="0"/>
          </a:p>
        </p:txBody>
      </p:sp>
      <p:sp>
        <p:nvSpPr>
          <p:cNvPr id="2" name="Footer Placeholder 1">
            <a:extLst>
              <a:ext uri="{FF2B5EF4-FFF2-40B4-BE49-F238E27FC236}">
                <a16:creationId xmlns:a16="http://schemas.microsoft.com/office/drawing/2014/main" id="{684379F3-3B7D-695D-9A86-D487A0FCCF2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17C3FDD-A6C4-5D06-2E9A-1306289FF460}"/>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198615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52B6FC-5FE8-5A11-B862-4BC3C2BDEC7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D15BC18-DFCA-898D-D219-59E3485C2CC0}"/>
              </a:ext>
            </a:extLst>
          </p:cNvPr>
          <p:cNvSpPr>
            <a:spLocks noGrp="1"/>
          </p:cNvSpPr>
          <p:nvPr>
            <p:ph type="title"/>
          </p:nvPr>
        </p:nvSpPr>
        <p:spPr/>
        <p:txBody>
          <a:bodyPr>
            <a:normAutofit fontScale="90000"/>
          </a:bodyPr>
          <a:lstStyle/>
          <a:p>
            <a:r>
              <a:rPr lang="en-US" dirty="0"/>
              <a:t>Presidentialism and Democratic Survival </a:t>
            </a:r>
            <a:r>
              <a:rPr lang="en-US" sz="2700" dirty="0"/>
              <a:t>(6 of 7)</a:t>
            </a:r>
            <a:endParaRPr lang="en-US" dirty="0"/>
          </a:p>
        </p:txBody>
      </p:sp>
      <p:sp>
        <p:nvSpPr>
          <p:cNvPr id="4" name="Content Placeholder 3">
            <a:extLst>
              <a:ext uri="{FF2B5EF4-FFF2-40B4-BE49-F238E27FC236}">
                <a16:creationId xmlns:a16="http://schemas.microsoft.com/office/drawing/2014/main" id="{8833B351-56A3-9DA7-9E4C-D32D04E7FD76}"/>
              </a:ext>
            </a:extLst>
          </p:cNvPr>
          <p:cNvSpPr>
            <a:spLocks noGrp="1"/>
          </p:cNvSpPr>
          <p:nvPr>
            <p:ph idx="1"/>
          </p:nvPr>
        </p:nvSpPr>
        <p:spPr/>
        <p:txBody>
          <a:bodyPr>
            <a:normAutofit lnSpcReduction="10000"/>
          </a:bodyPr>
          <a:lstStyle/>
          <a:p>
            <a:pPr marL="0" indent="0">
              <a:buNone/>
            </a:pPr>
            <a:r>
              <a:rPr lang="en-US" sz="1800" b="1" dirty="0"/>
              <a:t>Table 14.5: Democratic Underachievers and Overachievers by Regime Type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effectLst/>
                <a:latin typeface="Arial" panose="020B0604020202020204" pitchFamily="34" charset="0"/>
                <a:ea typeface="Calibri" panose="020F0502020204030204" pitchFamily="34" charset="0"/>
                <a:cs typeface="Arial" panose="020B0604020202020204" pitchFamily="34" charset="0"/>
              </a:rPr>
              <a:t>Source: Data are from Mainwaring (1993, 205–207).</a:t>
            </a:r>
            <a:r>
              <a:rPr lang="en-US" sz="1800" dirty="0">
                <a:effectLst/>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FD3644BA-16EF-3CBA-E348-AC938C6C00B8}"/>
              </a:ext>
            </a:extLst>
          </p:cNvPr>
          <p:cNvGraphicFramePr>
            <a:graphicFrameLocks noGrp="1"/>
          </p:cNvGraphicFramePr>
          <p:nvPr>
            <p:extLst>
              <p:ext uri="{D42A27DB-BD31-4B8C-83A1-F6EECF244321}">
                <p14:modId xmlns:p14="http://schemas.microsoft.com/office/powerpoint/2010/main" val="1479763875"/>
              </p:ext>
            </p:extLst>
          </p:nvPr>
        </p:nvGraphicFramePr>
        <p:xfrm>
          <a:off x="609600" y="2743200"/>
          <a:ext cx="7391400" cy="2872579"/>
        </p:xfrm>
        <a:graphic>
          <a:graphicData uri="http://schemas.openxmlformats.org/drawingml/2006/table">
            <a:tbl>
              <a:tblPr firstRow="1" bandRow="1">
                <a:tableStyleId>{5C22544A-7EE6-4342-B048-85BDC9FD1C3A}</a:tableStyleId>
              </a:tblPr>
              <a:tblGrid>
                <a:gridCol w="3695700">
                  <a:extLst>
                    <a:ext uri="{9D8B030D-6E8A-4147-A177-3AD203B41FA5}">
                      <a16:colId xmlns:a16="http://schemas.microsoft.com/office/drawing/2014/main" val="1152570446"/>
                    </a:ext>
                  </a:extLst>
                </a:gridCol>
                <a:gridCol w="3695700">
                  <a:extLst>
                    <a:ext uri="{9D8B030D-6E8A-4147-A177-3AD203B41FA5}">
                      <a16:colId xmlns:a16="http://schemas.microsoft.com/office/drawing/2014/main" val="2020288734"/>
                    </a:ext>
                  </a:extLst>
                </a:gridCol>
              </a:tblGrid>
              <a:tr h="396433">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Regime type</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cs typeface="Times New Roman" panose="02020603050405020304" pitchFamily="18" charset="0"/>
                        </a:rPr>
                        <a:t>Democratic success rate</a:t>
                      </a:r>
                    </a:p>
                  </a:txBody>
                  <a:tcPr marL="68580" marR="68580" marT="0" marB="0"/>
                </a:tc>
                <a:extLst>
                  <a:ext uri="{0D108BD9-81ED-4DB2-BD59-A6C34878D82A}">
                    <a16:rowId xmlns:a16="http://schemas.microsoft.com/office/drawing/2014/main" val="752293194"/>
                  </a:ext>
                </a:extLst>
              </a:tr>
              <a:tr h="825382">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Multiparty presidentialism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1/15, or 0.07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99034220"/>
                  </a:ext>
                </a:extLst>
              </a:tr>
              <a:tr h="825382">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Two-party presidentialism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5/10, or 0.5</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16401483"/>
                  </a:ext>
                </a:extLst>
              </a:tr>
              <a:tr h="825382">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Parliamentarism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25/44, or 0.57</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07147893"/>
                  </a:ext>
                </a:extLst>
              </a:tr>
            </a:tbl>
          </a:graphicData>
        </a:graphic>
      </p:graphicFrame>
      <p:sp>
        <p:nvSpPr>
          <p:cNvPr id="2" name="Footer Placeholder 1">
            <a:extLst>
              <a:ext uri="{FF2B5EF4-FFF2-40B4-BE49-F238E27FC236}">
                <a16:creationId xmlns:a16="http://schemas.microsoft.com/office/drawing/2014/main" id="{7ED08F27-3376-2DEB-B04B-EBE090F6465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4373CB0-8813-3505-6707-8A4DFC79C4DE}"/>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41392084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9EF10-7F08-134A-0543-39E55844CEE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C967E12-2674-5981-442C-12EE54E7012D}"/>
              </a:ext>
            </a:extLst>
          </p:cNvPr>
          <p:cNvSpPr>
            <a:spLocks noGrp="1"/>
          </p:cNvSpPr>
          <p:nvPr>
            <p:ph type="title"/>
          </p:nvPr>
        </p:nvSpPr>
        <p:spPr/>
        <p:txBody>
          <a:bodyPr>
            <a:normAutofit fontScale="90000"/>
          </a:bodyPr>
          <a:lstStyle/>
          <a:p>
            <a:r>
              <a:rPr lang="en-US" dirty="0"/>
              <a:t>Presidentialism and Democratic Survival </a:t>
            </a:r>
            <a:r>
              <a:rPr lang="en-US" sz="2700" dirty="0"/>
              <a:t>(7 of 7)</a:t>
            </a:r>
          </a:p>
        </p:txBody>
      </p:sp>
      <p:sp>
        <p:nvSpPr>
          <p:cNvPr id="4" name="Content Placeholder 3">
            <a:extLst>
              <a:ext uri="{FF2B5EF4-FFF2-40B4-BE49-F238E27FC236}">
                <a16:creationId xmlns:a16="http://schemas.microsoft.com/office/drawing/2014/main" id="{AFCF2B9C-D6A7-80CE-A752-AB85E2941C2B}"/>
              </a:ext>
            </a:extLst>
          </p:cNvPr>
          <p:cNvSpPr>
            <a:spLocks noGrp="1"/>
          </p:cNvSpPr>
          <p:nvPr>
            <p:ph idx="1"/>
          </p:nvPr>
        </p:nvSpPr>
        <p:spPr/>
        <p:txBody>
          <a:bodyPr/>
          <a:lstStyle/>
          <a:p>
            <a:pPr marL="0" indent="0">
              <a:buNone/>
            </a:pPr>
            <a:r>
              <a:rPr lang="en-US" dirty="0"/>
              <a:t>Summary</a:t>
            </a:r>
          </a:p>
          <a:p>
            <a:r>
              <a:rPr lang="en-US" dirty="0"/>
              <a:t>Presidential constitutions and democratic consolidation.</a:t>
            </a:r>
          </a:p>
          <a:p>
            <a:r>
              <a:rPr lang="en-US" dirty="0"/>
              <a:t>Findings in a broader perspective.</a:t>
            </a:r>
          </a:p>
          <a:p>
            <a:r>
              <a:rPr lang="en-US" dirty="0"/>
              <a:t>Wealth promotes democratic survival.</a:t>
            </a:r>
          </a:p>
          <a:p>
            <a:endParaRPr lang="en-US" dirty="0"/>
          </a:p>
        </p:txBody>
      </p:sp>
      <p:sp>
        <p:nvSpPr>
          <p:cNvPr id="2" name="Footer Placeholder 1">
            <a:extLst>
              <a:ext uri="{FF2B5EF4-FFF2-40B4-BE49-F238E27FC236}">
                <a16:creationId xmlns:a16="http://schemas.microsoft.com/office/drawing/2014/main" id="{DEA8BE10-13DC-D32C-C64B-C5AB333A50D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832D216-74E9-2E4E-1C0D-73BFCB83247B}"/>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2913218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14.1: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7367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vertical box plot showing the total public fiscal activity for various countries, identified by two-letter country codes on the horizontal axis. The vertical axis shows the values of total fiscal public activity from 0 to 80, in increments of 10. The plot includes boxes, whiskers, and outliers, highlighting the range, median, and distribution of the data for each country. Some points are marked at US, IR, CA, and NO.</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867263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AE552-D817-790E-A186-6936DC9EEA1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70903F5-9ECA-86EE-A734-84F103A5C0EA}"/>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14.2: Long Description</a:t>
            </a:r>
            <a:endParaRPr lang="en-US" sz="4000" dirty="0"/>
          </a:p>
        </p:txBody>
      </p:sp>
      <p:sp>
        <p:nvSpPr>
          <p:cNvPr id="4" name="Content Placeholder 3">
            <a:extLst>
              <a:ext uri="{FF2B5EF4-FFF2-40B4-BE49-F238E27FC236}">
                <a16:creationId xmlns:a16="http://schemas.microsoft.com/office/drawing/2014/main" id="{262438B0-9AFF-A23B-C82A-90A316E490FD}"/>
              </a:ext>
            </a:extLst>
          </p:cNvPr>
          <p:cNvSpPr>
            <a:spLocks noGrp="1"/>
          </p:cNvSpPr>
          <p:nvPr>
            <p:ph idx="1"/>
          </p:nvPr>
        </p:nvSpPr>
        <p:spPr>
          <a:xfrm>
            <a:off x="457200" y="1987653"/>
            <a:ext cx="8229600" cy="31939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A box plot graph depicts total public fiscal activity from 1950 to 2020. The horizontal axis shows the values of years from 1950 to 2020, in increments of 5 years. The vertical axis shows the values of total public fiscal activity from 0 to 80, in increments of 10. The activity increases over time with significant fluctuations. Outliers are shown as dots. Major events causing spikes or dips are visible in specific years, with notable variability in recent decades.</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8AF9B728-9C8B-7A31-4DB1-370C06DC4744}"/>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926F29F7-9C71-F355-EF11-F397D90ADCBA}"/>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5D6D85FF-62EE-5C6C-0474-45AC4DCBF09F}"/>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081470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A07959-FE86-35CF-4DE8-7094B3C686F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A2DA3AE-BB7D-A55A-5E24-CC42419FB82F}"/>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14.3: Long Description</a:t>
            </a:r>
            <a:endParaRPr lang="en-US" sz="4000" dirty="0"/>
          </a:p>
        </p:txBody>
      </p:sp>
      <p:sp>
        <p:nvSpPr>
          <p:cNvPr id="4" name="Content Placeholder 3">
            <a:extLst>
              <a:ext uri="{FF2B5EF4-FFF2-40B4-BE49-F238E27FC236}">
                <a16:creationId xmlns:a16="http://schemas.microsoft.com/office/drawing/2014/main" id="{E2C082E7-3386-E7DA-40DE-DB8BA3457D83}"/>
              </a:ext>
            </a:extLst>
          </p:cNvPr>
          <p:cNvSpPr>
            <a:spLocks noGrp="1"/>
          </p:cNvSpPr>
          <p:nvPr>
            <p:ph idx="1"/>
          </p:nvPr>
        </p:nvSpPr>
        <p:spPr>
          <a:xfrm>
            <a:off x="457200" y="1987653"/>
            <a:ext cx="8229600" cy="34225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horizontal axis shows the values of share of Governments ' Electoral base composed of social democratic or labor parties as 0, 50, and 100. The vertical axis shows the values of increase in GDP represented by all government revenues. The countries marked on the graph are United States, Japan, Spain, France, Ireland, Canada, Netherlands, Italy, Australia, Switzerland, Finland, Belgium, Germany, Austria, Britain, Norway, Denmark, and Sweden.</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E7600577-F8C9-2FAE-03A9-F7816E9ADC5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hlinkClick r:id="rId4" action="ppaction://hlinksldjump"/>
            </a:endParaRPr>
          </a:p>
        </p:txBody>
      </p:sp>
      <p:sp>
        <p:nvSpPr>
          <p:cNvPr id="2" name="Footer Placeholder 1">
            <a:extLst>
              <a:ext uri="{FF2B5EF4-FFF2-40B4-BE49-F238E27FC236}">
                <a16:creationId xmlns:a16="http://schemas.microsoft.com/office/drawing/2014/main" id="{CC0257C4-547E-A2AE-EF93-BA4A734B8DAF}"/>
              </a:ext>
            </a:extLst>
          </p:cNvPr>
          <p:cNvSpPr>
            <a:spLocks noGrp="1"/>
          </p:cNvSpPr>
          <p:nvPr>
            <p:ph type="ftr" sz="quarter" idx="11"/>
          </p:nvPr>
        </p:nvSpPr>
        <p:spPr>
          <a:xfrm>
            <a:off x="457200" y="6432237"/>
            <a:ext cx="7543800" cy="213350"/>
          </a:xfrm>
        </p:spPr>
        <p:txBody>
          <a:bodyPr/>
          <a:lstStyle/>
          <a:p>
            <a:r>
              <a:rPr lang="en-US" dirty="0" err="1"/>
              <a:t>Goodfriend</a:t>
            </a:r>
            <a:r>
              <a:rPr lang="en-US" dirty="0"/>
              <a:t>, Psychology and Our Curious World 1e. © 2024 SAGE Publishing.</a:t>
            </a:r>
          </a:p>
        </p:txBody>
      </p:sp>
      <p:sp>
        <p:nvSpPr>
          <p:cNvPr id="5" name="Slide Number Placeholder 4">
            <a:extLst>
              <a:ext uri="{FF2B5EF4-FFF2-40B4-BE49-F238E27FC236}">
                <a16:creationId xmlns:a16="http://schemas.microsoft.com/office/drawing/2014/main" id="{73B81D80-B897-200D-37CC-2CE63CBB5FF0}"/>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316137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61B63-3D73-717A-3CD2-4BDAFF776EC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A695C7F-8744-9BA6-D3F1-A73BDCE7828B}"/>
              </a:ext>
            </a:extLst>
          </p:cNvPr>
          <p:cNvSpPr>
            <a:spLocks noGrp="1"/>
          </p:cNvSpPr>
          <p:nvPr>
            <p:ph type="title"/>
          </p:nvPr>
        </p:nvSpPr>
        <p:spPr/>
        <p:txBody>
          <a:bodyPr>
            <a:normAutofit fontScale="90000"/>
          </a:bodyPr>
          <a:lstStyle/>
          <a:p>
            <a:r>
              <a:rPr lang="en-US" dirty="0"/>
              <a:t>Majoritarian or Consensus Democracy? </a:t>
            </a:r>
            <a:r>
              <a:rPr lang="en-US" sz="2700" dirty="0"/>
              <a:t>(2 of 4)</a:t>
            </a:r>
          </a:p>
        </p:txBody>
      </p:sp>
      <p:sp>
        <p:nvSpPr>
          <p:cNvPr id="4" name="Content Placeholder 3">
            <a:extLst>
              <a:ext uri="{FF2B5EF4-FFF2-40B4-BE49-F238E27FC236}">
                <a16:creationId xmlns:a16="http://schemas.microsoft.com/office/drawing/2014/main" id="{8181A10A-6387-73C2-2E98-04D2FEC6EE66}"/>
              </a:ext>
            </a:extLst>
          </p:cNvPr>
          <p:cNvSpPr>
            <a:spLocks noGrp="1"/>
          </p:cNvSpPr>
          <p:nvPr>
            <p:ph idx="1"/>
          </p:nvPr>
        </p:nvSpPr>
        <p:spPr/>
        <p:txBody>
          <a:bodyPr/>
          <a:lstStyle/>
          <a:p>
            <a:pPr marL="0" indent="0">
              <a:buNone/>
            </a:pPr>
            <a:r>
              <a:rPr lang="en-US" dirty="0"/>
              <a:t>Majoritarian and Consensus Institutions</a:t>
            </a:r>
          </a:p>
          <a:p>
            <a:r>
              <a:rPr lang="en-US" dirty="0"/>
              <a:t>Adopting majoritarian/consensus institutions.</a:t>
            </a:r>
          </a:p>
          <a:p>
            <a:r>
              <a:rPr lang="en-US" dirty="0"/>
              <a:t>Three institutions are causally related.</a:t>
            </a:r>
          </a:p>
          <a:p>
            <a:r>
              <a:rPr lang="en-US" dirty="0"/>
              <a:t>Federalism, bicameralism, and constitutionalism.</a:t>
            </a:r>
          </a:p>
        </p:txBody>
      </p:sp>
      <p:sp>
        <p:nvSpPr>
          <p:cNvPr id="2" name="Footer Placeholder 1">
            <a:extLst>
              <a:ext uri="{FF2B5EF4-FFF2-40B4-BE49-F238E27FC236}">
                <a16:creationId xmlns:a16="http://schemas.microsoft.com/office/drawing/2014/main" id="{5EA9E814-7672-14EA-86CA-18B212F4C516}"/>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A59B647-96B7-1866-6489-D7DDB7652611}"/>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657052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6D686-985C-3BE1-A606-288FBE9C687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2F6F26F-BF6A-BA64-0D0C-072C308CF6E2}"/>
              </a:ext>
            </a:extLst>
          </p:cNvPr>
          <p:cNvSpPr>
            <a:spLocks noGrp="1"/>
          </p:cNvSpPr>
          <p:nvPr>
            <p:ph type="title"/>
          </p:nvPr>
        </p:nvSpPr>
        <p:spPr/>
        <p:txBody>
          <a:bodyPr>
            <a:normAutofit fontScale="90000"/>
          </a:bodyPr>
          <a:lstStyle/>
          <a:p>
            <a:r>
              <a:rPr lang="en-US" dirty="0"/>
              <a:t>Majoritarian or Consensus Democracy? </a:t>
            </a:r>
            <a:r>
              <a:rPr lang="en-US" sz="2700" dirty="0"/>
              <a:t>(3 of 4)</a:t>
            </a:r>
            <a:endParaRPr lang="en-US" dirty="0"/>
          </a:p>
        </p:txBody>
      </p:sp>
      <p:sp>
        <p:nvSpPr>
          <p:cNvPr id="4" name="Content Placeholder 3">
            <a:extLst>
              <a:ext uri="{FF2B5EF4-FFF2-40B4-BE49-F238E27FC236}">
                <a16:creationId xmlns:a16="http://schemas.microsoft.com/office/drawing/2014/main" id="{B8AA240E-B52C-67D8-31DF-C8FF12006040}"/>
              </a:ext>
            </a:extLst>
          </p:cNvPr>
          <p:cNvSpPr>
            <a:spLocks noGrp="1"/>
          </p:cNvSpPr>
          <p:nvPr>
            <p:ph idx="1"/>
          </p:nvPr>
        </p:nvSpPr>
        <p:spPr/>
        <p:txBody>
          <a:bodyPr>
            <a:normAutofit/>
          </a:bodyPr>
          <a:lstStyle/>
          <a:p>
            <a:pPr marL="0" indent="0">
              <a:buNone/>
            </a:pPr>
            <a:r>
              <a:rPr lang="en-US" sz="1800" b="1" dirty="0"/>
              <a:t>Table 14.1: Institutions and the Majoritarian-Consensus Dimension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Note: The two shades of gray indicate two sets of institutions that set are causally related.</a:t>
            </a:r>
          </a:p>
        </p:txBody>
      </p:sp>
      <p:graphicFrame>
        <p:nvGraphicFramePr>
          <p:cNvPr id="8" name="Table 7">
            <a:extLst>
              <a:ext uri="{FF2B5EF4-FFF2-40B4-BE49-F238E27FC236}">
                <a16:creationId xmlns:a16="http://schemas.microsoft.com/office/drawing/2014/main" id="{14BC95D2-13A4-B85B-1994-F7FDD6D37872}"/>
              </a:ext>
            </a:extLst>
          </p:cNvPr>
          <p:cNvGraphicFramePr>
            <a:graphicFrameLocks noGrp="1"/>
          </p:cNvGraphicFramePr>
          <p:nvPr>
            <p:extLst>
              <p:ext uri="{D42A27DB-BD31-4B8C-83A1-F6EECF244321}">
                <p14:modId xmlns:p14="http://schemas.microsoft.com/office/powerpoint/2010/main" val="2227131583"/>
              </p:ext>
            </p:extLst>
          </p:nvPr>
        </p:nvGraphicFramePr>
        <p:xfrm>
          <a:off x="458190" y="2514600"/>
          <a:ext cx="8077200" cy="293624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2218981970"/>
                    </a:ext>
                  </a:extLst>
                </a:gridCol>
                <a:gridCol w="3505200">
                  <a:extLst>
                    <a:ext uri="{9D8B030D-6E8A-4147-A177-3AD203B41FA5}">
                      <a16:colId xmlns:a16="http://schemas.microsoft.com/office/drawing/2014/main" val="2969096162"/>
                    </a:ext>
                  </a:extLst>
                </a:gridCol>
                <a:gridCol w="2590800">
                  <a:extLst>
                    <a:ext uri="{9D8B030D-6E8A-4147-A177-3AD203B41FA5}">
                      <a16:colId xmlns:a16="http://schemas.microsoft.com/office/drawing/2014/main" val="3517816615"/>
                    </a:ext>
                  </a:extLst>
                </a:gridCol>
              </a:tblGrid>
              <a:tr h="308926">
                <a:tc>
                  <a:txBody>
                    <a:bodyPr/>
                    <a:lstStyle/>
                    <a:p>
                      <a:pPr marL="0" marR="0">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Institution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Majoritarian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Consensus</a:t>
                      </a:r>
                    </a:p>
                  </a:txBody>
                  <a:tcPr marL="68580" marR="68580" marT="0" marB="0"/>
                </a:tc>
                <a:extLst>
                  <a:ext uri="{0D108BD9-81ED-4DB2-BD59-A6C34878D82A}">
                    <a16:rowId xmlns:a16="http://schemas.microsoft.com/office/drawing/2014/main" val="2815900247"/>
                  </a:ext>
                </a:extLst>
              </a:tr>
              <a:tr h="30887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Electoral system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Majoritarian</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Proportional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3666355"/>
                  </a:ext>
                </a:extLst>
              </a:tr>
              <a:tr h="30887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Party system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Two parties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Many parties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94099299"/>
                  </a:ext>
                </a:extLst>
              </a:tr>
              <a:tr h="30887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Government type</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Single-party majority</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Coalition/minority</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95008007"/>
                  </a:ext>
                </a:extLst>
              </a:tr>
              <a:tr h="30887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Federalism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Unitary</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Federal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16545014"/>
                  </a:ext>
                </a:extLst>
              </a:tr>
              <a:tr h="30887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Bicameralism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Unicameral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Bicameral</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41864368"/>
                  </a:ext>
                </a:extLst>
              </a:tr>
              <a:tr h="661310">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Constitutionalism</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Legislative supremacy constitution</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cs typeface="Times New Roman" panose="02020603050405020304" pitchFamily="18" charset="0"/>
                        </a:rPr>
                        <a:t>Higher law constitution</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71691091"/>
                  </a:ext>
                </a:extLst>
              </a:tr>
            </a:tbl>
          </a:graphicData>
        </a:graphic>
      </p:graphicFrame>
      <p:sp>
        <p:nvSpPr>
          <p:cNvPr id="2" name="Footer Placeholder 1">
            <a:extLst>
              <a:ext uri="{FF2B5EF4-FFF2-40B4-BE49-F238E27FC236}">
                <a16:creationId xmlns:a16="http://schemas.microsoft.com/office/drawing/2014/main" id="{C9A8E5AC-6DF8-479A-A47B-7A124454811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A28EDE0A-8D6C-A43B-E4F4-4F5DAD291883}"/>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178959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EE6C0-1F28-C3FC-C2E5-CEF4A75FA13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AB50F15-65B0-C2EE-C13E-1E124D184666}"/>
              </a:ext>
            </a:extLst>
          </p:cNvPr>
          <p:cNvSpPr>
            <a:spLocks noGrp="1"/>
          </p:cNvSpPr>
          <p:nvPr>
            <p:ph type="title"/>
          </p:nvPr>
        </p:nvSpPr>
        <p:spPr/>
        <p:txBody>
          <a:bodyPr>
            <a:normAutofit fontScale="90000"/>
          </a:bodyPr>
          <a:lstStyle/>
          <a:p>
            <a:r>
              <a:rPr lang="en-US" dirty="0"/>
              <a:t>Majoritarian or Consensus Democracy? </a:t>
            </a:r>
            <a:r>
              <a:rPr lang="en-US" sz="2700" dirty="0"/>
              <a:t>(4 of 4)</a:t>
            </a:r>
          </a:p>
        </p:txBody>
      </p:sp>
      <p:sp>
        <p:nvSpPr>
          <p:cNvPr id="4" name="Content Placeholder 3">
            <a:extLst>
              <a:ext uri="{FF2B5EF4-FFF2-40B4-BE49-F238E27FC236}">
                <a16:creationId xmlns:a16="http://schemas.microsoft.com/office/drawing/2014/main" id="{A96AE452-EF6B-582F-88EB-3FA6A2CA66DB}"/>
              </a:ext>
            </a:extLst>
          </p:cNvPr>
          <p:cNvSpPr>
            <a:spLocks noGrp="1"/>
          </p:cNvSpPr>
          <p:nvPr>
            <p:ph idx="1"/>
          </p:nvPr>
        </p:nvSpPr>
        <p:spPr/>
        <p:txBody>
          <a:bodyPr/>
          <a:lstStyle/>
          <a:p>
            <a:pPr marL="0" indent="0">
              <a:buNone/>
            </a:pPr>
            <a:r>
              <a:rPr lang="en-US" dirty="0"/>
              <a:t>Political Representation</a:t>
            </a:r>
          </a:p>
          <a:p>
            <a:r>
              <a:rPr lang="en-US" dirty="0"/>
              <a:t>Formalistic Representation.</a:t>
            </a:r>
          </a:p>
          <a:p>
            <a:r>
              <a:rPr lang="en-US" dirty="0"/>
              <a:t>Substantive Representation.</a:t>
            </a:r>
          </a:p>
          <a:p>
            <a:r>
              <a:rPr lang="en-US" dirty="0"/>
              <a:t>Descriptive Representation.</a:t>
            </a:r>
          </a:p>
          <a:p>
            <a:r>
              <a:rPr lang="en-US" dirty="0"/>
              <a:t>Symbolic Representation.</a:t>
            </a:r>
          </a:p>
        </p:txBody>
      </p:sp>
      <p:sp>
        <p:nvSpPr>
          <p:cNvPr id="2" name="Footer Placeholder 1">
            <a:extLst>
              <a:ext uri="{FF2B5EF4-FFF2-40B4-BE49-F238E27FC236}">
                <a16:creationId xmlns:a16="http://schemas.microsoft.com/office/drawing/2014/main" id="{31A46615-E90F-0687-F883-03A2BFFBB4DB}"/>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730649DF-06A2-F4EA-2288-B4764AF4E490}"/>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47719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59475-C360-D6FD-C643-06E7466B9C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6861F9E-7E61-F353-E699-4E0290B88814}"/>
              </a:ext>
            </a:extLst>
          </p:cNvPr>
          <p:cNvSpPr>
            <a:spLocks noGrp="1"/>
          </p:cNvSpPr>
          <p:nvPr>
            <p:ph type="title"/>
          </p:nvPr>
        </p:nvSpPr>
        <p:spPr/>
        <p:txBody>
          <a:bodyPr>
            <a:normAutofit fontScale="90000"/>
          </a:bodyPr>
          <a:lstStyle/>
          <a:p>
            <a:r>
              <a:rPr lang="en-US" dirty="0"/>
              <a:t>The Effect of Political Institutions on Fiscal Policy </a:t>
            </a:r>
            <a:r>
              <a:rPr lang="en-US" sz="2700" dirty="0"/>
              <a:t>(1 of 6)</a:t>
            </a:r>
          </a:p>
        </p:txBody>
      </p:sp>
      <p:sp>
        <p:nvSpPr>
          <p:cNvPr id="4" name="Content Placeholder 3">
            <a:extLst>
              <a:ext uri="{FF2B5EF4-FFF2-40B4-BE49-F238E27FC236}">
                <a16:creationId xmlns:a16="http://schemas.microsoft.com/office/drawing/2014/main" id="{BEBF50B2-09EF-6C83-8975-E2F0183E0FBF}"/>
              </a:ext>
            </a:extLst>
          </p:cNvPr>
          <p:cNvSpPr>
            <a:spLocks noGrp="1"/>
          </p:cNvSpPr>
          <p:nvPr>
            <p:ph idx="1"/>
          </p:nvPr>
        </p:nvSpPr>
        <p:spPr/>
        <p:txBody>
          <a:bodyPr/>
          <a:lstStyle/>
          <a:p>
            <a:r>
              <a:rPr lang="en-US" dirty="0"/>
              <a:t>Economic policy and “stable growth.”</a:t>
            </a:r>
          </a:p>
          <a:p>
            <a:r>
              <a:rPr lang="en-US" dirty="0"/>
              <a:t>Total public fiscal activity.</a:t>
            </a:r>
          </a:p>
          <a:p>
            <a:endParaRPr lang="en-US" dirty="0"/>
          </a:p>
        </p:txBody>
      </p:sp>
      <p:sp>
        <p:nvSpPr>
          <p:cNvPr id="2" name="Footer Placeholder 1">
            <a:extLst>
              <a:ext uri="{FF2B5EF4-FFF2-40B4-BE49-F238E27FC236}">
                <a16:creationId xmlns:a16="http://schemas.microsoft.com/office/drawing/2014/main" id="{0C081468-32B5-0CA1-9C12-398AF49288AF}"/>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66128CF-C19B-E1AF-3501-A53C76106905}"/>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508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81196"/>
            <a:ext cx="8229600" cy="1077305"/>
          </a:xfrm>
        </p:spPr>
        <p:txBody>
          <a:bodyPr>
            <a:normAutofit fontScale="90000"/>
          </a:bodyPr>
          <a:lstStyle/>
          <a:p>
            <a:r>
              <a:rPr lang="en-US" dirty="0"/>
              <a:t>The Effect of Political Institutions on Fiscal Policy </a:t>
            </a:r>
            <a:r>
              <a:rPr lang="en-US" sz="2700" dirty="0"/>
              <a:t>(2 of 6)</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7924800" cy="864638"/>
          </a:xfrm>
        </p:spPr>
        <p:txBody>
          <a:bodyPr anchor="ctr">
            <a:normAutofit/>
          </a:bodyPr>
          <a:lstStyle/>
          <a:p>
            <a:pPr marL="0" indent="0">
              <a:buNone/>
            </a:pPr>
            <a:r>
              <a:rPr lang="en-US" sz="2400" b="1" dirty="0"/>
              <a:t>Figure 14.1</a:t>
            </a:r>
            <a:r>
              <a:rPr lang="en-US" sz="2400" dirty="0"/>
              <a:t> Total Public Fiscal Activity in Twenty-Three Advanced Industrialized Countries, 1950–2021</a:t>
            </a:r>
            <a:endParaRPr lang="en-US" sz="2400" noProof="0" dirty="0"/>
          </a:p>
        </p:txBody>
      </p:sp>
      <p:pic>
        <p:nvPicPr>
          <p:cNvPr id="11" name="Content Placeholder 10" descr="A box plot representing total public fiscal activity of several countries.">
            <a:extLst>
              <a:ext uri="{FF2B5EF4-FFF2-40B4-BE49-F238E27FC236}">
                <a16:creationId xmlns:a16="http://schemas.microsoft.com/office/drawing/2014/main" id="{F4D30CA0-1D2B-5B6A-52CF-9375AFC6E48F}"/>
              </a:ext>
            </a:extLst>
          </p:cNvPr>
          <p:cNvPicPr>
            <a:picLocks noGrp="1" noChangeAspect="1"/>
          </p:cNvPicPr>
          <p:nvPr>
            <p:ph sz="quarter" idx="13"/>
          </p:nvPr>
        </p:nvPicPr>
        <p:blipFill>
          <a:blip r:embed="rId3"/>
          <a:stretch>
            <a:fillRect/>
          </a:stretch>
        </p:blipFill>
        <p:spPr>
          <a:xfrm>
            <a:off x="2239410" y="3123514"/>
            <a:ext cx="4360378" cy="2454934"/>
          </a:xfr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4089"/>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03958-52CD-C422-DAF8-79ED0D6FADC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DB19FF2-317E-FB5B-45F3-ED2F027143E7}"/>
              </a:ext>
            </a:extLst>
          </p:cNvPr>
          <p:cNvSpPr>
            <a:spLocks noGrp="1"/>
          </p:cNvSpPr>
          <p:nvPr>
            <p:ph type="title"/>
          </p:nvPr>
        </p:nvSpPr>
        <p:spPr>
          <a:xfrm>
            <a:off x="457200" y="881196"/>
            <a:ext cx="8229600" cy="1077305"/>
          </a:xfrm>
        </p:spPr>
        <p:txBody>
          <a:bodyPr>
            <a:normAutofit fontScale="90000"/>
          </a:bodyPr>
          <a:lstStyle/>
          <a:p>
            <a:r>
              <a:rPr lang="en-US" dirty="0"/>
              <a:t>The Effect of Political Institutions on Fiscal Policy </a:t>
            </a:r>
            <a:r>
              <a:rPr lang="en-US" sz="2700" dirty="0"/>
              <a:t>(3 of 6)</a:t>
            </a:r>
          </a:p>
        </p:txBody>
      </p:sp>
      <p:sp>
        <p:nvSpPr>
          <p:cNvPr id="4" name="Content Placeholder 3">
            <a:extLst>
              <a:ext uri="{FF2B5EF4-FFF2-40B4-BE49-F238E27FC236}">
                <a16:creationId xmlns:a16="http://schemas.microsoft.com/office/drawing/2014/main" id="{0881AEF4-1E49-6778-8025-7D27E410C1EA}"/>
              </a:ext>
            </a:extLst>
          </p:cNvPr>
          <p:cNvSpPr>
            <a:spLocks noGrp="1"/>
          </p:cNvSpPr>
          <p:nvPr>
            <p:ph idx="1"/>
          </p:nvPr>
        </p:nvSpPr>
        <p:spPr>
          <a:xfrm>
            <a:off x="457200" y="2183362"/>
            <a:ext cx="7924800" cy="864638"/>
          </a:xfrm>
        </p:spPr>
        <p:txBody>
          <a:bodyPr anchor="ctr">
            <a:normAutofit/>
          </a:bodyPr>
          <a:lstStyle/>
          <a:p>
            <a:pPr marL="0" indent="0">
              <a:buNone/>
            </a:pPr>
            <a:r>
              <a:rPr lang="en-US" sz="2400" b="1" dirty="0"/>
              <a:t>Figure 14.2</a:t>
            </a:r>
            <a:r>
              <a:rPr lang="en-US" sz="2400" dirty="0"/>
              <a:t> Total Public Fiscal Activity by Year in Twenty-Three Advanced Industrialized Countries, 1950–2021</a:t>
            </a:r>
            <a:endParaRPr lang="en-US" sz="2400" noProof="0" dirty="0"/>
          </a:p>
        </p:txBody>
      </p:sp>
      <p:pic>
        <p:nvPicPr>
          <p:cNvPr id="10" name="Content Placeholder 9" descr="A box plot representing total public fiscal activity from 1950 to 2020.">
            <a:extLst>
              <a:ext uri="{FF2B5EF4-FFF2-40B4-BE49-F238E27FC236}">
                <a16:creationId xmlns:a16="http://schemas.microsoft.com/office/drawing/2014/main" id="{99F5D432-51AC-8D5B-75F8-F815000770C0}"/>
              </a:ext>
            </a:extLst>
          </p:cNvPr>
          <p:cNvPicPr>
            <a:picLocks noGrp="1" noChangeAspect="1"/>
          </p:cNvPicPr>
          <p:nvPr>
            <p:ph sz="quarter" idx="13"/>
          </p:nvPr>
        </p:nvPicPr>
        <p:blipFill>
          <a:blip r:embed="rId3"/>
          <a:stretch>
            <a:fillRect/>
          </a:stretch>
        </p:blipFill>
        <p:spPr>
          <a:xfrm>
            <a:off x="2285092" y="3200400"/>
            <a:ext cx="4573815" cy="2359144"/>
          </a:xfrm>
        </p:spPr>
      </p:pic>
      <p:sp>
        <p:nvSpPr>
          <p:cNvPr id="8" name="Content Placeholder 7">
            <a:extLst>
              <a:ext uri="{FF2B5EF4-FFF2-40B4-BE49-F238E27FC236}">
                <a16:creationId xmlns:a16="http://schemas.microsoft.com/office/drawing/2014/main" id="{7D324C7C-0678-341F-65D6-93395ACB75CC}"/>
              </a:ext>
            </a:extLst>
          </p:cNvPr>
          <p:cNvSpPr>
            <a:spLocks noGrp="1"/>
          </p:cNvSpPr>
          <p:nvPr>
            <p:ph sz="quarter" idx="15"/>
          </p:nvPr>
        </p:nvSpPr>
        <p:spPr>
          <a:xfrm>
            <a:off x="5068170" y="5715375"/>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82D03522-75E4-AD4D-7068-186A07EFDD4F}"/>
              </a:ext>
            </a:extLst>
          </p:cNvPr>
          <p:cNvSpPr>
            <a:spLocks noGrp="1"/>
          </p:cNvSpPr>
          <p:nvPr>
            <p:ph type="ftr" sz="quarter" idx="11"/>
          </p:nvPr>
        </p:nvSpPr>
        <p:spPr>
          <a:xfrm>
            <a:off x="457200" y="6444089"/>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2794AB16-0409-7956-13C0-FBCFB1E9F779}"/>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4266361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D7B9B-F3A3-7E91-B589-63120EE8B98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80087C3-BCEC-52B6-A40B-FC4E9F763919}"/>
              </a:ext>
            </a:extLst>
          </p:cNvPr>
          <p:cNvSpPr>
            <a:spLocks noGrp="1"/>
          </p:cNvSpPr>
          <p:nvPr>
            <p:ph type="title"/>
          </p:nvPr>
        </p:nvSpPr>
        <p:spPr/>
        <p:txBody>
          <a:bodyPr>
            <a:normAutofit fontScale="90000"/>
          </a:bodyPr>
          <a:lstStyle/>
          <a:p>
            <a:r>
              <a:rPr lang="en-US" dirty="0"/>
              <a:t>The Effect of Political Institutions on Fiscal Policy </a:t>
            </a:r>
            <a:r>
              <a:rPr lang="en-US" sz="2700" dirty="0"/>
              <a:t>(4 of 6)</a:t>
            </a:r>
          </a:p>
        </p:txBody>
      </p:sp>
      <p:sp>
        <p:nvSpPr>
          <p:cNvPr id="4" name="Content Placeholder 3">
            <a:extLst>
              <a:ext uri="{FF2B5EF4-FFF2-40B4-BE49-F238E27FC236}">
                <a16:creationId xmlns:a16="http://schemas.microsoft.com/office/drawing/2014/main" id="{296D5F59-1794-0FC2-F908-CFAEC5F5D71F}"/>
              </a:ext>
            </a:extLst>
          </p:cNvPr>
          <p:cNvSpPr>
            <a:spLocks noGrp="1"/>
          </p:cNvSpPr>
          <p:nvPr>
            <p:ph idx="1"/>
          </p:nvPr>
        </p:nvSpPr>
        <p:spPr/>
        <p:txBody>
          <a:bodyPr/>
          <a:lstStyle/>
          <a:p>
            <a:pPr marL="0" indent="0">
              <a:buNone/>
            </a:pPr>
            <a:r>
              <a:rPr lang="en-US" dirty="0"/>
              <a:t>Political Parties, Electoral Laws, and Fiscal Policy</a:t>
            </a:r>
          </a:p>
          <a:p>
            <a:r>
              <a:rPr lang="en-US" dirty="0"/>
              <a:t>Role of political parties.</a:t>
            </a:r>
          </a:p>
          <a:p>
            <a:r>
              <a:rPr lang="en-US" dirty="0"/>
              <a:t>Mixed empirical support.</a:t>
            </a:r>
          </a:p>
          <a:p>
            <a:r>
              <a:rPr lang="en-US" dirty="0"/>
              <a:t>What about electoral rules?</a:t>
            </a:r>
          </a:p>
          <a:p>
            <a:endParaRPr lang="en-US" dirty="0"/>
          </a:p>
        </p:txBody>
      </p:sp>
      <p:sp>
        <p:nvSpPr>
          <p:cNvPr id="2" name="Footer Placeholder 1">
            <a:extLst>
              <a:ext uri="{FF2B5EF4-FFF2-40B4-BE49-F238E27FC236}">
                <a16:creationId xmlns:a16="http://schemas.microsoft.com/office/drawing/2014/main" id="{80504A3A-E754-CE81-2665-1371C41154C1}"/>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D97D56-978A-CF9B-B73C-BC235C5EB899}"/>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5973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629</TotalTime>
  <Words>9921</Words>
  <Application>Microsoft Office PowerPoint</Application>
  <PresentationFormat>On-screen Show (4:3)</PresentationFormat>
  <Paragraphs>705</Paragraphs>
  <Slides>25</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Symbol</vt:lpstr>
      <vt:lpstr>Times New Roman</vt:lpstr>
      <vt:lpstr>Office Theme</vt:lpstr>
      <vt:lpstr>Clark, Foundations of Comparative Politics, Edition 2 Chapter 14: Consequences of Democratic Institutions</vt:lpstr>
      <vt:lpstr>Majoritarian or Consensus Democracy? (1 of 4)</vt:lpstr>
      <vt:lpstr>Majoritarian or Consensus Democracy? (2 of 4)</vt:lpstr>
      <vt:lpstr>Majoritarian or Consensus Democracy? (3 of 4)</vt:lpstr>
      <vt:lpstr>Majoritarian or Consensus Democracy? (4 of 4)</vt:lpstr>
      <vt:lpstr>The Effect of Political Institutions on Fiscal Policy (1 of 6)</vt:lpstr>
      <vt:lpstr>The Effect of Political Institutions on Fiscal Policy (2 of 6)</vt:lpstr>
      <vt:lpstr>The Effect of Political Institutions on Fiscal Policy (3 of 6)</vt:lpstr>
      <vt:lpstr>The Effect of Political Institutions on Fiscal Policy (4 of 6)</vt:lpstr>
      <vt:lpstr>The Effect of Political Institutions on Fiscal Policy (5 of 6)</vt:lpstr>
      <vt:lpstr>The Effect of Political Institutions on Fiscal Policy (6 of 6)</vt:lpstr>
      <vt:lpstr>Electoral Laws, Federalism, and Ethnic Conflict (1 of 3)</vt:lpstr>
      <vt:lpstr>Electoral Laws, Federalism, and Ethnic Conflict (2 of 3)</vt:lpstr>
      <vt:lpstr>Electoral Laws, Federalism, and Ethnic Conflict (3 of 3)</vt:lpstr>
      <vt:lpstr>Presidentialism and Democratic Survival (1 of 7)</vt:lpstr>
      <vt:lpstr>Presidentialism and Democratic Survival (2 of 7)</vt:lpstr>
      <vt:lpstr>Presidentialism and Democratic Survival (3 of 7)</vt:lpstr>
      <vt:lpstr>Presidentialism and Democratic Survival (4 of 7)</vt:lpstr>
      <vt:lpstr>Presidentialism and Democratic Survival (5 of 7)</vt:lpstr>
      <vt:lpstr>Presidentialism and Democratic Survival (6 of 7)</vt:lpstr>
      <vt:lpstr>Presidentialism and Democratic Survival (7 of 7)</vt:lpstr>
      <vt:lpstr>Appendix: Accessibility Content, Long Descriptions for Images</vt:lpstr>
      <vt:lpstr>Figure 14.1: Long Description</vt:lpstr>
      <vt:lpstr>Figure 14.2: Long Description</vt:lpstr>
      <vt:lpstr>Figure 14.3: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14 PowerPoints</dc:title>
  <dc:subject/>
  <dc:creator>Tominia, Madilyn</dc:creator>
  <cp:keywords/>
  <dc:description/>
  <cp:lastModifiedBy>Bhavani Gopal (Integra)</cp:lastModifiedBy>
  <cp:revision>38</cp:revision>
  <dcterms:created xsi:type="dcterms:W3CDTF">2006-08-16T00:00:00Z</dcterms:created>
  <dcterms:modified xsi:type="dcterms:W3CDTF">2024-11-04T08:50:16Z</dcterms:modified>
  <cp:category/>
</cp:coreProperties>
</file>