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68" r:id="rId3"/>
    <p:sldId id="269" r:id="rId4"/>
    <p:sldId id="271" r:id="rId5"/>
    <p:sldId id="272" r:id="rId6"/>
    <p:sldId id="312" r:id="rId7"/>
    <p:sldId id="274" r:id="rId8"/>
    <p:sldId id="275" r:id="rId9"/>
    <p:sldId id="276" r:id="rId10"/>
    <p:sldId id="277" r:id="rId11"/>
    <p:sldId id="282" r:id="rId12"/>
    <p:sldId id="313" r:id="rId13"/>
    <p:sldId id="314" r:id="rId14"/>
    <p:sldId id="315" r:id="rId15"/>
    <p:sldId id="316" r:id="rId16"/>
    <p:sldId id="283" r:id="rId17"/>
    <p:sldId id="284" r:id="rId18"/>
    <p:sldId id="317" r:id="rId19"/>
    <p:sldId id="481" r:id="rId20"/>
    <p:sldId id="50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0C8023B-F0C7-3A9F-0182-CA757DA9D791}" name="GW Editor" initials="GWED" userId="GW Editor" providerId="None"/>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54"/>
    <p:restoredTop sz="87839" autoAdjust="0"/>
  </p:normalViewPr>
  <p:slideViewPr>
    <p:cSldViewPr>
      <p:cViewPr varScale="1">
        <p:scale>
          <a:sx n="96" d="100"/>
          <a:sy n="96" d="100"/>
        </p:scale>
        <p:origin x="157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9-1 </a:t>
            </a:r>
            <a:r>
              <a:rPr lang="en-GB" sz="1800" dirty="0">
                <a:solidFill>
                  <a:srgbClr val="993300"/>
                </a:solidFill>
                <a:effectLst/>
                <a:latin typeface="Times New Roman" panose="02020603050405020304" pitchFamily="18" charset="0"/>
                <a:ea typeface="Times New Roman" panose="02020603050405020304" pitchFamily="18" charset="0"/>
              </a:rPr>
              <a:t>Identify problems with group decision making.</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One commonsense notion of fairness is that group decisions should reflect the preferences of the majority.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24508200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9-1 </a:t>
            </a:r>
            <a:r>
              <a:rPr lang="en-GB" sz="1200" dirty="0">
                <a:solidFill>
                  <a:srgbClr val="993300"/>
                </a:solidFill>
                <a:effectLst/>
                <a:latin typeface="Times New Roman" panose="02020603050405020304" pitchFamily="18" charset="0"/>
                <a:ea typeface="Times New Roman" panose="02020603050405020304" pitchFamily="18" charset="0"/>
              </a:rPr>
              <a:t>Identify problems with group decision making.</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9-6 </a:t>
            </a:r>
            <a:r>
              <a:rPr lang="en-GB" sz="1200" dirty="0">
                <a:solidFill>
                  <a:srgbClr val="993300"/>
                </a:solidFill>
                <a:effectLst/>
                <a:latin typeface="Times New Roman" panose="02020603050405020304" pitchFamily="18" charset="0"/>
                <a:ea typeface="Times New Roman" panose="02020603050405020304" pitchFamily="18" charset="0"/>
              </a:rPr>
              <a:t>Describe and interpret the median voter theorem.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Most important result: MVT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most important results in all of political science is called the median voter theorem (MVT).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median voter theorem states that no alternative can beat the one preferred by the median voter in pair-wise majority-rule elections if the number of voters is odd, voter preferences are single-peaked over a single-policy dimension, and voters vote sincerely.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When voters are arrayed along a single issue dimension in terms of their ideal points, the median voter is the individual who has at least half of all voters at their position or to their right and at least half of all voters at their position or to their left.</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Suppose that we place a restriction on the preferences of the councillors in our city council example so that they all have single-peaked preference orderings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we could restrict the preferences of the right-wing councillor so that their most preferred proposal is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their second-best proposal is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their least preferred proposal is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9.4, we illustrate utility functions that are consistent with the single-peaked preferences of all three councillors. </a:t>
            </a:r>
            <a:endParaRPr lang="en-US" dirty="0"/>
          </a:p>
          <a:p>
            <a:endParaRPr lang="en-US" dirty="0"/>
          </a:p>
          <a:p>
            <a:r>
              <a:rPr lang="en-US" dirty="0"/>
              <a:t>Power of the median voter</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Let’s look at what happens if we assume that all the councillors vote sincerely for whichever proposal is closest to their ideal point.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suppose that the status quo level of social service spending is given by point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—the ideal point of the centrist councillor.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suppose that the status quo level of social service spending is anywhere other than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—let’s say somewhere to the left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type of scenario is shown in Figure 9.5, with the status quo arbitrarily placed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SQ</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this type of situation, both the centrist and left-wing councillors are likely to propose moving social service spending closer to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Even if the centrist councillor is never given the opportunity to propose a policy change, we’d still expect to see alternative offers by the left-wing and right-wing councillors that slowly converge to the most preferred policy of the centrist candidate.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median voter theorem essentially shows that the difficulties we encountered earlier with Condorcet’s paradox, such as group intransitivity and cyclical majorities, can be avoided if we’re willing to rule certain preference orderings “out of bounds” and reduce the policy space to a single-issue dimension.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restriction of politics to a single-issue dimension can also be controversial.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 Condorcet’s paradox, the chaos theorem suggests that unless we’re lucky enough to have a set of actors who hold preferences that don’t lead to cyclical majorities, either of two things will happen:</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decision-making process will be indeterminate and policy outcomes hopelessly unstable, or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There’ll exist an actor—the agenda setter—with the power to determine the order of votes in such a way that they can produce their most favored outcome.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results of the chaos theorem highlight “the importance of investigating the effects of the political institutions within which collective choices are made” because it’s likely that it’s these institutions that play a significant role in alleviating the “chaos” that might otherwise reign.</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3650532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9-1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problems with group decision making.</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9-6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Describe and interpret the median voter theorem.</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D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decreased social service provision;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maintenance of current levels of social service provision;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I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increased social service provision.</a:t>
            </a: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a:p>
        </p:txBody>
      </p:sp>
    </p:spTree>
    <p:extLst>
      <p:ext uri="{BB962C8B-B14F-4D97-AF65-F5344CB8AC3E}">
        <p14:creationId xmlns:p14="http://schemas.microsoft.com/office/powerpoint/2010/main" val="3965557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9-1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problems with group decision making.</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9-6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Describe and interpret the median voter theorem.</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D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decreased social service provision;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maintenance of current levels of social service provision;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I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increased social service provision.</a:t>
            </a: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a:p>
        </p:txBody>
      </p:sp>
    </p:spTree>
    <p:extLst>
      <p:ext uri="{BB962C8B-B14F-4D97-AF65-F5344CB8AC3E}">
        <p14:creationId xmlns:p14="http://schemas.microsoft.com/office/powerpoint/2010/main" val="38145108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9-1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problems with group decision making.</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9-6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Describe and interpret the median voter theorem.</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I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the ideal point of the left-wing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councillor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the ideal point of the centrist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councillor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D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the ideal point </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of the right-wing councillor.</a:t>
            </a: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a:p>
        </p:txBody>
      </p:sp>
    </p:spTree>
    <p:extLst>
      <p:ext uri="{BB962C8B-B14F-4D97-AF65-F5344CB8AC3E}">
        <p14:creationId xmlns:p14="http://schemas.microsoft.com/office/powerpoint/2010/main" val="2652563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9-1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problems with group decision making.</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9-6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Describe and interpret the median voter theorem.</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D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the ideal point of the right-wing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councillor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the ideal point of the centrist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councillor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I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the ideal point of the left-wing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councillor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SQ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status quo level of social service provision;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A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and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B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proposals for a new level of social service provision.</a:t>
            </a:r>
            <a:endParaRPr lang="en-US"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a:p>
        </p:txBody>
      </p:sp>
    </p:spTree>
    <p:extLst>
      <p:ext uri="{BB962C8B-B14F-4D97-AF65-F5344CB8AC3E}">
        <p14:creationId xmlns:p14="http://schemas.microsoft.com/office/powerpoint/2010/main" val="1436617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9-7 </a:t>
            </a:r>
            <a:r>
              <a:rPr lang="en-GB" sz="1800" dirty="0">
                <a:solidFill>
                  <a:srgbClr val="993300"/>
                </a:solidFill>
                <a:effectLst/>
                <a:latin typeface="Times New Roman" panose="02020603050405020304" pitchFamily="18" charset="0"/>
                <a:ea typeface="Times New Roman" panose="02020603050405020304" pitchFamily="18" charset="0"/>
              </a:rPr>
              <a:t>Describe and interpret Arrow’s theorem</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Difficulties on several fronts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Condorcet’s paradox shows that a set of rational individuals can form a group that’s incapable of choosing rationally in round-robin tournaments.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Specifically, situations might arise in which majorities cycle indefinitely, rendering the group incapable of reaching a decision.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problem of instability could be overcome if the political question to be decided can be thought of as a single-issue dimension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and</a:t>
            </a:r>
            <a:r>
              <a:rPr lang="en-US" sz="1800" dirty="0">
                <a:effectLst/>
                <a:latin typeface="Calibri" panose="020F0502020204030204" pitchFamily="34" charset="0"/>
                <a:ea typeface="Calibri" panose="020F0502020204030204" pitchFamily="34" charset="0"/>
                <a:cs typeface="Times New Roman" panose="02020603050405020304" pitchFamily="18" charset="0"/>
              </a:rPr>
              <a:t> if each voter has single-peaked preferences over that dimension.</a:t>
            </a:r>
            <a:r>
              <a:rPr lang="en-US" dirty="0">
                <a:effectLst/>
              </a:rPr>
              <a:t> </a:t>
            </a:r>
          </a:p>
          <a:p>
            <a:pPr marL="228600" indent="-228600">
              <a:buAutoNum type="arabicPeriod"/>
            </a:pPr>
            <a:endParaRPr lang="en-US" dirty="0"/>
          </a:p>
          <a:p>
            <a:endParaRPr lang="en-US" dirty="0"/>
          </a:p>
          <a:p>
            <a:r>
              <a:rPr lang="en-US" dirty="0"/>
              <a:t>MVT is cold comfort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median voter theorem is, at best, cold comfort for a couple of reasons.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it requires restrictions on the types of preferences that individuals can have.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it’s likely that many crucial political questions involve more than one dimension.</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endParaRPr lang="en-US" dirty="0"/>
          </a:p>
          <a:p>
            <a:endParaRPr lang="en-US" dirty="0"/>
          </a:p>
          <a:p>
            <a:r>
              <a:rPr lang="en-US" dirty="0"/>
              <a:t>Fundamental questions about democracy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Each of these complications with majority rule raises fundamental questions about the ethical appeal of democracy—understood as majority rule—as a mechanism for making group decisions.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Kenneth Arrow (1963) put forth a theorem that shows that these problems with majority rule are, in some ways, special cases of a more fundamental problem.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Arrow’s theorem demonstrates that it’s impossible to design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any</a:t>
            </a:r>
            <a:r>
              <a:rPr lang="en-US" sz="1800" dirty="0">
                <a:effectLst/>
                <a:latin typeface="Calibri" panose="020F0502020204030204" pitchFamily="34" charset="0"/>
                <a:ea typeface="Calibri" panose="020F0502020204030204" pitchFamily="34" charset="0"/>
                <a:cs typeface="Times New Roman" panose="02020603050405020304" pitchFamily="18" charset="0"/>
              </a:rPr>
              <a:t> decision-making procedure (not just majority rule) in which you rank alternatives that can guarantee producing a rational outcome while simultaneously meeting what he argued was a minimal standard of fairness.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1787619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9-7 </a:t>
            </a:r>
            <a:r>
              <a:rPr lang="en-GB" sz="1200" dirty="0">
                <a:solidFill>
                  <a:srgbClr val="993300"/>
                </a:solidFill>
                <a:effectLst/>
                <a:latin typeface="Times New Roman" panose="02020603050405020304" pitchFamily="18" charset="0"/>
                <a:ea typeface="Times New Roman" panose="02020603050405020304" pitchFamily="18" charset="0"/>
              </a:rPr>
              <a:t>Describe and interpret Arrow’s theorem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Condition 1: Nondictatorship</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nondictatorship condition states that there must be no individual who fully determines the outcome of the group decision-making process in disregard of the preferences of the other group members.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group decision-making process that pays attention to only one member of the group and disregards the preferences of all the others is clearly not democratic.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clear that a mechanism that allows a single individual to determine group outcomes for everyone else is inherently unfair.</a:t>
            </a:r>
            <a:r>
              <a:rPr lang="en-US" dirty="0">
                <a:effectLst/>
              </a:rPr>
              <a:t> </a:t>
            </a:r>
            <a:endParaRPr lang="en-US" dirty="0"/>
          </a:p>
          <a:p>
            <a:endParaRPr lang="en-US" dirty="0"/>
          </a:p>
          <a:p>
            <a:r>
              <a:rPr lang="en-US" dirty="0"/>
              <a:t>Condition 2: Universal Admissibility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universal admissibility condition states that any fair group decision-making rule must allow for any logically possible set of individual preference orderings.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Individuals should be able to adopt any rational preference ordering they want.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condition is closely related to the philosophical doctrine of individualism.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this perspective, individuals should be free to formulate their own desires.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it may be appropriate under some conditions to prohibit individuals from acting on those desires, it’s inappropriate to comment on the intrinsic social desirability of another’s desires per se.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 the context of voting, the universal admissibility condition states that every voter may vote as they please.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Condition 3: Unanimity, or Pareto Optimality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unanimity, or pareto optimality, condition states that if all individuals in a group prefer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x</a:t>
            </a:r>
            <a:r>
              <a:rPr lang="en-US" sz="1800" dirty="0">
                <a:effectLst/>
                <a:latin typeface="Calibri" panose="020F0502020204030204" pitchFamily="34" charset="0"/>
                <a:ea typeface="Calibri" panose="020F0502020204030204" pitchFamily="34" charset="0"/>
                <a:cs typeface="Times New Roman" panose="02020603050405020304" pitchFamily="18" charset="0"/>
              </a:rPr>
              <a:t> to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y</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then the group preference must reflect a preference for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x</a:t>
            </a:r>
            <a:r>
              <a:rPr lang="en-US" sz="1800" dirty="0">
                <a:effectLst/>
                <a:latin typeface="Calibri" panose="020F0502020204030204" pitchFamily="34" charset="0"/>
                <a:ea typeface="Calibri" panose="020F0502020204030204" pitchFamily="34" charset="0"/>
                <a:cs typeface="Times New Roman" panose="02020603050405020304" pitchFamily="18" charset="0"/>
              </a:rPr>
              <a:t> to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y</a:t>
            </a:r>
            <a:r>
              <a:rPr lang="en-US" sz="1800" dirty="0">
                <a:effectLst/>
                <a:latin typeface="Calibri" panose="020F0502020204030204" pitchFamily="34" charset="0"/>
                <a:ea typeface="Calibri" panose="020F0502020204030204" pitchFamily="34" charset="0"/>
                <a:cs typeface="Times New Roman" panose="02020603050405020304" pitchFamily="18" charset="0"/>
              </a:rPr>
              <a:t> as well.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decision-making process that fails to meet this condition isn’t only unfair, it’s perverse.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unanimity condition is extremely minimal in that it merely states that if everybody in the group is unanimous in sharing a preference for </a:t>
            </a:r>
            <a:r>
              <a:rPr lang="en-GB" sz="1800" i="1" dirty="0">
                <a:effectLst/>
                <a:latin typeface="Times New Roman" panose="02020603050405020304" pitchFamily="18" charset="0"/>
                <a:ea typeface="Times New Roman" panose="02020603050405020304" pitchFamily="18" charset="0"/>
              </a:rPr>
              <a:t>x</a:t>
            </a:r>
            <a:r>
              <a:rPr lang="en-GB" sz="1800" dirty="0">
                <a:effectLst/>
                <a:latin typeface="Times New Roman" panose="02020603050405020304" pitchFamily="18" charset="0"/>
                <a:ea typeface="Times New Roman" panose="02020603050405020304" pitchFamily="18" charset="0"/>
              </a:rPr>
              <a:t> to </a:t>
            </a:r>
            <a:r>
              <a:rPr lang="en-GB" sz="1800" i="1" dirty="0">
                <a:effectLst/>
                <a:latin typeface="Times New Roman" panose="02020603050405020304" pitchFamily="18" charset="0"/>
                <a:ea typeface="Times New Roman" panose="02020603050405020304" pitchFamily="18" charset="0"/>
              </a:rPr>
              <a:t>y</a:t>
            </a:r>
            <a:r>
              <a:rPr lang="en-GB" sz="1800" dirty="0">
                <a:effectLst/>
                <a:latin typeface="Times New Roman" panose="02020603050405020304" pitchFamily="18" charset="0"/>
                <a:ea typeface="Times New Roman" panose="02020603050405020304" pitchFamily="18" charset="0"/>
              </a:rPr>
              <a:t>, the group mustn’t choose </a:t>
            </a:r>
            <a:r>
              <a:rPr lang="en-GB" sz="1800" i="1" dirty="0">
                <a:effectLst/>
                <a:latin typeface="Times New Roman" panose="02020603050405020304" pitchFamily="18" charset="0"/>
                <a:ea typeface="Times New Roman" panose="02020603050405020304" pitchFamily="18" charset="0"/>
              </a:rPr>
              <a:t>y</a:t>
            </a:r>
            <a:r>
              <a:rPr lang="en-GB" sz="1800" dirty="0">
                <a:effectLst/>
                <a:latin typeface="Times New Roman" panose="02020603050405020304" pitchFamily="18" charset="0"/>
                <a:ea typeface="Times New Roman" panose="02020603050405020304" pitchFamily="18" charset="0"/>
              </a:rPr>
              <a:t> when </a:t>
            </a:r>
            <a:r>
              <a:rPr lang="en-GB" sz="1800" i="1" dirty="0">
                <a:effectLst/>
                <a:latin typeface="Times New Roman" panose="02020603050405020304" pitchFamily="18" charset="0"/>
                <a:ea typeface="Times New Roman" panose="02020603050405020304" pitchFamily="18" charset="0"/>
              </a:rPr>
              <a:t>x</a:t>
            </a:r>
            <a:r>
              <a:rPr lang="en-GB" sz="1800" dirty="0">
                <a:effectLst/>
                <a:latin typeface="Times New Roman" panose="02020603050405020304" pitchFamily="18" charset="0"/>
                <a:ea typeface="Times New Roman" panose="02020603050405020304" pitchFamily="18" charset="0"/>
              </a:rPr>
              <a:t> is available.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Condition 4: Independence from Irrelevant Alternatives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independence from irrelevant alternatives condition states that when groups are choosing between alternatives in a subset, the group choice should be influenced only by the rankings of these alternatives and not by the rankings of any (irrelevant) alternatives that aren’t in the subset.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Arrow’s four conditions suggest that any fair group decision-making mechanism must prevent dictatorship (nondictatorship), not restrict the type of preferences that individuals can hold (universal admissibility), and link group choice, in at least some rudimentary sense, to individual preferences (unanimity and independence from irrelevant alternatives).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real power of Arrow’s theorem, though, comes from demonstrating that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every</a:t>
            </a:r>
            <a:r>
              <a:rPr lang="en-US" sz="1800" dirty="0">
                <a:effectLst/>
                <a:latin typeface="Calibri" panose="020F0502020204030204" pitchFamily="34" charset="0"/>
                <a:ea typeface="Calibri" panose="020F0502020204030204" pitchFamily="34" charset="0"/>
                <a:cs typeface="Times New Roman" panose="02020603050405020304" pitchFamily="18" charset="0"/>
              </a:rPr>
              <a:t> decision-making process we could possibly design where we rank alternatives, including any majority-rule ones, must sacrifice at least one of Arrow’s fairness conditions if it’s to guarantee group transitivity and, hence, stable outcomes.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implications of Arrow’s theorem are far-reaching.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 Figure 9.6, we illustrate Arrow’s institutional trilemma with the help of a triangle.</a:t>
            </a:r>
            <a:endParaRPr lang="en-US" sz="1800" dirty="0">
              <a:effectLst/>
              <a:latin typeface="Times New Roman" panose="02020603050405020304" pitchFamily="18" charset="0"/>
              <a:ea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Arrow’s theorem proves that if the independence from irrelevant alternatives and the unanimity conditions are assumed, then designers of group decision-making institutions will be forced to choose their poison from the following set: restrictions on individual preferences, dictatorship, and the possibility of group intransitivity.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Arrow’s theorem shows that it’s difficult to interpret the outcome of any group decision-making process as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necessarily</a:t>
            </a:r>
            <a:r>
              <a:rPr lang="en-US" sz="1800" dirty="0">
                <a:effectLst/>
                <a:latin typeface="Calibri" panose="020F0502020204030204" pitchFamily="34" charset="0"/>
                <a:ea typeface="Calibri" panose="020F0502020204030204" pitchFamily="34" charset="0"/>
                <a:cs typeface="Times New Roman" panose="02020603050405020304" pitchFamily="18" charset="0"/>
              </a:rPr>
              <a:t> reflecting the will of the group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40643826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9-7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Describe and interpret Arrow’s theorem</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pPr marL="0" marR="0">
              <a:lnSpc>
                <a:spcPct val="105000"/>
              </a:lnSpc>
              <a:spcBef>
                <a:spcPts val="0"/>
              </a:spcBef>
              <a:spcAft>
                <a:spcPts val="1000"/>
              </a:spcAft>
            </a:pP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Arrow’s conditions of unanimity and independence from irrelevant alternatives are assumed as given here.</a:t>
            </a: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a:p>
        </p:txBody>
      </p:sp>
    </p:spTree>
    <p:extLst>
      <p:ext uri="{BB962C8B-B14F-4D97-AF65-F5344CB8AC3E}">
        <p14:creationId xmlns:p14="http://schemas.microsoft.com/office/powerpoint/2010/main" val="70325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9-1 </a:t>
            </a:r>
            <a:r>
              <a:rPr lang="en-GB" sz="1200" dirty="0">
                <a:solidFill>
                  <a:srgbClr val="993300"/>
                </a:solidFill>
                <a:effectLst/>
                <a:latin typeface="Times New Roman" panose="02020603050405020304" pitchFamily="18" charset="0"/>
                <a:ea typeface="Times New Roman" panose="02020603050405020304" pitchFamily="18" charset="0"/>
              </a:rPr>
              <a:t>Identify problems with group decision making.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9-2 </a:t>
            </a:r>
            <a:r>
              <a:rPr lang="en-GB" sz="1800" dirty="0">
                <a:solidFill>
                  <a:srgbClr val="993300"/>
                </a:solidFill>
                <a:effectLst/>
                <a:latin typeface="Times New Roman" panose="02020603050405020304" pitchFamily="18" charset="0"/>
                <a:ea typeface="Times New Roman" panose="02020603050405020304" pitchFamily="18" charset="0"/>
              </a:rPr>
              <a:t>Define what it means to be rational.</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993300"/>
                </a:solidFill>
                <a:effectLst/>
                <a:latin typeface="Times New Roman" panose="02020603050405020304" pitchFamily="18" charset="0"/>
                <a:ea typeface="Times New Roman" panose="02020603050405020304" pitchFamily="18" charset="0"/>
              </a:rPr>
              <a:t>L.O. 9-3 </a:t>
            </a:r>
            <a:r>
              <a:rPr lang="en-GB" sz="1800" dirty="0">
                <a:solidFill>
                  <a:srgbClr val="993300"/>
                </a:solidFill>
                <a:effectLst/>
                <a:latin typeface="Times New Roman" panose="02020603050405020304" pitchFamily="18" charset="0"/>
                <a:ea typeface="Times New Roman" panose="02020603050405020304" pitchFamily="18" charset="0"/>
              </a:rPr>
              <a:t>Describe and interpret Condorcet’s paradox.</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Example: social services provisions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a group of people needs to choose between just two options, majority rule can be quite straightforward.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But what if a group needs to choose between more than two options?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imagine a city council deciding on the level of social services it should provide.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proposed options are to increase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 decrease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a:t>
            </a:r>
            <a:r>
              <a:rPr lang="en-US" sz="1800" dirty="0">
                <a:effectLst/>
                <a:latin typeface="Calibri" panose="020F0502020204030204" pitchFamily="34" charset="0"/>
                <a:ea typeface="Calibri" panose="020F0502020204030204" pitchFamily="34" charset="0"/>
                <a:cs typeface="Times New Roman" panose="02020603050405020304" pitchFamily="18" charset="0"/>
              </a:rPr>
              <a:t>), or maintain current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levels of social service provision.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Let’s assume the council is made up of three members—a left-wing councillor, a right-wing councillor, and a centrist councillor—who all rank the proposed options differently.</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left-wing councillor prefers an increase in spending to current levels of spending and prefers current levels of spending to a decrease.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centrist councillor most prefers current levels of spending but would prefer a decrease in spending over any increase if it came to it.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right-wing councillor most prefers a decrease in spending.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preference ordering for each council member is summarized in Table 9.1.</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We’ll assume the council employs majority rule to make its group decisions.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this particular example, this means that any policy that enjoys the support of two or more councillors will be adopted.</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way they might proceed is to hold a round-robin tournament that pits each alternative against every other alternative in a set of “pair-wise votes”—</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 versus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 I</a:t>
            </a:r>
            <a:r>
              <a:rPr lang="en-US" sz="1800" dirty="0">
                <a:effectLst/>
                <a:latin typeface="Calibri" panose="020F0502020204030204" pitchFamily="34" charset="0"/>
                <a:ea typeface="Calibri" panose="020F0502020204030204" pitchFamily="34" charset="0"/>
                <a:cs typeface="Times New Roman" panose="02020603050405020304" pitchFamily="18" charset="0"/>
              </a:rPr>
              <a:t> versus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versus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alternative that wins the most contests would be designated the winner. </a:t>
            </a:r>
            <a:endParaRPr lang="en-US" sz="1800" i="1"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we assume the councillors all vote for their most preferred alternative in each pair-wise contest (or round), we see that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a:t>
            </a:r>
            <a:r>
              <a:rPr lang="en-US" sz="1800" dirty="0">
                <a:effectLst/>
                <a:latin typeface="Calibri" panose="020F0502020204030204" pitchFamily="34" charset="0"/>
                <a:ea typeface="Calibri" panose="020F0502020204030204" pitchFamily="34" charset="0"/>
                <a:cs typeface="Times New Roman" panose="02020603050405020304" pitchFamily="18" charset="0"/>
              </a:rPr>
              <a:t> defeats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 I</a:t>
            </a:r>
            <a:r>
              <a:rPr lang="en-US" sz="1800" dirty="0">
                <a:effectLst/>
                <a:latin typeface="Calibri" panose="020F0502020204030204" pitchFamily="34" charset="0"/>
                <a:ea typeface="Calibri" panose="020F0502020204030204" pitchFamily="34" charset="0"/>
                <a:cs typeface="Times New Roman" panose="02020603050405020304" pitchFamily="18" charset="0"/>
              </a:rPr>
              <a:t> defeats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defeats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outcomes of these pair-wise contests and the majorities that produce them are summarized in Table 9.2.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multiplicity of “winners” doesn’t provide the council with a clear policy direction.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council fails to reach a decision on whether to increase, decrease, or maintain current levels of social service provision.</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simple example produces several interesting results.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is that a group of three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rational</a:t>
            </a:r>
            <a:r>
              <a:rPr lang="en-US" sz="1800" dirty="0">
                <a:effectLst/>
                <a:latin typeface="Calibri" panose="020F0502020204030204" pitchFamily="34" charset="0"/>
                <a:ea typeface="Calibri" panose="020F0502020204030204" pitchFamily="34" charset="0"/>
                <a:cs typeface="Times New Roman" panose="02020603050405020304" pitchFamily="18" charset="0"/>
              </a:rPr>
              <a:t> actors (the councillors) make up a group (the council) that appears incapable of making a rational decision.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interesting aspect of our example is that a different majority supports the winning alternative or outcome in each round.</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en-US" dirty="0"/>
              <a:t>Individual rationality isn’t sufficient</a:t>
            </a:r>
          </a:p>
          <a:p>
            <a:pPr marL="228600" indent="-228600">
              <a:buAutoNum type="arabicPeriod"/>
            </a:pPr>
            <a:r>
              <a:rPr lang="en-US" dirty="0"/>
              <a:t>1.</a:t>
            </a:r>
            <a:r>
              <a:rPr lang="en-US" sz="1800" dirty="0">
                <a:effectLst/>
                <a:latin typeface="Calibri" panose="020F0502020204030204" pitchFamily="34" charset="0"/>
                <a:ea typeface="Calibri" panose="020F0502020204030204" pitchFamily="34" charset="0"/>
                <a:cs typeface="Times New Roman" panose="02020603050405020304" pitchFamily="18" charset="0"/>
              </a:rPr>
              <a:t> Condorcet’s paradox illustrates that individual rationality isn’t sufficient to ensure group rationality.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set of actors, each with complete and transitive preference orderings, may behave in a way that reveals group intransitivity.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this occurs, there’s no “majority” of which to speak. Instead, there’s a cycle of different majorities.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cycle through the different majorities is illustrated in Figure 9.1.</a:t>
            </a:r>
            <a:r>
              <a:rPr lang="en-US" dirty="0">
                <a:effectLst/>
              </a:rPr>
              <a:t> </a:t>
            </a:r>
            <a:endParaRPr lang="en-US" dirty="0"/>
          </a:p>
          <a:p>
            <a:endParaRPr lang="en-US" dirty="0"/>
          </a:p>
          <a:p>
            <a:r>
              <a:rPr lang="en-US" dirty="0"/>
              <a:t>Cyclical majorities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may feel that our example of cyclical majorities is unlikely to ever occur in practice.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see groups make decisions all the time and, although we may sometimes think they’re far from efficient, they don’t seem to be caught in the type of endless cycle suggested by our example.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whole, there are two reasons for this.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has to do with preference orderings, and the other has to do with decision-making rules.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Table 9.3, we show estimates of the share of all possible strict preference orderings that fail to produce a Condorcet winner (that is, that produce group intransitivity) as the numbers of voters and alternatives increase.</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Table 9.3 illustrates, the example of the city council we started with, in which a Condorcet winner fails to emerge from a contest among three alternatives and three voters, is indeed a rarity.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would happen if we introduced a bit more realism into our city council example.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councillors would normally be choosing an exact amount of money to spend on social services.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They’d be choosing a share of the budget to allocate to social service provision from 0% to 100%. </a:t>
            </a:r>
            <a:endParaRPr lang="en-US" dirty="0"/>
          </a:p>
          <a:p>
            <a:endParaRPr lang="en-US" dirty="0"/>
          </a:p>
          <a:p>
            <a:r>
              <a:rPr lang="en-US" dirty="0"/>
              <a:t>Group transitivity is unlikely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Condorcet’s paradox makes it clear that restricting group decision making to sets of rational individuals is no guarantee that the group as a whole will exhibit rational tendencies.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Group intransitivity is unlikely when the set of feasible options is small, but it’s almost certain that majority rule applied to a pair-wise competition among alternatives will fail to produce a stable outcome when the set of feasible options gets large.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analytical insight from Condorcet’s paradox suggests that group intransitivity should be common, but, as we’ve already noted, we observe a surprising amount of stability in group decision making in the real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Either the number of decision makers or issues is kept small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and</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kinds of preferences that produce group intransitivity are rare, or a decision-making mechanism other than a simple pair-wise comparison of alternatives is being used.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1952715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9-1 </a:t>
            </a:r>
            <a:r>
              <a:rPr lang="en-GB" sz="1200" dirty="0">
                <a:solidFill>
                  <a:srgbClr val="993300"/>
                </a:solidFill>
                <a:effectLst/>
                <a:latin typeface="Times New Roman" panose="02020603050405020304" pitchFamily="18" charset="0"/>
                <a:ea typeface="Times New Roman" panose="02020603050405020304" pitchFamily="18" charset="0"/>
              </a:rPr>
              <a:t>Identify problems with group decision making.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993300"/>
                </a:solidFill>
                <a:effectLst/>
                <a:latin typeface="Times New Roman" panose="02020603050405020304" pitchFamily="18" charset="0"/>
                <a:ea typeface="Times New Roman" panose="02020603050405020304" pitchFamily="18" charset="0"/>
              </a:rPr>
              <a:t>L.O. 9-2 </a:t>
            </a:r>
            <a:r>
              <a:rPr lang="en-GB" sz="1200" dirty="0">
                <a:solidFill>
                  <a:srgbClr val="993300"/>
                </a:solidFill>
                <a:effectLst/>
                <a:latin typeface="Times New Roman" panose="02020603050405020304" pitchFamily="18" charset="0"/>
                <a:ea typeface="Times New Roman" panose="02020603050405020304" pitchFamily="18" charset="0"/>
              </a:rPr>
              <a:t>Define what it means to be rational.</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rgbClr val="993300"/>
                </a:solidFill>
                <a:effectLst/>
                <a:latin typeface="Times New Roman" panose="02020603050405020304" pitchFamily="18" charset="0"/>
                <a:ea typeface="Times New Roman" panose="02020603050405020304" pitchFamily="18" charset="0"/>
              </a:rPr>
              <a:t>L.O. 9-3 </a:t>
            </a:r>
            <a:r>
              <a:rPr lang="en-GB" sz="1200" dirty="0">
                <a:solidFill>
                  <a:srgbClr val="993300"/>
                </a:solidFill>
                <a:effectLst/>
                <a:latin typeface="Times New Roman" panose="02020603050405020304" pitchFamily="18" charset="0"/>
                <a:ea typeface="Times New Roman" panose="02020603050405020304" pitchFamily="18" charset="0"/>
              </a:rPr>
              <a:t>Describe and interpret Condorcet’s paradox.</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a:lnSpc>
                <a:spcPct val="105000"/>
              </a:lnSpc>
              <a:spcBef>
                <a:spcPts val="0"/>
              </a:spcBef>
              <a:spcAft>
                <a:spcPts val="100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Note: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 = increased social service provision;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a:t>
            </a:r>
            <a:r>
              <a:rPr lang="en-US" sz="1800" dirty="0">
                <a:effectLst/>
                <a:latin typeface="Calibri" panose="020F0502020204030204" pitchFamily="34" charset="0"/>
                <a:ea typeface="Calibri" panose="020F0502020204030204" pitchFamily="34" charset="0"/>
                <a:cs typeface="Times New Roman" panose="02020603050405020304" pitchFamily="18" charset="0"/>
              </a:rPr>
              <a:t> = decreased social service provision;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 maintenance of current levels of social service provision; &gt; means “is strictly preferred to.”</a:t>
            </a: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2789174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9-1 </a:t>
            </a:r>
            <a:r>
              <a:rPr lang="en-GB" sz="1200" dirty="0">
                <a:solidFill>
                  <a:srgbClr val="993300"/>
                </a:solidFill>
                <a:effectLst/>
                <a:latin typeface="Times New Roman" panose="02020603050405020304" pitchFamily="18" charset="0"/>
                <a:ea typeface="Times New Roman" panose="02020603050405020304" pitchFamily="18" charset="0"/>
              </a:rPr>
              <a:t>Identify problems with group decision making.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993300"/>
                </a:solidFill>
                <a:effectLst/>
                <a:latin typeface="Times New Roman" panose="02020603050405020304" pitchFamily="18" charset="0"/>
                <a:ea typeface="Times New Roman" panose="02020603050405020304" pitchFamily="18" charset="0"/>
              </a:rPr>
              <a:t>L.O. 9-2 </a:t>
            </a:r>
            <a:r>
              <a:rPr lang="en-GB" sz="1200" dirty="0">
                <a:solidFill>
                  <a:srgbClr val="993300"/>
                </a:solidFill>
                <a:effectLst/>
                <a:latin typeface="Times New Roman" panose="02020603050405020304" pitchFamily="18" charset="0"/>
                <a:ea typeface="Times New Roman" panose="02020603050405020304" pitchFamily="18" charset="0"/>
              </a:rPr>
              <a:t>Define what it means to be rational.</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rgbClr val="993300"/>
                </a:solidFill>
                <a:effectLst/>
                <a:latin typeface="Times New Roman" panose="02020603050405020304" pitchFamily="18" charset="0"/>
                <a:ea typeface="Times New Roman" panose="02020603050405020304" pitchFamily="18" charset="0"/>
              </a:rPr>
              <a:t>L.O. 9-3 </a:t>
            </a:r>
            <a:r>
              <a:rPr lang="en-GB" sz="1200" dirty="0">
                <a:solidFill>
                  <a:srgbClr val="993300"/>
                </a:solidFill>
                <a:effectLst/>
                <a:latin typeface="Times New Roman" panose="02020603050405020304" pitchFamily="18" charset="0"/>
                <a:ea typeface="Times New Roman" panose="02020603050405020304" pitchFamily="18" charset="0"/>
              </a:rPr>
              <a:t>Describe and interpret Condorcet’s paradox.</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1420162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9-1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problems with group decision making.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L.O. 9-2 Define what it means to be rational.</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L.O. 9-3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Describe and interpret Condorcet’s paradox.</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9-1 </a:t>
            </a:r>
            <a:r>
              <a:rPr lang="en-GB" sz="1200" dirty="0">
                <a:solidFill>
                  <a:srgbClr val="993300"/>
                </a:solidFill>
                <a:effectLst/>
                <a:latin typeface="Times New Roman" panose="02020603050405020304" pitchFamily="18" charset="0"/>
                <a:ea typeface="Times New Roman" panose="02020603050405020304" pitchFamily="18" charset="0"/>
              </a:rPr>
              <a:t>Identify problems with group decision making.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993300"/>
                </a:solidFill>
                <a:effectLst/>
                <a:latin typeface="Times New Roman" panose="02020603050405020304" pitchFamily="18" charset="0"/>
                <a:ea typeface="Times New Roman" panose="02020603050405020304" pitchFamily="18" charset="0"/>
              </a:rPr>
              <a:t>L.O. 9-2 </a:t>
            </a:r>
            <a:r>
              <a:rPr lang="en-GB" sz="1200" dirty="0">
                <a:solidFill>
                  <a:srgbClr val="993300"/>
                </a:solidFill>
                <a:effectLst/>
                <a:latin typeface="Times New Roman" panose="02020603050405020304" pitchFamily="18" charset="0"/>
                <a:ea typeface="Times New Roman" panose="02020603050405020304" pitchFamily="18" charset="0"/>
              </a:rPr>
              <a:t>Define what it means to be rational.</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rgbClr val="993300"/>
                </a:solidFill>
                <a:effectLst/>
                <a:latin typeface="Times New Roman" panose="02020603050405020304" pitchFamily="18" charset="0"/>
                <a:ea typeface="Times New Roman" panose="02020603050405020304" pitchFamily="18" charset="0"/>
              </a:rPr>
              <a:t>L.O. 9-3 </a:t>
            </a:r>
            <a:r>
              <a:rPr lang="en-GB" sz="1200" dirty="0">
                <a:solidFill>
                  <a:srgbClr val="993300"/>
                </a:solidFill>
                <a:effectLst/>
                <a:latin typeface="Times New Roman" panose="02020603050405020304" pitchFamily="18" charset="0"/>
                <a:ea typeface="Times New Roman" panose="02020603050405020304" pitchFamily="18" charset="0"/>
              </a:rPr>
              <a:t>Describe and interpret Condorcet’s paradox.</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2991480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9-1 </a:t>
            </a:r>
            <a:r>
              <a:rPr lang="en-GB" sz="1200" dirty="0">
                <a:solidFill>
                  <a:srgbClr val="993300"/>
                </a:solidFill>
                <a:effectLst/>
                <a:latin typeface="Times New Roman" panose="02020603050405020304" pitchFamily="18" charset="0"/>
                <a:ea typeface="Times New Roman" panose="02020603050405020304" pitchFamily="18" charset="0"/>
              </a:rPr>
              <a:t>Identify problems with group decision making.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9-4 </a:t>
            </a:r>
            <a:r>
              <a:rPr lang="en-GB" sz="1800" dirty="0">
                <a:solidFill>
                  <a:srgbClr val="993300"/>
                </a:solidFill>
                <a:effectLst/>
                <a:latin typeface="Times New Roman" panose="02020603050405020304" pitchFamily="18" charset="0"/>
                <a:ea typeface="Times New Roman" panose="02020603050405020304" pitchFamily="18" charset="0"/>
              </a:rPr>
              <a:t>Discuss the power of the agenda setter.</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993300"/>
                </a:solidFill>
                <a:effectLst/>
                <a:latin typeface="Times New Roman" panose="02020603050405020304" pitchFamily="18" charset="0"/>
                <a:ea typeface="Times New Roman" panose="02020603050405020304" pitchFamily="18" charset="0"/>
              </a:rPr>
              <a:t>L.O. 9-5 </a:t>
            </a:r>
            <a:r>
              <a:rPr lang="en-GB" sz="1200" dirty="0">
                <a:solidFill>
                  <a:srgbClr val="993300"/>
                </a:solidFill>
                <a:effectLst/>
                <a:latin typeface="Times New Roman" panose="02020603050405020304" pitchFamily="18" charset="0"/>
                <a:ea typeface="Times New Roman" panose="02020603050405020304" pitchFamily="18" charset="0"/>
              </a:rPr>
              <a:t>Compare sincere and strategic voting.</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A decision-making mechanism that overcomes the potential instability of majority rule in round-robin tournaments requires actors to begin by considering only a subset of the available pair-wise alternatives. </a:t>
            </a:r>
          </a:p>
          <a:p>
            <a:endParaRPr lang="en-US" sz="1800" dirty="0">
              <a:effectLst/>
              <a:latin typeface="Calibri" panose="020F0502020204030204" pitchFamily="34" charset="0"/>
              <a:cs typeface="Times New Roman" panose="02020603050405020304" pitchFamily="18" charset="0"/>
            </a:endParaRPr>
          </a:p>
          <a:p>
            <a:r>
              <a:rPr lang="en-US" dirty="0"/>
              <a:t>Example: departure from status quo</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Suppose we alter our original city council example so that both types of departure from the status quo (that is, an increase and a decrease in social service spending) first face each other in a pair-wise contest and that the winner then goes on to compete in a pair-wise vote against the status quo.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Assume for a moment that each council member votes for their preferred option when confronted with any two choices. </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the preferences of the councillors in our example, we know that both the centrist and the right-wing councillors prefer a decrease in spending over an increase. </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means that the second (and final) round of voting will be a choice between decreasing social service spending and maintaining current levels of spending.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Because the left-wing and centrist councillors both prefer the current level of social service spending to a decrease, the outcome will be 2-1 in favor of the status quo.</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Should we expect all the councillors to vote sincerely in our example?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the preference orderings in our example, the councillors know that these potential second-round contests will end up with either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defeating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a:t>
            </a:r>
            <a:r>
              <a:rPr lang="en-US" sz="1800" dirty="0">
                <a:effectLst/>
                <a:latin typeface="Calibri" panose="020F0502020204030204" pitchFamily="34" charset="0"/>
                <a:ea typeface="Calibri" panose="020F0502020204030204" pitchFamily="34" charset="0"/>
                <a:cs typeface="Times New Roman" panose="02020603050405020304" pitchFamily="18" charset="0"/>
              </a:rPr>
              <a:t> or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 defeating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Think about how the right-wing councillor might reason through the logic of this voting procedure.</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Some analysts find strategic voting lamentable and would prefer decision rules that induce sincere voting—voting that constitutes a sincere revelation of an individual’s preferences.</a:t>
            </a:r>
            <a:endParaRPr lang="en-US" sz="1800" dirty="0">
              <a:effectLst/>
              <a:latin typeface="Times New Roman" panose="02020603050405020304" pitchFamily="18" charset="0"/>
              <a:ea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incentives to vote strategically aren’t the only thing that scholars find lamentable with voting agendas like the one we just examined.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three different two-round tournaments and the outcomes they produce if we assume sincere voting are shown in Table 9.4.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possible to avoid the potential for group intransitivity that arises in majority rule round-robin tournaments by imposing a voting agenda—by designating which outcomes will be voted on first and which outcome will, in effect, be granted entry into a second round, in which it will compete against the winner of the first round.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power of an agenda setter can also be seen in their ability to determine the set of available alternatives that can be voted on in the first place.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expression of individual preferences is restricted to the set of available alternatives.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addition of other choices might lead to a different outcome or to cyclical majorities where no decision can be reached.</a:t>
            </a:r>
            <a:endParaRPr lang="en-US" sz="1800" dirty="0">
              <a:effectLst/>
              <a:latin typeface="Times New Roman" panose="02020603050405020304" pitchFamily="18" charset="0"/>
              <a:ea typeface="Times New Roman" panose="02020603050405020304" pitchFamily="18" charset="0"/>
            </a:endParaRPr>
          </a:p>
          <a:p>
            <a:pPr marL="342900" indent="-342900">
              <a:buAutoNum type="arabicPeriod"/>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AutoNum type="arabicPeriod"/>
            </a:pP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344258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9-1 </a:t>
            </a:r>
            <a:r>
              <a:rPr lang="en-GB" sz="1200" dirty="0">
                <a:solidFill>
                  <a:srgbClr val="993300"/>
                </a:solidFill>
                <a:effectLst/>
                <a:latin typeface="Times New Roman" panose="02020603050405020304" pitchFamily="18" charset="0"/>
                <a:ea typeface="Times New Roman" panose="02020603050405020304" pitchFamily="18" charset="0"/>
              </a:rPr>
              <a:t>Identify problems with group decision making.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993300"/>
                </a:solidFill>
                <a:effectLst/>
                <a:latin typeface="Times New Roman" panose="02020603050405020304" pitchFamily="18" charset="0"/>
                <a:ea typeface="Times New Roman" panose="02020603050405020304" pitchFamily="18" charset="0"/>
              </a:rPr>
              <a:t>L.O. 9-4 </a:t>
            </a:r>
            <a:r>
              <a:rPr lang="en-GB" sz="1200" dirty="0">
                <a:solidFill>
                  <a:srgbClr val="993300"/>
                </a:solidFill>
                <a:effectLst/>
                <a:latin typeface="Times New Roman" panose="02020603050405020304" pitchFamily="18" charset="0"/>
                <a:ea typeface="Times New Roman" panose="02020603050405020304" pitchFamily="18" charset="0"/>
              </a:rPr>
              <a:t>Discuss the power of the agenda setter.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9-5 </a:t>
            </a:r>
            <a:r>
              <a:rPr lang="en-GB" sz="1800" dirty="0">
                <a:solidFill>
                  <a:srgbClr val="993300"/>
                </a:solidFill>
                <a:effectLst/>
                <a:latin typeface="Times New Roman" panose="02020603050405020304" pitchFamily="18" charset="0"/>
                <a:ea typeface="Times New Roman" panose="02020603050405020304" pitchFamily="18" charset="0"/>
              </a:rPr>
              <a:t>Compare sincere and strategic voting.</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a:lnSpc>
                <a:spcPct val="105000"/>
              </a:lnSpc>
              <a:spcBef>
                <a:spcPts val="0"/>
              </a:spcBef>
              <a:spcAft>
                <a:spcPts val="100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Note: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 = an increase in social service provision;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a:t>
            </a:r>
            <a:r>
              <a:rPr lang="en-US" sz="1800" dirty="0">
                <a:effectLst/>
                <a:latin typeface="Calibri" panose="020F0502020204030204" pitchFamily="34" charset="0"/>
                <a:ea typeface="Calibri" panose="020F0502020204030204" pitchFamily="34" charset="0"/>
                <a:cs typeface="Times New Roman" panose="02020603050405020304" pitchFamily="18" charset="0"/>
              </a:rPr>
              <a:t> = a decrease in social service provision;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 a maintenance of current levels of social service provision.</a:t>
            </a: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2423885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9-1 </a:t>
            </a:r>
            <a:r>
              <a:rPr lang="en-GB" sz="1800" dirty="0">
                <a:solidFill>
                  <a:srgbClr val="993300"/>
                </a:solidFill>
                <a:effectLst/>
                <a:latin typeface="Times New Roman" panose="02020603050405020304" pitchFamily="18" charset="0"/>
                <a:ea typeface="Times New Roman" panose="02020603050405020304" pitchFamily="18" charset="0"/>
              </a:rPr>
              <a:t>Identify problems with group decision making.</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9-6 </a:t>
            </a:r>
            <a:r>
              <a:rPr lang="en-GB" sz="1800" dirty="0">
                <a:solidFill>
                  <a:srgbClr val="993300"/>
                </a:solidFill>
                <a:effectLst/>
                <a:latin typeface="Times New Roman" panose="02020603050405020304" pitchFamily="18" charset="0"/>
                <a:ea typeface="Times New Roman" panose="02020603050405020304" pitchFamily="18" charset="0"/>
              </a:rPr>
              <a:t>Describe and interpret the median voter theorem.</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Individual factors restricting the agenda</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appears that institutional factors restricting the agenda may produce stable outcomes, but only at the expense of creating incentives for actors to attempt to manipulate the decision-making process.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Recall that group intransitivity and hence cyclical majorities in our original city council example stemmed from the fact that the right-wing councillor has a particular preference ordering.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Specifically, the right-wing councillor prefers both lower and higher levels of social service provision to the maintenance of current levels of social service provision. </a:t>
            </a:r>
            <a:endParaRPr lang="en-US" dirty="0"/>
          </a:p>
          <a:p>
            <a:endParaRPr lang="en-US" dirty="0"/>
          </a:p>
          <a:p>
            <a:r>
              <a:rPr lang="en-US" dirty="0"/>
              <a:t>Right-wing councillor’s utility function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possible to represent the right-wing councillor’s preferences with a utility function.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utility function can be thought of as a numerical scale in which higher numbers stand for higher positions in an individual’s preference ordering.</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indicates how satisfied an individual is with the available alternatives.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9.2, we display a utility function</a:t>
            </a:r>
            <a:r>
              <a:rPr lang="en-US" sz="1200" kern="1200" dirty="0">
                <a:solidFill>
                  <a:schemeClr val="tx1"/>
                </a:solidFill>
                <a:effectLst/>
                <a:latin typeface="+mn-lt"/>
                <a:ea typeface="+mn-ea"/>
                <a:cs typeface="+mn-cs"/>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the black line</a:t>
            </a:r>
            <a:r>
              <a:rPr lang="en-US" sz="1200" kern="1200" dirty="0">
                <a:solidFill>
                  <a:schemeClr val="tx1"/>
                </a:solidFill>
                <a:effectLst/>
                <a:latin typeface="+mn-lt"/>
                <a:ea typeface="+mn-ea"/>
                <a:cs typeface="+mn-cs"/>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that’s consistent with the preference ordering of the right-wing councillor over the level of social service provision in our example.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utility function is highest over the proposal to decrease social service provision (</a:t>
            </a:r>
            <a:r>
              <a:rPr lang="en-GB" sz="1800" i="1" dirty="0">
                <a:effectLst/>
                <a:latin typeface="Times New Roman" panose="02020603050405020304" pitchFamily="18" charset="0"/>
                <a:ea typeface="Times New Roman" panose="02020603050405020304" pitchFamily="18" charset="0"/>
              </a:rPr>
              <a:t>D</a:t>
            </a:r>
            <a:r>
              <a:rPr lang="en-GB" sz="1800" dirty="0">
                <a:effectLst/>
                <a:latin typeface="Times New Roman" panose="02020603050405020304" pitchFamily="18" charset="0"/>
                <a:ea typeface="Times New Roman" panose="02020603050405020304" pitchFamily="18" charset="0"/>
              </a:rPr>
              <a:t>), it’s lowest over the proposal to maintain current levels of social service provision (</a:t>
            </a:r>
            <a:r>
              <a:rPr lang="en-GB" sz="1800" i="1" dirty="0">
                <a:effectLst/>
                <a:latin typeface="Times New Roman" panose="02020603050405020304" pitchFamily="18" charset="0"/>
                <a:ea typeface="Times New Roman" panose="02020603050405020304" pitchFamily="18" charset="0"/>
              </a:rPr>
              <a:t>C</a:t>
            </a:r>
            <a:r>
              <a:rPr lang="en-GB" sz="1800" dirty="0">
                <a:effectLst/>
                <a:latin typeface="Times New Roman" panose="02020603050405020304" pitchFamily="18" charset="0"/>
                <a:ea typeface="Times New Roman" panose="02020603050405020304" pitchFamily="18" charset="0"/>
              </a:rPr>
              <a:t>), and it’s between these two extremes over the proposal to increase social service provision (</a:t>
            </a:r>
            <a:r>
              <a:rPr lang="en-GB" sz="1800" i="1" dirty="0">
                <a:effectLst/>
                <a:latin typeface="Times New Roman" panose="02020603050405020304" pitchFamily="18" charset="0"/>
                <a:ea typeface="Times New Roman" panose="02020603050405020304" pitchFamily="18" charset="0"/>
              </a:rPr>
              <a:t>I</a:t>
            </a:r>
            <a:r>
              <a:rPr lang="en-GB"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Centrist councillor’s utility function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Let’s now examine the utility function of the centrist councillor. This is shown in Figure 9.3.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You’ll immediately notice that the centrist councillor’s utility function looks very different from that of the right-wing councillor.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particular, the centrist councillor’s utility function captures what’s called a single-peaked preference ordering.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utility function reaches a “peak” above the centrist councillor’s most preferred level of social service provision.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basic intuition behind single peakedness is that individuals prefer outcomes that are closer to their ideal point than those that are farther away.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9.2 shows that the right-wing councillor’s utility function isn’t single peaked.</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there’s a point at which the right-wing councillor’s utility function reaches a maximum (a little to the left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utility function doesn’t continuously decline as it moves farther away from this point—it starts to go back up to the right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 other words, the right-wing councillor prefers some outcomes that are farther from their ideal point (say, </a:t>
            </a:r>
            <a:r>
              <a:rPr lang="en-GB" sz="1800" i="1" dirty="0">
                <a:effectLst/>
                <a:latin typeface="Times New Roman" panose="02020603050405020304" pitchFamily="18" charset="0"/>
                <a:ea typeface="Times New Roman" panose="02020603050405020304" pitchFamily="18" charset="0"/>
              </a:rPr>
              <a:t>I</a:t>
            </a:r>
            <a:r>
              <a:rPr lang="en-GB" sz="1800" dirty="0">
                <a:effectLst/>
                <a:latin typeface="Times New Roman" panose="02020603050405020304" pitchFamily="18" charset="0"/>
                <a:ea typeface="Times New Roman" panose="02020603050405020304" pitchFamily="18" charset="0"/>
              </a:rPr>
              <a:t>) than outcomes that are closer (say, </a:t>
            </a:r>
            <a:r>
              <a:rPr lang="en-GB" sz="1800" i="1" dirty="0">
                <a:effectLst/>
                <a:latin typeface="Times New Roman" panose="02020603050405020304" pitchFamily="18" charset="0"/>
                <a:ea typeface="Times New Roman" panose="02020603050405020304" pitchFamily="18" charset="0"/>
              </a:rPr>
              <a:t>C</a:t>
            </a:r>
            <a:r>
              <a:rPr lang="en-GB"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920883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2102820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slide" Target="slide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0"/>
            <a:ext cx="6400800" cy="1752600"/>
          </a:xfrm>
        </p:spPr>
        <p:txBody>
          <a:bodyPr>
            <a:normAutofit fontScale="90000"/>
          </a:bodyPr>
          <a:lstStyle/>
          <a:p>
            <a:pPr marL="0" indent="0"/>
            <a:r>
              <a:rPr lang="en-US" dirty="0"/>
              <a:t>Clark, Foundations of Comparative Politics, Edition 2</a:t>
            </a:r>
            <a:br>
              <a:rPr lang="en-US" dirty="0"/>
            </a:br>
            <a:r>
              <a:rPr lang="en-US" dirty="0"/>
              <a:t>Chapter 9: Problems with Group Decision Making</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982310-521F-5477-CFA4-0CD17F882F47}"/>
              </a:ext>
            </a:extLst>
          </p:cNvPr>
          <p:cNvSpPr>
            <a:spLocks noGrp="1"/>
          </p:cNvSpPr>
          <p:nvPr>
            <p:ph type="title"/>
          </p:nvPr>
        </p:nvSpPr>
        <p:spPr/>
        <p:txBody>
          <a:bodyPr>
            <a:normAutofit fontScale="90000"/>
          </a:bodyPr>
          <a:lstStyle/>
          <a:p>
            <a:r>
              <a:rPr lang="en-US" dirty="0"/>
              <a:t>Problems with Group Decision Making </a:t>
            </a:r>
            <a:r>
              <a:rPr lang="en-US" sz="2700" dirty="0"/>
              <a:t>(9 of 14)</a:t>
            </a:r>
          </a:p>
        </p:txBody>
      </p:sp>
      <p:sp>
        <p:nvSpPr>
          <p:cNvPr id="4" name="Content Placeholder 3">
            <a:extLst>
              <a:ext uri="{FF2B5EF4-FFF2-40B4-BE49-F238E27FC236}">
                <a16:creationId xmlns:a16="http://schemas.microsoft.com/office/drawing/2014/main" id="{31FC18F2-8584-F41A-8892-789435EE5037}"/>
              </a:ext>
            </a:extLst>
          </p:cNvPr>
          <p:cNvSpPr>
            <a:spLocks noGrp="1"/>
          </p:cNvSpPr>
          <p:nvPr>
            <p:ph idx="1"/>
          </p:nvPr>
        </p:nvSpPr>
        <p:spPr/>
        <p:txBody>
          <a:bodyPr/>
          <a:lstStyle/>
          <a:p>
            <a:pPr marL="0" indent="0">
              <a:buNone/>
            </a:pPr>
            <a:r>
              <a:rPr lang="en-US" dirty="0"/>
              <a:t>Restrictions on Preferences: The Median Voter Theorem</a:t>
            </a:r>
          </a:p>
          <a:p>
            <a:r>
              <a:rPr lang="en-US" dirty="0"/>
              <a:t>Individual factors restricting the agenda.</a:t>
            </a:r>
          </a:p>
          <a:p>
            <a:r>
              <a:rPr lang="en-US" dirty="0"/>
              <a:t>Right-wing councillor’s utility function.</a:t>
            </a:r>
          </a:p>
          <a:p>
            <a:r>
              <a:rPr lang="en-US" dirty="0"/>
              <a:t>Centrist councillor’s utility function.</a:t>
            </a:r>
          </a:p>
          <a:p>
            <a:endParaRPr lang="en-US" dirty="0"/>
          </a:p>
        </p:txBody>
      </p:sp>
      <p:sp>
        <p:nvSpPr>
          <p:cNvPr id="2" name="Footer Placeholder 1">
            <a:extLst>
              <a:ext uri="{FF2B5EF4-FFF2-40B4-BE49-F238E27FC236}">
                <a16:creationId xmlns:a16="http://schemas.microsoft.com/office/drawing/2014/main" id="{DFEF9347-52C6-AAE7-0366-7C9A5C91E33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94407A-9AED-66B9-0C83-C758DF8C1401}"/>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4107155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982310-521F-5477-CFA4-0CD17F882F47}"/>
              </a:ext>
            </a:extLst>
          </p:cNvPr>
          <p:cNvSpPr>
            <a:spLocks noGrp="1"/>
          </p:cNvSpPr>
          <p:nvPr>
            <p:ph type="title"/>
          </p:nvPr>
        </p:nvSpPr>
        <p:spPr/>
        <p:txBody>
          <a:bodyPr>
            <a:normAutofit fontScale="90000"/>
          </a:bodyPr>
          <a:lstStyle/>
          <a:p>
            <a:r>
              <a:rPr lang="en-US" dirty="0"/>
              <a:t>Problems with Group Decision Making </a:t>
            </a:r>
            <a:r>
              <a:rPr lang="en-US" sz="2700" dirty="0"/>
              <a:t>(10 of 14)</a:t>
            </a:r>
          </a:p>
        </p:txBody>
      </p:sp>
      <p:sp>
        <p:nvSpPr>
          <p:cNvPr id="4" name="Content Placeholder 3">
            <a:extLst>
              <a:ext uri="{FF2B5EF4-FFF2-40B4-BE49-F238E27FC236}">
                <a16:creationId xmlns:a16="http://schemas.microsoft.com/office/drawing/2014/main" id="{31FC18F2-8584-F41A-8892-789435EE5037}"/>
              </a:ext>
            </a:extLst>
          </p:cNvPr>
          <p:cNvSpPr>
            <a:spLocks noGrp="1"/>
          </p:cNvSpPr>
          <p:nvPr>
            <p:ph idx="1"/>
          </p:nvPr>
        </p:nvSpPr>
        <p:spPr/>
        <p:txBody>
          <a:bodyPr/>
          <a:lstStyle/>
          <a:p>
            <a:pPr marL="0" indent="0">
              <a:buNone/>
            </a:pPr>
            <a:r>
              <a:rPr lang="en-US" dirty="0"/>
              <a:t>Restrictions on Preferences: The Median Voter Theorem</a:t>
            </a:r>
          </a:p>
          <a:p>
            <a:r>
              <a:rPr lang="en-US" dirty="0"/>
              <a:t>Most important result: MVT.</a:t>
            </a:r>
          </a:p>
          <a:p>
            <a:r>
              <a:rPr lang="en-US" dirty="0"/>
              <a:t>Power of the median voter.</a:t>
            </a:r>
          </a:p>
        </p:txBody>
      </p:sp>
      <p:sp>
        <p:nvSpPr>
          <p:cNvPr id="2" name="Footer Placeholder 1">
            <a:extLst>
              <a:ext uri="{FF2B5EF4-FFF2-40B4-BE49-F238E27FC236}">
                <a16:creationId xmlns:a16="http://schemas.microsoft.com/office/drawing/2014/main" id="{DFEF9347-52C6-AAE7-0366-7C9A5C91E33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94407A-9AED-66B9-0C83-C758DF8C1401}"/>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085673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4146"/>
            <a:ext cx="8229600" cy="1150154"/>
          </a:xfrm>
        </p:spPr>
        <p:txBody>
          <a:bodyPr>
            <a:normAutofit fontScale="90000"/>
          </a:bodyPr>
          <a:lstStyle/>
          <a:p>
            <a:r>
              <a:rPr lang="en-US" dirty="0"/>
              <a:t>Problems with Group Decision Making </a:t>
            </a:r>
            <a:r>
              <a:rPr lang="en-US" sz="2700" dirty="0"/>
              <a:t>(11 of 14)</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7239000" cy="454627"/>
          </a:xfrm>
        </p:spPr>
        <p:txBody>
          <a:bodyPr anchor="ctr">
            <a:noAutofit/>
          </a:bodyPr>
          <a:lstStyle/>
          <a:p>
            <a:pPr marL="0" indent="0">
              <a:buNone/>
            </a:pPr>
            <a:r>
              <a:rPr lang="en-US" sz="2400" b="1" dirty="0"/>
              <a:t>Figure 9.2</a:t>
            </a:r>
            <a:r>
              <a:rPr lang="en-US" sz="2400" dirty="0"/>
              <a:t> Right-Wing </a:t>
            </a:r>
            <a:r>
              <a:rPr lang="en-US" sz="2400" dirty="0" err="1"/>
              <a:t>Councillor’s</a:t>
            </a:r>
            <a:r>
              <a:rPr lang="en-US" sz="2400" dirty="0"/>
              <a:t> Utility Function</a:t>
            </a:r>
            <a:endParaRPr lang="en-US" sz="2400" noProof="0" dirty="0"/>
          </a:p>
        </p:txBody>
      </p:sp>
      <p:pic>
        <p:nvPicPr>
          <p:cNvPr id="9" name="Content Placeholder 8" descr="A line graph of level of social service provision with minimum point. Graph of level of social service provision versus utility. Three levels on the horizontal axis are D, C, and I. A line begins from the top left and decreases, reached the minimum point at C, and then move up and right, and increases.">
            <a:extLst>
              <a:ext uri="{FF2B5EF4-FFF2-40B4-BE49-F238E27FC236}">
                <a16:creationId xmlns:a16="http://schemas.microsoft.com/office/drawing/2014/main" id="{9DFB3B2F-4249-48CF-8968-766D98D5DC92}"/>
              </a:ext>
            </a:extLst>
          </p:cNvPr>
          <p:cNvPicPr>
            <a:picLocks noGrp="1" noChangeAspect="1"/>
          </p:cNvPicPr>
          <p:nvPr>
            <p:ph sz="quarter" idx="13"/>
          </p:nvPr>
        </p:nvPicPr>
        <p:blipFill>
          <a:blip r:embed="rId3"/>
          <a:stretch>
            <a:fillRect/>
          </a:stretch>
        </p:blipFill>
        <p:spPr>
          <a:xfrm>
            <a:off x="2030895" y="2838171"/>
            <a:ext cx="5098185" cy="2936463"/>
          </a:xfrm>
          <a:prstGeom prst="rect">
            <a:avLst/>
          </a:prstGeom>
        </p:spPr>
      </p:pic>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305"/>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633960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4146"/>
            <a:ext cx="8229600" cy="1150154"/>
          </a:xfrm>
        </p:spPr>
        <p:txBody>
          <a:bodyPr>
            <a:normAutofit fontScale="90000"/>
          </a:bodyPr>
          <a:lstStyle/>
          <a:p>
            <a:r>
              <a:rPr lang="en-US" dirty="0"/>
              <a:t>Problems with Group Decision Making </a:t>
            </a:r>
            <a:r>
              <a:rPr lang="en-US" sz="2700" dirty="0"/>
              <a:t>(12 of 14)</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7239000" cy="454627"/>
          </a:xfrm>
        </p:spPr>
        <p:txBody>
          <a:bodyPr anchor="ctr">
            <a:noAutofit/>
          </a:bodyPr>
          <a:lstStyle/>
          <a:p>
            <a:pPr marL="0" indent="0">
              <a:buNone/>
            </a:pPr>
            <a:r>
              <a:rPr lang="en-US" sz="2400" b="1" dirty="0"/>
              <a:t>Figure 9.3</a:t>
            </a:r>
            <a:r>
              <a:rPr lang="en-US" sz="2400" dirty="0"/>
              <a:t> Centrist </a:t>
            </a:r>
            <a:r>
              <a:rPr lang="en-US" sz="2400" dirty="0" err="1"/>
              <a:t>Councillor’s</a:t>
            </a:r>
            <a:r>
              <a:rPr lang="en-US" sz="2400" dirty="0"/>
              <a:t> Utility Function</a:t>
            </a:r>
            <a:endParaRPr lang="en-US" sz="2400" noProof="0" dirty="0"/>
          </a:p>
        </p:txBody>
      </p:sp>
      <p:pic>
        <p:nvPicPr>
          <p:cNvPr id="10" name="Content Placeholder 9" descr="A line graph of level of social service provision with maximum point. Graph of level of social service provision versus utility. Three levels on the horizontal axis are D, C, and I. A dotted line begins from the bottom left and increases, reached the maximum point at C, and then move down and right, and decreases.">
            <a:extLst>
              <a:ext uri="{FF2B5EF4-FFF2-40B4-BE49-F238E27FC236}">
                <a16:creationId xmlns:a16="http://schemas.microsoft.com/office/drawing/2014/main" id="{E81F7A95-7D19-4A39-9E4C-B0CD1342AEC6}"/>
              </a:ext>
            </a:extLst>
          </p:cNvPr>
          <p:cNvPicPr>
            <a:picLocks noGrp="1" noChangeAspect="1"/>
          </p:cNvPicPr>
          <p:nvPr>
            <p:ph sz="quarter" idx="13"/>
          </p:nvPr>
        </p:nvPicPr>
        <p:blipFill>
          <a:blip r:embed="rId3"/>
          <a:stretch>
            <a:fillRect/>
          </a:stretch>
        </p:blipFill>
        <p:spPr>
          <a:xfrm>
            <a:off x="1988995" y="2822057"/>
            <a:ext cx="5166010" cy="2965828"/>
          </a:xfrm>
          <a:prstGeom prst="rect">
            <a:avLst/>
          </a:prstGeom>
        </p:spPr>
      </p:pic>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305"/>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355283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4146"/>
            <a:ext cx="8229600" cy="1150154"/>
          </a:xfrm>
        </p:spPr>
        <p:txBody>
          <a:bodyPr>
            <a:normAutofit fontScale="90000"/>
          </a:bodyPr>
          <a:lstStyle/>
          <a:p>
            <a:r>
              <a:rPr lang="en-US" dirty="0"/>
              <a:t>Problems with Group Decision Making </a:t>
            </a:r>
            <a:r>
              <a:rPr lang="en-US" sz="2700" dirty="0"/>
              <a:t>(13 of 14)</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8305800" cy="712238"/>
          </a:xfrm>
        </p:spPr>
        <p:txBody>
          <a:bodyPr anchor="ctr">
            <a:noAutofit/>
          </a:bodyPr>
          <a:lstStyle/>
          <a:p>
            <a:pPr marL="0" indent="0">
              <a:buNone/>
            </a:pPr>
            <a:r>
              <a:rPr lang="en-US" sz="2400" b="1" dirty="0"/>
              <a:t>Figure 9.4</a:t>
            </a:r>
            <a:r>
              <a:rPr lang="en-US" sz="2400" dirty="0"/>
              <a:t> When All Three </a:t>
            </a:r>
            <a:r>
              <a:rPr lang="en-US" sz="2400" dirty="0" err="1"/>
              <a:t>Councillors</a:t>
            </a:r>
            <a:r>
              <a:rPr lang="en-US" sz="2400" dirty="0"/>
              <a:t> Have Single-Peaked Preference Orderings</a:t>
            </a:r>
            <a:endParaRPr lang="en-US" sz="2400" noProof="0" dirty="0"/>
          </a:p>
        </p:txBody>
      </p:sp>
      <p:pic>
        <p:nvPicPr>
          <p:cNvPr id="9" name="Content Placeholder 8" descr="A line graph of level of social service provision with three maximum points. Graph of level of social service provision versus utility. Three levels on the horizontal axis are D, C, and I. Left-wing councillor line reaches the maximum point at D. Centrist councillor line reaches its maximum at C and right-wing councillor at I.">
            <a:extLst>
              <a:ext uri="{FF2B5EF4-FFF2-40B4-BE49-F238E27FC236}">
                <a16:creationId xmlns:a16="http://schemas.microsoft.com/office/drawing/2014/main" id="{F26B1CDA-5F03-4D50-80C2-6F672AE8016E}"/>
              </a:ext>
            </a:extLst>
          </p:cNvPr>
          <p:cNvPicPr>
            <a:picLocks noGrp="1" noChangeAspect="1"/>
          </p:cNvPicPr>
          <p:nvPr>
            <p:ph sz="quarter" idx="13"/>
          </p:nvPr>
        </p:nvPicPr>
        <p:blipFill>
          <a:blip r:embed="rId3"/>
          <a:stretch>
            <a:fillRect/>
          </a:stretch>
        </p:blipFill>
        <p:spPr>
          <a:xfrm>
            <a:off x="1662173" y="3109479"/>
            <a:ext cx="5819652" cy="2529321"/>
          </a:xfrm>
          <a:prstGeom prst="rect">
            <a:avLst/>
          </a:prstGeom>
        </p:spPr>
      </p:pic>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305"/>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590130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4146"/>
            <a:ext cx="8229600" cy="1150154"/>
          </a:xfrm>
        </p:spPr>
        <p:txBody>
          <a:bodyPr>
            <a:normAutofit fontScale="90000"/>
          </a:bodyPr>
          <a:lstStyle/>
          <a:p>
            <a:r>
              <a:rPr lang="en-US" dirty="0"/>
              <a:t>Problems with Group Decision Making </a:t>
            </a:r>
            <a:r>
              <a:rPr lang="en-US" sz="2700" dirty="0"/>
              <a:t>(14 of 14)</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710136"/>
            <a:ext cx="8305800" cy="407438"/>
          </a:xfrm>
        </p:spPr>
        <p:txBody>
          <a:bodyPr anchor="ctr">
            <a:noAutofit/>
          </a:bodyPr>
          <a:lstStyle/>
          <a:p>
            <a:pPr marL="0" indent="0">
              <a:buNone/>
            </a:pPr>
            <a:r>
              <a:rPr lang="en-US" sz="2400" b="1" dirty="0"/>
              <a:t>Figure 9.5</a:t>
            </a:r>
            <a:r>
              <a:rPr lang="en-US" sz="2400" dirty="0"/>
              <a:t> Illustrating the Power of the Median Voter</a:t>
            </a:r>
            <a:endParaRPr lang="en-US" sz="2400" noProof="0" dirty="0"/>
          </a:p>
        </p:txBody>
      </p:sp>
      <p:pic>
        <p:nvPicPr>
          <p:cNvPr id="10" name="Content Placeholder 9" descr="A horizontal line segment of level of social service provision. D, C, and I are the three levels on it. S Q and A are marked between D and C, while B is marked between C and I.">
            <a:extLst>
              <a:ext uri="{FF2B5EF4-FFF2-40B4-BE49-F238E27FC236}">
                <a16:creationId xmlns:a16="http://schemas.microsoft.com/office/drawing/2014/main" id="{46C1B589-1772-4010-8066-4AFBAEE0A637}"/>
              </a:ext>
            </a:extLst>
          </p:cNvPr>
          <p:cNvPicPr>
            <a:picLocks noGrp="1" noChangeAspect="1"/>
          </p:cNvPicPr>
          <p:nvPr>
            <p:ph sz="quarter" idx="13"/>
          </p:nvPr>
        </p:nvPicPr>
        <p:blipFill>
          <a:blip r:embed="rId3"/>
          <a:stretch>
            <a:fillRect/>
          </a:stretch>
        </p:blipFill>
        <p:spPr>
          <a:xfrm>
            <a:off x="642729" y="3292372"/>
            <a:ext cx="7859785" cy="1273002"/>
          </a:xfrm>
          <a:prstGeom prst="rect">
            <a:avLst/>
          </a:prstGeom>
        </p:spPr>
      </p:pic>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305"/>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2208977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982310-521F-5477-CFA4-0CD17F882F47}"/>
              </a:ext>
            </a:extLst>
          </p:cNvPr>
          <p:cNvSpPr>
            <a:spLocks noGrp="1"/>
          </p:cNvSpPr>
          <p:nvPr>
            <p:ph type="title"/>
          </p:nvPr>
        </p:nvSpPr>
        <p:spPr/>
        <p:txBody>
          <a:bodyPr>
            <a:normAutofit/>
          </a:bodyPr>
          <a:lstStyle/>
          <a:p>
            <a:r>
              <a:rPr lang="en-US" sz="4000" dirty="0"/>
              <a:t>Arrow’s Theorem </a:t>
            </a:r>
            <a:r>
              <a:rPr lang="en-US" sz="2400" dirty="0"/>
              <a:t>(1 of 3)</a:t>
            </a:r>
          </a:p>
        </p:txBody>
      </p:sp>
      <p:sp>
        <p:nvSpPr>
          <p:cNvPr id="4" name="Content Placeholder 3">
            <a:extLst>
              <a:ext uri="{FF2B5EF4-FFF2-40B4-BE49-F238E27FC236}">
                <a16:creationId xmlns:a16="http://schemas.microsoft.com/office/drawing/2014/main" id="{31FC18F2-8584-F41A-8892-789435EE5037}"/>
              </a:ext>
            </a:extLst>
          </p:cNvPr>
          <p:cNvSpPr>
            <a:spLocks noGrp="1"/>
          </p:cNvSpPr>
          <p:nvPr>
            <p:ph idx="1"/>
          </p:nvPr>
        </p:nvSpPr>
        <p:spPr/>
        <p:txBody>
          <a:bodyPr/>
          <a:lstStyle/>
          <a:p>
            <a:r>
              <a:rPr lang="en-US" dirty="0"/>
              <a:t>Difficulties on several fronts.</a:t>
            </a:r>
          </a:p>
          <a:p>
            <a:r>
              <a:rPr lang="en-US" dirty="0"/>
              <a:t>MVT is cold comfort.</a:t>
            </a:r>
          </a:p>
          <a:p>
            <a:r>
              <a:rPr lang="en-US" dirty="0"/>
              <a:t>Fundamental questions about democracy.</a:t>
            </a:r>
          </a:p>
        </p:txBody>
      </p:sp>
      <p:sp>
        <p:nvSpPr>
          <p:cNvPr id="2" name="Footer Placeholder 1">
            <a:extLst>
              <a:ext uri="{FF2B5EF4-FFF2-40B4-BE49-F238E27FC236}">
                <a16:creationId xmlns:a16="http://schemas.microsoft.com/office/drawing/2014/main" id="{DFEF9347-52C6-AAE7-0366-7C9A5C91E33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94407A-9AED-66B9-0C83-C758DF8C1401}"/>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2264851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982310-521F-5477-CFA4-0CD17F882F47}"/>
              </a:ext>
            </a:extLst>
          </p:cNvPr>
          <p:cNvSpPr>
            <a:spLocks noGrp="1"/>
          </p:cNvSpPr>
          <p:nvPr>
            <p:ph type="title"/>
          </p:nvPr>
        </p:nvSpPr>
        <p:spPr/>
        <p:txBody>
          <a:bodyPr>
            <a:normAutofit/>
          </a:bodyPr>
          <a:lstStyle/>
          <a:p>
            <a:r>
              <a:rPr lang="en-US" sz="4000" dirty="0"/>
              <a:t>Arrow’s Theorem </a:t>
            </a:r>
            <a:r>
              <a:rPr lang="en-US" sz="2400" dirty="0"/>
              <a:t>(2 of 3)</a:t>
            </a:r>
          </a:p>
        </p:txBody>
      </p:sp>
      <p:sp>
        <p:nvSpPr>
          <p:cNvPr id="4" name="Content Placeholder 3">
            <a:extLst>
              <a:ext uri="{FF2B5EF4-FFF2-40B4-BE49-F238E27FC236}">
                <a16:creationId xmlns:a16="http://schemas.microsoft.com/office/drawing/2014/main" id="{31FC18F2-8584-F41A-8892-789435EE5037}"/>
              </a:ext>
            </a:extLst>
          </p:cNvPr>
          <p:cNvSpPr>
            <a:spLocks noGrp="1"/>
          </p:cNvSpPr>
          <p:nvPr>
            <p:ph idx="1"/>
          </p:nvPr>
        </p:nvSpPr>
        <p:spPr/>
        <p:txBody>
          <a:bodyPr/>
          <a:lstStyle/>
          <a:p>
            <a:pPr marL="0" indent="0">
              <a:buNone/>
            </a:pPr>
            <a:r>
              <a:rPr lang="en-US" dirty="0"/>
              <a:t>Arrow’s Fairness Conditions</a:t>
            </a:r>
          </a:p>
          <a:p>
            <a:r>
              <a:rPr lang="en-US" dirty="0"/>
              <a:t>Condition 1: Nondictatorship.</a:t>
            </a:r>
          </a:p>
          <a:p>
            <a:r>
              <a:rPr lang="en-US" dirty="0"/>
              <a:t>Condition 2: Universal Admissibility.</a:t>
            </a:r>
          </a:p>
          <a:p>
            <a:r>
              <a:rPr lang="en-US" dirty="0"/>
              <a:t>Condition 3: Unanimity, or Pareto Optimality.</a:t>
            </a:r>
          </a:p>
          <a:p>
            <a:r>
              <a:rPr lang="en-US" dirty="0"/>
              <a:t>Condition 4: Independence from Irrelevant Alternatives.</a:t>
            </a:r>
          </a:p>
        </p:txBody>
      </p:sp>
      <p:sp>
        <p:nvSpPr>
          <p:cNvPr id="2" name="Footer Placeholder 1">
            <a:extLst>
              <a:ext uri="{FF2B5EF4-FFF2-40B4-BE49-F238E27FC236}">
                <a16:creationId xmlns:a16="http://schemas.microsoft.com/office/drawing/2014/main" id="{DFEF9347-52C6-AAE7-0366-7C9A5C91E33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94407A-9AED-66B9-0C83-C758DF8C1401}"/>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38119562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4146"/>
            <a:ext cx="8229600" cy="1150154"/>
          </a:xfrm>
        </p:spPr>
        <p:txBody>
          <a:bodyPr>
            <a:normAutofit/>
          </a:bodyPr>
          <a:lstStyle/>
          <a:p>
            <a:r>
              <a:rPr lang="en-US" sz="4000" dirty="0"/>
              <a:t>Arrow’s Theorem </a:t>
            </a:r>
            <a:r>
              <a:rPr lang="en-US" sz="2400" dirty="0"/>
              <a:t>(3 of 3)</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8305800" cy="407438"/>
          </a:xfrm>
        </p:spPr>
        <p:txBody>
          <a:bodyPr anchor="ctr">
            <a:noAutofit/>
          </a:bodyPr>
          <a:lstStyle/>
          <a:p>
            <a:pPr marL="0" indent="0">
              <a:buNone/>
            </a:pPr>
            <a:r>
              <a:rPr lang="en-US" sz="2400" b="1" dirty="0"/>
              <a:t>Figure 9.6</a:t>
            </a:r>
            <a:r>
              <a:rPr lang="en-US" sz="2400" dirty="0"/>
              <a:t> Arrow’s Institutional Trilemma</a:t>
            </a:r>
            <a:endParaRPr lang="en-US" sz="2400" noProof="0" dirty="0"/>
          </a:p>
        </p:txBody>
      </p:sp>
      <p:pic>
        <p:nvPicPr>
          <p:cNvPr id="9" name="Content Placeholder 8" descr="A triangle with three vertices labeled as A, B, and C. The top vertex A is labeled as group transitivity (stable outcomes), bottom left vertex B as nondictatorship, and bottom right vertex C as universal admissibility.">
            <a:extLst>
              <a:ext uri="{FF2B5EF4-FFF2-40B4-BE49-F238E27FC236}">
                <a16:creationId xmlns:a16="http://schemas.microsoft.com/office/drawing/2014/main" id="{338DAA50-587C-465F-B157-390F61CD48A7}"/>
              </a:ext>
            </a:extLst>
          </p:cNvPr>
          <p:cNvPicPr>
            <a:picLocks noGrp="1" noChangeAspect="1"/>
          </p:cNvPicPr>
          <p:nvPr>
            <p:ph sz="quarter" idx="13"/>
          </p:nvPr>
        </p:nvPicPr>
        <p:blipFill>
          <a:blip r:embed="rId3"/>
          <a:stretch>
            <a:fillRect/>
          </a:stretch>
        </p:blipFill>
        <p:spPr>
          <a:xfrm>
            <a:off x="1717751" y="2719514"/>
            <a:ext cx="5708496" cy="2995486"/>
          </a:xfrm>
          <a:prstGeom prst="rect">
            <a:avLst/>
          </a:prstGeom>
        </p:spPr>
      </p:pic>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305"/>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689175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982310-521F-5477-CFA4-0CD17F882F47}"/>
              </a:ext>
            </a:extLst>
          </p:cNvPr>
          <p:cNvSpPr>
            <a:spLocks noGrp="1"/>
          </p:cNvSpPr>
          <p:nvPr>
            <p:ph type="title"/>
          </p:nvPr>
        </p:nvSpPr>
        <p:spPr/>
        <p:txBody>
          <a:bodyPr>
            <a:normAutofit fontScale="90000"/>
          </a:bodyPr>
          <a:lstStyle/>
          <a:p>
            <a:r>
              <a:rPr lang="en-US" dirty="0"/>
              <a:t>Problems with Group Decision Making </a:t>
            </a:r>
            <a:r>
              <a:rPr lang="en-US" sz="2700" dirty="0"/>
              <a:t>(1 of 14)</a:t>
            </a:r>
          </a:p>
        </p:txBody>
      </p:sp>
      <p:sp>
        <p:nvSpPr>
          <p:cNvPr id="4" name="Content Placeholder 3">
            <a:extLst>
              <a:ext uri="{FF2B5EF4-FFF2-40B4-BE49-F238E27FC236}">
                <a16:creationId xmlns:a16="http://schemas.microsoft.com/office/drawing/2014/main" id="{31FC18F2-8584-F41A-8892-789435EE5037}"/>
              </a:ext>
            </a:extLst>
          </p:cNvPr>
          <p:cNvSpPr>
            <a:spLocks noGrp="1"/>
          </p:cNvSpPr>
          <p:nvPr>
            <p:ph idx="1"/>
          </p:nvPr>
        </p:nvSpPr>
        <p:spPr/>
        <p:txBody>
          <a:bodyPr/>
          <a:lstStyle/>
          <a:p>
            <a:r>
              <a:rPr lang="en-US" dirty="0"/>
              <a:t>A commonsense notion of fairness.</a:t>
            </a:r>
          </a:p>
          <a:p>
            <a:endParaRPr lang="en-US" dirty="0"/>
          </a:p>
        </p:txBody>
      </p:sp>
      <p:sp>
        <p:nvSpPr>
          <p:cNvPr id="2" name="Footer Placeholder 1">
            <a:extLst>
              <a:ext uri="{FF2B5EF4-FFF2-40B4-BE49-F238E27FC236}">
                <a16:creationId xmlns:a16="http://schemas.microsoft.com/office/drawing/2014/main" id="{DFEF9347-52C6-AAE7-0366-7C9A5C91E33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94407A-9AED-66B9-0C83-C758DF8C1401}"/>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500704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9.1: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4987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A circular flow diagram with three main points labeled ‘Current Level,’ ‘Increase,’ and ‘Decrease.’ At ‘Current Level,’ the left-wing </a:t>
            </a:r>
            <a:r>
              <a:rPr lang="en-US" sz="2400" dirty="0" err="1">
                <a:latin typeface="Arial" panose="020B0604020202020204" pitchFamily="34" charset="0"/>
                <a:ea typeface="Aptos" panose="020B0004020202020204" pitchFamily="34" charset="0"/>
                <a:cs typeface="Arial" panose="020B0604020202020204" pitchFamily="34" charset="0"/>
              </a:rPr>
              <a:t>councillor</a:t>
            </a:r>
            <a:r>
              <a:rPr lang="en-US" sz="2400" dirty="0">
                <a:latin typeface="Arial" panose="020B0604020202020204" pitchFamily="34" charset="0"/>
                <a:ea typeface="Aptos" panose="020B0004020202020204" pitchFamily="34" charset="0"/>
                <a:cs typeface="Arial" panose="020B0604020202020204" pitchFamily="34" charset="0"/>
              </a:rPr>
              <a:t> proposes keeping the status quo, and the centrist </a:t>
            </a:r>
            <a:r>
              <a:rPr lang="en-US" sz="2400" dirty="0" err="1">
                <a:latin typeface="Arial" panose="020B0604020202020204" pitchFamily="34" charset="0"/>
                <a:ea typeface="Aptos" panose="020B0004020202020204" pitchFamily="34" charset="0"/>
                <a:cs typeface="Arial" panose="020B0604020202020204" pitchFamily="34" charset="0"/>
              </a:rPr>
              <a:t>councillor</a:t>
            </a:r>
            <a:r>
              <a:rPr lang="en-US" sz="2400" dirty="0">
                <a:latin typeface="Arial" panose="020B0604020202020204" pitchFamily="34" charset="0"/>
                <a:ea typeface="Aptos" panose="020B0004020202020204" pitchFamily="34" charset="0"/>
                <a:cs typeface="Arial" panose="020B0604020202020204" pitchFamily="34" charset="0"/>
              </a:rPr>
              <a:t> goes along. Moving clockwise, at ‘Increase,’ the left-wing </a:t>
            </a:r>
            <a:r>
              <a:rPr lang="en-US" sz="2400" dirty="0" err="1">
                <a:latin typeface="Arial" panose="020B0604020202020204" pitchFamily="34" charset="0"/>
                <a:ea typeface="Aptos" panose="020B0004020202020204" pitchFamily="34" charset="0"/>
                <a:cs typeface="Arial" panose="020B0604020202020204" pitchFamily="34" charset="0"/>
              </a:rPr>
              <a:t>councillor</a:t>
            </a:r>
            <a:r>
              <a:rPr lang="en-US" sz="2400" dirty="0">
                <a:latin typeface="Arial" panose="020B0604020202020204" pitchFamily="34" charset="0"/>
                <a:ea typeface="Aptos" panose="020B0004020202020204" pitchFamily="34" charset="0"/>
                <a:cs typeface="Arial" panose="020B0604020202020204" pitchFamily="34" charset="0"/>
              </a:rPr>
              <a:t> proposes increasing spending, and the right-wing </a:t>
            </a:r>
            <a:r>
              <a:rPr lang="en-US" sz="2400" dirty="0" err="1">
                <a:latin typeface="Arial" panose="020B0604020202020204" pitchFamily="34" charset="0"/>
                <a:ea typeface="Aptos" panose="020B0004020202020204" pitchFamily="34" charset="0"/>
                <a:cs typeface="Arial" panose="020B0604020202020204" pitchFamily="34" charset="0"/>
              </a:rPr>
              <a:t>councillor</a:t>
            </a:r>
            <a:r>
              <a:rPr lang="en-US" sz="2400" dirty="0">
                <a:latin typeface="Arial" panose="020B0604020202020204" pitchFamily="34" charset="0"/>
                <a:ea typeface="Aptos" panose="020B0004020202020204" pitchFamily="34" charset="0"/>
                <a:cs typeface="Arial" panose="020B0604020202020204" pitchFamily="34" charset="0"/>
              </a:rPr>
              <a:t> goes along. Finally, at ‘Decrease,’ the centrist </a:t>
            </a:r>
            <a:r>
              <a:rPr lang="en-US" sz="2400" dirty="0" err="1">
                <a:latin typeface="Arial" panose="020B0604020202020204" pitchFamily="34" charset="0"/>
                <a:ea typeface="Aptos" panose="020B0004020202020204" pitchFamily="34" charset="0"/>
                <a:cs typeface="Arial" panose="020B0604020202020204" pitchFamily="34" charset="0"/>
              </a:rPr>
              <a:t>councillor</a:t>
            </a:r>
            <a:r>
              <a:rPr lang="en-US" sz="2400" dirty="0">
                <a:latin typeface="Arial" panose="020B0604020202020204" pitchFamily="34" charset="0"/>
                <a:ea typeface="Aptos" panose="020B0004020202020204" pitchFamily="34" charset="0"/>
                <a:cs typeface="Arial" panose="020B0604020202020204" pitchFamily="34" charset="0"/>
              </a:rPr>
              <a:t> proposes decreasing spending, and the right-wing </a:t>
            </a:r>
            <a:r>
              <a:rPr lang="en-US" sz="2400" dirty="0" err="1">
                <a:latin typeface="Arial" panose="020B0604020202020204" pitchFamily="34" charset="0"/>
                <a:ea typeface="Aptos" panose="020B0004020202020204" pitchFamily="34" charset="0"/>
                <a:cs typeface="Arial" panose="020B0604020202020204" pitchFamily="34" charset="0"/>
              </a:rPr>
              <a:t>councillor</a:t>
            </a:r>
            <a:r>
              <a:rPr lang="en-US" sz="2400" dirty="0">
                <a:latin typeface="Arial" panose="020B0604020202020204" pitchFamily="34" charset="0"/>
                <a:ea typeface="Aptos" panose="020B0004020202020204" pitchFamily="34" charset="0"/>
                <a:cs typeface="Arial" panose="020B0604020202020204" pitchFamily="34" charset="0"/>
              </a:rPr>
              <a:t> goes along.</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1867263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982310-521F-5477-CFA4-0CD17F882F47}"/>
              </a:ext>
            </a:extLst>
          </p:cNvPr>
          <p:cNvSpPr>
            <a:spLocks noGrp="1"/>
          </p:cNvSpPr>
          <p:nvPr>
            <p:ph type="title"/>
          </p:nvPr>
        </p:nvSpPr>
        <p:spPr/>
        <p:txBody>
          <a:bodyPr>
            <a:normAutofit fontScale="90000"/>
          </a:bodyPr>
          <a:lstStyle/>
          <a:p>
            <a:r>
              <a:rPr lang="en-US" dirty="0"/>
              <a:t>Problems with Group Decision Making </a:t>
            </a:r>
            <a:r>
              <a:rPr lang="en-US" sz="2700" dirty="0"/>
              <a:t>(2 of 14)</a:t>
            </a:r>
          </a:p>
        </p:txBody>
      </p:sp>
      <p:sp>
        <p:nvSpPr>
          <p:cNvPr id="4" name="Content Placeholder 3">
            <a:extLst>
              <a:ext uri="{FF2B5EF4-FFF2-40B4-BE49-F238E27FC236}">
                <a16:creationId xmlns:a16="http://schemas.microsoft.com/office/drawing/2014/main" id="{31FC18F2-8584-F41A-8892-789435EE5037}"/>
              </a:ext>
            </a:extLst>
          </p:cNvPr>
          <p:cNvSpPr>
            <a:spLocks noGrp="1"/>
          </p:cNvSpPr>
          <p:nvPr>
            <p:ph idx="1"/>
          </p:nvPr>
        </p:nvSpPr>
        <p:spPr/>
        <p:txBody>
          <a:bodyPr/>
          <a:lstStyle/>
          <a:p>
            <a:pPr marL="0" indent="0">
              <a:buNone/>
            </a:pPr>
            <a:r>
              <a:rPr lang="en-US" dirty="0"/>
              <a:t>Majority Rule and Condorcet’s Paradox</a:t>
            </a:r>
          </a:p>
          <a:p>
            <a:r>
              <a:rPr lang="en-US" dirty="0"/>
              <a:t>Example: social services provisions.</a:t>
            </a:r>
          </a:p>
          <a:p>
            <a:r>
              <a:rPr lang="en-US" dirty="0"/>
              <a:t>Individual rationality isn’t sufficient.</a:t>
            </a:r>
          </a:p>
          <a:p>
            <a:r>
              <a:rPr lang="en-US" dirty="0"/>
              <a:t>Cyclical majorities.</a:t>
            </a:r>
          </a:p>
          <a:p>
            <a:r>
              <a:rPr lang="en-US" dirty="0"/>
              <a:t>Group transitivity is unlikely.</a:t>
            </a:r>
          </a:p>
        </p:txBody>
      </p:sp>
      <p:sp>
        <p:nvSpPr>
          <p:cNvPr id="2" name="Footer Placeholder 1">
            <a:extLst>
              <a:ext uri="{FF2B5EF4-FFF2-40B4-BE49-F238E27FC236}">
                <a16:creationId xmlns:a16="http://schemas.microsoft.com/office/drawing/2014/main" id="{DFEF9347-52C6-AAE7-0366-7C9A5C91E33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94407A-9AED-66B9-0C83-C758DF8C1401}"/>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891544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Problems with Group Decision Making </a:t>
            </a:r>
            <a:r>
              <a:rPr lang="en-US" sz="2700" dirty="0"/>
              <a:t>(3 of 14)</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9.1: City Council Preferences for the Level of Social Service Provision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A4457A52-325A-7C14-369C-3803D8FA94E8}"/>
              </a:ext>
            </a:extLst>
          </p:cNvPr>
          <p:cNvGraphicFramePr>
            <a:graphicFrameLocks noGrp="1"/>
          </p:cNvGraphicFramePr>
          <p:nvPr>
            <p:extLst>
              <p:ext uri="{D42A27DB-BD31-4B8C-83A1-F6EECF244321}">
                <p14:modId xmlns:p14="http://schemas.microsoft.com/office/powerpoint/2010/main" val="3443973801"/>
              </p:ext>
            </p:extLst>
          </p:nvPr>
        </p:nvGraphicFramePr>
        <p:xfrm>
          <a:off x="446566" y="2971800"/>
          <a:ext cx="8011634" cy="1463512"/>
        </p:xfrm>
        <a:graphic>
          <a:graphicData uri="http://schemas.openxmlformats.org/drawingml/2006/table">
            <a:tbl>
              <a:tblPr firstRow="1" bandRow="1">
                <a:tableStyleId>{5C22544A-7EE6-4342-B048-85BDC9FD1C3A}</a:tableStyleId>
              </a:tblPr>
              <a:tblGrid>
                <a:gridCol w="2601434">
                  <a:extLst>
                    <a:ext uri="{9D8B030D-6E8A-4147-A177-3AD203B41FA5}">
                      <a16:colId xmlns:a16="http://schemas.microsoft.com/office/drawing/2014/main" val="2344088969"/>
                    </a:ext>
                  </a:extLst>
                </a:gridCol>
                <a:gridCol w="2514600">
                  <a:extLst>
                    <a:ext uri="{9D8B030D-6E8A-4147-A177-3AD203B41FA5}">
                      <a16:colId xmlns:a16="http://schemas.microsoft.com/office/drawing/2014/main" val="1780994640"/>
                    </a:ext>
                  </a:extLst>
                </a:gridCol>
                <a:gridCol w="2895600">
                  <a:extLst>
                    <a:ext uri="{9D8B030D-6E8A-4147-A177-3AD203B41FA5}">
                      <a16:colId xmlns:a16="http://schemas.microsoft.com/office/drawing/2014/main" val="2878171760"/>
                    </a:ext>
                  </a:extLst>
                </a:gridCol>
              </a:tblGrid>
              <a:tr h="675640">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Left-wing councillors</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Centrist councillors</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Right-wing councillors</a:t>
                      </a:r>
                    </a:p>
                  </a:txBody>
                  <a:tcPr marL="68580" marR="68580" marT="0" marB="0"/>
                </a:tc>
                <a:extLst>
                  <a:ext uri="{0D108BD9-81ED-4DB2-BD59-A6C34878D82A}">
                    <a16:rowId xmlns:a16="http://schemas.microsoft.com/office/drawing/2014/main" val="2787283153"/>
                  </a:ext>
                </a:extLst>
              </a:tr>
              <a:tr h="787872">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 &gt; C &gt; D</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 &gt; D &gt; I</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D &gt; I &gt; C</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85154634"/>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747369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Problems with Group Decision Making </a:t>
            </a:r>
            <a:r>
              <a:rPr lang="en-US" sz="2700" dirty="0"/>
              <a:t>(4 of 14)</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9.2: </a:t>
            </a:r>
            <a:r>
              <a:rPr lang="en-US" sz="1800" b="1" dirty="0">
                <a:effectLst/>
                <a:ea typeface="Calibri" panose="020F0502020204030204" pitchFamily="34" charset="0"/>
                <a:cs typeface="Times New Roman" panose="02020603050405020304" pitchFamily="18" charset="0"/>
              </a:rPr>
              <a:t>Outcomes from the Round-Robin Tournament</a:t>
            </a:r>
            <a:r>
              <a:rPr lang="en-US" sz="1800" b="1" dirty="0">
                <a:effectLst/>
              </a:rPr>
              <a:t> </a:t>
            </a:r>
            <a:r>
              <a:rPr lang="en-US" sz="1800" b="1" dirty="0"/>
              <a:t>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C35F25D3-B75A-8941-416F-66DFCFE2CAE2}"/>
              </a:ext>
            </a:extLst>
          </p:cNvPr>
          <p:cNvGraphicFramePr>
            <a:graphicFrameLocks noGrp="1"/>
          </p:cNvGraphicFramePr>
          <p:nvPr>
            <p:extLst>
              <p:ext uri="{D42A27DB-BD31-4B8C-83A1-F6EECF244321}">
                <p14:modId xmlns:p14="http://schemas.microsoft.com/office/powerpoint/2010/main" val="809868260"/>
              </p:ext>
            </p:extLst>
          </p:nvPr>
        </p:nvGraphicFramePr>
        <p:xfrm>
          <a:off x="533400" y="2617435"/>
          <a:ext cx="7696200" cy="2259365"/>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3654390587"/>
                    </a:ext>
                  </a:extLst>
                </a:gridCol>
                <a:gridCol w="2438400">
                  <a:extLst>
                    <a:ext uri="{9D8B030D-6E8A-4147-A177-3AD203B41FA5}">
                      <a16:colId xmlns:a16="http://schemas.microsoft.com/office/drawing/2014/main" val="4115088249"/>
                    </a:ext>
                  </a:extLst>
                </a:gridCol>
                <a:gridCol w="1524000">
                  <a:extLst>
                    <a:ext uri="{9D8B030D-6E8A-4147-A177-3AD203B41FA5}">
                      <a16:colId xmlns:a16="http://schemas.microsoft.com/office/drawing/2014/main" val="2857029883"/>
                    </a:ext>
                  </a:extLst>
                </a:gridCol>
                <a:gridCol w="2667000">
                  <a:extLst>
                    <a:ext uri="{9D8B030D-6E8A-4147-A177-3AD203B41FA5}">
                      <a16:colId xmlns:a16="http://schemas.microsoft.com/office/drawing/2014/main" val="396323729"/>
                    </a:ext>
                  </a:extLst>
                </a:gridCol>
              </a:tblGrid>
              <a:tr h="925625">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Round</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Contest</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Winner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Majority that produced victory</a:t>
                      </a:r>
                    </a:p>
                  </a:txBody>
                  <a:tcPr marL="68580" marR="68580" marT="0" marB="0"/>
                </a:tc>
                <a:extLst>
                  <a:ext uri="{0D108BD9-81ED-4DB2-BD59-A6C34878D82A}">
                    <a16:rowId xmlns:a16="http://schemas.microsoft.com/office/drawing/2014/main" val="531503105"/>
                  </a:ext>
                </a:extLst>
              </a:tr>
              <a:tr h="44458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Increase vs. decrease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i="1" dirty="0">
                          <a:effectLst/>
                          <a:latin typeface="Arial" panose="020B0604020202020204" pitchFamily="34" charset="0"/>
                          <a:ea typeface="Times New Roman" panose="02020603050405020304" pitchFamily="18" charset="0"/>
                          <a:cs typeface="Arial" panose="020B0604020202020204" pitchFamily="34" charset="0"/>
                        </a:rPr>
                        <a:t>D</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Centrist and right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41881523"/>
                  </a:ext>
                </a:extLst>
              </a:tr>
              <a:tr h="44458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Current vs. increase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i="1" dirty="0">
                          <a:effectLst/>
                          <a:latin typeface="Arial" panose="020B0604020202020204" pitchFamily="34" charset="0"/>
                          <a:ea typeface="Times New Roman" panose="02020603050405020304" pitchFamily="18" charset="0"/>
                          <a:cs typeface="Arial" panose="020B0604020202020204" pitchFamily="34" charset="0"/>
                        </a:rPr>
                        <a:t>I</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Left and right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72509627"/>
                  </a:ext>
                </a:extLst>
              </a:tr>
              <a:tr h="44458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3</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Current vs. decrease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i="1" dirty="0">
                          <a:effectLst/>
                          <a:latin typeface="Arial" panose="020B0604020202020204" pitchFamily="34" charset="0"/>
                          <a:ea typeface="Times New Roman" panose="02020603050405020304" pitchFamily="18" charset="0"/>
                          <a:cs typeface="Arial" panose="020B0604020202020204" pitchFamily="34" charset="0"/>
                        </a:rPr>
                        <a:t>C</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Left and centrist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85727333"/>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880078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4146"/>
            <a:ext cx="8229600" cy="1150154"/>
          </a:xfrm>
        </p:spPr>
        <p:txBody>
          <a:bodyPr>
            <a:normAutofit fontScale="90000"/>
          </a:bodyPr>
          <a:lstStyle/>
          <a:p>
            <a:r>
              <a:rPr lang="en-US" dirty="0"/>
              <a:t>Problems with Group Decision Making </a:t>
            </a:r>
            <a:r>
              <a:rPr lang="en-US" sz="2700" dirty="0"/>
              <a:t>(5 of 14)</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6324600" cy="454627"/>
          </a:xfrm>
        </p:spPr>
        <p:txBody>
          <a:bodyPr anchor="ctr">
            <a:normAutofit lnSpcReduction="10000"/>
          </a:bodyPr>
          <a:lstStyle/>
          <a:p>
            <a:pPr marL="0" indent="0">
              <a:buNone/>
            </a:pPr>
            <a:r>
              <a:rPr lang="en-US" sz="2400" b="1" dirty="0"/>
              <a:t>Figure 9.1</a:t>
            </a:r>
            <a:r>
              <a:rPr lang="en-US" sz="2400" dirty="0"/>
              <a:t> An Example of Cyclical Majorities</a:t>
            </a:r>
            <a:endParaRPr lang="en-US" sz="2400" noProof="0" dirty="0"/>
          </a:p>
        </p:txBody>
      </p:sp>
      <p:pic>
        <p:nvPicPr>
          <p:cNvPr id="10" name="Content Placeholder 9" descr="A circular flow diagram indicates three different levels of current level, increase, and decrease.">
            <a:extLst>
              <a:ext uri="{FF2B5EF4-FFF2-40B4-BE49-F238E27FC236}">
                <a16:creationId xmlns:a16="http://schemas.microsoft.com/office/drawing/2014/main" id="{F3CA0541-547D-497F-A481-1319716F1C62}"/>
              </a:ext>
            </a:extLst>
          </p:cNvPr>
          <p:cNvPicPr>
            <a:picLocks noGrp="1" noChangeAspect="1"/>
          </p:cNvPicPr>
          <p:nvPr>
            <p:ph sz="quarter" idx="13"/>
          </p:nvPr>
        </p:nvPicPr>
        <p:blipFill>
          <a:blip r:embed="rId3"/>
          <a:stretch>
            <a:fillRect/>
          </a:stretch>
        </p:blipFill>
        <p:spPr>
          <a:xfrm>
            <a:off x="2049140" y="2707844"/>
            <a:ext cx="5054026" cy="2738892"/>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1737" y="5539869"/>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305"/>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Problems with Group Decision Making </a:t>
            </a:r>
            <a:r>
              <a:rPr lang="en-US" sz="2700" dirty="0"/>
              <a:t>(6 of 14)</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a:xfrm>
            <a:off x="457200" y="2133600"/>
            <a:ext cx="8229600" cy="4222750"/>
          </a:xfrm>
        </p:spPr>
        <p:txBody>
          <a:bodyPr>
            <a:normAutofit lnSpcReduction="10000"/>
          </a:bodyPr>
          <a:lstStyle/>
          <a:p>
            <a:pPr marL="0" indent="0">
              <a:buNone/>
            </a:pPr>
            <a:r>
              <a:rPr lang="en-US" sz="1800" b="1" dirty="0"/>
              <a:t>Table 9.3: </a:t>
            </a:r>
            <a:r>
              <a:rPr lang="en-US" sz="1800" b="1" dirty="0">
                <a:effectLst/>
                <a:ea typeface="Calibri" panose="020F0502020204030204" pitchFamily="34" charset="0"/>
                <a:cs typeface="Times New Roman" panose="02020603050405020304" pitchFamily="18" charset="0"/>
              </a:rPr>
              <a:t>Proportion of Possible Strict Preference Orderings without a Condorcet Winner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Riker (1982, 122). </a:t>
            </a:r>
          </a:p>
        </p:txBody>
      </p:sp>
      <p:graphicFrame>
        <p:nvGraphicFramePr>
          <p:cNvPr id="7" name="Table 6">
            <a:extLst>
              <a:ext uri="{FF2B5EF4-FFF2-40B4-BE49-F238E27FC236}">
                <a16:creationId xmlns:a16="http://schemas.microsoft.com/office/drawing/2014/main" id="{5B169686-32FB-71B4-4B2B-13EC9BA30EAD}"/>
              </a:ext>
            </a:extLst>
          </p:cNvPr>
          <p:cNvGraphicFramePr>
            <a:graphicFrameLocks noGrp="1"/>
          </p:cNvGraphicFramePr>
          <p:nvPr>
            <p:extLst>
              <p:ext uri="{D42A27DB-BD31-4B8C-83A1-F6EECF244321}">
                <p14:modId xmlns:p14="http://schemas.microsoft.com/office/powerpoint/2010/main" val="1895412365"/>
              </p:ext>
            </p:extLst>
          </p:nvPr>
        </p:nvGraphicFramePr>
        <p:xfrm>
          <a:off x="380997" y="2662046"/>
          <a:ext cx="8382005" cy="3393885"/>
        </p:xfrm>
        <a:graphic>
          <a:graphicData uri="http://schemas.openxmlformats.org/drawingml/2006/table">
            <a:tbl>
              <a:tblPr firstRow="1" bandRow="1">
                <a:tableStyleId>{5C22544A-7EE6-4342-B048-85BDC9FD1C3A}</a:tableStyleId>
              </a:tblPr>
              <a:tblGrid>
                <a:gridCol w="1646464">
                  <a:extLst>
                    <a:ext uri="{9D8B030D-6E8A-4147-A177-3AD203B41FA5}">
                      <a16:colId xmlns:a16="http://schemas.microsoft.com/office/drawing/2014/main" val="4240283196"/>
                    </a:ext>
                  </a:extLst>
                </a:gridCol>
                <a:gridCol w="216203">
                  <a:extLst>
                    <a:ext uri="{9D8B030D-6E8A-4147-A177-3AD203B41FA5}">
                      <a16:colId xmlns:a16="http://schemas.microsoft.com/office/drawing/2014/main" val="3019554153"/>
                    </a:ext>
                  </a:extLst>
                </a:gridCol>
                <a:gridCol w="931334">
                  <a:extLst>
                    <a:ext uri="{9D8B030D-6E8A-4147-A177-3AD203B41FA5}">
                      <a16:colId xmlns:a16="http://schemas.microsoft.com/office/drawing/2014/main" val="3073406635"/>
                    </a:ext>
                  </a:extLst>
                </a:gridCol>
                <a:gridCol w="931334">
                  <a:extLst>
                    <a:ext uri="{9D8B030D-6E8A-4147-A177-3AD203B41FA5}">
                      <a16:colId xmlns:a16="http://schemas.microsoft.com/office/drawing/2014/main" val="3694149121"/>
                    </a:ext>
                  </a:extLst>
                </a:gridCol>
                <a:gridCol w="931334">
                  <a:extLst>
                    <a:ext uri="{9D8B030D-6E8A-4147-A177-3AD203B41FA5}">
                      <a16:colId xmlns:a16="http://schemas.microsoft.com/office/drawing/2014/main" val="3904229773"/>
                    </a:ext>
                  </a:extLst>
                </a:gridCol>
                <a:gridCol w="931334">
                  <a:extLst>
                    <a:ext uri="{9D8B030D-6E8A-4147-A177-3AD203B41FA5}">
                      <a16:colId xmlns:a16="http://schemas.microsoft.com/office/drawing/2014/main" val="2154842260"/>
                    </a:ext>
                  </a:extLst>
                </a:gridCol>
                <a:gridCol w="931334">
                  <a:extLst>
                    <a:ext uri="{9D8B030D-6E8A-4147-A177-3AD203B41FA5}">
                      <a16:colId xmlns:a16="http://schemas.microsoft.com/office/drawing/2014/main" val="2910318634"/>
                    </a:ext>
                  </a:extLst>
                </a:gridCol>
                <a:gridCol w="931334">
                  <a:extLst>
                    <a:ext uri="{9D8B030D-6E8A-4147-A177-3AD203B41FA5}">
                      <a16:colId xmlns:a16="http://schemas.microsoft.com/office/drawing/2014/main" val="2753215856"/>
                    </a:ext>
                  </a:extLst>
                </a:gridCol>
                <a:gridCol w="931334">
                  <a:extLst>
                    <a:ext uri="{9D8B030D-6E8A-4147-A177-3AD203B41FA5}">
                      <a16:colId xmlns:a16="http://schemas.microsoft.com/office/drawing/2014/main" val="3897159263"/>
                    </a:ext>
                  </a:extLst>
                </a:gridCol>
              </a:tblGrid>
              <a:tr h="29597">
                <a:tc gridSpan="2">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hMerge="1">
                  <a:txBody>
                    <a:bodyPr/>
                    <a:lstStyle/>
                    <a:p>
                      <a:endParaRPr lang="en-US"/>
                    </a:p>
                  </a:txBody>
                  <a:tcPr/>
                </a:tc>
                <a:tc gridSpan="7">
                  <a:txBody>
                    <a:bodyPr/>
                    <a:lstStyle/>
                    <a:p>
                      <a:pPr marL="0" marR="0" algn="ctr">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Number of voters</a:t>
                      </a: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89780751"/>
                  </a:ext>
                </a:extLst>
              </a:tr>
              <a:tr h="370840">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Number of alternatives</a:t>
                      </a:r>
                    </a:p>
                  </a:txBody>
                  <a:tcPr marL="68580" marR="68580" marT="0" marB="0"/>
                </a:tc>
                <a:tc gridSpan="2">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p>
                  </a:txBody>
                  <a:tcPr marL="68580" marR="68580" marT="0" marB="0"/>
                </a:tc>
                <a:tc hMerge="1">
                  <a:txBody>
                    <a:bodyPr/>
                    <a:lstStyle/>
                    <a:p>
                      <a:endParaRPr lang="en-US"/>
                    </a:p>
                  </a:txBody>
                  <a:tcPr/>
                </a:tc>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 </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sym typeface="Wingdings" pitchFamily="2" charset="2"/>
                        </a:rPr>
                        <a:t></a:t>
                      </a:r>
                      <a:endPar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Limit</a:t>
                      </a:r>
                    </a:p>
                  </a:txBody>
                  <a:tcPr marL="68580" marR="68580" marT="0" marB="0"/>
                </a:tc>
                <a:extLst>
                  <a:ext uri="{0D108BD9-81ED-4DB2-BD59-A6C34878D82A}">
                    <a16:rowId xmlns:a16="http://schemas.microsoft.com/office/drawing/2014/main" val="3885991199"/>
                  </a:ext>
                </a:extLst>
              </a:tr>
              <a:tr h="370840">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3</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0.056</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0.069</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0.075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0.078</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0.080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0.088</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14048612"/>
                  </a:ext>
                </a:extLst>
              </a:tr>
              <a:tr h="370840">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4</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0.111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0.139</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0.150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0.156</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0.160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0.176</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48471129"/>
                  </a:ext>
                </a:extLst>
              </a:tr>
              <a:tr h="370840">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0.160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0.200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0.215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0.251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35738876"/>
                  </a:ext>
                </a:extLst>
              </a:tr>
              <a:tr h="370840">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6</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0.202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0.315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08436777"/>
                  </a:ext>
                </a:extLst>
              </a:tr>
              <a:tr h="406845">
                <a:tc>
                  <a:txBody>
                    <a:bodyPr/>
                    <a:lstStyle/>
                    <a:p>
                      <a:pPr marL="0" marR="0" indent="0" algn="ctr" defTabSz="914400" rtl="0" eaLnBrk="1" fontAlgn="auto" latinLnBrk="0" hangingPunct="0">
                        <a:lnSpc>
                          <a:spcPct val="15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sym typeface="Wingdings" pitchFamily="2" charset="2"/>
                        </a:rPr>
                        <a:t>↓</a:t>
                      </a:r>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2000" dirty="0">
                          <a:effectLst/>
                          <a:latin typeface="Arial" panose="020B0604020202020204" pitchFamily="34" charset="0"/>
                          <a:ea typeface="Times New Roman" panose="02020603050405020304" pitchFamily="18" charset="0"/>
                          <a:cs typeface="Arial" panose="020B0604020202020204" pitchFamily="34" charset="0"/>
                        </a:rPr>
                        <a:t>↓</a:t>
                      </a:r>
                    </a:p>
                  </a:txBody>
                  <a:tcPr marL="68580" marR="68580" marT="0" marB="0"/>
                </a:tc>
                <a:extLst>
                  <a:ext uri="{0D108BD9-81ED-4DB2-BD59-A6C34878D82A}">
                    <a16:rowId xmlns:a16="http://schemas.microsoft.com/office/drawing/2014/main" val="2024405860"/>
                  </a:ext>
                </a:extLst>
              </a:tr>
              <a:tr h="370840">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Limit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1.000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1.000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1.000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1.000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1.000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1.000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363107152"/>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201525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982310-521F-5477-CFA4-0CD17F882F47}"/>
              </a:ext>
            </a:extLst>
          </p:cNvPr>
          <p:cNvSpPr>
            <a:spLocks noGrp="1"/>
          </p:cNvSpPr>
          <p:nvPr>
            <p:ph type="title"/>
          </p:nvPr>
        </p:nvSpPr>
        <p:spPr/>
        <p:txBody>
          <a:bodyPr>
            <a:normAutofit fontScale="90000"/>
          </a:bodyPr>
          <a:lstStyle/>
          <a:p>
            <a:r>
              <a:rPr lang="en-US" dirty="0"/>
              <a:t>Problems with Group Decision Making </a:t>
            </a:r>
            <a:r>
              <a:rPr lang="en-US" sz="2700" dirty="0"/>
              <a:t>(7 of 14)</a:t>
            </a:r>
          </a:p>
        </p:txBody>
      </p:sp>
      <p:sp>
        <p:nvSpPr>
          <p:cNvPr id="4" name="Content Placeholder 3">
            <a:extLst>
              <a:ext uri="{FF2B5EF4-FFF2-40B4-BE49-F238E27FC236}">
                <a16:creationId xmlns:a16="http://schemas.microsoft.com/office/drawing/2014/main" id="{31FC18F2-8584-F41A-8892-789435EE5037}"/>
              </a:ext>
            </a:extLst>
          </p:cNvPr>
          <p:cNvSpPr>
            <a:spLocks noGrp="1"/>
          </p:cNvSpPr>
          <p:nvPr>
            <p:ph idx="1"/>
          </p:nvPr>
        </p:nvSpPr>
        <p:spPr/>
        <p:txBody>
          <a:bodyPr/>
          <a:lstStyle/>
          <a:p>
            <a:pPr marL="0" indent="0">
              <a:buNone/>
            </a:pPr>
            <a:r>
              <a:rPr lang="en-US" dirty="0"/>
              <a:t>Majority Rule with an Agenda Setter</a:t>
            </a:r>
          </a:p>
          <a:p>
            <a:r>
              <a:rPr lang="en-US" dirty="0"/>
              <a:t>Subset of pair-wise alternatives.</a:t>
            </a:r>
          </a:p>
          <a:p>
            <a:r>
              <a:rPr lang="en-US" dirty="0"/>
              <a:t>Example: departure from status quo.</a:t>
            </a:r>
          </a:p>
        </p:txBody>
      </p:sp>
      <p:sp>
        <p:nvSpPr>
          <p:cNvPr id="2" name="Footer Placeholder 1">
            <a:extLst>
              <a:ext uri="{FF2B5EF4-FFF2-40B4-BE49-F238E27FC236}">
                <a16:creationId xmlns:a16="http://schemas.microsoft.com/office/drawing/2014/main" id="{DFEF9347-52C6-AAE7-0366-7C9A5C91E33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94407A-9AED-66B9-0C83-C758DF8C1401}"/>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777060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Problems with Group Decision Making </a:t>
            </a:r>
            <a:r>
              <a:rPr lang="en-US" sz="2700" dirty="0"/>
              <a:t>(8 of 14)</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9.4: </a:t>
            </a:r>
            <a:r>
              <a:rPr lang="en-US" sz="1800" b="1" dirty="0">
                <a:effectLst/>
                <a:ea typeface="Calibri" panose="020F0502020204030204" pitchFamily="34" charset="0"/>
                <a:cs typeface="Times New Roman" panose="02020603050405020304" pitchFamily="18" charset="0"/>
              </a:rPr>
              <a:t>Pair-Wise Contests and Different Voting Agendas</a:t>
            </a:r>
            <a:r>
              <a:rPr lang="en-US" sz="1800" b="1" dirty="0">
                <a:effectLst/>
              </a:rPr>
              <a:t> </a:t>
            </a:r>
            <a:endParaRPr lang="en-US" sz="1800" b="1"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9CDF3AD4-30BD-8266-85B2-A167A52A723B}"/>
              </a:ext>
            </a:extLst>
          </p:cNvPr>
          <p:cNvGraphicFramePr>
            <a:graphicFrameLocks noGrp="1"/>
          </p:cNvGraphicFramePr>
          <p:nvPr>
            <p:extLst>
              <p:ext uri="{D42A27DB-BD31-4B8C-83A1-F6EECF244321}">
                <p14:modId xmlns:p14="http://schemas.microsoft.com/office/powerpoint/2010/main" val="765407497"/>
              </p:ext>
            </p:extLst>
          </p:nvPr>
        </p:nvGraphicFramePr>
        <p:xfrm>
          <a:off x="457200" y="2596653"/>
          <a:ext cx="8381999" cy="2508747"/>
        </p:xfrm>
        <a:graphic>
          <a:graphicData uri="http://schemas.openxmlformats.org/drawingml/2006/table">
            <a:tbl>
              <a:tblPr firstRow="1" bandRow="1">
                <a:tableStyleId>{5C22544A-7EE6-4342-B048-85BDC9FD1C3A}</a:tableStyleId>
              </a:tblPr>
              <a:tblGrid>
                <a:gridCol w="981676">
                  <a:extLst>
                    <a:ext uri="{9D8B030D-6E8A-4147-A177-3AD203B41FA5}">
                      <a16:colId xmlns:a16="http://schemas.microsoft.com/office/drawing/2014/main" val="2925137064"/>
                    </a:ext>
                  </a:extLst>
                </a:gridCol>
                <a:gridCol w="1067726">
                  <a:extLst>
                    <a:ext uri="{9D8B030D-6E8A-4147-A177-3AD203B41FA5}">
                      <a16:colId xmlns:a16="http://schemas.microsoft.com/office/drawing/2014/main" val="3616271417"/>
                    </a:ext>
                  </a:extLst>
                </a:gridCol>
                <a:gridCol w="1359243">
                  <a:extLst>
                    <a:ext uri="{9D8B030D-6E8A-4147-A177-3AD203B41FA5}">
                      <a16:colId xmlns:a16="http://schemas.microsoft.com/office/drawing/2014/main" val="3304156772"/>
                    </a:ext>
                  </a:extLst>
                </a:gridCol>
                <a:gridCol w="1208216">
                  <a:extLst>
                    <a:ext uri="{9D8B030D-6E8A-4147-A177-3AD203B41FA5}">
                      <a16:colId xmlns:a16="http://schemas.microsoft.com/office/drawing/2014/main" val="1377461082"/>
                    </a:ext>
                  </a:extLst>
                </a:gridCol>
                <a:gridCol w="1359243">
                  <a:extLst>
                    <a:ext uri="{9D8B030D-6E8A-4147-A177-3AD203B41FA5}">
                      <a16:colId xmlns:a16="http://schemas.microsoft.com/office/drawing/2014/main" val="408071846"/>
                    </a:ext>
                  </a:extLst>
                </a:gridCol>
                <a:gridCol w="2405895">
                  <a:extLst>
                    <a:ext uri="{9D8B030D-6E8A-4147-A177-3AD203B41FA5}">
                      <a16:colId xmlns:a16="http://schemas.microsoft.com/office/drawing/2014/main" val="2899541165"/>
                    </a:ext>
                  </a:extLst>
                </a:gridCol>
              </a:tblGrid>
              <a:tr h="1293192">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Agenda</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1st Round</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1st-Round winner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2nd Round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2nd-Round winner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Councillor obtaining their most preferred outcome</a:t>
                      </a:r>
                    </a:p>
                  </a:txBody>
                  <a:tcPr marL="68580" marR="68580" marT="0" marB="0"/>
                </a:tc>
                <a:extLst>
                  <a:ext uri="{0D108BD9-81ED-4DB2-BD59-A6C34878D82A}">
                    <a16:rowId xmlns:a16="http://schemas.microsoft.com/office/drawing/2014/main" val="3623470153"/>
                  </a:ext>
                </a:extLst>
              </a:tr>
              <a:tr h="405185">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1</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I vs. D</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D</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D vs. C</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Centrist councillor</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69662151"/>
                  </a:ext>
                </a:extLst>
              </a:tr>
              <a:tr h="405185">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 vs. I</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I</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I vs. D</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D</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Right-wing councillor</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77986637"/>
                  </a:ext>
                </a:extLst>
              </a:tr>
              <a:tr h="405185">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 vs. D</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C vs. I</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I</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mn-lt"/>
                          <a:ea typeface="Times New Roman" panose="02020603050405020304" pitchFamily="18" charset="0"/>
                          <a:cs typeface="Times New Roman" panose="02020603050405020304" pitchFamily="18" charset="0"/>
                        </a:rPr>
                        <a:t>Left-wing councillor</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52879425"/>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693845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590</TotalTime>
  <Words>4789</Words>
  <Application>Microsoft Office PowerPoint</Application>
  <PresentationFormat>On-screen Show (4:3)</PresentationFormat>
  <Paragraphs>465</Paragraphs>
  <Slides>20</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Aptos</vt:lpstr>
      <vt:lpstr>Arial</vt:lpstr>
      <vt:lpstr>Calibri</vt:lpstr>
      <vt:lpstr>Times New Roman</vt:lpstr>
      <vt:lpstr>Wingdings</vt:lpstr>
      <vt:lpstr>Office Theme</vt:lpstr>
      <vt:lpstr>Clark, Foundations of Comparative Politics, Edition 2 Chapter 9: Problems with Group Decision Making</vt:lpstr>
      <vt:lpstr>Problems with Group Decision Making (1 of 14)</vt:lpstr>
      <vt:lpstr>Problems with Group Decision Making (2 of 14)</vt:lpstr>
      <vt:lpstr>Problems with Group Decision Making (3 of 14)</vt:lpstr>
      <vt:lpstr>Problems with Group Decision Making (4 of 14)</vt:lpstr>
      <vt:lpstr>Problems with Group Decision Making (5 of 14)</vt:lpstr>
      <vt:lpstr>Problems with Group Decision Making (6 of 14)</vt:lpstr>
      <vt:lpstr>Problems with Group Decision Making (7 of 14)</vt:lpstr>
      <vt:lpstr>Problems with Group Decision Making (8 of 14)</vt:lpstr>
      <vt:lpstr>Problems with Group Decision Making (9 of 14)</vt:lpstr>
      <vt:lpstr>Problems with Group Decision Making (10 of 14)</vt:lpstr>
      <vt:lpstr>Problems with Group Decision Making (11 of 14)</vt:lpstr>
      <vt:lpstr>Problems with Group Decision Making (12 of 14)</vt:lpstr>
      <vt:lpstr>Problems with Group Decision Making (13 of 14)</vt:lpstr>
      <vt:lpstr>Problems with Group Decision Making (14 of 14)</vt:lpstr>
      <vt:lpstr>Arrow’s Theorem (1 of 3)</vt:lpstr>
      <vt:lpstr>Arrow’s Theorem (2 of 3)</vt:lpstr>
      <vt:lpstr>Arrow’s Theorem (3 of 3)</vt:lpstr>
      <vt:lpstr>Appendix: Accessibility Content, Long Descriptions for Images</vt:lpstr>
      <vt:lpstr>Figure 9.1: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9 PowerPoints</dc:title>
  <dc:subject/>
  <dc:creator>Tominia, Madilyn</dc:creator>
  <cp:keywords/>
  <dc:description/>
  <cp:lastModifiedBy>Soorya Rajendiran (Integra)</cp:lastModifiedBy>
  <cp:revision>37</cp:revision>
  <dcterms:created xsi:type="dcterms:W3CDTF">2006-08-16T00:00:00Z</dcterms:created>
  <dcterms:modified xsi:type="dcterms:W3CDTF">2024-11-04T06:58:08Z</dcterms:modified>
  <cp:category/>
</cp:coreProperties>
</file>