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1"/>
  </p:notesMasterIdLst>
  <p:sldIdLst>
    <p:sldId id="256" r:id="rId2"/>
    <p:sldId id="268" r:id="rId3"/>
    <p:sldId id="270" r:id="rId4"/>
    <p:sldId id="271" r:id="rId5"/>
    <p:sldId id="272" r:id="rId6"/>
    <p:sldId id="273" r:id="rId7"/>
    <p:sldId id="274" r:id="rId8"/>
    <p:sldId id="276" r:id="rId9"/>
    <p:sldId id="277" r:id="rId10"/>
    <p:sldId id="313" r:id="rId11"/>
    <p:sldId id="280" r:id="rId12"/>
    <p:sldId id="281" r:id="rId13"/>
    <p:sldId id="282" r:id="rId14"/>
    <p:sldId id="283" r:id="rId15"/>
    <p:sldId id="284" r:id="rId16"/>
    <p:sldId id="286" r:id="rId17"/>
    <p:sldId id="287" r:id="rId18"/>
    <p:sldId id="288" r:id="rId19"/>
    <p:sldId id="289"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INTBCP518" initials="I" lastIdx="1"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35"/>
    <p:restoredTop sz="96340" autoAdjust="0"/>
  </p:normalViewPr>
  <p:slideViewPr>
    <p:cSldViewPr>
      <p:cViewPr varScale="1">
        <p:scale>
          <a:sx n="110" d="100"/>
          <a:sy n="110" d="100"/>
        </p:scale>
        <p:origin x="1404"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28" Type="http://schemas.microsoft.com/office/2018/10/relationships/authors" Target="author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ommentAuthors" Target="commentAuthor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11/4/2024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2-1 </a:t>
            </a:r>
            <a:r>
              <a:rPr lang="en-GB" sz="1800" dirty="0">
                <a:solidFill>
                  <a:srgbClr val="993300"/>
                </a:solidFill>
                <a:effectLst/>
                <a:latin typeface="Times New Roman" panose="02020603050405020304" pitchFamily="18" charset="0"/>
                <a:ea typeface="Times New Roman" panose="02020603050405020304" pitchFamily="18" charset="0"/>
              </a:rPr>
              <a:t>Identify what distinguishes science from nonscience.</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Definition of science</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Is science simply a body of knowledge or a collection of facts, as many of us learn in high school? While there was a time when many scientists may have defined science in this way, this definition is fundamentally unsatisfactory.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science were simply a collection of statements about how the world works, then we wouldn’t be able to appeal to science to justify our knowledge of the world without falling into the following circular reasoning.</a:t>
            </a:r>
            <a:r>
              <a:rPr lang="en-US" dirty="0">
                <a:effectLst/>
              </a:rPr>
              <a:t> </a:t>
            </a:r>
            <a:endParaRPr lang="en-US" dirty="0"/>
          </a:p>
          <a:p>
            <a:endParaRPr lang="en-US" dirty="0"/>
          </a:p>
          <a:p>
            <a:r>
              <a:rPr lang="en-US" dirty="0"/>
              <a:t>Science is a method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Science is a method for provisionally understanding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Science is one answer to the central question in epistemology (the study of knowledge): “How do we know what we know?”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Science is a quest for knowledge.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a pursuit of knowledge in which the scientist continually subjects their ideas to the cold light of logic and evidence.</a:t>
            </a:r>
            <a:r>
              <a:rPr lang="en-US" dirty="0">
                <a:effectLst/>
              </a:rPr>
              <a:t> </a:t>
            </a:r>
            <a:endParaRPr lang="en-US" dirty="0"/>
          </a:p>
          <a:p>
            <a:endParaRPr lang="en-US" dirty="0"/>
          </a:p>
          <a:p>
            <a:r>
              <a:rPr lang="en-US" dirty="0"/>
              <a:t>Knowledge relies in criticism</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science isn’t the only route to knowledge, it may be unique in its emphasis on self-criticism.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Scientists, like other scholars, can derive their propositions from an infinite number of sources.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thing that allows for criticism is the possibility that our claims, theories, hypotheses, ideas, and the like could be wrong. </a:t>
            </a:r>
            <a:endParaRPr lang="en-US" dirty="0"/>
          </a:p>
          <a:p>
            <a:endParaRPr lang="en-US" dirty="0"/>
          </a:p>
          <a:p>
            <a:r>
              <a:rPr lang="en-US" dirty="0"/>
              <a:t>Statements: falsifiable and tautologies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distinguishes science from “nonscience” is that scientific statements must be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falsifiable</a:t>
            </a:r>
            <a:r>
              <a:rPr lang="en-US" sz="1800" dirty="0">
                <a:effectLst/>
                <a:latin typeface="Calibri" panose="020F0502020204030204" pitchFamily="34" charset="0"/>
                <a:ea typeface="Calibri" panose="020F0502020204030204" pitchFamily="34" charset="0"/>
                <a:cs typeface="Times New Roman" panose="02020603050405020304" pitchFamily="18" charset="0"/>
              </a:rPr>
              <a:t>—there must be some imaginable observation or set of observations that could falsify or refute them.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doesn’t mean that a scientific statement will ever be falsified, just that there must be a possibility that it could be falsified if the “right” observation came along.</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Tautologies aren’t falsifiable because they’re true by definition.</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example, the statement “Triangles have three sides” is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tautology</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simply not possible to ever observe a triangle that doesn’t have three sides because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by definition</a:t>
            </a:r>
            <a:r>
              <a:rPr lang="en-US" sz="1800" dirty="0">
                <a:effectLst/>
                <a:latin typeface="Calibri" panose="020F0502020204030204" pitchFamily="34" charset="0"/>
                <a:ea typeface="Calibri" panose="020F0502020204030204" pitchFamily="34" charset="0"/>
                <a:cs typeface="Times New Roman" panose="02020603050405020304" pitchFamily="18" charset="0"/>
              </a:rPr>
              <a:t> if an object doesn’t have three sides, it’s not a triangle.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Tautologies, though, aren’t always so easy to spot.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Other statements or hypotheses aren’t falsifiable, not because they’re tautological, but because they refer to inherently unobservable phenomena.</a:t>
            </a:r>
            <a:r>
              <a:rPr lang="en-US" sz="2800" dirty="0">
                <a:effectLst/>
              </a:rPr>
              <a:t> </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252261090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11</a:t>
            </a:fld>
            <a:endParaRPr lang="en-US" dirty="0"/>
          </a:p>
        </p:txBody>
      </p:sp>
    </p:spTree>
    <p:extLst>
      <p:ext uri="{BB962C8B-B14F-4D97-AF65-F5344CB8AC3E}">
        <p14:creationId xmlns:p14="http://schemas.microsoft.com/office/powerpoint/2010/main" val="17627892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12</a:t>
            </a:fld>
            <a:endParaRPr lang="en-US" dirty="0"/>
          </a:p>
        </p:txBody>
      </p:sp>
    </p:spTree>
    <p:extLst>
      <p:ext uri="{BB962C8B-B14F-4D97-AF65-F5344CB8AC3E}">
        <p14:creationId xmlns:p14="http://schemas.microsoft.com/office/powerpoint/2010/main" val="220684054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13</a:t>
            </a:fld>
            <a:endParaRPr lang="en-US" dirty="0"/>
          </a:p>
        </p:txBody>
      </p:sp>
    </p:spTree>
    <p:extLst>
      <p:ext uri="{BB962C8B-B14F-4D97-AF65-F5344CB8AC3E}">
        <p14:creationId xmlns:p14="http://schemas.microsoft.com/office/powerpoint/2010/main" val="278261240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14</a:t>
            </a:fld>
            <a:endParaRPr lang="en-US" dirty="0"/>
          </a:p>
        </p:txBody>
      </p:sp>
    </p:spTree>
    <p:extLst>
      <p:ext uri="{BB962C8B-B14F-4D97-AF65-F5344CB8AC3E}">
        <p14:creationId xmlns:p14="http://schemas.microsoft.com/office/powerpoint/2010/main" val="99934652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Distinguish valid and invalid arguments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for you to be able to distinguish between valid and invalid arguments so that you’re not manipulated or exploited by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brief introduction to logic is also important because it tells us something about the way that scientists test their theories and explanations.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Suppose we want to explain why rich countries are much more likely to be democracies than poor countries.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possible explanation for why this might be the case is given in the following statements: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Living in a dictatorship is risky—if you’re one of the dictator’s friends, you’ll do extremely well; but if you’re not, you’ll do extremely poorly.</a:t>
            </a:r>
            <a:r>
              <a:rPr lang="en-US" dirty="0">
                <a:effectLst/>
              </a:rPr>
              <a:t> </a:t>
            </a:r>
            <a:endParaRPr lang="en-US" dirty="0">
              <a:effectLst/>
              <a:latin typeface="Calibri" panose="020F0502020204030204" pitchFamily="34" charset="0"/>
              <a:cs typeface="Times New Roman" panose="02020603050405020304" pitchFamily="18" charset="0"/>
            </a:endParaRP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548DD4"/>
                </a:solidFill>
                <a:effectLst/>
                <a:latin typeface="Times New Roman" panose="02020603050405020304" pitchFamily="18" charset="0"/>
                <a:ea typeface="Times New Roman" panose="02020603050405020304" pitchFamily="18" charset="0"/>
              </a:rPr>
              <a:t>Living in a democracy is less risky—democratic leaders have to spread the goodies (and the pain) around more evenly. This means you’re less likely to do extremely well or extremely poorly in a democracy.</a:t>
            </a:r>
          </a:p>
          <a:p>
            <a:pPr marL="685800" marR="0" lvl="1"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solidFill>
                  <a:srgbClr val="548DD4"/>
                </a:solidFill>
                <a:effectLst/>
                <a:latin typeface="Times New Roman" panose="02020603050405020304" pitchFamily="18" charset="0"/>
                <a:ea typeface="Times New Roman" panose="02020603050405020304" pitchFamily="18" charset="0"/>
              </a:rPr>
              <a:t>Rich people are less likely to take risks than poor people because they have more to lose. This means that countries with lots of rich people are more likely to be democracies than dictatorships.</a:t>
            </a:r>
          </a:p>
          <a:p>
            <a:pPr marL="685800" lvl="1" indent="-228600">
              <a:buAutoNum type="arabicPeriod"/>
            </a:pPr>
            <a:endParaRPr lang="en-US" dirty="0"/>
          </a:p>
          <a:p>
            <a:endParaRPr lang="en-US" dirty="0"/>
          </a:p>
          <a:p>
            <a:r>
              <a:rPr lang="en-US" dirty="0"/>
              <a:t>Observations of the real world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How can we use observations of the real world to evaluate our proposed explanation?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often the case that the implications of an explanation are more readily observable than the elements of the explanation itself.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example we’re using.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it may be possible to compare the distribution of good and bad outcomes in dictatorships and democracies, the claims that people differ in their propensity to take risks and that this propensity is related to their level of income are difficult to observe.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Suppose our theory’s implications were borne out by our observation that rich democracies live longer than poor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Can we conclude that our theory is true? If we were to do so, we’d be engaging in reasoning that affirmed the consequent.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fact is shown more clearly in Table 2.7.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Suppose now that our observations did not bear out our theory’s implications; that is, we didn’t observe that rich democracies live longer than poor democracies.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Can we conclude that our theory is incorrect? If we were to do so, we’d be engaging in reasoning that denies the consequent.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fact is shown more clearly in Table 2.8.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we compare the two previous examples, we can see an important asymmetry regarding the logical claims that can be made on the basis of “confirming” and “disconfirming” observations.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Even if we’re utterly convinced that our major and minor premises are true, all that we can logically conclude from a confirming instance is that the theory hasn’t yet been falsified.</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confirming observations don’t prove that our theory is correct, does this mean they’re of no use whatsoever? The answer is no.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our observations are inconsistent with our theory, we can draw valid inferences about the truthfulness of our theory—we can conclude that it’s wrong.</a:t>
            </a:r>
            <a:r>
              <a:rPr lang="en-US" dirty="0">
                <a:effectLst/>
              </a:rPr>
              <a:t> </a:t>
            </a:r>
            <a:endParaRPr lang="en-US" sz="1800" dirty="0">
              <a:effectLst/>
              <a:latin typeface="Calibri" panose="020F0502020204030204" pitchFamily="34" charset="0"/>
              <a:cs typeface="Times New Roman" panose="02020603050405020304" pitchFamily="18" charset="0"/>
            </a:endParaRP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approach to doing science, which forms the basis of the scientific method described earlier, is called falsificationism. </a:t>
            </a:r>
          </a:p>
          <a:p>
            <a:pPr marL="685800" lvl="1" indent="-228600">
              <a:buAutoNum type="arabicPeriod"/>
            </a:pPr>
            <a:r>
              <a:rPr lang="en-US" sz="1800" dirty="0">
                <a:solidFill>
                  <a:srgbClr val="000000"/>
                </a:solidFill>
                <a:effectLst/>
                <a:latin typeface="Calibri" panose="020F0502020204030204" pitchFamily="34" charset="0"/>
                <a:ea typeface="Calibri" panose="020F0502020204030204" pitchFamily="34" charset="0"/>
                <a:cs typeface="Times New Roman" panose="02020603050405020304" pitchFamily="18" charset="0"/>
              </a:rPr>
              <a:t>Falsificationism </a:t>
            </a:r>
            <a:r>
              <a:rPr lang="en-US" sz="1800" dirty="0">
                <a:effectLst/>
                <a:latin typeface="Calibri" panose="020F0502020204030204" pitchFamily="34" charset="0"/>
                <a:ea typeface="Calibri" panose="020F0502020204030204" pitchFamily="34" charset="0"/>
                <a:cs typeface="Times New Roman" panose="02020603050405020304" pitchFamily="18" charset="0"/>
              </a:rPr>
              <a:t>is an approach to science in which scientists generate or “deduce” testable hypotheses from theories designed to explain phenomena of interest.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emphasizes that scientific theories are constantly called into question and that their merit lies only in how well they stand up to rigorous testing. </a:t>
            </a:r>
            <a:endParaRPr lang="en-US" dirty="0"/>
          </a:p>
          <a:p>
            <a:endParaRPr lang="en-US" dirty="0"/>
          </a:p>
          <a:p>
            <a:r>
              <a:rPr lang="en-US" dirty="0"/>
              <a:t>Deductive approach to learning</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deductive approach to learning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formulates an expectation about what we ought to observe in light of a particular theory about the world and then sets out to see if our observations are consistent with that theory. </a:t>
            </a:r>
          </a:p>
          <a:p>
            <a:pPr marL="228600" indent="-228600">
              <a:buAutoNum type="arabicPeriod"/>
            </a:pPr>
            <a:endParaRPr lang="en-US" dirty="0"/>
          </a:p>
          <a:p>
            <a:endParaRPr lang="en-US" dirty="0"/>
          </a:p>
          <a:p>
            <a:r>
              <a:rPr lang="en-US" dirty="0"/>
              <a:t>Inductive approach to learning</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inductive approach to learning</a:t>
            </a:r>
            <a:r>
              <a:rPr lang="en-US" sz="1800" dirty="0">
                <a:effectLst/>
                <a:latin typeface="Calibri" panose="020F0502020204030204" pitchFamily="34" charset="0"/>
                <a:ea typeface="Calibri" panose="020F0502020204030204" pitchFamily="34" charset="0"/>
                <a:cs typeface="Times New Roman" panose="02020603050405020304" pitchFamily="18" charset="0"/>
              </a:rPr>
              <a:t>, on the other hand, starts with a set of observations and then tries to ascertain a pattern in the observations that can be used to generate an explanation for the observations.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15</a:t>
            </a:fld>
            <a:endParaRPr lang="en-US" dirty="0"/>
          </a:p>
        </p:txBody>
      </p:sp>
    </p:spTree>
    <p:extLst>
      <p:ext uri="{BB962C8B-B14F-4D97-AF65-F5344CB8AC3E}">
        <p14:creationId xmlns:p14="http://schemas.microsoft.com/office/powerpoint/2010/main" val="12986814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16</a:t>
            </a:fld>
            <a:endParaRPr lang="en-US" dirty="0"/>
          </a:p>
        </p:txBody>
      </p:sp>
    </p:spTree>
    <p:extLst>
      <p:ext uri="{BB962C8B-B14F-4D97-AF65-F5344CB8AC3E}">
        <p14:creationId xmlns:p14="http://schemas.microsoft.com/office/powerpoint/2010/main" val="112159845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17</a:t>
            </a:fld>
            <a:endParaRPr lang="en-US" dirty="0"/>
          </a:p>
        </p:txBody>
      </p:sp>
    </p:spTree>
    <p:extLst>
      <p:ext uri="{BB962C8B-B14F-4D97-AF65-F5344CB8AC3E}">
        <p14:creationId xmlns:p14="http://schemas.microsoft.com/office/powerpoint/2010/main" val="531645773"/>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2-4 </a:t>
            </a:r>
            <a:r>
              <a:rPr lang="en-GB" sz="1800" dirty="0">
                <a:solidFill>
                  <a:srgbClr val="993300"/>
                </a:solidFill>
                <a:effectLst/>
                <a:latin typeface="Times New Roman" panose="02020603050405020304" pitchFamily="18" charset="0"/>
                <a:ea typeface="Times New Roman" panose="02020603050405020304" pitchFamily="18" charset="0"/>
              </a:rPr>
              <a:t>List some myths about science.</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2-5 </a:t>
            </a:r>
            <a:r>
              <a:rPr lang="en-GB" sz="1800" dirty="0">
                <a:solidFill>
                  <a:srgbClr val="993300"/>
                </a:solidFill>
                <a:effectLst/>
                <a:latin typeface="Times New Roman" panose="02020603050405020304" pitchFamily="18" charset="0"/>
                <a:ea typeface="Times New Roman" panose="02020603050405020304" pitchFamily="18" charset="0"/>
              </a:rPr>
              <a:t>Assess the importance of diversity for science.</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First myth: science proves things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myth is that science proves things and leads to certain and verifiable truth.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isn’t the best way to think about science.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best science can hope to offer are tentative statements about what seems reasonable considering the best available logic and evidence.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process of scientific accumulation can be thought of as the evolution of our ignorance.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use the scientific method because it’s the best tool available to interrogate our beliefs about the (political) world.</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Those who discuss the role of scientific expertise in policy debates related to things like climate change and Covid-19 sometimes seem to support the notion of science as “certain” and “verifiable” truth by declaring that we should “follow the science,” as if “science” speaks for itself with unquestionable authority.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Mature thinkers can, with humility, recognize when others possess expertise they lack, while at the same time reserving the right to remain skeptical. </a:t>
            </a:r>
            <a:endParaRPr lang="en-US" dirty="0"/>
          </a:p>
          <a:p>
            <a:endParaRPr lang="en-US" dirty="0"/>
          </a:p>
          <a:p>
            <a:r>
              <a:rPr lang="en-US" dirty="0"/>
              <a:t>Second myth: experimental manipulation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second myth is that science can be done only when experimental manipulation is possible.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For theories to be scientific, they need only be falsifiable.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no claim that the tests of these theories must be carried out in an experimental setting.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of the natural sciences engage in research that isn’t susceptible to manipulation.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Scientific theories must be potentially testable, but this doesn’t mean that they stop being scientific if they’re yet to be actually tested.</a:t>
            </a:r>
            <a:r>
              <a:rPr lang="en-US" dirty="0">
                <a:effectLst/>
              </a:rPr>
              <a:t> </a:t>
            </a:r>
            <a:endParaRPr lang="en-US" dirty="0"/>
          </a:p>
          <a:p>
            <a:endParaRPr lang="en-US" dirty="0"/>
          </a:p>
          <a:p>
            <a:r>
              <a:rPr lang="en-US" dirty="0"/>
              <a:t>Third myth: value neutral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myth is that scientists are value neutral.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necessary here to distinguish between the method of science and the individuals—the scientists—who engage in science.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scientific method itself is value neutral.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remember that the pursuit of knowledge about the world is closely entangled with attempts by people to change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types of research questions that are asked and the interpretation of scientific results are likely to be infused with the specific values and biases held by individual scientists and those who use their research.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lack of diversity in most scientific disciplines, whether in terms of gender, sex, race, income, class, sexuality, religion, ethnicity, and so on, along with the power structure that exists in many societies, means that some research areas are less studied than others and that certain viewpoints are excluded or less privileged than others when it comes to interpreting scientific evidence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scientists may not be value neutral means that we should be very clear about the limits of our knowledge and not encourage others to act upon knowledge that’s not highly corroborated.</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18</a:t>
            </a:fld>
            <a:endParaRPr lang="en-US" dirty="0"/>
          </a:p>
        </p:txBody>
      </p:sp>
    </p:spTree>
    <p:extLst>
      <p:ext uri="{BB962C8B-B14F-4D97-AF65-F5344CB8AC3E}">
        <p14:creationId xmlns:p14="http://schemas.microsoft.com/office/powerpoint/2010/main" val="231805120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2-4 </a:t>
            </a:r>
            <a:r>
              <a:rPr lang="en-GB" sz="1200" dirty="0">
                <a:solidFill>
                  <a:srgbClr val="993300"/>
                </a:solidFill>
                <a:effectLst/>
                <a:latin typeface="Times New Roman" panose="02020603050405020304" pitchFamily="18" charset="0"/>
                <a:ea typeface="Times New Roman" panose="02020603050405020304" pitchFamily="18" charset="0"/>
              </a:rPr>
              <a:t>List some myths about science.</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Science predicted on two rules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no one gets the final say on any issue—all knowledge claims are, for the reasons outlined in this chapter, open to criticism.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no individual has a personal claim of authority about whether scientific statements are true or not.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Taken together, these two rules create a social system that makes it possible that even though individual scientists will have biased perspectives, others, who hold different biases, will have incentives to check their work. </a:t>
            </a:r>
            <a:endParaRPr lang="en-US" dirty="0"/>
          </a:p>
          <a:p>
            <a:endParaRPr lang="en-US" dirty="0"/>
          </a:p>
          <a:p>
            <a:r>
              <a:rPr lang="en-US" dirty="0"/>
              <a:t>Fourth myth: politics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fourth myth that politics can’t be studied in a scientific manner can easily be dispelled by now.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study of politics generates falsifiable claims and hence generates scientific statements.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implications of these theories of politics can be tested just like the implications of any other scientific theory.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19</a:t>
            </a:fld>
            <a:endParaRPr lang="en-US" dirty="0"/>
          </a:p>
        </p:txBody>
      </p:sp>
    </p:spTree>
    <p:extLst>
      <p:ext uri="{BB962C8B-B14F-4D97-AF65-F5344CB8AC3E}">
        <p14:creationId xmlns:p14="http://schemas.microsoft.com/office/powerpoint/2010/main" val="40485477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2-2 </a:t>
            </a:r>
            <a:r>
              <a:rPr lang="en-GB" sz="1800" dirty="0">
                <a:solidFill>
                  <a:srgbClr val="993300"/>
                </a:solidFill>
                <a:effectLst/>
                <a:latin typeface="Times New Roman" panose="02020603050405020304" pitchFamily="18" charset="0"/>
                <a:ea typeface="Times New Roman" panose="02020603050405020304" pitchFamily="18" charset="0"/>
              </a:rPr>
              <a:t>Describe the key steps in the scientific method.</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800" dirty="0">
                <a:solidFill>
                  <a:srgbClr val="993300"/>
                </a:solidFill>
                <a:effectLst/>
                <a:latin typeface="Times New Roman" panose="02020603050405020304" pitchFamily="18" charset="0"/>
                <a:ea typeface="Times New Roman" panose="02020603050405020304" pitchFamily="18" charset="0"/>
              </a:rPr>
              <a:t>L.O. 2-6 Construct a scientific model to explain a puzzling observation.</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there’s no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scientific</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method</a:t>
            </a:r>
            <a:r>
              <a:rPr lang="en-US" sz="1800" dirty="0">
                <a:effectLst/>
                <a:latin typeface="Calibri" panose="020F0502020204030204" pitchFamily="34" charset="0"/>
                <a:ea typeface="Calibri" panose="020F0502020204030204" pitchFamily="34" charset="0"/>
                <a:cs typeface="Times New Roman" panose="02020603050405020304" pitchFamily="18" charset="0"/>
              </a:rPr>
              <a:t> clearly written down that’s followed by all scientists, it’s possible to characterize the basic features of the scientific method in the following manner.</a:t>
            </a:r>
            <a:r>
              <a:rPr lang="en-US" dirty="0">
                <a:effectLst/>
              </a:rPr>
              <a:t> </a:t>
            </a:r>
          </a:p>
          <a:p>
            <a:endParaRPr lang="en-US" dirty="0">
              <a:effectLst/>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“Why did that occur?”</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first step in the scientific process is to observe the world and come up with a question or puzzle.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very need for a theory or explanation begins when we observe something that’s so unexpected or surprising that we ask, “Why did that occur?”</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Note that the surprise that greets such an observation, and that makes the observation a puzzle worth exploring, implies that the observation doesn’t match some prior expectation or theory we held about how the world works.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181827786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2-2 </a:t>
            </a:r>
            <a:r>
              <a:rPr lang="en-GB" sz="1200" dirty="0">
                <a:solidFill>
                  <a:srgbClr val="993300"/>
                </a:solidFill>
                <a:effectLst/>
                <a:latin typeface="Times New Roman" panose="02020603050405020304" pitchFamily="18" charset="0"/>
                <a:ea typeface="Times New Roman" panose="02020603050405020304" pitchFamily="18" charset="0"/>
              </a:rPr>
              <a:t>Describe the key steps in the scientific method.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2-6 Construct a scientific model to explain a puzzling observation.</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Theory: logically consistent statements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Scientists use the word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theory</a:t>
            </a:r>
            <a:r>
              <a:rPr lang="en-US" sz="1800" dirty="0">
                <a:effectLst/>
                <a:latin typeface="Calibri" panose="020F0502020204030204" pitchFamily="34" charset="0"/>
                <a:ea typeface="Calibri" panose="020F0502020204030204" pitchFamily="34" charset="0"/>
                <a:cs typeface="Times New Roman" panose="02020603050405020304" pitchFamily="18" charset="0"/>
              </a:rPr>
              <a:t> to describe a set of logically consistent statements that tell us why the things we observe occur.</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Theories that are logically inconsistent should not, indeed cannot, be tested, because we have no way of knowing what observations would truly falsify them.</a:t>
            </a:r>
            <a:r>
              <a:rPr lang="en-US" dirty="0">
                <a:effectLst/>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What do they look like?</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useful to think of our starting puzzle or observation as the end result of some previously unknown process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We can then speculate about what (hidden) processes might have produced such a result.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effect, we try to imagine a prior world that, if it had existed, would have produced the otherwise puzzling observation before us.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prior world then becomes our model explaining the observation.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Notice that this process of imagining prior worlds is one place—but surely not the only one—where imagination and creativity enter the scientific process.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scientists do to stimulate this creative process is itself not part of the scientific method. </a:t>
            </a:r>
            <a:endParaRPr lang="en-US" dirty="0"/>
          </a:p>
          <a:p>
            <a:endParaRPr lang="en-US" dirty="0"/>
          </a:p>
          <a:p>
            <a:r>
              <a:rPr lang="en-US" dirty="0"/>
              <a:t>Models leave things out</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model that we end up with will necessarily be a simplified picture of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impossible to have a descriptively accurate model of the world as an infinite number of details would have to be captured in such a model.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Models are always going to leave many things out.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Much of the skill of modeling is in deciding what to leave out and what to keep in.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 good model contains only what’s needed to explain the phenomenon that puzzles us and nothing else.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purpose of a model isn’t to describe the world but to explain it, so descriptive accuracy isn’t a core value in model building.</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Details are important only to the extent that they’re crucial to what we’re trying to explain.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Another benefit of simple models is that they invite falsification because they make it very clear what we shouldn’t observe. </a:t>
            </a:r>
            <a:endParaRPr lang="en-US" dirty="0"/>
          </a:p>
          <a:p>
            <a:endParaRPr lang="en-US" dirty="0"/>
          </a:p>
          <a:p>
            <a:r>
              <a:rPr lang="en-US" dirty="0"/>
              <a:t>Models have a specific goal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important to remember that models are always developed with a specific goal in mind.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means we should evaluate models in terms of how useful they are for achieving that goal.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Like models, maps are simplified pictures of the world designed for a specific purpose.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with a map, we mustn’t judge the value of a model in some abstract sense but in terms of how well it helps us understand some particular aspect of the world and explain it to others.</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134980678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2-2 </a:t>
            </a:r>
            <a:r>
              <a:rPr lang="en-GB" sz="1200" dirty="0">
                <a:solidFill>
                  <a:srgbClr val="993300"/>
                </a:solidFill>
                <a:effectLst/>
                <a:latin typeface="Times New Roman" panose="02020603050405020304" pitchFamily="18" charset="0"/>
                <a:ea typeface="Times New Roman" panose="02020603050405020304" pitchFamily="18" charset="0"/>
              </a:rPr>
              <a:t>Describe the key steps in the scientific method.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2-6 Construct a scientific model to explain a puzzling observation.</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Deduce implications from the model</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third step in the scientific process is to deduce implications from the model other than those we initially set out to explain.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Presumably the model we construct will provide a logical explanation for the puzzling observation with which we started.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no way that a model can ever be falsified if only the observations that were employed to develop the model in the first place are used to test it.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To actually test the model and allow for the possibility that it’ll be falsified, we’ll have to find other implications that can be deduced from it.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There’s often room for incredible imagination here, because the complete list of logical implications of a model is seldom self-evident.</a:t>
            </a:r>
            <a:r>
              <a:rPr lang="en-US" dirty="0">
                <a:effectLst/>
              </a:rPr>
              <a:t> </a:t>
            </a:r>
            <a:endParaRPr lang="en-US" dirty="0"/>
          </a:p>
          <a:p>
            <a:endParaRPr lang="en-US" dirty="0"/>
          </a:p>
          <a:p>
            <a:r>
              <a:rPr lang="en-US" dirty="0"/>
              <a:t>Good models produce many implications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Good models are those that produce many different implications.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so because each prediction represents another opportunity for the model to fail and, therefore, makes the model easier to falsify.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Fertile models—models with many implications—are also desirable because they encourage the synthesis of knowledge by encouraging us to see connections between ostensibly disparate events.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Good models also produce surprising implications.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Models aren’t particularly useful if they tell us only what we already know.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every implication of a model is surprising, either everything we thought about the world is wrong, or the model is.</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85918182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2-2 </a:t>
            </a:r>
            <a:r>
              <a:rPr lang="en-GB" sz="1200" dirty="0">
                <a:solidFill>
                  <a:srgbClr val="993300"/>
                </a:solidFill>
                <a:effectLst/>
                <a:latin typeface="Times New Roman" panose="02020603050405020304" pitchFamily="18" charset="0"/>
                <a:ea typeface="Times New Roman" panose="02020603050405020304" pitchFamily="18" charset="0"/>
              </a:rPr>
              <a:t>Describe the key steps in the scientific method.</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2-6 Construct a scientific model to explain a puzzling observation.</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Are implications consistent with observations?</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fourth step is to examine whether the implications of the model are consistent with observation.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Remember that the goal isn’t to dogmatically uphold the implications of our model or defend them in order to prove how right they are.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While we should test as many implications as possible, testing those that are most likely to be falsified is particularly important.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Always submit a model to the harshest test you can devise.</a:t>
            </a:r>
            <a:r>
              <a:rPr lang="en-US" dirty="0">
                <a:effectLst/>
              </a:rPr>
              <a:t> </a:t>
            </a:r>
            <a:endParaRPr lang="en-US" dirty="0"/>
          </a:p>
          <a:p>
            <a:endParaRPr lang="en-US" dirty="0"/>
          </a:p>
          <a:p>
            <a:endParaRPr lang="en-US" dirty="0"/>
          </a:p>
          <a:p>
            <a:r>
              <a:rPr lang="en-US" dirty="0"/>
              <a:t>Ask about other models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standard practice to stop and ask if other models—models that describe altogether different processes—might also explain the phenomena of interest.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When this is the case (and it almost always is), it’s incumbent upon scientists to compare the implications of those other models with the implications of their own model.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it’s always the case that competing models have some of the same implications (otherwise they couldn’t explain the same observations to begin with), it’s typically the case that they’ll differ in some of their implications (otherwise they’re not different models).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trick for a researcher is to identify these points of conflict between the different models and identify the relevant observations in the real world that would help them decide between them.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what scientists refer to as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critical test</a:t>
            </a:r>
            <a:r>
              <a:rPr lang="en-US" sz="1800" dirty="0">
                <a:effectLst/>
                <a:latin typeface="Calibri" panose="020F0502020204030204" pitchFamily="34" charset="0"/>
                <a:ea typeface="Calibri" panose="020F0502020204030204" pitchFamily="34" charset="0"/>
                <a:cs typeface="Times New Roman" panose="02020603050405020304" pitchFamily="18" charset="0"/>
              </a:rPr>
              <a:t>. Ultimately, if a critical test</a:t>
            </a:r>
            <a:r>
              <a:rPr lang="en-US" sz="1800" b="1" dirty="0">
                <a:effectLst/>
                <a:latin typeface="Calibri" panose="020F0502020204030204" pitchFamily="34" charset="0"/>
                <a:ea typeface="Calibri" panose="020F0502020204030204" pitchFamily="34" charset="0"/>
                <a:cs typeface="Times New Roman" panose="02020603050405020304" pitchFamily="18" charset="0"/>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is possible, observation will prove decisive in choosing between the models. </a:t>
            </a: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352194635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8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8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rgbClr val="993300"/>
                </a:solidFill>
                <a:effectLst/>
                <a:latin typeface="Times New Roman" panose="02020603050405020304" pitchFamily="18" charset="0"/>
                <a:ea typeface="Times New Roman" panose="02020603050405020304" pitchFamily="18" charset="0"/>
              </a:rPr>
              <a:t>L.O. 2-6 Construct a scientific model to explain a puzzling observation.</a:t>
            </a:r>
            <a:endParaRPr lang="en-US" sz="1200" dirty="0">
              <a:solidFill>
                <a:srgbClr val="993300"/>
              </a:solidFill>
              <a:effectLst/>
              <a:latin typeface="Times New Roman" panose="02020603050405020304" pitchFamily="18" charset="0"/>
              <a:ea typeface="Times New Roman" panose="02020603050405020304" pitchFamily="18"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en-US" dirty="0"/>
          </a:p>
          <a:p>
            <a:r>
              <a:rPr lang="en-US" dirty="0"/>
              <a:t>Theories cannot be proven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we observe the implications deduced from our theory, we say that our theory has been corroborated.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can’t say our theory has been verified or proven.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hat we can never prove a scientific explanation is why we earlier called science a method for “provisionally” understanding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All we can conclude if observations are consistent with our theoretical implications is that our theory hasn’t yet been falsified.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scientific method is an inherently critical method when it’s “successful” (when a theory’s predictions seem to be borne out), because it’s precisely under these circumstances that it’s most cautious in the claims it makes.</a:t>
            </a:r>
            <a:r>
              <a:rPr lang="en-US" dirty="0">
                <a:effectLst/>
              </a:rPr>
              <a:t> </a:t>
            </a:r>
            <a:endParaRPr lang="en-US" dirty="0"/>
          </a:p>
          <a:p>
            <a:endParaRPr lang="en-US" dirty="0"/>
          </a:p>
          <a:p>
            <a:r>
              <a:rPr lang="en-US" dirty="0"/>
              <a:t>Some theories are better corroborated</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Although we can’t ever prove our theories, we can claim that some theories are better corroborated than others.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As a result, we can have more confidence in their conclusions.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One might think that a theory that’s been subjected to multiple tests is better corroborated than one that hasn’t been subjected to many tests at all.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If we keep testing the same implication over and over again, it’s not clear how much an additional test actually adds to the degree to which the theory is corroborated.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really matters isn’t so much how many times a theory has been corroborated, but the severity and variety of the tests to which it has been subjected.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general, we’ll have more confidence in a theory that’s survived a few harsh tests than a theory that’s survived many easy ones.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Bold statements should be interpreted not as scientific hubris but rather as attempts to invite criticism—they’re easier to falsify.</a:t>
            </a:r>
            <a:r>
              <a:rPr lang="en-US" dirty="0">
                <a:effectLst/>
              </a:rPr>
              <a:t> </a:t>
            </a:r>
            <a:endParaRPr lang="en-US" dirty="0"/>
          </a:p>
          <a:p>
            <a:endParaRPr lang="en-US" dirty="0"/>
          </a:p>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Is the theory incorrect?</a:t>
            </a:r>
          </a:p>
          <a:p>
            <a:pPr marL="342900" marR="0" lvl="0" indent="-3429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What happens if we don’t observe the implications deduced from our theory? Can we conclude that our theory is incorrect based on one observation? The answer is “probably not.”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entirely possible that we haven’t observed and measured the world without error.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 a world in which our tests are potentially fallible, we shouldn’t relegate a theory to the dustbin of intellectual history the minute one of its implications is shown to be false.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Instead, we must weigh the number, severity, and quality of the tests that the theory’s implications are subjected to and make a judgment.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Most important, this judgment should be made with an eye toward what would replace the theory should we decide to discard it.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is why some scientists say that it takes a theory to kill a theory. </a:t>
            </a: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Developing a new theory that explains the facts that the old theory found inconvenient without also explaining the many facts that the old theory accurately predicted is called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ad hoc </a:t>
            </a:r>
            <a:r>
              <a:rPr lang="en-US" sz="1800" dirty="0">
                <a:effectLst/>
                <a:latin typeface="Calibri" panose="020F0502020204030204" pitchFamily="34" charset="0"/>
                <a:ea typeface="Calibri" panose="020F0502020204030204" pitchFamily="34" charset="0"/>
                <a:cs typeface="Times New Roman" panose="02020603050405020304" pitchFamily="18" charset="0"/>
              </a:rPr>
              <a:t>explanation.</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eriod"/>
              <a:tabLst/>
              <a:defRPr/>
            </a:pPr>
            <a:r>
              <a:rPr lang="en-US" sz="1800" dirty="0">
                <a:effectLst/>
                <a:latin typeface="Calibri" panose="020F0502020204030204" pitchFamily="34" charset="0"/>
                <a:ea typeface="Calibri" panose="020F0502020204030204" pitchFamily="34" charset="0"/>
                <a:cs typeface="Times New Roman" panose="02020603050405020304" pitchFamily="18" charset="0"/>
              </a:rPr>
              <a:t>Because this practice doesn’t expose the new theory to falsification as strenuously as it does the old theory, it’s not consistent with sound scientific practice.</a:t>
            </a:r>
            <a:r>
              <a:rPr lang="en-US" dirty="0">
                <a:effectLst/>
              </a:rPr>
              <a:t> </a:t>
            </a:r>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220316878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sz="1800" dirty="0">
                <a:effectLst/>
                <a:latin typeface="Calibri" panose="020F0502020204030204" pitchFamily="34" charset="0"/>
                <a:ea typeface="Calibri" panose="020F0502020204030204" pitchFamily="34" charset="0"/>
                <a:cs typeface="Times New Roman" panose="02020603050405020304" pitchFamily="18" charset="0"/>
              </a:rPr>
              <a:t>An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argument</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a set of logically connected statements, typically in the form of a set of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premises</a:t>
            </a:r>
            <a:r>
              <a:rPr lang="en-US" sz="1800" dirty="0">
                <a:effectLst/>
                <a:latin typeface="Calibri" panose="020F0502020204030204" pitchFamily="34" charset="0"/>
                <a:ea typeface="Calibri" panose="020F0502020204030204" pitchFamily="34" charset="0"/>
                <a:cs typeface="Times New Roman" panose="02020603050405020304" pitchFamily="18" charset="0"/>
              </a:rPr>
              <a:t> and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conclusion</a:t>
            </a:r>
            <a:r>
              <a:rPr lang="en-US" sz="1800" dirty="0">
                <a:effectLst/>
                <a:latin typeface="Calibri" panose="020F0502020204030204" pitchFamily="34" charset="0"/>
                <a:ea typeface="Calibri" panose="020F0502020204030204" pitchFamily="34" charset="0"/>
                <a:cs typeface="Times New Roman" panose="02020603050405020304" pitchFamily="18" charset="0"/>
              </a:rPr>
              <a:t>.</a:t>
            </a:r>
            <a:r>
              <a:rPr lang="en-US" dirty="0">
                <a:effectLst/>
              </a:rPr>
              <a:t> </a:t>
            </a:r>
          </a:p>
          <a:p>
            <a:endParaRPr lang="en-US" dirty="0">
              <a:effectLst/>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An argument is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valid</a:t>
            </a:r>
            <a:r>
              <a:rPr lang="en-US" sz="1800" dirty="0">
                <a:effectLst/>
                <a:latin typeface="Calibri" panose="020F0502020204030204" pitchFamily="34" charset="0"/>
                <a:ea typeface="Calibri" panose="020F0502020204030204" pitchFamily="34" charset="0"/>
                <a:cs typeface="Times New Roman" panose="02020603050405020304" pitchFamily="18" charset="0"/>
              </a:rPr>
              <a:t> when accepting its premises compels us to accept its conclusions.</a:t>
            </a:r>
            <a:r>
              <a:rPr lang="en-US" dirty="0">
                <a:effectLst/>
              </a:rPr>
              <a:t> </a:t>
            </a:r>
            <a:r>
              <a:rPr lang="en-US" sz="1800" dirty="0">
                <a:effectLst/>
                <a:latin typeface="Calibri" panose="020F0502020204030204" pitchFamily="34" charset="0"/>
                <a:ea typeface="Calibri" panose="020F0502020204030204" pitchFamily="34" charset="0"/>
                <a:cs typeface="Times New Roman" panose="02020603050405020304" pitchFamily="18" charset="0"/>
              </a:rPr>
              <a:t>An argument is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invalid</a:t>
            </a:r>
            <a:r>
              <a:rPr lang="en-US" sz="1800" dirty="0">
                <a:effectLst/>
                <a:latin typeface="Calibri" panose="020F0502020204030204" pitchFamily="34" charset="0"/>
                <a:ea typeface="Calibri" panose="020F0502020204030204" pitchFamily="34" charset="0"/>
                <a:cs typeface="Times New Roman" panose="02020603050405020304" pitchFamily="18" charset="0"/>
              </a:rPr>
              <a:t> if, when we accept the premises of an argument, we’re free to accept or reject its conclusions. </a:t>
            </a:r>
          </a:p>
          <a:p>
            <a:endParaRPr lang="en-US" sz="1800" dirty="0">
              <a:effectLst/>
              <a:latin typeface="Calibri" panose="020F0502020204030204" pitchFamily="34" charset="0"/>
              <a:cs typeface="Times New Roman" panose="02020603050405020304" pitchFamily="18" charset="0"/>
            </a:endParaRPr>
          </a:p>
          <a:p>
            <a:r>
              <a:rPr lang="en-US" sz="1800" dirty="0">
                <a:effectLst/>
                <a:latin typeface="Calibri" panose="020F0502020204030204" pitchFamily="34" charset="0"/>
                <a:ea typeface="Calibri" panose="020F0502020204030204" pitchFamily="34" charset="0"/>
                <a:cs typeface="Times New Roman" panose="02020603050405020304" pitchFamily="18" charset="0"/>
              </a:rPr>
              <a:t>One way to represent an argument is in the form of a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categorical</a:t>
            </a:r>
            <a:r>
              <a:rPr lang="en-US" sz="1800" b="0" dirty="0">
                <a:effectLst/>
                <a:latin typeface="Calibri" panose="020F0502020204030204" pitchFamily="34" charset="0"/>
                <a:ea typeface="Calibri" panose="020F0502020204030204" pitchFamily="34" charset="0"/>
                <a:cs typeface="Times New Roman" panose="02020603050405020304" pitchFamily="18" charset="0"/>
              </a:rPr>
              <a:t> </a:t>
            </a:r>
            <a:r>
              <a:rPr lang="en-US" sz="1800" b="1" dirty="0">
                <a:effectLst/>
                <a:latin typeface="Calibri" panose="020F0502020204030204" pitchFamily="34" charset="0"/>
                <a:ea typeface="Calibri" panose="020F0502020204030204" pitchFamily="34" charset="0"/>
                <a:cs typeface="Times New Roman" panose="02020603050405020304" pitchFamily="18" charset="0"/>
              </a:rPr>
              <a:t>syllogism</a:t>
            </a:r>
            <a:r>
              <a:rPr lang="en-US" sz="1800" dirty="0">
                <a:effectLst/>
                <a:latin typeface="Calibri" panose="020F0502020204030204" pitchFamily="34" charset="0"/>
                <a:ea typeface="Calibri" panose="020F0502020204030204" pitchFamily="34" charset="0"/>
                <a:cs typeface="Times New Roman" panose="02020603050405020304" pitchFamily="18" charset="0"/>
              </a:rPr>
              <a:t> that consists of a major premise, a minor premise, and a conclusion.</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major premise is typically presented as a conditional statement, such as “If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P</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then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Q</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“if” part of the conditional statement (in this case “If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P</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called the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antecedent</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whereas the “then” part of it (in this case “then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Q</a:t>
            </a:r>
            <a:r>
              <a:rPr lang="en-US" sz="1800" dirty="0">
                <a:effectLst/>
                <a:latin typeface="Calibri" panose="020F0502020204030204" pitchFamily="34" charset="0"/>
                <a:ea typeface="Calibri" panose="020F0502020204030204" pitchFamily="34" charset="0"/>
                <a:cs typeface="Times New Roman" panose="02020603050405020304" pitchFamily="18" charset="0"/>
              </a:rPr>
              <a:t>”) is called the </a:t>
            </a:r>
            <a:r>
              <a:rPr lang="en-US" sz="1800" i="0" dirty="0">
                <a:effectLst/>
                <a:latin typeface="Calibri" panose="020F0502020204030204" pitchFamily="34" charset="0"/>
                <a:ea typeface="Calibri" panose="020F0502020204030204" pitchFamily="34" charset="0"/>
                <a:cs typeface="Times New Roman" panose="02020603050405020304" pitchFamily="18" charset="0"/>
              </a:rPr>
              <a:t>consequent</a:t>
            </a:r>
            <a:r>
              <a:rPr lang="en-US" sz="1800" i="1" dirty="0">
                <a:effectLst/>
                <a:latin typeface="Calibri" panose="020F0502020204030204" pitchFamily="34" charset="0"/>
                <a:ea typeface="Calibri" panose="020F0502020204030204" pitchFamily="34" charset="0"/>
                <a:cs typeface="Times New Roman" panose="02020603050405020304" pitchFamily="18" charset="0"/>
              </a:rPr>
              <a:t>.</a:t>
            </a:r>
            <a:r>
              <a:rPr lang="en-US" sz="1800" dirty="0">
                <a:effectLst/>
                <a:latin typeface="Calibri" panose="020F0502020204030204" pitchFamily="34" charset="0"/>
                <a:ea typeface="Calibri" panose="020F0502020204030204" pitchFamily="34" charset="0"/>
                <a:cs typeface="Times New Roman" panose="02020603050405020304" pitchFamily="18" charset="0"/>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minor premise consists of a claim about either the antecedent or the consequent in the conditional statement (major premise).</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conclusion is a claim that’s thought to be supported by the premises.</a:t>
            </a:r>
            <a:r>
              <a:rPr lang="en-US" dirty="0">
                <a:effectLst/>
              </a:rPr>
              <a:t>  </a:t>
            </a:r>
          </a:p>
          <a:p>
            <a:endParaRPr lang="en-US" dirty="0">
              <a:effectLst/>
            </a:endParaRPr>
          </a:p>
          <a:p>
            <a:r>
              <a:rPr lang="en-US" dirty="0"/>
              <a:t>Four types of conditional arguments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Four types of conditional argument can be represented with a syllogism—arguments that affirm or deny the antecedent and those that affirm or deny the consequent.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what happens when we affirm the antecedent. An example is shown in Table 2.2.</a:t>
            </a:r>
            <a:r>
              <a:rPr lang="en-US" dirty="0">
                <a:effectLst/>
              </a:rPr>
              <a:t> </a:t>
            </a:r>
          </a:p>
          <a:p>
            <a:pPr marL="1143000" lvl="2"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Use Figure 2.1 to evaluate the logical validity of all four of our categorical syllogisms.</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what happens when we deny the antecedent. An example is shown in Table 2.3.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what happens when we affirm the consequent. An example is shown in Table 2.4. </a:t>
            </a:r>
          </a:p>
          <a:p>
            <a:pPr marL="685800" lvl="1" indent="-228600">
              <a:buAutoNum type="arabicPeriod"/>
            </a:pPr>
            <a:r>
              <a:rPr lang="en-US" sz="1800" dirty="0">
                <a:effectLst/>
                <a:latin typeface="Calibri" panose="020F0502020204030204" pitchFamily="34" charset="0"/>
                <a:cs typeface="Times New Roman" panose="02020603050405020304" pitchFamily="18" charset="0"/>
              </a:rPr>
              <a:t>Consider a </a:t>
            </a:r>
            <a:r>
              <a:rPr lang="en-US" sz="1800" dirty="0">
                <a:effectLst/>
                <a:latin typeface="Calibri" panose="020F0502020204030204" pitchFamily="34" charset="0"/>
                <a:ea typeface="Calibri" panose="020F0502020204030204" pitchFamily="34" charset="0"/>
                <a:cs typeface="Times New Roman" panose="02020603050405020304" pitchFamily="18" charset="0"/>
              </a:rPr>
              <a:t>specific example of denying the consequent in Table 2.5.</a:t>
            </a:r>
            <a:r>
              <a:rPr lang="en-US" dirty="0">
                <a:effectLst/>
              </a:rPr>
              <a:t> </a:t>
            </a:r>
          </a:p>
          <a:p>
            <a:pPr marL="685800" lvl="1"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Consider the example of denying the antecedent and affirming the consequent are invalid arguments. These results are summarized in Table 2.6.</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39072385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2-3 </a:t>
            </a:r>
            <a:r>
              <a:rPr lang="en-GB" sz="1200" dirty="0">
                <a:solidFill>
                  <a:srgbClr val="993300"/>
                </a:solidFill>
                <a:effectLst/>
                <a:latin typeface="Times New Roman" panose="02020603050405020304" pitchFamily="18" charset="0"/>
                <a:ea typeface="Times New Roman" panose="02020603050405020304" pitchFamily="18" charset="0"/>
              </a:rPr>
              <a:t>Identify valid and invalid arguments.</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9</a:t>
            </a:fld>
            <a:endParaRPr lang="en-US" dirty="0"/>
          </a:p>
        </p:txBody>
      </p:sp>
    </p:spTree>
    <p:extLst>
      <p:ext uri="{BB962C8B-B14F-4D97-AF65-F5344CB8AC3E}">
        <p14:creationId xmlns:p14="http://schemas.microsoft.com/office/powerpoint/2010/main" val="922989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latin typeface="Arial" panose="020B0604020202020204" pitchFamily="34" charset="0"/>
                <a:cs typeface="Arial" panose="020B0604020202020204" pitchFamily="34" charset="0"/>
              </a:rPr>
              <a:t>L.O. 2-3 </a:t>
            </a:r>
            <a:r>
              <a:rPr lang="en-GB"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rPr>
              <a:t>Identify valid and invalid arguments.</a:t>
            </a:r>
            <a:endParaRPr lang="en-US" sz="1200" dirty="0">
              <a:solidFill>
                <a:srgbClr val="993300"/>
              </a:solidFill>
              <a:effectLst/>
              <a:latin typeface="Arial" panose="020B0604020202020204" pitchFamily="34" charset="0"/>
              <a:ea typeface="Times New Roman" panose="02020603050405020304" pitchFamily="18" charset="0"/>
              <a:cs typeface="Arial" panose="020B0604020202020204" pitchFamily="34" charset="0"/>
            </a:endParaRPr>
          </a:p>
        </p:txBody>
      </p:sp>
      <p:sp>
        <p:nvSpPr>
          <p:cNvPr id="4" name="Slide Number Placeholder 3"/>
          <p:cNvSpPr>
            <a:spLocks noGrp="1"/>
          </p:cNvSpPr>
          <p:nvPr>
            <p:ph type="sldNum" sz="quarter" idx="5"/>
          </p:nvPr>
        </p:nvSpPr>
        <p:spPr/>
        <p:txBody>
          <a:bodyPr/>
          <a:lstStyle/>
          <a:p>
            <a:fld id="{39974C31-EB4A-4B21-8134-CB5741A1DC5F}" type="slidenum">
              <a:rPr lang="en-US" smtClean="0"/>
              <a:t>10</a:t>
            </a:fld>
            <a:endParaRPr lang="en-US"/>
          </a:p>
        </p:txBody>
      </p:sp>
    </p:spTree>
    <p:extLst>
      <p:ext uri="{BB962C8B-B14F-4D97-AF65-F5344CB8AC3E}">
        <p14:creationId xmlns:p14="http://schemas.microsoft.com/office/powerpoint/2010/main" val="20397092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a:t>Chambliss, Making Sense of the Social World, 7e. © 2025 SAGE Publishing.</a:t>
            </a:r>
            <a:endParaRPr lang="en-US" dirty="0"/>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457200" y="2133601"/>
            <a:ext cx="8229600" cy="8382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
        <p:nvSpPr>
          <p:cNvPr id="7" name="Content Placeholder 6">
            <a:extLst>
              <a:ext uri="{FF2B5EF4-FFF2-40B4-BE49-F238E27FC236}">
                <a16:creationId xmlns:a16="http://schemas.microsoft.com/office/drawing/2014/main" id="{AE33146F-9291-A393-F831-502E86D203B3}"/>
              </a:ext>
            </a:extLst>
          </p:cNvPr>
          <p:cNvSpPr>
            <a:spLocks noGrp="1"/>
          </p:cNvSpPr>
          <p:nvPr>
            <p:ph sz="quarter" idx="13"/>
          </p:nvPr>
        </p:nvSpPr>
        <p:spPr>
          <a:xfrm>
            <a:off x="457200" y="30480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9" name="Content Placeholder 8">
            <a:extLst>
              <a:ext uri="{FF2B5EF4-FFF2-40B4-BE49-F238E27FC236}">
                <a16:creationId xmlns:a16="http://schemas.microsoft.com/office/drawing/2014/main" id="{3566296B-3BD4-C920-BCD0-B3DA6A1EDD91}"/>
              </a:ext>
            </a:extLst>
          </p:cNvPr>
          <p:cNvSpPr>
            <a:spLocks noGrp="1"/>
          </p:cNvSpPr>
          <p:nvPr>
            <p:ph sz="quarter" idx="14"/>
          </p:nvPr>
        </p:nvSpPr>
        <p:spPr>
          <a:xfrm>
            <a:off x="457200" y="3733800"/>
            <a:ext cx="8229600" cy="6096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1" name="Content Placeholder 10">
            <a:extLst>
              <a:ext uri="{FF2B5EF4-FFF2-40B4-BE49-F238E27FC236}">
                <a16:creationId xmlns:a16="http://schemas.microsoft.com/office/drawing/2014/main" id="{E5DDAA98-944C-44B7-1094-6874AF2DABDC}"/>
              </a:ext>
            </a:extLst>
          </p:cNvPr>
          <p:cNvSpPr>
            <a:spLocks noGrp="1"/>
          </p:cNvSpPr>
          <p:nvPr>
            <p:ph sz="quarter" idx="15"/>
          </p:nvPr>
        </p:nvSpPr>
        <p:spPr>
          <a:xfrm>
            <a:off x="457200" y="4419600"/>
            <a:ext cx="8229600" cy="5651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
        <p:nvSpPr>
          <p:cNvPr id="13" name="Content Placeholder 12">
            <a:extLst>
              <a:ext uri="{FF2B5EF4-FFF2-40B4-BE49-F238E27FC236}">
                <a16:creationId xmlns:a16="http://schemas.microsoft.com/office/drawing/2014/main" id="{1A17CD32-FA55-425B-D509-706E78678285}"/>
              </a:ext>
            </a:extLst>
          </p:cNvPr>
          <p:cNvSpPr>
            <a:spLocks noGrp="1"/>
          </p:cNvSpPr>
          <p:nvPr>
            <p:ph sz="quarter" idx="16"/>
          </p:nvPr>
        </p:nvSpPr>
        <p:spPr>
          <a:xfrm>
            <a:off x="457200" y="5060950"/>
            <a:ext cx="8229600" cy="65405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IN"/>
          </a:p>
        </p:txBody>
      </p:sp>
    </p:spTree>
    <p:extLst>
      <p:ext uri="{BB962C8B-B14F-4D97-AF65-F5344CB8AC3E}">
        <p14:creationId xmlns:p14="http://schemas.microsoft.com/office/powerpoint/2010/main" val="8303054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 id="2147483662" r:id="rId12"/>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572000"/>
            <a:ext cx="6400800" cy="1752600"/>
          </a:xfrm>
        </p:spPr>
        <p:txBody>
          <a:bodyPr/>
          <a:lstStyle/>
          <a:p>
            <a:pPr marL="0" indent="0"/>
            <a:r>
              <a:rPr lang="en-US" dirty="0"/>
              <a:t>Clark, Foundations of Comparative Politics, Edition 2</a:t>
            </a:r>
            <a:br>
              <a:rPr lang="en-US" dirty="0"/>
            </a:br>
            <a:r>
              <a:rPr lang="en-US" dirty="0"/>
              <a:t>Chapter 2: What Is Science?</a:t>
            </a:r>
          </a:p>
        </p:txBody>
      </p:sp>
    </p:spTree>
    <p:extLst>
      <p:ext uri="{BB962C8B-B14F-4D97-AF65-F5344CB8AC3E}">
        <p14:creationId xmlns:p14="http://schemas.microsoft.com/office/powerpoint/2010/main" val="256500893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333BBF4-E134-30C2-9CF2-07C3F0814E69}"/>
              </a:ext>
            </a:extLst>
          </p:cNvPr>
          <p:cNvSpPr>
            <a:spLocks noGrp="1"/>
          </p:cNvSpPr>
          <p:nvPr>
            <p:ph type="title"/>
          </p:nvPr>
        </p:nvSpPr>
        <p:spPr>
          <a:xfrm>
            <a:off x="457200" y="973503"/>
            <a:ext cx="8229600" cy="873713"/>
          </a:xfrm>
        </p:spPr>
        <p:txBody>
          <a:bodyPr>
            <a:normAutofit/>
          </a:bodyPr>
          <a:lstStyle/>
          <a:p>
            <a:r>
              <a:rPr lang="en-US" sz="4000" dirty="0"/>
              <a:t>An Introduction to Logic </a:t>
            </a:r>
            <a:r>
              <a:rPr lang="en-US" sz="2400" dirty="0"/>
              <a:t>(3 of 10)</a:t>
            </a:r>
          </a:p>
        </p:txBody>
      </p:sp>
      <p:sp>
        <p:nvSpPr>
          <p:cNvPr id="4" name="Content Placeholder 3">
            <a:extLst>
              <a:ext uri="{FF2B5EF4-FFF2-40B4-BE49-F238E27FC236}">
                <a16:creationId xmlns:a16="http://schemas.microsoft.com/office/drawing/2014/main" id="{0DF905E3-0411-E833-9E4C-7710CF373A0E}"/>
              </a:ext>
            </a:extLst>
          </p:cNvPr>
          <p:cNvSpPr>
            <a:spLocks noGrp="1"/>
          </p:cNvSpPr>
          <p:nvPr>
            <p:ph idx="1"/>
          </p:nvPr>
        </p:nvSpPr>
        <p:spPr>
          <a:xfrm>
            <a:off x="457200" y="1979079"/>
            <a:ext cx="8153400" cy="331238"/>
          </a:xfrm>
        </p:spPr>
        <p:txBody>
          <a:bodyPr anchor="ctr">
            <a:noAutofit/>
          </a:bodyPr>
          <a:lstStyle/>
          <a:p>
            <a:pPr marL="0" indent="0">
              <a:buNone/>
            </a:pPr>
            <a:r>
              <a:rPr lang="en-US" sz="2400" b="1" dirty="0"/>
              <a:t>Figure 2.1</a:t>
            </a:r>
            <a:r>
              <a:rPr lang="en-US" sz="2400" dirty="0"/>
              <a:t> Major Premise: If P, Then Q</a:t>
            </a:r>
            <a:endParaRPr lang="en-US" sz="2400" noProof="0" dirty="0"/>
          </a:p>
        </p:txBody>
      </p:sp>
      <p:pic>
        <p:nvPicPr>
          <p:cNvPr id="10" name="Content Placeholder 9" descr="The diagram depicts a major premise. An oval representing Q shows a small circle inside, representing P.">
            <a:extLst>
              <a:ext uri="{FF2B5EF4-FFF2-40B4-BE49-F238E27FC236}">
                <a16:creationId xmlns:a16="http://schemas.microsoft.com/office/drawing/2014/main" id="{277CB23D-3BAC-4096-9AAD-DDA57DF96E4D}"/>
              </a:ext>
            </a:extLst>
          </p:cNvPr>
          <p:cNvPicPr>
            <a:picLocks noGrp="1" noChangeAspect="1"/>
          </p:cNvPicPr>
          <p:nvPr>
            <p:ph sz="quarter" idx="13"/>
          </p:nvPr>
        </p:nvPicPr>
        <p:blipFill>
          <a:blip r:embed="rId3"/>
          <a:stretch>
            <a:fillRect/>
          </a:stretch>
        </p:blipFill>
        <p:spPr>
          <a:xfrm>
            <a:off x="1001904" y="2530103"/>
            <a:ext cx="7140191" cy="2580160"/>
          </a:xfrm>
          <a:prstGeom prst="rect">
            <a:avLst/>
          </a:prstGeom>
        </p:spPr>
      </p:pic>
      <p:sp>
        <p:nvSpPr>
          <p:cNvPr id="2" name="Footer Placeholder 1">
            <a:extLst>
              <a:ext uri="{FF2B5EF4-FFF2-40B4-BE49-F238E27FC236}">
                <a16:creationId xmlns:a16="http://schemas.microsoft.com/office/drawing/2014/main" id="{7981BA8B-1D89-3A9F-BB11-5F7F4711D072}"/>
              </a:ext>
            </a:extLst>
          </p:cNvPr>
          <p:cNvSpPr>
            <a:spLocks noGrp="1"/>
          </p:cNvSpPr>
          <p:nvPr>
            <p:ph type="ftr" sz="quarter" idx="11"/>
          </p:nvPr>
        </p:nvSpPr>
        <p:spPr>
          <a:xfrm>
            <a:off x="457200" y="6432366"/>
            <a:ext cx="7010400" cy="201213"/>
          </a:xfrm>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FF09AAEF-27E7-4AA2-6817-CD96463CCDCF}"/>
              </a:ext>
            </a:extLst>
          </p:cNvPr>
          <p:cNvSpPr>
            <a:spLocks noGrp="1"/>
          </p:cNvSpPr>
          <p:nvPr>
            <p:ph type="sldNum" sz="quarter" idx="12"/>
          </p:nvPr>
        </p:nvSpPr>
        <p:spPr>
          <a:xfrm>
            <a:off x="8229600" y="6410038"/>
            <a:ext cx="457200" cy="257749"/>
          </a:xfrm>
        </p:spPr>
        <p:txBody>
          <a:bodyPr/>
          <a:lstStyle/>
          <a:p>
            <a:fld id="{B6F15528-21DE-4FAA-801E-634DDDAF4B2B}" type="slidenum">
              <a:rPr lang="en-US" smtClean="0"/>
              <a:pPr/>
              <a:t>10</a:t>
            </a:fld>
            <a:endParaRPr lang="en-US" dirty="0"/>
          </a:p>
        </p:txBody>
      </p:sp>
    </p:spTree>
    <p:extLst>
      <p:ext uri="{BB962C8B-B14F-4D97-AF65-F5344CB8AC3E}">
        <p14:creationId xmlns:p14="http://schemas.microsoft.com/office/powerpoint/2010/main" val="25116500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(4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2.3: Denying the Antecedent: An Invalid Argument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995BD84-3CD1-A70A-044A-AEB42D60AB81}"/>
              </a:ext>
            </a:extLst>
          </p:cNvPr>
          <p:cNvGraphicFramePr>
            <a:graphicFrameLocks noGrp="1"/>
          </p:cNvGraphicFramePr>
          <p:nvPr>
            <p:extLst>
              <p:ext uri="{D42A27DB-BD31-4B8C-83A1-F6EECF244321}">
                <p14:modId xmlns:p14="http://schemas.microsoft.com/office/powerpoint/2010/main" val="108412386"/>
              </p:ext>
            </p:extLst>
          </p:nvPr>
        </p:nvGraphicFramePr>
        <p:xfrm>
          <a:off x="647700" y="2580575"/>
          <a:ext cx="7162800" cy="351028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1366328042"/>
                    </a:ext>
                  </a:extLst>
                </a:gridCol>
                <a:gridCol w="2387600">
                  <a:extLst>
                    <a:ext uri="{9D8B030D-6E8A-4147-A177-3AD203B41FA5}">
                      <a16:colId xmlns:a16="http://schemas.microsoft.com/office/drawing/2014/main" val="1404930074"/>
                    </a:ext>
                  </a:extLst>
                </a:gridCol>
                <a:gridCol w="2387600">
                  <a:extLst>
                    <a:ext uri="{9D8B030D-6E8A-4147-A177-3AD203B41FA5}">
                      <a16:colId xmlns:a16="http://schemas.microsoft.com/office/drawing/2014/main" val="1559169549"/>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General form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Specific example</a:t>
                      </a:r>
                    </a:p>
                  </a:txBody>
                  <a:tcPr marL="68580" marR="68580" marT="0" marB="0"/>
                </a:tc>
                <a:extLst>
                  <a:ext uri="{0D108BD9-81ED-4DB2-BD59-A6C34878D82A}">
                    <a16:rowId xmlns:a16="http://schemas.microsoft.com/office/drawing/2014/main" val="1555711186"/>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Major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r>
                        <a:rPr lang="en-GB" sz="1800" dirty="0">
                          <a:effectLst/>
                          <a:latin typeface="Arial" panose="020B0604020202020204" pitchFamily="34" charset="0"/>
                          <a:ea typeface="Times New Roman" panose="02020603050405020304" pitchFamily="18" charset="0"/>
                          <a:cs typeface="Arial" panose="020B0604020202020204" pitchFamily="34" charset="0"/>
                        </a:rPr>
                        <a:t>, then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 country is wealthy, then it will be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01165757"/>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Minor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Not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country is not wealthy.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9881133"/>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Conclusion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not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the country will not be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8707242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11</a:t>
            </a:fld>
            <a:endParaRPr lang="en-US" dirty="0"/>
          </a:p>
        </p:txBody>
      </p:sp>
    </p:spTree>
    <p:extLst>
      <p:ext uri="{BB962C8B-B14F-4D97-AF65-F5344CB8AC3E}">
        <p14:creationId xmlns:p14="http://schemas.microsoft.com/office/powerpoint/2010/main" val="362279604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(5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2.4: Affirming the Consequent: An Invalid Argument I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995BD84-3CD1-A70A-044A-AEB42D60AB81}"/>
              </a:ext>
            </a:extLst>
          </p:cNvPr>
          <p:cNvGraphicFramePr>
            <a:graphicFrameLocks noGrp="1"/>
          </p:cNvGraphicFramePr>
          <p:nvPr>
            <p:extLst>
              <p:ext uri="{D42A27DB-BD31-4B8C-83A1-F6EECF244321}">
                <p14:modId xmlns:p14="http://schemas.microsoft.com/office/powerpoint/2010/main" val="3973986138"/>
              </p:ext>
            </p:extLst>
          </p:nvPr>
        </p:nvGraphicFramePr>
        <p:xfrm>
          <a:off x="647700" y="2580575"/>
          <a:ext cx="7162800" cy="30988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1366328042"/>
                    </a:ext>
                  </a:extLst>
                </a:gridCol>
                <a:gridCol w="2387600">
                  <a:extLst>
                    <a:ext uri="{9D8B030D-6E8A-4147-A177-3AD203B41FA5}">
                      <a16:colId xmlns:a16="http://schemas.microsoft.com/office/drawing/2014/main" val="1404930074"/>
                    </a:ext>
                  </a:extLst>
                </a:gridCol>
                <a:gridCol w="2387600">
                  <a:extLst>
                    <a:ext uri="{9D8B030D-6E8A-4147-A177-3AD203B41FA5}">
                      <a16:colId xmlns:a16="http://schemas.microsoft.com/office/drawing/2014/main" val="1559169549"/>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General form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Specific example</a:t>
                      </a:r>
                    </a:p>
                  </a:txBody>
                  <a:tcPr marL="68580" marR="68580" marT="0" marB="0"/>
                </a:tc>
                <a:extLst>
                  <a:ext uri="{0D108BD9-81ED-4DB2-BD59-A6C34878D82A}">
                    <a16:rowId xmlns:a16="http://schemas.microsoft.com/office/drawing/2014/main" val="1555711186"/>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Major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r>
                        <a:rPr lang="en-GB" sz="1800" dirty="0">
                          <a:effectLst/>
                          <a:latin typeface="Arial" panose="020B0604020202020204" pitchFamily="34" charset="0"/>
                          <a:ea typeface="Times New Roman" panose="02020603050405020304" pitchFamily="18" charset="0"/>
                          <a:cs typeface="Arial" panose="020B0604020202020204" pitchFamily="34" charset="0"/>
                        </a:rPr>
                        <a:t>, then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 country is wealthy, then it will be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01165757"/>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Minor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country is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9881133"/>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Conclusion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the country is wealthy.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8707242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12</a:t>
            </a:fld>
            <a:endParaRPr lang="en-US" dirty="0"/>
          </a:p>
        </p:txBody>
      </p:sp>
    </p:spTree>
    <p:extLst>
      <p:ext uri="{BB962C8B-B14F-4D97-AF65-F5344CB8AC3E}">
        <p14:creationId xmlns:p14="http://schemas.microsoft.com/office/powerpoint/2010/main" val="56353593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(6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2.5: Denying the Consequent: A Valid Argument I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995BD84-3CD1-A70A-044A-AEB42D60AB81}"/>
              </a:ext>
            </a:extLst>
          </p:cNvPr>
          <p:cNvGraphicFramePr>
            <a:graphicFrameLocks noGrp="1"/>
          </p:cNvGraphicFramePr>
          <p:nvPr>
            <p:extLst>
              <p:ext uri="{D42A27DB-BD31-4B8C-83A1-F6EECF244321}">
                <p14:modId xmlns:p14="http://schemas.microsoft.com/office/powerpoint/2010/main" val="2976380710"/>
              </p:ext>
            </p:extLst>
          </p:nvPr>
        </p:nvGraphicFramePr>
        <p:xfrm>
          <a:off x="647700" y="2580575"/>
          <a:ext cx="7162800" cy="30988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1366328042"/>
                    </a:ext>
                  </a:extLst>
                </a:gridCol>
                <a:gridCol w="2387600">
                  <a:extLst>
                    <a:ext uri="{9D8B030D-6E8A-4147-A177-3AD203B41FA5}">
                      <a16:colId xmlns:a16="http://schemas.microsoft.com/office/drawing/2014/main" val="1404930074"/>
                    </a:ext>
                  </a:extLst>
                </a:gridCol>
                <a:gridCol w="2387600">
                  <a:extLst>
                    <a:ext uri="{9D8B030D-6E8A-4147-A177-3AD203B41FA5}">
                      <a16:colId xmlns:a16="http://schemas.microsoft.com/office/drawing/2014/main" val="1559169549"/>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General form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Specific example</a:t>
                      </a:r>
                    </a:p>
                  </a:txBody>
                  <a:tcPr marL="68580" marR="68580" marT="0" marB="0"/>
                </a:tc>
                <a:extLst>
                  <a:ext uri="{0D108BD9-81ED-4DB2-BD59-A6C34878D82A}">
                    <a16:rowId xmlns:a16="http://schemas.microsoft.com/office/drawing/2014/main" val="1555711186"/>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Major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r>
                        <a:rPr lang="en-GB" sz="1800" dirty="0">
                          <a:effectLst/>
                          <a:latin typeface="Arial" panose="020B0604020202020204" pitchFamily="34" charset="0"/>
                          <a:ea typeface="Times New Roman" panose="02020603050405020304" pitchFamily="18" charset="0"/>
                          <a:cs typeface="Arial" panose="020B0604020202020204" pitchFamily="34" charset="0"/>
                        </a:rPr>
                        <a:t>, then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 country is wealthy, then it will be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01165757"/>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Minor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Not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country is not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9881133"/>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Conclusion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not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the country is not wealthy.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8707242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13</a:t>
            </a:fld>
            <a:endParaRPr lang="en-US" dirty="0"/>
          </a:p>
        </p:txBody>
      </p:sp>
    </p:spTree>
    <p:extLst>
      <p:ext uri="{BB962C8B-B14F-4D97-AF65-F5344CB8AC3E}">
        <p14:creationId xmlns:p14="http://schemas.microsoft.com/office/powerpoint/2010/main" val="387166410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(7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2.6: What Types of Conditional Arguments Are Valid?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6" name="Table 5">
            <a:extLst>
              <a:ext uri="{FF2B5EF4-FFF2-40B4-BE49-F238E27FC236}">
                <a16:creationId xmlns:a16="http://schemas.microsoft.com/office/drawing/2014/main" id="{EF3FA637-6619-DAB6-62E7-BFA7731DE210}"/>
              </a:ext>
            </a:extLst>
          </p:cNvPr>
          <p:cNvGraphicFramePr>
            <a:graphicFrameLocks noGrp="1"/>
          </p:cNvGraphicFramePr>
          <p:nvPr>
            <p:extLst>
              <p:ext uri="{D42A27DB-BD31-4B8C-83A1-F6EECF244321}">
                <p14:modId xmlns:p14="http://schemas.microsoft.com/office/powerpoint/2010/main" val="1633828080"/>
              </p:ext>
            </p:extLst>
          </p:nvPr>
        </p:nvGraphicFramePr>
        <p:xfrm>
          <a:off x="609600" y="2667000"/>
          <a:ext cx="7543800" cy="2667000"/>
        </p:xfrm>
        <a:graphic>
          <a:graphicData uri="http://schemas.openxmlformats.org/drawingml/2006/table">
            <a:tbl>
              <a:tblPr firstRow="1" bandRow="1">
                <a:tableStyleId>{5C22544A-7EE6-4342-B048-85BDC9FD1C3A}</a:tableStyleId>
              </a:tblPr>
              <a:tblGrid>
                <a:gridCol w="2514600">
                  <a:extLst>
                    <a:ext uri="{9D8B030D-6E8A-4147-A177-3AD203B41FA5}">
                      <a16:colId xmlns:a16="http://schemas.microsoft.com/office/drawing/2014/main" val="1046715379"/>
                    </a:ext>
                  </a:extLst>
                </a:gridCol>
                <a:gridCol w="2514600">
                  <a:extLst>
                    <a:ext uri="{9D8B030D-6E8A-4147-A177-3AD203B41FA5}">
                      <a16:colId xmlns:a16="http://schemas.microsoft.com/office/drawing/2014/main" val="807434753"/>
                    </a:ext>
                  </a:extLst>
                </a:gridCol>
                <a:gridCol w="2514600">
                  <a:extLst>
                    <a:ext uri="{9D8B030D-6E8A-4147-A177-3AD203B41FA5}">
                      <a16:colId xmlns:a16="http://schemas.microsoft.com/office/drawing/2014/main" val="1132145485"/>
                    </a:ext>
                  </a:extLst>
                </a:gridCol>
              </a:tblGrid>
              <a:tr h="889000">
                <a:tc>
                  <a:txBody>
                    <a:bodyPr/>
                    <a:lstStyle/>
                    <a:p>
                      <a:pPr marL="0" marR="0" algn="ctr">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Antecedent</a:t>
                      </a:r>
                    </a:p>
                  </a:txBody>
                  <a:tcPr marL="68580" marR="68580" marT="0" marB="0"/>
                </a:tc>
                <a:tc>
                  <a:txBody>
                    <a:bodyPr/>
                    <a:lstStyle/>
                    <a:p>
                      <a:pPr marL="0" marR="0" algn="ctr">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Consequent</a:t>
                      </a:r>
                    </a:p>
                  </a:txBody>
                  <a:tcPr marL="68580" marR="68580" marT="0" marB="0"/>
                </a:tc>
                <a:extLst>
                  <a:ext uri="{0D108BD9-81ED-4DB2-BD59-A6C34878D82A}">
                    <a16:rowId xmlns:a16="http://schemas.microsoft.com/office/drawing/2014/main" val="433487562"/>
                  </a:ext>
                </a:extLst>
              </a:tr>
              <a:tr h="889000">
                <a:tc>
                  <a:txBody>
                    <a:bodyPr/>
                    <a:lstStyle/>
                    <a:p>
                      <a:pPr marL="0" marR="0" hangingPunct="0">
                        <a:lnSpc>
                          <a:spcPct val="150000"/>
                        </a:lnSpc>
                        <a:spcBef>
                          <a:spcPts val="0"/>
                        </a:spcBef>
                        <a:spcAft>
                          <a:spcPts val="1200"/>
                        </a:spcAft>
                      </a:pPr>
                      <a:r>
                        <a:rPr lang="en-GB" sz="1800" b="1" dirty="0">
                          <a:effectLst/>
                          <a:latin typeface="Arial" panose="020B0604020202020204" pitchFamily="34" charset="0"/>
                          <a:ea typeface="Times New Roman" panose="02020603050405020304" pitchFamily="18" charset="0"/>
                          <a:cs typeface="Arial" panose="020B0604020202020204" pitchFamily="34" charset="0"/>
                        </a:rPr>
                        <a:t>Affirm</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Valid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Invalid.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63860402"/>
                  </a:ext>
                </a:extLst>
              </a:tr>
              <a:tr h="889000">
                <a:tc>
                  <a:txBody>
                    <a:bodyPr/>
                    <a:lstStyle/>
                    <a:p>
                      <a:pPr marL="0" marR="0" hangingPunct="0">
                        <a:lnSpc>
                          <a:spcPct val="150000"/>
                        </a:lnSpc>
                        <a:spcBef>
                          <a:spcPts val="0"/>
                        </a:spcBef>
                        <a:spcAft>
                          <a:spcPts val="1200"/>
                        </a:spcAft>
                      </a:pPr>
                      <a:r>
                        <a:rPr lang="en-GB" sz="1800" b="1" dirty="0">
                          <a:effectLst/>
                          <a:latin typeface="Arial" panose="020B0604020202020204" pitchFamily="34" charset="0"/>
                          <a:ea typeface="Times New Roman" panose="02020603050405020304" pitchFamily="18" charset="0"/>
                          <a:cs typeface="Arial" panose="020B0604020202020204" pitchFamily="34" charset="0"/>
                        </a:rPr>
                        <a:t>Deny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Invalid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Valid</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54311510"/>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14</a:t>
            </a:fld>
            <a:endParaRPr lang="en-US" dirty="0"/>
          </a:p>
        </p:txBody>
      </p:sp>
    </p:spTree>
    <p:extLst>
      <p:ext uri="{BB962C8B-B14F-4D97-AF65-F5344CB8AC3E}">
        <p14:creationId xmlns:p14="http://schemas.microsoft.com/office/powerpoint/2010/main" val="1146242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An Introduction to Logic </a:t>
            </a:r>
            <a:r>
              <a:rPr lang="en-US" sz="2400" dirty="0"/>
              <a:t>(8 of 10)</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Testing Theories</a:t>
            </a:r>
          </a:p>
          <a:p>
            <a:r>
              <a:rPr lang="en-US" dirty="0"/>
              <a:t>Distinguish valid and invalid arguments.</a:t>
            </a:r>
          </a:p>
          <a:p>
            <a:r>
              <a:rPr lang="en-US" dirty="0"/>
              <a:t>Observations of the real world.</a:t>
            </a:r>
          </a:p>
          <a:p>
            <a:r>
              <a:rPr lang="en-US" dirty="0"/>
              <a:t>Deductive approach to learning.</a:t>
            </a:r>
          </a:p>
          <a:p>
            <a:r>
              <a:rPr lang="en-US" dirty="0"/>
              <a:t>Inductive approach to learning.</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15</a:t>
            </a:fld>
            <a:endParaRPr lang="en-US" dirty="0"/>
          </a:p>
        </p:txBody>
      </p:sp>
    </p:spTree>
    <p:extLst>
      <p:ext uri="{BB962C8B-B14F-4D97-AF65-F5344CB8AC3E}">
        <p14:creationId xmlns:p14="http://schemas.microsoft.com/office/powerpoint/2010/main" val="341481736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(9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2.7: Affirming the Consequent: An Invalid Argument II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995BD84-3CD1-A70A-044A-AEB42D60AB81}"/>
              </a:ext>
            </a:extLst>
          </p:cNvPr>
          <p:cNvGraphicFramePr>
            <a:graphicFrameLocks noGrp="1"/>
          </p:cNvGraphicFramePr>
          <p:nvPr>
            <p:extLst>
              <p:ext uri="{D42A27DB-BD31-4B8C-83A1-F6EECF244321}">
                <p14:modId xmlns:p14="http://schemas.microsoft.com/office/powerpoint/2010/main" val="1222392593"/>
              </p:ext>
            </p:extLst>
          </p:nvPr>
        </p:nvGraphicFramePr>
        <p:xfrm>
          <a:off x="461058" y="2509709"/>
          <a:ext cx="8245034" cy="3510280"/>
        </p:xfrm>
        <a:graphic>
          <a:graphicData uri="http://schemas.openxmlformats.org/drawingml/2006/table">
            <a:tbl>
              <a:tblPr firstRow="1" bandRow="1">
                <a:tableStyleId>{5C22544A-7EE6-4342-B048-85BDC9FD1C3A}</a:tableStyleId>
              </a:tblPr>
              <a:tblGrid>
                <a:gridCol w="1885832">
                  <a:extLst>
                    <a:ext uri="{9D8B030D-6E8A-4147-A177-3AD203B41FA5}">
                      <a16:colId xmlns:a16="http://schemas.microsoft.com/office/drawing/2014/main" val="1366328042"/>
                    </a:ext>
                  </a:extLst>
                </a:gridCol>
                <a:gridCol w="3158802">
                  <a:extLst>
                    <a:ext uri="{9D8B030D-6E8A-4147-A177-3AD203B41FA5}">
                      <a16:colId xmlns:a16="http://schemas.microsoft.com/office/drawing/2014/main" val="1404930074"/>
                    </a:ext>
                  </a:extLst>
                </a:gridCol>
                <a:gridCol w="3200400">
                  <a:extLst>
                    <a:ext uri="{9D8B030D-6E8A-4147-A177-3AD203B41FA5}">
                      <a16:colId xmlns:a16="http://schemas.microsoft.com/office/drawing/2014/main" val="1559169549"/>
                    </a:ext>
                  </a:extLst>
                </a:gridCol>
              </a:tblGrid>
              <a:tr h="3708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General form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Example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Specific example</a:t>
                      </a:r>
                    </a:p>
                  </a:txBody>
                  <a:tcPr marL="68580" marR="68580" marT="0" marB="0"/>
                </a:tc>
                <a:extLst>
                  <a:ext uri="{0D108BD9-81ED-4DB2-BD59-A6C34878D82A}">
                    <a16:rowId xmlns:a16="http://schemas.microsoft.com/office/drawing/2014/main" val="1555711186"/>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r>
                        <a:rPr lang="en-GB" sz="1800" dirty="0">
                          <a:effectLst/>
                          <a:latin typeface="Arial" panose="020B0604020202020204" pitchFamily="34" charset="0"/>
                          <a:ea typeface="Times New Roman" panose="02020603050405020304" pitchFamily="18" charset="0"/>
                          <a:cs typeface="Arial" panose="020B0604020202020204" pitchFamily="34" charset="0"/>
                        </a:rPr>
                        <a:t>, then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our theory </a:t>
                      </a:r>
                      <a:r>
                        <a:rPr lang="en-GB" sz="1800" i="1" dirty="0">
                          <a:effectLst/>
                          <a:latin typeface="Arial" panose="020B0604020202020204" pitchFamily="34" charset="0"/>
                          <a:ea typeface="Times New Roman" panose="02020603050405020304" pitchFamily="18" charset="0"/>
                          <a:cs typeface="Arial" panose="020B0604020202020204" pitchFamily="34" charset="0"/>
                        </a:rPr>
                        <a:t>T</a:t>
                      </a:r>
                      <a:r>
                        <a:rPr lang="en-GB" sz="1800" dirty="0">
                          <a:effectLst/>
                          <a:latin typeface="Arial" panose="020B0604020202020204" pitchFamily="34" charset="0"/>
                          <a:ea typeface="Times New Roman" panose="02020603050405020304" pitchFamily="18" charset="0"/>
                          <a:cs typeface="Arial" panose="020B0604020202020204" pitchFamily="34" charset="0"/>
                        </a:rPr>
                        <a:t> is correct, then we should observe some implication </a:t>
                      </a:r>
                      <a:r>
                        <a:rPr lang="en-GB" sz="1800" i="1" dirty="0">
                          <a:effectLst/>
                          <a:latin typeface="Arial" panose="020B0604020202020204" pitchFamily="34" charset="0"/>
                          <a:ea typeface="Times New Roman" panose="02020603050405020304" pitchFamily="18" charset="0"/>
                          <a:cs typeface="Arial" panose="020B0604020202020204" pitchFamily="34" charset="0"/>
                        </a:rPr>
                        <a:t>I</a:t>
                      </a:r>
                      <a:r>
                        <a:rPr lang="en-GB" sz="1800" dirty="0">
                          <a:effectLst/>
                          <a:latin typeface="Arial" panose="020B0604020202020204" pitchFamily="34" charset="0"/>
                          <a:ea typeface="Times New Roman" panose="02020603050405020304" pitchFamily="18" charset="0"/>
                          <a:cs typeface="Arial" panose="020B0604020202020204" pitchFamily="34" charset="0"/>
                        </a:rPr>
                        <a: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our theory is correct, then we should observe that rich democracies live longer than poor democracies.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01165757"/>
                  </a:ext>
                </a:extLst>
              </a:tr>
              <a:tr h="370840">
                <a:tc>
                  <a:txBody>
                    <a:bodyPr/>
                    <a:lstStyle/>
                    <a:p>
                      <a:pPr marL="0" marR="0" hangingPunct="0">
                        <a:lnSpc>
                          <a:spcPct val="150000"/>
                        </a:lnSpc>
                        <a:spcBef>
                          <a:spcPts val="0"/>
                        </a:spcBef>
                        <a:spcAft>
                          <a:spcPts val="120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We observe implication </a:t>
                      </a:r>
                      <a:r>
                        <a:rPr lang="en-GB" sz="1800" i="1" dirty="0">
                          <a:effectLst/>
                          <a:latin typeface="Arial" panose="020B0604020202020204" pitchFamily="34" charset="0"/>
                          <a:ea typeface="Times New Roman" panose="02020603050405020304" pitchFamily="18" charset="0"/>
                          <a:cs typeface="Arial" panose="020B0604020202020204" pitchFamily="34" charset="0"/>
                        </a:rPr>
                        <a:t>I</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Rich democracies live longer than poor democracies.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9881133"/>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our theory </a:t>
                      </a:r>
                      <a:r>
                        <a:rPr lang="en-GB" sz="1800" i="1" dirty="0">
                          <a:effectLst/>
                          <a:latin typeface="Arial" panose="020B0604020202020204" pitchFamily="34" charset="0"/>
                          <a:ea typeface="Times New Roman" panose="02020603050405020304" pitchFamily="18" charset="0"/>
                          <a:cs typeface="Arial" panose="020B0604020202020204" pitchFamily="34" charset="0"/>
                        </a:rPr>
                        <a:t>T</a:t>
                      </a:r>
                      <a:r>
                        <a:rPr lang="en-GB" sz="1800" dirty="0">
                          <a:effectLst/>
                          <a:latin typeface="Arial" panose="020B0604020202020204" pitchFamily="34" charset="0"/>
                          <a:ea typeface="Times New Roman" panose="02020603050405020304" pitchFamily="18" charset="0"/>
                          <a:cs typeface="Arial" panose="020B0604020202020204" pitchFamily="34" charset="0"/>
                        </a:rPr>
                        <a:t> is correct.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our theory is correct.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8707242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16</a:t>
            </a:fld>
            <a:endParaRPr lang="en-US" dirty="0"/>
          </a:p>
        </p:txBody>
      </p:sp>
    </p:spTree>
    <p:extLst>
      <p:ext uri="{BB962C8B-B14F-4D97-AF65-F5344CB8AC3E}">
        <p14:creationId xmlns:p14="http://schemas.microsoft.com/office/powerpoint/2010/main" val="282929286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(10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2.8: Denying the Consequent: A Valid Argument II </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995BD84-3CD1-A70A-044A-AEB42D60AB81}"/>
              </a:ext>
            </a:extLst>
          </p:cNvPr>
          <p:cNvGraphicFramePr>
            <a:graphicFrameLocks noGrp="1"/>
          </p:cNvGraphicFramePr>
          <p:nvPr>
            <p:extLst>
              <p:ext uri="{D42A27DB-BD31-4B8C-83A1-F6EECF244321}">
                <p14:modId xmlns:p14="http://schemas.microsoft.com/office/powerpoint/2010/main" val="1866947622"/>
              </p:ext>
            </p:extLst>
          </p:nvPr>
        </p:nvGraphicFramePr>
        <p:xfrm>
          <a:off x="461058" y="2509709"/>
          <a:ext cx="8245034" cy="3510280"/>
        </p:xfrm>
        <a:graphic>
          <a:graphicData uri="http://schemas.openxmlformats.org/drawingml/2006/table">
            <a:tbl>
              <a:tblPr firstRow="1" bandRow="1">
                <a:tableStyleId>{5C22544A-7EE6-4342-B048-85BDC9FD1C3A}</a:tableStyleId>
              </a:tblPr>
              <a:tblGrid>
                <a:gridCol w="1672542">
                  <a:extLst>
                    <a:ext uri="{9D8B030D-6E8A-4147-A177-3AD203B41FA5}">
                      <a16:colId xmlns:a16="http://schemas.microsoft.com/office/drawing/2014/main" val="1366328042"/>
                    </a:ext>
                  </a:extLst>
                </a:gridCol>
                <a:gridCol w="3276600">
                  <a:extLst>
                    <a:ext uri="{9D8B030D-6E8A-4147-A177-3AD203B41FA5}">
                      <a16:colId xmlns:a16="http://schemas.microsoft.com/office/drawing/2014/main" val="1404930074"/>
                    </a:ext>
                  </a:extLst>
                </a:gridCol>
                <a:gridCol w="3295892">
                  <a:extLst>
                    <a:ext uri="{9D8B030D-6E8A-4147-A177-3AD203B41FA5}">
                      <a16:colId xmlns:a16="http://schemas.microsoft.com/office/drawing/2014/main" val="1559169549"/>
                    </a:ext>
                  </a:extLst>
                </a:gridCol>
              </a:tblGrid>
              <a:tr h="370840">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General form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Example</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Specific example</a:t>
                      </a:r>
                    </a:p>
                  </a:txBody>
                  <a:tcPr marL="68580" marR="68580" marT="0" marB="0"/>
                </a:tc>
                <a:extLst>
                  <a:ext uri="{0D108BD9-81ED-4DB2-BD59-A6C34878D82A}">
                    <a16:rowId xmlns:a16="http://schemas.microsoft.com/office/drawing/2014/main" val="1555711186"/>
                  </a:ext>
                </a:extLst>
              </a:tr>
              <a:tr h="370840">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If </a:t>
                      </a:r>
                      <a:r>
                        <a:rPr lang="en-GB" sz="1800" i="1" dirty="0">
                          <a:effectLst/>
                          <a:latin typeface="+mn-lt"/>
                          <a:ea typeface="Times New Roman" panose="02020603050405020304" pitchFamily="18" charset="0"/>
                          <a:cs typeface="Times New Roman" panose="02020603050405020304" pitchFamily="18" charset="0"/>
                        </a:rPr>
                        <a:t>P</a:t>
                      </a:r>
                      <a:r>
                        <a:rPr lang="en-GB" sz="1800" dirty="0">
                          <a:effectLst/>
                          <a:latin typeface="+mn-lt"/>
                          <a:ea typeface="Times New Roman" panose="02020603050405020304" pitchFamily="18" charset="0"/>
                          <a:cs typeface="Times New Roman" panose="02020603050405020304" pitchFamily="18" charset="0"/>
                        </a:rPr>
                        <a:t>, then </a:t>
                      </a:r>
                      <a:r>
                        <a:rPr lang="en-GB" sz="1800" i="1" dirty="0">
                          <a:effectLst/>
                          <a:latin typeface="+mn-lt"/>
                          <a:ea typeface="Times New Roman" panose="02020603050405020304" pitchFamily="18" charset="0"/>
                          <a:cs typeface="Times New Roman" panose="02020603050405020304" pitchFamily="18" charset="0"/>
                        </a:rPr>
                        <a:t>Q</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If our theory </a:t>
                      </a:r>
                      <a:r>
                        <a:rPr lang="en-GB" sz="1800" i="1" dirty="0">
                          <a:effectLst/>
                          <a:latin typeface="+mn-lt"/>
                          <a:ea typeface="Times New Roman" panose="02020603050405020304" pitchFamily="18" charset="0"/>
                          <a:cs typeface="Times New Roman" panose="02020603050405020304" pitchFamily="18" charset="0"/>
                        </a:rPr>
                        <a:t>T</a:t>
                      </a:r>
                      <a:r>
                        <a:rPr lang="en-GB" sz="1800" dirty="0">
                          <a:effectLst/>
                          <a:latin typeface="+mn-lt"/>
                          <a:ea typeface="Times New Roman" panose="02020603050405020304" pitchFamily="18" charset="0"/>
                          <a:cs typeface="Times New Roman" panose="02020603050405020304" pitchFamily="18" charset="0"/>
                        </a:rPr>
                        <a:t> is correct, then we should observe some implication </a:t>
                      </a:r>
                      <a:r>
                        <a:rPr lang="en-GB" sz="1800" i="1" dirty="0">
                          <a:effectLst/>
                          <a:latin typeface="+mn-lt"/>
                          <a:ea typeface="Times New Roman" panose="02020603050405020304" pitchFamily="18" charset="0"/>
                          <a:cs typeface="Times New Roman" panose="02020603050405020304" pitchFamily="18" charset="0"/>
                        </a:rPr>
                        <a:t>I</a:t>
                      </a:r>
                      <a:r>
                        <a:rPr lang="en-GB" sz="1800" dirty="0">
                          <a:effectLst/>
                          <a:latin typeface="+mn-lt"/>
                          <a:ea typeface="Times New Roman" panose="02020603050405020304" pitchFamily="18" charset="0"/>
                          <a:cs typeface="Times New Roman" panose="02020603050405020304" pitchFamily="18" charset="0"/>
                        </a:rPr>
                        <a:t>.</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If our theory is correct, then we should observe that rich democracies live longer than poor democracies.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01165757"/>
                  </a:ext>
                </a:extLst>
              </a:tr>
              <a:tr h="370840">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Not </a:t>
                      </a:r>
                      <a:r>
                        <a:rPr lang="en-GB" sz="1800" i="1" dirty="0">
                          <a:effectLst/>
                          <a:latin typeface="+mn-lt"/>
                          <a:ea typeface="Times New Roman" panose="02020603050405020304" pitchFamily="18" charset="0"/>
                          <a:cs typeface="Times New Roman" panose="02020603050405020304" pitchFamily="18" charset="0"/>
                        </a:rPr>
                        <a:t>Q</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We do not observe implication </a:t>
                      </a:r>
                      <a:r>
                        <a:rPr lang="en-GB" sz="1800" i="1" dirty="0">
                          <a:effectLst/>
                          <a:latin typeface="+mn-lt"/>
                          <a:ea typeface="Times New Roman" panose="02020603050405020304" pitchFamily="18" charset="0"/>
                          <a:cs typeface="Times New Roman" panose="02020603050405020304" pitchFamily="18" charset="0"/>
                        </a:rPr>
                        <a:t>I</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Rich democracies do not live longer than poor democracies.</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19881133"/>
                  </a:ext>
                </a:extLst>
              </a:tr>
              <a:tr h="370840">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Therefore, not </a:t>
                      </a:r>
                      <a:r>
                        <a:rPr lang="en-GB" sz="1800" i="1" dirty="0">
                          <a:effectLst/>
                          <a:latin typeface="+mn-lt"/>
                          <a:ea typeface="Times New Roman" panose="02020603050405020304" pitchFamily="18" charset="0"/>
                          <a:cs typeface="Times New Roman" panose="02020603050405020304" pitchFamily="18" charset="0"/>
                        </a:rPr>
                        <a:t>P</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Therefore, our theory </a:t>
                      </a:r>
                      <a:r>
                        <a:rPr lang="en-GB" sz="1800" i="1" dirty="0">
                          <a:effectLst/>
                          <a:latin typeface="+mn-lt"/>
                          <a:ea typeface="Times New Roman" panose="02020603050405020304" pitchFamily="18" charset="0"/>
                          <a:cs typeface="Times New Roman" panose="02020603050405020304" pitchFamily="18" charset="0"/>
                        </a:rPr>
                        <a:t>T</a:t>
                      </a:r>
                      <a:r>
                        <a:rPr lang="en-GB" sz="1800" dirty="0">
                          <a:effectLst/>
                          <a:latin typeface="+mn-lt"/>
                          <a:ea typeface="Times New Roman" panose="02020603050405020304" pitchFamily="18" charset="0"/>
                          <a:cs typeface="Times New Roman" panose="02020603050405020304" pitchFamily="18" charset="0"/>
                        </a:rPr>
                        <a:t> is incorrect</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mn-lt"/>
                          <a:ea typeface="Times New Roman" panose="02020603050405020304" pitchFamily="18" charset="0"/>
                          <a:cs typeface="Times New Roman" panose="02020603050405020304" pitchFamily="18" charset="0"/>
                        </a:rPr>
                        <a:t>Therefore, our theory is incorrect.</a:t>
                      </a:r>
                      <a:endParaRPr lang="en-US" sz="1800" dirty="0">
                        <a:effectLst/>
                        <a:latin typeface="+mn-lt"/>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78707242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17</a:t>
            </a:fld>
            <a:endParaRPr lang="en-US" dirty="0"/>
          </a:p>
        </p:txBody>
      </p:sp>
    </p:spTree>
    <p:extLst>
      <p:ext uri="{BB962C8B-B14F-4D97-AF65-F5344CB8AC3E}">
        <p14:creationId xmlns:p14="http://schemas.microsoft.com/office/powerpoint/2010/main" val="312420874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Myths about Science </a:t>
            </a:r>
            <a:r>
              <a:rPr lang="en-US" sz="2400" dirty="0"/>
              <a:t>(1 of 2)</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r>
              <a:rPr lang="en-US" dirty="0"/>
              <a:t>First myth: science proves things.</a:t>
            </a:r>
          </a:p>
          <a:p>
            <a:r>
              <a:rPr lang="en-US" dirty="0"/>
              <a:t>Second myth: experimental manipulation.</a:t>
            </a:r>
          </a:p>
          <a:p>
            <a:r>
              <a:rPr lang="en-US" dirty="0"/>
              <a:t>Third myth: value neutral.</a:t>
            </a:r>
          </a:p>
          <a:p>
            <a:endParaRPr lang="en-US" dirty="0"/>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18</a:t>
            </a:fld>
            <a:endParaRPr lang="en-US" dirty="0"/>
          </a:p>
        </p:txBody>
      </p:sp>
    </p:spTree>
    <p:extLst>
      <p:ext uri="{BB962C8B-B14F-4D97-AF65-F5344CB8AC3E}">
        <p14:creationId xmlns:p14="http://schemas.microsoft.com/office/powerpoint/2010/main" val="188018543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Myths about Science </a:t>
            </a:r>
            <a:r>
              <a:rPr lang="en-US" sz="2400" dirty="0"/>
              <a:t>(2 of 2)</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r>
              <a:rPr lang="en-US" dirty="0"/>
              <a:t>Science predicted on two rules.</a:t>
            </a:r>
          </a:p>
          <a:p>
            <a:r>
              <a:rPr lang="en-US" dirty="0"/>
              <a:t>Fourth myth: politics.</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19</a:t>
            </a:fld>
            <a:endParaRPr lang="en-US" dirty="0"/>
          </a:p>
        </p:txBody>
      </p:sp>
    </p:spTree>
    <p:extLst>
      <p:ext uri="{BB962C8B-B14F-4D97-AF65-F5344CB8AC3E}">
        <p14:creationId xmlns:p14="http://schemas.microsoft.com/office/powerpoint/2010/main" val="7964899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What Is Science? </a:t>
            </a:r>
            <a:endParaRPr lang="en-US" sz="2400" dirty="0"/>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r>
              <a:rPr lang="en-US" dirty="0"/>
              <a:t>Definition of science.</a:t>
            </a:r>
          </a:p>
          <a:p>
            <a:r>
              <a:rPr lang="en-US" dirty="0"/>
              <a:t>Science is a method.</a:t>
            </a:r>
          </a:p>
          <a:p>
            <a:r>
              <a:rPr lang="en-US" dirty="0"/>
              <a:t>Knowledge relies in criticism.</a:t>
            </a:r>
          </a:p>
          <a:p>
            <a:r>
              <a:rPr lang="en-US" dirty="0"/>
              <a:t>Statements: falsifiable and tautologies.</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380528800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The Scientific Method </a:t>
            </a:r>
            <a:r>
              <a:rPr lang="en-US" sz="2400" dirty="0"/>
              <a:t>(1 of 5)</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Step 1: Question</a:t>
            </a:r>
          </a:p>
          <a:p>
            <a:r>
              <a:rPr lang="en-US" dirty="0"/>
              <a:t>“Why did that occur?”</a:t>
            </a:r>
          </a:p>
          <a:p>
            <a:r>
              <a:rPr lang="en-US" dirty="0"/>
              <a:t>Prior expectation or theory.</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30541831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The Scientific Method </a:t>
            </a:r>
            <a:r>
              <a:rPr lang="en-US" sz="2400" dirty="0"/>
              <a:t>(2 of 5)</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Step 2: Theory or Model</a:t>
            </a:r>
          </a:p>
          <a:p>
            <a:r>
              <a:rPr lang="en-US" dirty="0"/>
              <a:t>Theory: logically consistent statements.</a:t>
            </a:r>
          </a:p>
          <a:p>
            <a:r>
              <a:rPr lang="en-US" dirty="0"/>
              <a:t>What do they look like?</a:t>
            </a:r>
          </a:p>
          <a:p>
            <a:r>
              <a:rPr lang="en-US" dirty="0"/>
              <a:t>Models leave things out.</a:t>
            </a:r>
          </a:p>
          <a:p>
            <a:r>
              <a:rPr lang="en-US" dirty="0"/>
              <a:t>Models have a specific goal.</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235361947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The Scientific Method </a:t>
            </a:r>
            <a:r>
              <a:rPr lang="en-US" sz="2400" dirty="0"/>
              <a:t>(3 of 5)</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Step 3: Implications (Hypotheses)</a:t>
            </a:r>
          </a:p>
          <a:p>
            <a:r>
              <a:rPr lang="en-US" dirty="0"/>
              <a:t>Deduce implications from the model.</a:t>
            </a:r>
          </a:p>
          <a:p>
            <a:r>
              <a:rPr lang="en-US" dirty="0"/>
              <a:t>Good models produce many implications.</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336785104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The Scientific Method </a:t>
            </a:r>
            <a:r>
              <a:rPr lang="en-US" sz="2400" dirty="0"/>
              <a:t>(4 of 5)</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Step 4: Observe the World (Test Hypotheses)</a:t>
            </a:r>
          </a:p>
          <a:p>
            <a:r>
              <a:rPr lang="en-US" dirty="0"/>
              <a:t>Are implications consistent with observations?</a:t>
            </a:r>
          </a:p>
          <a:p>
            <a:r>
              <a:rPr lang="en-US" dirty="0"/>
              <a:t>Ask about other models.</a:t>
            </a:r>
            <a:br>
              <a:rPr lang="en-US" dirty="0"/>
            </a:br>
            <a:endParaRPr lang="en-US" dirty="0"/>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3423415404"/>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The Scientific Method </a:t>
            </a:r>
            <a:r>
              <a:rPr lang="en-US" sz="2400" dirty="0"/>
              <a:t>(5 of 5)</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Step 5: Evaluation</a:t>
            </a:r>
          </a:p>
          <a:p>
            <a:r>
              <a:rPr lang="en-US" dirty="0"/>
              <a:t>Theories cannot be proven.</a:t>
            </a:r>
          </a:p>
          <a:p>
            <a:r>
              <a:rPr lang="en-US" dirty="0"/>
              <a:t>Some theories are better corroborated.</a:t>
            </a:r>
          </a:p>
          <a:p>
            <a:r>
              <a:rPr lang="en-US" dirty="0"/>
              <a:t>Is the theory incorrect?</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90441871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12C4EF1-E93F-2DBD-D7A3-6C452C6AF5BA}"/>
              </a:ext>
            </a:extLst>
          </p:cNvPr>
          <p:cNvSpPr>
            <a:spLocks noGrp="1"/>
          </p:cNvSpPr>
          <p:nvPr>
            <p:ph type="title"/>
          </p:nvPr>
        </p:nvSpPr>
        <p:spPr/>
        <p:txBody>
          <a:bodyPr>
            <a:normAutofit/>
          </a:bodyPr>
          <a:lstStyle/>
          <a:p>
            <a:r>
              <a:rPr lang="en-US" sz="4000" dirty="0"/>
              <a:t>An Introduction to Logic </a:t>
            </a:r>
            <a:r>
              <a:rPr lang="en-US" sz="2400" dirty="0"/>
              <a:t>(1 of 10)</a:t>
            </a:r>
          </a:p>
        </p:txBody>
      </p:sp>
      <p:sp>
        <p:nvSpPr>
          <p:cNvPr id="4" name="Content Placeholder 3">
            <a:extLst>
              <a:ext uri="{FF2B5EF4-FFF2-40B4-BE49-F238E27FC236}">
                <a16:creationId xmlns:a16="http://schemas.microsoft.com/office/drawing/2014/main" id="{84A182F9-164F-F853-9197-645EA598C372}"/>
              </a:ext>
            </a:extLst>
          </p:cNvPr>
          <p:cNvSpPr>
            <a:spLocks noGrp="1"/>
          </p:cNvSpPr>
          <p:nvPr>
            <p:ph idx="1"/>
          </p:nvPr>
        </p:nvSpPr>
        <p:spPr/>
        <p:txBody>
          <a:bodyPr/>
          <a:lstStyle/>
          <a:p>
            <a:pPr marL="0" indent="0">
              <a:buNone/>
            </a:pPr>
            <a:r>
              <a:rPr lang="en-US" dirty="0"/>
              <a:t>Valid and Invalid Arguments</a:t>
            </a:r>
          </a:p>
          <a:p>
            <a:r>
              <a:rPr lang="en-US" dirty="0"/>
              <a:t>Argument: premises and conclusion.</a:t>
            </a:r>
          </a:p>
          <a:p>
            <a:r>
              <a:rPr lang="en-US" dirty="0"/>
              <a:t>Argument: valid or invalid.</a:t>
            </a:r>
          </a:p>
          <a:p>
            <a:r>
              <a:rPr lang="en-US" dirty="0"/>
              <a:t>Categorical syllogism.</a:t>
            </a:r>
          </a:p>
          <a:p>
            <a:r>
              <a:rPr lang="en-US" dirty="0"/>
              <a:t>Four types of conditional arguments.</a:t>
            </a:r>
          </a:p>
        </p:txBody>
      </p:sp>
      <p:sp>
        <p:nvSpPr>
          <p:cNvPr id="2" name="Footer Placeholder 1">
            <a:extLst>
              <a:ext uri="{FF2B5EF4-FFF2-40B4-BE49-F238E27FC236}">
                <a16:creationId xmlns:a16="http://schemas.microsoft.com/office/drawing/2014/main" id="{D226FDF8-5B6C-30FB-C517-365085CDDF9E}"/>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D299A755-F4B7-F66E-3AE7-499BC53448B1}"/>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128861949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99ACD94-16CA-4624-E513-CC1070DE4C02}"/>
              </a:ext>
            </a:extLst>
          </p:cNvPr>
          <p:cNvSpPr>
            <a:spLocks noGrp="1"/>
          </p:cNvSpPr>
          <p:nvPr>
            <p:ph type="title"/>
          </p:nvPr>
        </p:nvSpPr>
        <p:spPr/>
        <p:txBody>
          <a:bodyPr>
            <a:normAutofit/>
          </a:bodyPr>
          <a:lstStyle/>
          <a:p>
            <a:r>
              <a:rPr lang="en-US" sz="4000" dirty="0"/>
              <a:t>An Introduction to Logic </a:t>
            </a:r>
            <a:r>
              <a:rPr lang="en-US" sz="2400" dirty="0"/>
              <a:t>(2 of 10)</a:t>
            </a:r>
            <a:endParaRPr lang="en-US" sz="4000" dirty="0"/>
          </a:p>
        </p:txBody>
      </p:sp>
      <p:sp>
        <p:nvSpPr>
          <p:cNvPr id="4" name="Content Placeholder 3">
            <a:extLst>
              <a:ext uri="{FF2B5EF4-FFF2-40B4-BE49-F238E27FC236}">
                <a16:creationId xmlns:a16="http://schemas.microsoft.com/office/drawing/2014/main" id="{642A2F14-EE40-960D-60CD-8A9AF1BE1841}"/>
              </a:ext>
            </a:extLst>
          </p:cNvPr>
          <p:cNvSpPr>
            <a:spLocks noGrp="1"/>
          </p:cNvSpPr>
          <p:nvPr>
            <p:ph idx="1"/>
          </p:nvPr>
        </p:nvSpPr>
        <p:spPr/>
        <p:txBody>
          <a:bodyPr>
            <a:normAutofit/>
          </a:bodyPr>
          <a:lstStyle/>
          <a:p>
            <a:pPr marL="0" indent="0">
              <a:buNone/>
            </a:pPr>
            <a:r>
              <a:rPr lang="en-US" sz="1800" b="1" dirty="0"/>
              <a:t>Table 2.2: Affirming the Antecedent: A Valid Argument</a:t>
            </a: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a:p>
            <a:pPr marL="0" indent="0">
              <a:buNone/>
            </a:pPr>
            <a:endParaRPr lang="en-US" sz="1800" dirty="0"/>
          </a:p>
        </p:txBody>
      </p:sp>
      <p:graphicFrame>
        <p:nvGraphicFramePr>
          <p:cNvPr id="8" name="Table 7">
            <a:extLst>
              <a:ext uri="{FF2B5EF4-FFF2-40B4-BE49-F238E27FC236}">
                <a16:creationId xmlns:a16="http://schemas.microsoft.com/office/drawing/2014/main" id="{F995BD84-3CD1-A70A-044A-AEB42D60AB81}"/>
              </a:ext>
            </a:extLst>
          </p:cNvPr>
          <p:cNvGraphicFramePr>
            <a:graphicFrameLocks noGrp="1"/>
          </p:cNvGraphicFramePr>
          <p:nvPr>
            <p:extLst>
              <p:ext uri="{D42A27DB-BD31-4B8C-83A1-F6EECF244321}">
                <p14:modId xmlns:p14="http://schemas.microsoft.com/office/powerpoint/2010/main" val="2329323617"/>
              </p:ext>
            </p:extLst>
          </p:nvPr>
        </p:nvGraphicFramePr>
        <p:xfrm>
          <a:off x="647700" y="2580575"/>
          <a:ext cx="7162800" cy="3098800"/>
        </p:xfrm>
        <a:graphic>
          <a:graphicData uri="http://schemas.openxmlformats.org/drawingml/2006/table">
            <a:tbl>
              <a:tblPr firstRow="1" bandRow="1">
                <a:tableStyleId>{5C22544A-7EE6-4342-B048-85BDC9FD1C3A}</a:tableStyleId>
              </a:tblPr>
              <a:tblGrid>
                <a:gridCol w="2387600">
                  <a:extLst>
                    <a:ext uri="{9D8B030D-6E8A-4147-A177-3AD203B41FA5}">
                      <a16:colId xmlns:a16="http://schemas.microsoft.com/office/drawing/2014/main" val="1366328042"/>
                    </a:ext>
                  </a:extLst>
                </a:gridCol>
                <a:gridCol w="2387600">
                  <a:extLst>
                    <a:ext uri="{9D8B030D-6E8A-4147-A177-3AD203B41FA5}">
                      <a16:colId xmlns:a16="http://schemas.microsoft.com/office/drawing/2014/main" val="1404930074"/>
                    </a:ext>
                  </a:extLst>
                </a:gridCol>
                <a:gridCol w="2387600">
                  <a:extLst>
                    <a:ext uri="{9D8B030D-6E8A-4147-A177-3AD203B41FA5}">
                      <a16:colId xmlns:a16="http://schemas.microsoft.com/office/drawing/2014/main" val="1559169549"/>
                    </a:ext>
                  </a:extLst>
                </a:gridCol>
              </a:tblGrid>
              <a:tr h="370840">
                <a:tc>
                  <a:txBody>
                    <a:bodyPr/>
                    <a:lstStyle/>
                    <a:p>
                      <a:pPr marL="0" marR="0">
                        <a:lnSpc>
                          <a:spcPct val="150000"/>
                        </a:lnSpc>
                        <a:spcBef>
                          <a:spcPts val="0"/>
                        </a:spcBef>
                        <a:spcAft>
                          <a:spcPts val="0"/>
                        </a:spcAft>
                      </a:pPr>
                      <a:r>
                        <a:rPr lang="en-US" sz="18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General form</a:t>
                      </a:r>
                    </a:p>
                  </a:txBody>
                  <a:tcPr marL="68580" marR="68580" marT="0" marB="0"/>
                </a:tc>
                <a:tc>
                  <a:txBody>
                    <a:bodyPr/>
                    <a:lstStyle/>
                    <a:p>
                      <a:pPr marL="0" marR="0">
                        <a:lnSpc>
                          <a:spcPct val="150000"/>
                        </a:lnSpc>
                        <a:spcBef>
                          <a:spcPts val="0"/>
                        </a:spcBef>
                        <a:spcAft>
                          <a:spcPts val="0"/>
                        </a:spcAft>
                      </a:pPr>
                      <a:r>
                        <a:rPr lang="en-US" sz="1800" b="1" dirty="0">
                          <a:solidFill>
                            <a:schemeClr val="bg1"/>
                          </a:solidFill>
                          <a:effectLst/>
                          <a:latin typeface="Arial" panose="020B0604020202020204" pitchFamily="34" charset="0"/>
                          <a:ea typeface="Times New Roman" panose="02020603050405020304" pitchFamily="18" charset="0"/>
                          <a:cs typeface="Arial" panose="020B0604020202020204" pitchFamily="34" charset="0"/>
                        </a:rPr>
                        <a:t>Specific example</a:t>
                      </a:r>
                    </a:p>
                  </a:txBody>
                  <a:tcPr marL="68580" marR="68580" marT="0" marB="0"/>
                </a:tc>
                <a:extLst>
                  <a:ext uri="{0D108BD9-81ED-4DB2-BD59-A6C34878D82A}">
                    <a16:rowId xmlns:a16="http://schemas.microsoft.com/office/drawing/2014/main" val="1555711186"/>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Major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t>
                      </a:r>
                      <a:r>
                        <a:rPr lang="en-GB" sz="1800" i="1" dirty="0">
                          <a:effectLst/>
                          <a:latin typeface="Arial" panose="020B0604020202020204" pitchFamily="34" charset="0"/>
                          <a:ea typeface="Times New Roman" panose="02020603050405020304" pitchFamily="18" charset="0"/>
                          <a:cs typeface="Arial" panose="020B0604020202020204" pitchFamily="34" charset="0"/>
                        </a:rPr>
                        <a:t>P</a:t>
                      </a:r>
                      <a:r>
                        <a:rPr lang="en-GB" sz="1800" dirty="0">
                          <a:effectLst/>
                          <a:latin typeface="Arial" panose="020B0604020202020204" pitchFamily="34" charset="0"/>
                          <a:ea typeface="Times New Roman" panose="02020603050405020304" pitchFamily="18" charset="0"/>
                          <a:cs typeface="Arial" panose="020B0604020202020204" pitchFamily="34" charset="0"/>
                        </a:rPr>
                        <a:t>, then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If a country is wealthy, then it will be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2501165757"/>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Minor premise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i="1" dirty="0">
                          <a:effectLst/>
                          <a:latin typeface="Arial" panose="020B0604020202020204" pitchFamily="34" charset="0"/>
                          <a:ea typeface="Times New Roman" panose="02020603050405020304" pitchFamily="18" charset="0"/>
                          <a:cs typeface="Arial" panose="020B0604020202020204" pitchFamily="34" charset="0"/>
                        </a:rPr>
                        <a:t>P</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 country is wealthy.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119881133"/>
                  </a:ext>
                </a:extLst>
              </a:tr>
              <a:tr h="370840">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Conclusion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a:t>
                      </a:r>
                      <a:r>
                        <a:rPr lang="en-GB" sz="1800" i="1" dirty="0">
                          <a:effectLst/>
                          <a:latin typeface="Arial" panose="020B0604020202020204" pitchFamily="34" charset="0"/>
                          <a:ea typeface="Times New Roman" panose="02020603050405020304" pitchFamily="18" charset="0"/>
                          <a:cs typeface="Arial" panose="020B0604020202020204" pitchFamily="34" charset="0"/>
                        </a:rPr>
                        <a:t>Q</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hangingPunct="0">
                        <a:lnSpc>
                          <a:spcPct val="150000"/>
                        </a:lnSpc>
                        <a:spcBef>
                          <a:spcPts val="0"/>
                        </a:spcBef>
                        <a:spcAft>
                          <a:spcPts val="1200"/>
                        </a:spcAft>
                      </a:pPr>
                      <a:r>
                        <a:rPr lang="en-GB" sz="1800" dirty="0">
                          <a:effectLst/>
                          <a:latin typeface="Arial" panose="020B0604020202020204" pitchFamily="34" charset="0"/>
                          <a:ea typeface="Times New Roman" panose="02020603050405020304" pitchFamily="18" charset="0"/>
                          <a:cs typeface="Arial" panose="020B0604020202020204" pitchFamily="34" charset="0"/>
                        </a:rPr>
                        <a:t>Therefore, the country will be a democracy.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787072422"/>
                  </a:ext>
                </a:extLst>
              </a:tr>
            </a:tbl>
          </a:graphicData>
        </a:graphic>
      </p:graphicFrame>
      <p:sp>
        <p:nvSpPr>
          <p:cNvPr id="2" name="Footer Placeholder 1">
            <a:extLst>
              <a:ext uri="{FF2B5EF4-FFF2-40B4-BE49-F238E27FC236}">
                <a16:creationId xmlns:a16="http://schemas.microsoft.com/office/drawing/2014/main" id="{6564D8C0-5568-889D-B432-C3197BDD9F97}"/>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1AEC0F9D-AEF5-40F9-966B-5E564A079726}"/>
              </a:ext>
            </a:extLst>
          </p:cNvPr>
          <p:cNvSpPr>
            <a:spLocks noGrp="1"/>
          </p:cNvSpPr>
          <p:nvPr>
            <p:ph type="sldNum" sz="quarter" idx="12"/>
          </p:nvPr>
        </p:nvSpPr>
        <p:spPr/>
        <p:txBody>
          <a:bodyPr/>
          <a:lstStyle/>
          <a:p>
            <a:fld id="{B6F15528-21DE-4FAA-801E-634DDDAF4B2B}" type="slidenum">
              <a:rPr lang="en-US" smtClean="0"/>
              <a:pPr/>
              <a:t>9</a:t>
            </a:fld>
            <a:endParaRPr lang="en-US" dirty="0"/>
          </a:p>
        </p:txBody>
      </p:sp>
    </p:spTree>
    <p:extLst>
      <p:ext uri="{BB962C8B-B14F-4D97-AF65-F5344CB8AC3E}">
        <p14:creationId xmlns:p14="http://schemas.microsoft.com/office/powerpoint/2010/main" val="99072608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562</TotalTime>
  <Words>4969</Words>
  <Application>Microsoft Office PowerPoint</Application>
  <PresentationFormat>On-screen Show (4:3)</PresentationFormat>
  <Paragraphs>462</Paragraphs>
  <Slides>19</Slides>
  <Notes>18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Times New Roman</vt:lpstr>
      <vt:lpstr>Office Theme</vt:lpstr>
      <vt:lpstr>Clark, Foundations of Comparative Politics, Edition 2 Chapter 2: What Is Science?</vt:lpstr>
      <vt:lpstr>What Is Science? </vt:lpstr>
      <vt:lpstr>The Scientific Method (1 of 5)</vt:lpstr>
      <vt:lpstr>The Scientific Method (2 of 5)</vt:lpstr>
      <vt:lpstr>The Scientific Method (3 of 5)</vt:lpstr>
      <vt:lpstr>The Scientific Method (4 of 5)</vt:lpstr>
      <vt:lpstr>The Scientific Method (5 of 5)</vt:lpstr>
      <vt:lpstr>An Introduction to Logic (1 of 10)</vt:lpstr>
      <vt:lpstr>An Introduction to Logic (2 of 10)</vt:lpstr>
      <vt:lpstr>An Introduction to Logic (3 of 10)</vt:lpstr>
      <vt:lpstr>An Introduction to Logic (4 of 10)</vt:lpstr>
      <vt:lpstr>An Introduction to Logic (5 of 10)</vt:lpstr>
      <vt:lpstr>An Introduction to Logic (6 of 10)</vt:lpstr>
      <vt:lpstr>An Introduction to Logic (7 of 10)</vt:lpstr>
      <vt:lpstr>An Introduction to Logic (8 of 10)</vt:lpstr>
      <vt:lpstr>An Introduction to Logic (9 of 10)</vt:lpstr>
      <vt:lpstr>An Introduction to Logic (10 of 10)</vt:lpstr>
      <vt:lpstr>Myths about Science (1 of 2)</vt:lpstr>
      <vt:lpstr>Myths about Science (2 of 2)</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2 PowerPoints</dc:title>
  <dc:subject/>
  <dc:creator>Tominia, Madilyn</dc:creator>
  <cp:keywords/>
  <dc:description/>
  <cp:lastModifiedBy>Soorya Rajendiran (Integra)</cp:lastModifiedBy>
  <cp:revision>31</cp:revision>
  <dcterms:created xsi:type="dcterms:W3CDTF">2006-08-16T00:00:00Z</dcterms:created>
  <dcterms:modified xsi:type="dcterms:W3CDTF">2024-11-04T03:17:38Z</dcterms:modified>
  <cp:category/>
</cp:coreProperties>
</file>