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68" r:id="rId3"/>
    <p:sldId id="271" r:id="rId4"/>
    <p:sldId id="272" r:id="rId5"/>
    <p:sldId id="312" r:id="rId6"/>
    <p:sldId id="274" r:id="rId7"/>
    <p:sldId id="275" r:id="rId8"/>
    <p:sldId id="313" r:id="rId9"/>
    <p:sldId id="277" r:id="rId10"/>
    <p:sldId id="314" r:id="rId11"/>
    <p:sldId id="315" r:id="rId12"/>
    <p:sldId id="316" r:id="rId13"/>
    <p:sldId id="317" r:id="rId14"/>
    <p:sldId id="318" r:id="rId15"/>
    <p:sldId id="319" r:id="rId16"/>
    <p:sldId id="285" r:id="rId17"/>
    <p:sldId id="287" r:id="rId18"/>
    <p:sldId id="481" r:id="rId19"/>
    <p:sldId id="506" r:id="rId20"/>
    <p:sldId id="507" r:id="rId21"/>
    <p:sldId id="508" r:id="rId22"/>
    <p:sldId id="509" r:id="rId23"/>
    <p:sldId id="510" r:id="rId24"/>
    <p:sldId id="511" r:id="rId25"/>
    <p:sldId id="512" r:id="rId26"/>
    <p:sldId id="51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9FBD64-18AB-F1CE-F6F7-55CC2DE8D9AE}" name="Jennifer Jovin-Bernstein (she/her/hers)" initials="JJB(" userId="S::Jennifer.Jovin-Bernstein@sagepub.com::d795446e-61a4-4863-ab66-620f9a14421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INTBCP518"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2F6"/>
    <a:srgbClr val="F0F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35" autoAdjust="0"/>
    <p:restoredTop sz="69006" autoAdjust="0"/>
  </p:normalViewPr>
  <p:slideViewPr>
    <p:cSldViewPr>
      <p:cViewPr varScale="1">
        <p:scale>
          <a:sx n="75" d="100"/>
          <a:sy n="75" d="100"/>
        </p:scale>
        <p:origin x="222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11/4/2024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3-1 </a:t>
            </a:r>
            <a:r>
              <a:rPr lang="en-GB" sz="1800" dirty="0">
                <a:solidFill>
                  <a:srgbClr val="993300"/>
                </a:solidFill>
                <a:effectLst/>
                <a:latin typeface="Times New Roman" panose="02020603050405020304" pitchFamily="18" charset="0"/>
                <a:ea typeface="Times New Roman" panose="02020603050405020304" pitchFamily="18" charset="0"/>
              </a:rPr>
              <a:t>Identify what makes a situation political.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L.O. 3-2 </a:t>
            </a:r>
            <a:r>
              <a:rPr lang="en-GB" sz="1800" dirty="0">
                <a:solidFill>
                  <a:srgbClr val="993300"/>
                </a:solidFill>
                <a:effectLst/>
                <a:latin typeface="Times New Roman" panose="02020603050405020304" pitchFamily="18" charset="0"/>
                <a:ea typeface="Times New Roman" panose="02020603050405020304" pitchFamily="18" charset="0"/>
              </a:rPr>
              <a:t>Explain where power comes from. Who has it? Why do they have it? How and when is it used?</a:t>
            </a:r>
            <a:endParaRPr lang="en-US" sz="1800" dirty="0">
              <a:solidFill>
                <a:srgbClr val="993300"/>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993300"/>
              </a:solidFill>
              <a:effectLst/>
              <a:latin typeface="Times New Roman" panose="02020603050405020304" pitchFamily="18" charset="0"/>
              <a:ea typeface="Times New Roman" panose="02020603050405020304" pitchFamily="18" charset="0"/>
            </a:endParaRPr>
          </a:p>
          <a:p>
            <a:endParaRPr lang="en-US" dirty="0"/>
          </a:p>
          <a:p>
            <a:r>
              <a:rPr lang="en-US" dirty="0"/>
              <a:t>Changes to the environment</a:t>
            </a:r>
          </a:p>
          <a:p>
            <a:pPr marL="342900" indent="-3429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Throughout our lives, we’ll all experience changes to our environment we don’t like.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Examples of what some people might consider negative changes to their environment:</a:t>
            </a:r>
            <a:r>
              <a:rPr lang="en-US" dirty="0">
                <a:effectLst/>
              </a:rPr>
              <a:t>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GB" sz="1800" dirty="0">
                <a:solidFill>
                  <a:srgbClr val="548DD4"/>
                </a:solidFill>
                <a:effectLst/>
                <a:latin typeface="Times New Roman" panose="02020603050405020304" pitchFamily="18" charset="0"/>
                <a:ea typeface="Calibri" panose="020F0502020204030204" pitchFamily="34" charset="0"/>
              </a:rPr>
              <a:t>The government increases taxes.</a:t>
            </a:r>
            <a:endParaRPr lang="en-US" sz="1800" dirty="0">
              <a:solidFill>
                <a:srgbClr val="548DD4"/>
              </a:solidFill>
              <a:effectLst/>
              <a:latin typeface="Times New Roman" panose="02020603050405020304" pitchFamily="18" charset="0"/>
              <a:ea typeface="Calibri" panose="020F0502020204030204" pitchFamily="34" charset="0"/>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GB" sz="1800" dirty="0">
                <a:solidFill>
                  <a:srgbClr val="548DD4"/>
                </a:solidFill>
                <a:effectLst/>
                <a:latin typeface="Times New Roman" panose="02020603050405020304" pitchFamily="18" charset="0"/>
                <a:ea typeface="Calibri" panose="020F0502020204030204" pitchFamily="34" charset="0"/>
              </a:rPr>
              <a:t>The state imposes a ban on handguns.</a:t>
            </a:r>
            <a:endParaRPr lang="en-US" sz="1800" dirty="0">
              <a:solidFill>
                <a:srgbClr val="548DD4"/>
              </a:solidFill>
              <a:effectLst/>
              <a:latin typeface="Times New Roman" panose="02020603050405020304" pitchFamily="18" charset="0"/>
              <a:ea typeface="Calibri" panose="020F0502020204030204" pitchFamily="34" charset="0"/>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GB" sz="1800" dirty="0">
                <a:solidFill>
                  <a:srgbClr val="548DD4"/>
                </a:solidFill>
                <a:effectLst/>
                <a:latin typeface="Times New Roman" panose="02020603050405020304" pitchFamily="18" charset="0"/>
                <a:ea typeface="Calibri" panose="020F0502020204030204" pitchFamily="34" charset="0"/>
              </a:rPr>
              <a:t>The Supreme Court rules that prayer in public schools is unconstitutional.</a:t>
            </a:r>
            <a:endParaRPr lang="en-US" sz="1800" dirty="0">
              <a:solidFill>
                <a:srgbClr val="548DD4"/>
              </a:solidFill>
              <a:effectLst/>
              <a:latin typeface="Times New Roman" panose="02020603050405020304" pitchFamily="18" charset="0"/>
              <a:ea typeface="Calibri" panose="020F0502020204030204" pitchFamily="34" charset="0"/>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GB" sz="1800" dirty="0">
                <a:solidFill>
                  <a:srgbClr val="548DD4"/>
                </a:solidFill>
                <a:effectLst/>
                <a:latin typeface="Times New Roman" panose="02020603050405020304" pitchFamily="18" charset="0"/>
                <a:ea typeface="Calibri" panose="020F0502020204030204" pitchFamily="34" charset="0"/>
              </a:rPr>
              <a:t>The national currency drops in value.</a:t>
            </a:r>
            <a:endParaRPr lang="en-US" sz="1800" dirty="0">
              <a:solidFill>
                <a:srgbClr val="548DD4"/>
              </a:solidFill>
              <a:effectLst/>
              <a:latin typeface="Times New Roman" panose="02020603050405020304" pitchFamily="18" charset="0"/>
              <a:ea typeface="Calibri" panose="020F0502020204030204" pitchFamily="34" charset="0"/>
            </a:endParaRP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GB" sz="1800" dirty="0">
                <a:solidFill>
                  <a:srgbClr val="548DD4"/>
                </a:solidFill>
                <a:effectLst/>
                <a:latin typeface="Times New Roman" panose="02020603050405020304" pitchFamily="18" charset="0"/>
                <a:ea typeface="Calibri" panose="020F0502020204030204" pitchFamily="34" charset="0"/>
              </a:rPr>
              <a:t>Fuel-efficient cars are imported from a foreign country.</a:t>
            </a:r>
            <a:endParaRPr lang="en-US" sz="1800" dirty="0">
              <a:solidFill>
                <a:srgbClr val="548DD4"/>
              </a:solidFill>
              <a:effectLst/>
              <a:latin typeface="Times New Roman" panose="02020603050405020304" pitchFamily="18" charset="0"/>
              <a:ea typeface="Calibri" panose="020F0502020204030204" pitchFamily="34" charset="0"/>
            </a:endParaRPr>
          </a:p>
          <a:p>
            <a:pPr marL="685800" lvl="1"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quality of peaches at your local fruit stand declines.</a:t>
            </a:r>
            <a:r>
              <a:rPr lang="en-US" dirty="0">
                <a:effectLst/>
              </a:rPr>
              <a:t>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Note that although some people won’t like these changes and will see them as bad, others will see them as improvements.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Political situations nearly always involve some individuals or groups benefiting at the expense of other individuals and groups.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bad things happen, though, who has the power to reverse them?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Who has the power to stop bad things happening to them in the first place?</a:t>
            </a:r>
            <a:r>
              <a:rPr lang="en-US" dirty="0">
                <a:effectLst/>
              </a:rPr>
              <a:t> </a:t>
            </a:r>
            <a:endParaRPr lang="en-US" dirty="0"/>
          </a:p>
          <a:p>
            <a:endParaRPr lang="en-US" dirty="0"/>
          </a:p>
          <a:p>
            <a:r>
              <a:rPr lang="en-US" dirty="0"/>
              <a:t>Three possible responses</a:t>
            </a:r>
          </a:p>
          <a:p>
            <a:pPr marL="342900" indent="-3429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have three possible responses —you can exit, use voice, or demonstrate loyalty.</a:t>
            </a:r>
            <a:r>
              <a:rPr lang="en-US" dirty="0">
                <a:effectLst/>
              </a:rPr>
              <a:t>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Choosing to exit means accepting the negative change in your environment but altering your behavior to achieve the best possible outcome in your new environment.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Choosing to use voice means not accepting the negative change in your environment and instead seeking to “persuade” the government through protesting, lobbying, or other forms of direct action to reinstate your original environment.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Choosing to demonstrate loyalty means accepting the negative change in your environment but not altering your preexisting behavior.</a:t>
            </a:r>
            <a:r>
              <a:rPr lang="en-US" dirty="0">
                <a:effectLst/>
              </a:rPr>
              <a:t> </a:t>
            </a:r>
            <a:endParaRPr lang="en-US" sz="1800" dirty="0">
              <a:effectLst/>
              <a:latin typeface="Calibri" panose="020F0502020204030204" pitchFamily="34" charset="0"/>
              <a:cs typeface="Times New Roman" panose="02020603050405020304" pitchFamily="18" charset="0"/>
            </a:endParaRP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Table 3.1, we illustrate what it means to use exit, voice, or loyalty in response to several potentially negative changes in your environment.</a:t>
            </a:r>
            <a:r>
              <a:rPr lang="en-US" dirty="0">
                <a:effectLst/>
              </a:rPr>
              <a:t> </a:t>
            </a:r>
            <a:endParaRPr lang="en-US" dirty="0"/>
          </a:p>
          <a:p>
            <a:endParaRPr lang="en-US" dirty="0"/>
          </a:p>
          <a:p>
            <a:r>
              <a:rPr lang="en-US" dirty="0"/>
              <a:t>Example: policy negatively affects environment</a:t>
            </a:r>
          </a:p>
          <a:p>
            <a:pPr marL="342900" indent="-3429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To put some specifics on things, let’s consider the situation in which the government introduces a policy that negatively affects the environment of one of its citizens.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should the citizen respond? When should the citizen choose to exit, use voice, or remain loyal?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problem facing the citizen and government is complicated because the citizen’s choice of what to do depends on what they think the government will do, and the government’s choice of what to do depends on what it thinks the citizen will do.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It can be useful when thinking about a </a:t>
            </a:r>
            <a:r>
              <a:rPr lang="en-GB" sz="1800" dirty="0">
                <a:effectLst/>
                <a:latin typeface="Times New Roman" panose="02020603050405020304" pitchFamily="18" charset="0"/>
                <a:ea typeface="Times New Roman" panose="02020603050405020304" pitchFamily="18" charset="0"/>
              </a:rPr>
              <a:t>strategic situation </a:t>
            </a:r>
            <a:r>
              <a:rPr lang="en-US" sz="1800" dirty="0">
                <a:effectLst/>
                <a:latin typeface="Calibri" panose="020F0502020204030204" pitchFamily="34" charset="0"/>
                <a:ea typeface="Calibri" panose="020F0502020204030204" pitchFamily="34" charset="0"/>
                <a:cs typeface="Times New Roman" panose="02020603050405020304" pitchFamily="18" charset="0"/>
              </a:rPr>
              <a:t>like this one to map out the sequence of choices available to the actors involved. </a:t>
            </a:r>
          </a:p>
          <a:p>
            <a:pPr marL="685800" lvl="1"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is what we’ve done with the help of a game tree in Figure 3.1. A game</a:t>
            </a:r>
            <a:r>
              <a:rPr lang="en-GB" sz="1800" dirty="0">
                <a:effectLst/>
                <a:latin typeface="Times New Roman" panose="02020603050405020304" pitchFamily="18" charset="0"/>
                <a:ea typeface="Times New Roman" panose="02020603050405020304" pitchFamily="18" charset="0"/>
              </a:rPr>
              <a:t> tree </a:t>
            </a:r>
            <a:r>
              <a:rPr lang="en-US" sz="1800" dirty="0">
                <a:effectLst/>
                <a:latin typeface="Calibri" panose="020F0502020204030204" pitchFamily="34" charset="0"/>
                <a:ea typeface="Calibri" panose="020F0502020204030204" pitchFamily="34" charset="0"/>
                <a:cs typeface="Times New Roman" panose="02020603050405020304" pitchFamily="18" charset="0"/>
              </a:rPr>
              <a:t>is a map of the possible outcomes of a series of related choices.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Recall that the government has introduced a policy the citizen doesn’t like—perhaps a tax hike that increases the government’s revenue but reduces the citizen’s income.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Think about how the citizen and government value the possible outcomes in the game tree.</a:t>
            </a:r>
            <a:r>
              <a:rPr lang="en-US" dirty="0">
                <a:effectLst/>
              </a:rPr>
              <a:t> </a:t>
            </a:r>
          </a:p>
          <a:p>
            <a:pPr marL="685800" lvl="1" indent="-228600">
              <a:buAutoNum type="arabicPeriod"/>
            </a:pPr>
            <a:r>
              <a:rPr lang="en-US" dirty="0">
                <a:effectLst/>
              </a:rPr>
              <a:t>Table 3.2 </a:t>
            </a:r>
            <a:r>
              <a:rPr lang="en-US" sz="1800" dirty="0">
                <a:effectLst/>
                <a:latin typeface="Calibri" panose="020F0502020204030204" pitchFamily="34" charset="0"/>
                <a:ea typeface="Calibri" panose="020F0502020204030204" pitchFamily="34" charset="0"/>
                <a:cs typeface="Times New Roman" panose="02020603050405020304" pitchFamily="18" charset="0"/>
              </a:rPr>
              <a:t>shows how the actors value each of the five possible outcomes</a:t>
            </a:r>
            <a:r>
              <a:rPr lang="en-US" dirty="0">
                <a:effectLst/>
              </a:rPr>
              <a:t> </a:t>
            </a:r>
          </a:p>
          <a:p>
            <a:pPr marL="685800" lvl="1"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Think of the values in Table 3.2 as the “payoffs” that each of the actors receives from reaching a particular outcome. </a:t>
            </a:r>
            <a:endParaRPr lang="en-US" dirty="0">
              <a:effectLst/>
            </a:endParaRP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Put these payoffs together to see how the citizen and government each value the five possible outcomes in our game tree. </a:t>
            </a:r>
          </a:p>
          <a:p>
            <a:pPr marL="685800" lvl="1"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We can now add these payoffs to the game tree shown in Figure 3.1. The new game tree with the payoffs is shown in Figure 3.2.</a:t>
            </a:r>
            <a:r>
              <a:rPr lang="en-US" dirty="0">
                <a:effectLst/>
              </a:rPr>
              <a:t> </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a:t>
            </a:fld>
            <a:endParaRPr lang="en-US" dirty="0"/>
          </a:p>
        </p:txBody>
      </p:sp>
    </p:spTree>
    <p:extLst>
      <p:ext uri="{BB962C8B-B14F-4D97-AF65-F5344CB8AC3E}">
        <p14:creationId xmlns:p14="http://schemas.microsoft.com/office/powerpoint/2010/main" val="2574675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L.O. 3-3 </a:t>
            </a:r>
            <a:r>
              <a:rPr lang="en-GB"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rPr>
              <a:t>Explain the strategic situation described in the Exit, Voice, and Loyalty theory.</a:t>
            </a:r>
            <a:endParaRPr lang="en-US"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Note: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E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citizen’s exit payoff; 1 = value of benefit taken from the citizen by the government;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L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government’s value from having a loyal citizen who doesn’t exit;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cost of using voice. It’s assumed that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 L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&gt; 0;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E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&lt; 1 –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 E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&gt;</a:t>
            </a:r>
          </a:p>
          <a:p>
            <a:r>
              <a:rPr lang="en-IN" sz="1200" b="0" i="0" u="none" strike="noStrike" kern="1200" baseline="0" dirty="0">
                <a:solidFill>
                  <a:schemeClr val="tx1"/>
                </a:solidFill>
                <a:latin typeface="Arial" panose="020B0604020202020204" pitchFamily="34" charset="0"/>
                <a:ea typeface="+mn-ea"/>
                <a:cs typeface="Arial" panose="020B0604020202020204" pitchFamily="34" charset="0"/>
              </a:rPr>
              <a:t>0; </a:t>
            </a:r>
            <a:r>
              <a:rPr lang="en-IN" sz="1200" b="0" i="1" u="none" strike="noStrike" kern="1200" baseline="0" dirty="0">
                <a:solidFill>
                  <a:schemeClr val="tx1"/>
                </a:solidFill>
                <a:latin typeface="Arial" panose="020B0604020202020204" pitchFamily="34" charset="0"/>
                <a:ea typeface="+mn-ea"/>
                <a:cs typeface="Arial" panose="020B0604020202020204" pitchFamily="34" charset="0"/>
              </a:rPr>
              <a:t>L </a:t>
            </a:r>
            <a:r>
              <a:rPr lang="en-IN" sz="1200" b="0" i="0" u="none" strike="noStrike" kern="1200" baseline="0" dirty="0">
                <a:solidFill>
                  <a:schemeClr val="tx1"/>
                </a:solidFill>
                <a:latin typeface="Arial" panose="020B0604020202020204" pitchFamily="34" charset="0"/>
                <a:ea typeface="+mn-ea"/>
                <a:cs typeface="Arial" panose="020B0604020202020204" pitchFamily="34" charset="0"/>
              </a:rPr>
              <a:t>&gt; 1.</a:t>
            </a:r>
            <a:endParaRPr lang="en-US" sz="120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11</a:t>
            </a:fld>
            <a:endParaRPr lang="en-US"/>
          </a:p>
        </p:txBody>
      </p:sp>
    </p:spTree>
    <p:extLst>
      <p:ext uri="{BB962C8B-B14F-4D97-AF65-F5344CB8AC3E}">
        <p14:creationId xmlns:p14="http://schemas.microsoft.com/office/powerpoint/2010/main" val="3506706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L.O. 3-3 </a:t>
            </a:r>
            <a:r>
              <a:rPr lang="en-GB"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rPr>
              <a:t>Explain the strategic situation described in the Exit, Voice, and Loyalty theory.</a:t>
            </a:r>
            <a:endParaRPr lang="en-US"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Note:</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 E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citizen’s exit payoff; 1 = value of benefit taken from the citizen by the government;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L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government’s value from having a loyal citizen who doesn’t exit;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cost of using voice. It’s assumed that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 L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&gt; 0;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E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&lt; 1 –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a:t>
            </a:r>
          </a:p>
          <a:p>
            <a:r>
              <a:rPr lang="en-IN" sz="1200" b="0" i="1" u="none" strike="noStrike" kern="1200" baseline="0" dirty="0">
                <a:solidFill>
                  <a:schemeClr val="tx1"/>
                </a:solidFill>
                <a:latin typeface="Arial" panose="020B0604020202020204" pitchFamily="34" charset="0"/>
                <a:ea typeface="+mn-ea"/>
                <a:cs typeface="Arial" panose="020B0604020202020204" pitchFamily="34" charset="0"/>
              </a:rPr>
              <a:t>E </a:t>
            </a:r>
            <a:r>
              <a:rPr lang="en-IN" sz="1200" b="0" i="0" u="none" strike="noStrike" kern="1200" baseline="0" dirty="0">
                <a:solidFill>
                  <a:schemeClr val="tx1"/>
                </a:solidFill>
                <a:latin typeface="Arial" panose="020B0604020202020204" pitchFamily="34" charset="0"/>
                <a:ea typeface="+mn-ea"/>
                <a:cs typeface="Arial" panose="020B0604020202020204" pitchFamily="34" charset="0"/>
              </a:rPr>
              <a:t>&gt; 0; </a:t>
            </a:r>
            <a:r>
              <a:rPr lang="en-IN" sz="1200" b="0" i="1" u="none" strike="noStrike" kern="1200" baseline="0" dirty="0">
                <a:solidFill>
                  <a:schemeClr val="tx1"/>
                </a:solidFill>
                <a:latin typeface="Arial" panose="020B0604020202020204" pitchFamily="34" charset="0"/>
                <a:ea typeface="+mn-ea"/>
                <a:cs typeface="Arial" panose="020B0604020202020204" pitchFamily="34" charset="0"/>
              </a:rPr>
              <a:t>L </a:t>
            </a:r>
            <a:r>
              <a:rPr lang="en-IN" sz="1200" b="0" i="0" u="none" strike="noStrike" kern="1200" baseline="0" dirty="0">
                <a:solidFill>
                  <a:schemeClr val="tx1"/>
                </a:solidFill>
                <a:latin typeface="Arial" panose="020B0604020202020204" pitchFamily="34" charset="0"/>
                <a:ea typeface="+mn-ea"/>
                <a:cs typeface="Arial" panose="020B0604020202020204" pitchFamily="34" charset="0"/>
              </a:rPr>
              <a:t>&gt; 1.</a:t>
            </a:r>
            <a:endParaRPr lang="en-US" sz="120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12</a:t>
            </a:fld>
            <a:endParaRPr lang="en-US"/>
          </a:p>
        </p:txBody>
      </p:sp>
    </p:spTree>
    <p:extLst>
      <p:ext uri="{BB962C8B-B14F-4D97-AF65-F5344CB8AC3E}">
        <p14:creationId xmlns:p14="http://schemas.microsoft.com/office/powerpoint/2010/main" val="4209310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3-3 </a:t>
            </a:r>
            <a:r>
              <a:rPr lang="en-GB" sz="1000" dirty="0">
                <a:solidFill>
                  <a:srgbClr val="993300"/>
                </a:solidFill>
                <a:effectLst/>
                <a:latin typeface="Times New Roman" panose="02020603050405020304" pitchFamily="18" charset="0"/>
                <a:ea typeface="Times New Roman" panose="02020603050405020304" pitchFamily="18" charset="0"/>
              </a:rPr>
              <a:t>Explain the strategic situation described in the Exit, Voice, and Loyalty theory.</a:t>
            </a:r>
            <a:endParaRPr lang="en-US" sz="1000" dirty="0">
              <a:solidFill>
                <a:srgbClr val="993300"/>
              </a:solidFill>
              <a:effectLst/>
              <a:latin typeface="Times New Roman" panose="02020603050405020304" pitchFamily="18" charset="0"/>
              <a:ea typeface="Times New Roman" panose="02020603050405020304" pitchFamily="18" charset="0"/>
            </a:endParaRPr>
          </a:p>
          <a:p>
            <a:endParaRPr lang="en-US" dirty="0"/>
          </a:p>
          <a:p>
            <a:r>
              <a:rPr lang="en-US" sz="1200" b="0" i="0" u="none" strike="noStrike" kern="1200" baseline="0" dirty="0">
                <a:solidFill>
                  <a:schemeClr val="tx1"/>
                </a:solidFill>
                <a:latin typeface="+mn-lt"/>
                <a:ea typeface="+mn-ea"/>
                <a:cs typeface="+mn-cs"/>
              </a:rPr>
              <a:t>Note: </a:t>
            </a:r>
            <a:r>
              <a:rPr lang="en-US" sz="1200" b="0" i="1" u="none" strike="noStrike" kern="1200" baseline="0" dirty="0">
                <a:solidFill>
                  <a:schemeClr val="tx1"/>
                </a:solidFill>
                <a:latin typeface="+mn-lt"/>
                <a:ea typeface="+mn-ea"/>
                <a:cs typeface="+mn-cs"/>
              </a:rPr>
              <a:t>E </a:t>
            </a:r>
            <a:r>
              <a:rPr lang="en-US" sz="1200" b="0" i="0" u="none" strike="noStrike" kern="1200" baseline="0" dirty="0">
                <a:solidFill>
                  <a:schemeClr val="tx1"/>
                </a:solidFill>
                <a:latin typeface="+mn-lt"/>
                <a:ea typeface="+mn-ea"/>
                <a:cs typeface="+mn-cs"/>
              </a:rPr>
              <a:t>= citizen’s exit payoff; 1 = value of benefit taken from the citizen by the government; </a:t>
            </a:r>
            <a:r>
              <a:rPr lang="en-US" sz="1200" b="0" i="1" u="none" strike="noStrike" kern="1200" baseline="0" dirty="0">
                <a:solidFill>
                  <a:schemeClr val="tx1"/>
                </a:solidFill>
                <a:latin typeface="+mn-lt"/>
                <a:ea typeface="+mn-ea"/>
                <a:cs typeface="+mn-cs"/>
              </a:rPr>
              <a:t>L </a:t>
            </a:r>
            <a:r>
              <a:rPr lang="en-US" sz="1200" b="0" i="0" u="none" strike="noStrike" kern="1200" baseline="0" dirty="0">
                <a:solidFill>
                  <a:schemeClr val="tx1"/>
                </a:solidFill>
                <a:latin typeface="+mn-lt"/>
                <a:ea typeface="+mn-ea"/>
                <a:cs typeface="+mn-cs"/>
              </a:rPr>
              <a:t>= government’s value from having a loyal citizen who doesn’t exit; </a:t>
            </a:r>
            <a:r>
              <a:rPr lang="en-US" sz="1200" b="0" i="1" u="none" strike="noStrike" kern="1200" baseline="0" dirty="0">
                <a:solidFill>
                  <a:schemeClr val="tx1"/>
                </a:solidFill>
                <a:latin typeface="+mn-lt"/>
                <a:ea typeface="+mn-ea"/>
                <a:cs typeface="+mn-cs"/>
              </a:rPr>
              <a:t>c </a:t>
            </a:r>
            <a:r>
              <a:rPr lang="en-US" sz="1200" b="0" i="0" u="none" strike="noStrike" kern="1200" baseline="0" dirty="0">
                <a:solidFill>
                  <a:schemeClr val="tx1"/>
                </a:solidFill>
                <a:latin typeface="+mn-lt"/>
                <a:ea typeface="+mn-ea"/>
                <a:cs typeface="+mn-cs"/>
              </a:rPr>
              <a:t>= cost of using voice. It’s assumed that </a:t>
            </a:r>
            <a:r>
              <a:rPr lang="en-US" sz="1200" b="0" i="1" u="none" strike="noStrike" kern="1200" baseline="0" dirty="0">
                <a:solidFill>
                  <a:schemeClr val="tx1"/>
                </a:solidFill>
                <a:latin typeface="+mn-lt"/>
                <a:ea typeface="+mn-ea"/>
                <a:cs typeface="+mn-cs"/>
              </a:rPr>
              <a:t>c, L </a:t>
            </a:r>
            <a:r>
              <a:rPr lang="en-US" sz="1200" b="0" i="0" u="none" strike="noStrike" kern="1200" baseline="0" dirty="0">
                <a:solidFill>
                  <a:schemeClr val="tx1"/>
                </a:solidFill>
                <a:latin typeface="+mn-lt"/>
                <a:ea typeface="+mn-ea"/>
                <a:cs typeface="+mn-cs"/>
              </a:rPr>
              <a:t>&gt; 0; </a:t>
            </a:r>
            <a:r>
              <a:rPr lang="en-US" sz="1200" b="0" i="1" u="none" strike="noStrike" kern="1200" baseline="0" dirty="0">
                <a:solidFill>
                  <a:schemeClr val="tx1"/>
                </a:solidFill>
                <a:latin typeface="+mn-lt"/>
                <a:ea typeface="+mn-ea"/>
                <a:cs typeface="+mn-cs"/>
              </a:rPr>
              <a:t>E </a:t>
            </a:r>
            <a:r>
              <a:rPr lang="en-US" sz="1200" b="0" i="0" u="none" strike="noStrike" kern="1200" baseline="0" dirty="0">
                <a:solidFill>
                  <a:schemeClr val="tx1"/>
                </a:solidFill>
                <a:latin typeface="+mn-lt"/>
                <a:ea typeface="+mn-ea"/>
                <a:cs typeface="+mn-cs"/>
              </a:rPr>
              <a:t>&lt; 1 – </a:t>
            </a:r>
            <a:r>
              <a:rPr lang="en-US" sz="1200" b="0" i="1" u="none" strike="noStrike" kern="1200" baseline="0" dirty="0">
                <a:solidFill>
                  <a:schemeClr val="tx1"/>
                </a:solidFill>
                <a:latin typeface="+mn-lt"/>
                <a:ea typeface="+mn-ea"/>
                <a:cs typeface="+mn-cs"/>
              </a:rPr>
              <a:t>c; E </a:t>
            </a:r>
            <a:r>
              <a:rPr lang="en-US" sz="1200" b="0" i="0" u="none" strike="noStrike" kern="1200" baseline="0" dirty="0">
                <a:solidFill>
                  <a:schemeClr val="tx1"/>
                </a:solidFill>
                <a:latin typeface="+mn-lt"/>
                <a:ea typeface="+mn-ea"/>
                <a:cs typeface="+mn-cs"/>
              </a:rPr>
              <a:t>&lt; </a:t>
            </a:r>
            <a:r>
              <a:rPr lang="en-IN" sz="1200" b="0" i="0" u="none" strike="noStrike" kern="1200" baseline="0" dirty="0">
                <a:solidFill>
                  <a:schemeClr val="tx1"/>
                </a:solidFill>
                <a:latin typeface="+mn-lt"/>
                <a:ea typeface="+mn-ea"/>
                <a:cs typeface="+mn-cs"/>
              </a:rPr>
              <a:t>0; </a:t>
            </a:r>
            <a:r>
              <a:rPr lang="en-IN" sz="1200" b="0" i="1" u="none" strike="noStrike" kern="1200" baseline="0" dirty="0">
                <a:solidFill>
                  <a:schemeClr val="tx1"/>
                </a:solidFill>
                <a:latin typeface="+mn-lt"/>
                <a:ea typeface="+mn-ea"/>
                <a:cs typeface="+mn-cs"/>
              </a:rPr>
              <a:t>L </a:t>
            </a:r>
            <a:r>
              <a:rPr lang="en-IN" sz="1200" b="0" i="0" u="none" strike="noStrike" kern="1200" baseline="0" dirty="0">
                <a:solidFill>
                  <a:schemeClr val="tx1"/>
                </a:solidFill>
                <a:latin typeface="+mn-lt"/>
                <a:ea typeface="+mn-ea"/>
                <a:cs typeface="+mn-cs"/>
              </a:rPr>
              <a:t>&gt; 1.</a:t>
            </a:r>
            <a:endParaRPr lang="en-US" sz="1200" dirty="0">
              <a:solidFill>
                <a:srgbClr val="76923C"/>
              </a:solidFill>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13</a:t>
            </a:fld>
            <a:endParaRPr lang="en-US"/>
          </a:p>
        </p:txBody>
      </p:sp>
    </p:spTree>
    <p:extLst>
      <p:ext uri="{BB962C8B-B14F-4D97-AF65-F5344CB8AC3E}">
        <p14:creationId xmlns:p14="http://schemas.microsoft.com/office/powerpoint/2010/main" val="2907319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3-3 </a:t>
            </a:r>
            <a:r>
              <a:rPr lang="en-GB" sz="1000" dirty="0">
                <a:solidFill>
                  <a:srgbClr val="993300"/>
                </a:solidFill>
                <a:effectLst/>
                <a:latin typeface="Times New Roman" panose="02020603050405020304" pitchFamily="18" charset="0"/>
                <a:ea typeface="Times New Roman" panose="02020603050405020304" pitchFamily="18" charset="0"/>
              </a:rPr>
              <a:t>Explain the strategic situation described in the Exit, Voice, and Loyalty theory.</a:t>
            </a:r>
            <a:endParaRPr lang="en-US" sz="1000" dirty="0">
              <a:solidFill>
                <a:srgbClr val="993300"/>
              </a:solidFill>
              <a:effectLst/>
              <a:latin typeface="Times New Roman" panose="02020603050405020304" pitchFamily="18" charset="0"/>
              <a:ea typeface="Times New Roman" panose="02020603050405020304" pitchFamily="18" charset="0"/>
            </a:endParaRPr>
          </a:p>
          <a:p>
            <a:endParaRPr lang="en-US" dirty="0"/>
          </a:p>
          <a:p>
            <a:r>
              <a:rPr lang="en-US" sz="1200" b="0" i="0" u="none" strike="noStrike" kern="1200" baseline="0" dirty="0">
                <a:solidFill>
                  <a:schemeClr val="tx1"/>
                </a:solidFill>
                <a:latin typeface="+mn-lt"/>
                <a:ea typeface="+mn-ea"/>
                <a:cs typeface="+mn-cs"/>
              </a:rPr>
              <a:t>Note:</a:t>
            </a:r>
            <a:r>
              <a:rPr lang="en-US" sz="1200" b="0" i="1" u="none" strike="noStrike" kern="1200" baseline="0" dirty="0">
                <a:solidFill>
                  <a:schemeClr val="tx1"/>
                </a:solidFill>
                <a:latin typeface="+mn-lt"/>
                <a:ea typeface="+mn-ea"/>
                <a:cs typeface="+mn-cs"/>
              </a:rPr>
              <a:t> E </a:t>
            </a:r>
            <a:r>
              <a:rPr lang="en-US" sz="1200" b="0" i="0" u="none" strike="noStrike" kern="1200" baseline="0" dirty="0">
                <a:solidFill>
                  <a:schemeClr val="tx1"/>
                </a:solidFill>
                <a:latin typeface="+mn-lt"/>
                <a:ea typeface="+mn-ea"/>
                <a:cs typeface="+mn-cs"/>
              </a:rPr>
              <a:t>= citizen’s exit payoff; 1 = value of benefit taken from the citizen by the government; </a:t>
            </a:r>
            <a:r>
              <a:rPr lang="en-US" sz="1200" b="0" i="1" u="none" strike="noStrike" kern="1200" baseline="0" dirty="0">
                <a:solidFill>
                  <a:schemeClr val="tx1"/>
                </a:solidFill>
                <a:latin typeface="+mn-lt"/>
                <a:ea typeface="+mn-ea"/>
                <a:cs typeface="+mn-cs"/>
              </a:rPr>
              <a:t>L </a:t>
            </a:r>
            <a:r>
              <a:rPr lang="en-US" sz="1200" b="0" i="0" u="none" strike="noStrike" kern="1200" baseline="0" dirty="0">
                <a:solidFill>
                  <a:schemeClr val="tx1"/>
                </a:solidFill>
                <a:latin typeface="+mn-lt"/>
                <a:ea typeface="+mn-ea"/>
                <a:cs typeface="+mn-cs"/>
              </a:rPr>
              <a:t>= government’s value from having a loyal citizen who doesn’t exit; </a:t>
            </a:r>
            <a:r>
              <a:rPr lang="en-US" sz="1200" b="0" i="1" u="none" strike="noStrike" kern="1200" baseline="0" dirty="0">
                <a:solidFill>
                  <a:schemeClr val="tx1"/>
                </a:solidFill>
                <a:latin typeface="+mn-lt"/>
                <a:ea typeface="+mn-ea"/>
                <a:cs typeface="+mn-cs"/>
              </a:rPr>
              <a:t>c </a:t>
            </a:r>
            <a:r>
              <a:rPr lang="en-US" sz="1200" b="0" i="0" u="none" strike="noStrike" kern="1200" baseline="0" dirty="0">
                <a:solidFill>
                  <a:schemeClr val="tx1"/>
                </a:solidFill>
                <a:latin typeface="+mn-lt"/>
                <a:ea typeface="+mn-ea"/>
                <a:cs typeface="+mn-cs"/>
              </a:rPr>
              <a:t>= cost of using voice. It’s assumed that </a:t>
            </a:r>
            <a:r>
              <a:rPr lang="en-US" sz="1200" b="0" i="1" u="none" strike="noStrike" kern="1200" baseline="0" dirty="0">
                <a:solidFill>
                  <a:schemeClr val="tx1"/>
                </a:solidFill>
                <a:latin typeface="+mn-lt"/>
                <a:ea typeface="+mn-ea"/>
                <a:cs typeface="+mn-cs"/>
              </a:rPr>
              <a:t>c, L </a:t>
            </a:r>
            <a:r>
              <a:rPr lang="en-US" sz="1200" b="0" i="0" u="none" strike="noStrike" kern="1200" baseline="0" dirty="0">
                <a:solidFill>
                  <a:schemeClr val="tx1"/>
                </a:solidFill>
                <a:latin typeface="+mn-lt"/>
                <a:ea typeface="+mn-ea"/>
                <a:cs typeface="+mn-cs"/>
              </a:rPr>
              <a:t>&gt; 0; </a:t>
            </a:r>
            <a:r>
              <a:rPr lang="en-US" sz="1200" b="0" i="1" u="none" strike="noStrike" kern="1200" baseline="0" dirty="0">
                <a:solidFill>
                  <a:schemeClr val="tx1"/>
                </a:solidFill>
                <a:latin typeface="+mn-lt"/>
                <a:ea typeface="+mn-ea"/>
                <a:cs typeface="+mn-cs"/>
              </a:rPr>
              <a:t>E </a:t>
            </a:r>
            <a:r>
              <a:rPr lang="en-US" sz="1200" b="0" i="0" u="none" strike="noStrike" kern="1200" baseline="0" dirty="0">
                <a:solidFill>
                  <a:schemeClr val="tx1"/>
                </a:solidFill>
                <a:latin typeface="+mn-lt"/>
                <a:ea typeface="+mn-ea"/>
                <a:cs typeface="+mn-cs"/>
              </a:rPr>
              <a:t>&lt; 1 – </a:t>
            </a:r>
            <a:r>
              <a:rPr lang="en-US" sz="1200" b="0" i="1" u="none" strike="noStrike" kern="1200" baseline="0" dirty="0">
                <a:solidFill>
                  <a:schemeClr val="tx1"/>
                </a:solidFill>
                <a:latin typeface="+mn-lt"/>
                <a:ea typeface="+mn-ea"/>
                <a:cs typeface="+mn-cs"/>
              </a:rPr>
              <a:t>c; E </a:t>
            </a:r>
            <a:r>
              <a:rPr lang="en-US" sz="1200" b="0" i="0" u="none" strike="noStrike" kern="1200" baseline="0" dirty="0">
                <a:solidFill>
                  <a:schemeClr val="tx1"/>
                </a:solidFill>
                <a:latin typeface="+mn-lt"/>
                <a:ea typeface="+mn-ea"/>
                <a:cs typeface="+mn-cs"/>
              </a:rPr>
              <a:t>&gt; </a:t>
            </a:r>
            <a:r>
              <a:rPr lang="en-IN" sz="1200" b="0" i="0" u="none" strike="noStrike" kern="1200" baseline="0" dirty="0">
                <a:solidFill>
                  <a:schemeClr val="tx1"/>
                </a:solidFill>
                <a:latin typeface="+mn-lt"/>
                <a:ea typeface="+mn-ea"/>
                <a:cs typeface="+mn-cs"/>
              </a:rPr>
              <a:t>0; </a:t>
            </a:r>
            <a:r>
              <a:rPr lang="en-IN" sz="1200" b="0" i="1" u="none" strike="noStrike" kern="1200" baseline="0" dirty="0">
                <a:solidFill>
                  <a:schemeClr val="tx1"/>
                </a:solidFill>
                <a:latin typeface="+mn-lt"/>
                <a:ea typeface="+mn-ea"/>
                <a:cs typeface="+mn-cs"/>
              </a:rPr>
              <a:t>L </a:t>
            </a:r>
            <a:r>
              <a:rPr lang="en-IN" sz="1200" b="0" i="0" u="none" strike="noStrike" kern="1200" baseline="0" dirty="0">
                <a:solidFill>
                  <a:schemeClr val="tx1"/>
                </a:solidFill>
                <a:latin typeface="+mn-lt"/>
                <a:ea typeface="+mn-ea"/>
                <a:cs typeface="+mn-cs"/>
              </a:rPr>
              <a:t>&lt; 1.</a:t>
            </a:r>
            <a:endParaRPr lang="en-US" sz="1200" dirty="0">
              <a:solidFill>
                <a:srgbClr val="76923C"/>
              </a:solidFill>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14</a:t>
            </a:fld>
            <a:endParaRPr lang="en-US"/>
          </a:p>
        </p:txBody>
      </p:sp>
    </p:spTree>
    <p:extLst>
      <p:ext uri="{BB962C8B-B14F-4D97-AF65-F5344CB8AC3E}">
        <p14:creationId xmlns:p14="http://schemas.microsoft.com/office/powerpoint/2010/main" val="1827833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L.O. 3-3 </a:t>
            </a:r>
            <a:r>
              <a:rPr lang="en-GB"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rPr>
              <a:t>Explain the strategic situation described in the Exit, Voice, and Loyalty theory.</a:t>
            </a:r>
            <a:endParaRPr lang="en-US"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Note: E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citizen’s exit payoff; 1 = value of benefit taken from the citizen by the government;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L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government’s value from having a loyal citizen who doesn’t exit;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cost of using voice. It’s assumed that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 L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&gt; 0;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E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&lt; 1 –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 </a:t>
            </a:r>
            <a:r>
              <a:rPr lang="en-IN" sz="1200" b="0" i="1" u="none" strike="noStrike" kern="1200" baseline="0" dirty="0">
                <a:solidFill>
                  <a:schemeClr val="tx1"/>
                </a:solidFill>
                <a:latin typeface="Arial" panose="020B0604020202020204" pitchFamily="34" charset="0"/>
                <a:ea typeface="+mn-ea"/>
                <a:cs typeface="Arial" panose="020B0604020202020204" pitchFamily="34" charset="0"/>
              </a:rPr>
              <a:t>E </a:t>
            </a:r>
            <a:r>
              <a:rPr lang="en-IN" sz="1200" b="0" i="0" u="none" strike="noStrike" kern="1200" baseline="0" dirty="0">
                <a:solidFill>
                  <a:schemeClr val="tx1"/>
                </a:solidFill>
                <a:latin typeface="Arial" panose="020B0604020202020204" pitchFamily="34" charset="0"/>
                <a:ea typeface="+mn-ea"/>
                <a:cs typeface="Arial" panose="020B0604020202020204" pitchFamily="34" charset="0"/>
              </a:rPr>
              <a:t>&lt; 0; </a:t>
            </a:r>
            <a:r>
              <a:rPr lang="en-IN" sz="1200" b="0" i="1" u="none" strike="noStrike" kern="1200" baseline="0" dirty="0">
                <a:solidFill>
                  <a:schemeClr val="tx1"/>
                </a:solidFill>
                <a:latin typeface="Arial" panose="020B0604020202020204" pitchFamily="34" charset="0"/>
                <a:ea typeface="+mn-ea"/>
                <a:cs typeface="Arial" panose="020B0604020202020204" pitchFamily="34" charset="0"/>
              </a:rPr>
              <a:t>L </a:t>
            </a:r>
            <a:r>
              <a:rPr lang="en-IN" sz="1200" b="0" i="0" u="none" strike="noStrike" kern="1200" baseline="0" dirty="0">
                <a:solidFill>
                  <a:schemeClr val="tx1"/>
                </a:solidFill>
                <a:latin typeface="Arial" panose="020B0604020202020204" pitchFamily="34" charset="0"/>
                <a:ea typeface="+mn-ea"/>
                <a:cs typeface="Arial" panose="020B0604020202020204" pitchFamily="34" charset="0"/>
              </a:rPr>
              <a:t>&lt; 1.</a:t>
            </a:r>
            <a:endParaRPr lang="en-US" sz="120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15</a:t>
            </a:fld>
            <a:endParaRPr lang="en-US"/>
          </a:p>
        </p:txBody>
      </p:sp>
    </p:spTree>
    <p:extLst>
      <p:ext uri="{BB962C8B-B14F-4D97-AF65-F5344CB8AC3E}">
        <p14:creationId xmlns:p14="http://schemas.microsoft.com/office/powerpoint/2010/main" val="1968879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3-4 </a:t>
            </a:r>
            <a:r>
              <a:rPr lang="en-GB" sz="1800" dirty="0">
                <a:solidFill>
                  <a:srgbClr val="993300"/>
                </a:solidFill>
                <a:effectLst/>
                <a:latin typeface="Times New Roman" panose="02020603050405020304" pitchFamily="18" charset="0"/>
                <a:ea typeface="Times New Roman" panose="02020603050405020304" pitchFamily="18" charset="0"/>
              </a:rPr>
              <a:t>Assess the insights from the Exit, Voice, and Loyalty theory.</a:t>
            </a:r>
            <a:endParaRPr lang="en-US" dirty="0"/>
          </a:p>
          <a:p>
            <a:endParaRPr lang="en-US" dirty="0"/>
          </a:p>
          <a:p>
            <a:r>
              <a:rPr lang="en-US" dirty="0"/>
              <a:t>Outcomes associated with the scenarios</a:t>
            </a:r>
          </a:p>
          <a:p>
            <a:pPr marL="342900" indent="-3429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outcomes associated with each of the four scenarios we’ve examined are summarized in Table 3.3. </a:t>
            </a:r>
          </a:p>
          <a:p>
            <a:pPr marL="342900" indent="-3429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As we’ve already seen, what happens in the EVL theory depends on whether the citizen has a credible exit threat or not (rows) and whether the government is autonomous or dependent (columns).</a:t>
            </a:r>
            <a:r>
              <a:rPr lang="en-US" dirty="0">
                <a:effectLst/>
              </a:rPr>
              <a:t> </a:t>
            </a:r>
            <a:endParaRPr lang="en-US" dirty="0"/>
          </a:p>
          <a:p>
            <a:endParaRPr lang="en-US" dirty="0"/>
          </a:p>
          <a:p>
            <a:r>
              <a:rPr lang="en-US" dirty="0"/>
              <a:t>Insights regarding the power relationship</a:t>
            </a:r>
          </a:p>
          <a:p>
            <a:pPr marL="342900" indent="-3429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first is that the citizen is able to exert power over the government only when two conditions are met: (1) the citizen must have a credible exit threat (</a:t>
            </a:r>
            <a:r>
              <a:rPr lang="en-US" sz="1800" i="0" dirty="0">
                <a:effectLst/>
                <a:latin typeface="Calibri" panose="020F0502020204030204" pitchFamily="34" charset="0"/>
                <a:ea typeface="Calibri" panose="020F0502020204030204" pitchFamily="34" charset="0"/>
                <a:cs typeface="Times New Roman" panose="02020603050405020304" pitchFamily="18" charset="0"/>
              </a:rPr>
              <a:t>E</a:t>
            </a:r>
            <a:r>
              <a:rPr lang="en-US" sz="1800" dirty="0">
                <a:effectLst/>
                <a:latin typeface="Calibri" panose="020F0502020204030204" pitchFamily="34" charset="0"/>
                <a:ea typeface="Calibri" panose="020F0502020204030204" pitchFamily="34" charset="0"/>
                <a:cs typeface="Times New Roman" panose="02020603050405020304" pitchFamily="18" charset="0"/>
              </a:rPr>
              <a:t> &gt; 0)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and</a:t>
            </a:r>
            <a:r>
              <a:rPr lang="en-US" sz="1800" dirty="0">
                <a:effectLst/>
                <a:latin typeface="Calibri" panose="020F0502020204030204" pitchFamily="34" charset="0"/>
                <a:ea typeface="Calibri" panose="020F0502020204030204" pitchFamily="34" charset="0"/>
                <a:cs typeface="Times New Roman" panose="02020603050405020304" pitchFamily="18" charset="0"/>
              </a:rPr>
              <a:t> (2) the government must be dependent on the citizen (</a:t>
            </a:r>
            <a:r>
              <a:rPr lang="en-US" sz="1800" i="0" dirty="0">
                <a:effectLst/>
                <a:latin typeface="Calibri" panose="020F0502020204030204" pitchFamily="34" charset="0"/>
                <a:ea typeface="Calibri" panose="020F0502020204030204" pitchFamily="34" charset="0"/>
                <a:cs typeface="Times New Roman" panose="02020603050405020304" pitchFamily="18" charset="0"/>
              </a:rPr>
              <a:t>L</a:t>
            </a:r>
            <a:r>
              <a:rPr lang="en-US" sz="1800" dirty="0">
                <a:effectLst/>
                <a:latin typeface="Calibri" panose="020F0502020204030204" pitchFamily="34" charset="0"/>
                <a:ea typeface="Calibri" panose="020F0502020204030204" pitchFamily="34" charset="0"/>
                <a:cs typeface="Times New Roman" panose="02020603050405020304" pitchFamily="18" charset="0"/>
              </a:rPr>
              <a:t> &gt; 1).</a:t>
            </a:r>
            <a:r>
              <a:rPr lang="en-US" dirty="0">
                <a:effectLst/>
              </a:rPr>
              <a:t>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second important insight is that in the absence of a credible exit option, </a:t>
            </a:r>
            <a:r>
              <a:rPr lang="en-US" sz="1800" i="0" dirty="0">
                <a:effectLst/>
                <a:latin typeface="Calibri" panose="020F0502020204030204" pitchFamily="34" charset="0"/>
                <a:ea typeface="Calibri" panose="020F0502020204030204" pitchFamily="34" charset="0"/>
                <a:cs typeface="Times New Roman" panose="02020603050405020304" pitchFamily="18" charset="0"/>
              </a:rPr>
              <a:t>E</a:t>
            </a:r>
            <a:r>
              <a:rPr lang="en-US" sz="1800" dirty="0">
                <a:effectLst/>
                <a:latin typeface="Calibri" panose="020F0502020204030204" pitchFamily="34" charset="0"/>
                <a:ea typeface="Calibri" panose="020F0502020204030204" pitchFamily="34" charset="0"/>
                <a:cs typeface="Times New Roman" panose="02020603050405020304" pitchFamily="18" charset="0"/>
              </a:rPr>
              <a:t> &lt; 0, the citizen is a sitting duck.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 third insight from our EVL theory is that it’s often difficult to learn very much from observing real-world political situations.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 fourth important point. If the government is responsive to those citizens on whom it depends for loyalty whenever those citizens possess credible exit threats, why would the government ever take a benefit away from these citizens in the first place? </a:t>
            </a:r>
          </a:p>
          <a:p>
            <a:pPr marL="685800" lvl="1"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important point to note here is that those citizens who have credible exit options wield considerable power without ever needing to open their mouths (use voice) whenever the government depends on them.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Finally, the EVL theory of politics is as noteworthy for what it doesn’t explain as for what it does. Notice that in the theory as it stands, citizens use voice only when they expect it to be effective. </a:t>
            </a:r>
          </a:p>
          <a:p>
            <a:pPr marL="685800" lvl="1"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means that the theory can’t explain why we sometimes see governments being unresponsive to the demands of their citizens. </a:t>
            </a:r>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16</a:t>
            </a:fld>
            <a:endParaRPr lang="en-US" dirty="0"/>
          </a:p>
        </p:txBody>
      </p:sp>
    </p:spTree>
    <p:extLst>
      <p:ext uri="{BB962C8B-B14F-4D97-AF65-F5344CB8AC3E}">
        <p14:creationId xmlns:p14="http://schemas.microsoft.com/office/powerpoint/2010/main" val="537269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3-4 </a:t>
            </a:r>
            <a:r>
              <a:rPr lang="en-GB" sz="1200" dirty="0">
                <a:solidFill>
                  <a:srgbClr val="993300"/>
                </a:solidFill>
                <a:effectLst/>
                <a:latin typeface="Times New Roman" panose="02020603050405020304" pitchFamily="18" charset="0"/>
                <a:ea typeface="Times New Roman" panose="02020603050405020304" pitchFamily="18" charset="0"/>
              </a:rPr>
              <a:t>Assess the insights from the Exit, Voice, and Loyalty theory.</a:t>
            </a:r>
            <a:endParaRPr lang="en-US" dirty="0"/>
          </a:p>
          <a:p>
            <a:endParaRPr lang="en-US" dirty="0"/>
          </a:p>
          <a:p>
            <a:pPr marL="0" marR="0" indent="182880" algn="just" hangingPunct="0">
              <a:lnSpc>
                <a:spcPct val="150000"/>
              </a:lnSpc>
              <a:spcBef>
                <a:spcPts val="0"/>
              </a:spcBef>
              <a:spcAft>
                <a:spcPts val="0"/>
              </a:spcAft>
            </a:pPr>
            <a:r>
              <a:rPr lang="en-GB" sz="1800" dirty="0">
                <a:solidFill>
                  <a:srgbClr val="92D050"/>
                </a:solidFill>
                <a:effectLst/>
                <a:latin typeface="Times New Roman" panose="02020603050405020304" pitchFamily="18" charset="0"/>
                <a:ea typeface="Times New Roman" panose="02020603050405020304" pitchFamily="18" charset="0"/>
              </a:rPr>
              <a:t>Note: Only in the shaded cell, where the citizen has a credible exit threat and the government is dependent, can the citizen exert power over the government.</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17</a:t>
            </a:fld>
            <a:endParaRPr lang="en-US" dirty="0"/>
          </a:p>
        </p:txBody>
      </p:sp>
    </p:spTree>
    <p:extLst>
      <p:ext uri="{BB962C8B-B14F-4D97-AF65-F5344CB8AC3E}">
        <p14:creationId xmlns:p14="http://schemas.microsoft.com/office/powerpoint/2010/main" val="887615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19</a:t>
            </a:fld>
            <a:endParaRPr lang="en-US" dirty="0"/>
          </a:p>
        </p:txBody>
      </p:sp>
    </p:spTree>
    <p:extLst>
      <p:ext uri="{BB962C8B-B14F-4D97-AF65-F5344CB8AC3E}">
        <p14:creationId xmlns:p14="http://schemas.microsoft.com/office/powerpoint/2010/main" val="27105950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20</a:t>
            </a:fld>
            <a:endParaRPr lang="en-US" dirty="0"/>
          </a:p>
        </p:txBody>
      </p:sp>
    </p:spTree>
    <p:extLst>
      <p:ext uri="{BB962C8B-B14F-4D97-AF65-F5344CB8AC3E}">
        <p14:creationId xmlns:p14="http://schemas.microsoft.com/office/powerpoint/2010/main" val="3750570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21</a:t>
            </a:fld>
            <a:endParaRPr lang="en-US" dirty="0"/>
          </a:p>
        </p:txBody>
      </p:sp>
    </p:spTree>
    <p:extLst>
      <p:ext uri="{BB962C8B-B14F-4D97-AF65-F5344CB8AC3E}">
        <p14:creationId xmlns:p14="http://schemas.microsoft.com/office/powerpoint/2010/main" val="26369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3-1 </a:t>
            </a:r>
            <a:r>
              <a:rPr lang="en-GB" sz="1200" dirty="0">
                <a:solidFill>
                  <a:srgbClr val="993300"/>
                </a:solidFill>
                <a:effectLst/>
                <a:latin typeface="Times New Roman" panose="02020603050405020304" pitchFamily="18" charset="0"/>
                <a:ea typeface="Times New Roman" panose="02020603050405020304" pitchFamily="18" charset="0"/>
              </a:rPr>
              <a:t>Identify what makes a situation political.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3-2 </a:t>
            </a:r>
            <a:r>
              <a:rPr lang="en-GB" sz="1200" dirty="0">
                <a:solidFill>
                  <a:srgbClr val="993300"/>
                </a:solidFill>
                <a:effectLst/>
                <a:latin typeface="Times New Roman" panose="02020603050405020304" pitchFamily="18" charset="0"/>
                <a:ea typeface="Times New Roman" panose="02020603050405020304" pitchFamily="18" charset="0"/>
              </a:rPr>
              <a:t>Explain where power comes from. Who has it? Why do they have it? How and when is it used?</a:t>
            </a:r>
            <a:endParaRPr lang="en-US" sz="1200" dirty="0">
              <a:solidFill>
                <a:srgbClr val="993300"/>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993300"/>
              </a:solidFill>
              <a:effectLst/>
              <a:latin typeface="Times New Roman" panose="02020603050405020304" pitchFamily="18" charset="0"/>
              <a:ea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3</a:t>
            </a:fld>
            <a:endParaRPr lang="en-US" dirty="0"/>
          </a:p>
        </p:txBody>
      </p:sp>
    </p:spTree>
    <p:extLst>
      <p:ext uri="{BB962C8B-B14F-4D97-AF65-F5344CB8AC3E}">
        <p14:creationId xmlns:p14="http://schemas.microsoft.com/office/powerpoint/2010/main" val="30298369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22</a:t>
            </a:fld>
            <a:endParaRPr lang="en-US" dirty="0"/>
          </a:p>
        </p:txBody>
      </p:sp>
    </p:spTree>
    <p:extLst>
      <p:ext uri="{BB962C8B-B14F-4D97-AF65-F5344CB8AC3E}">
        <p14:creationId xmlns:p14="http://schemas.microsoft.com/office/powerpoint/2010/main" val="34085862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23</a:t>
            </a:fld>
            <a:endParaRPr lang="en-US" dirty="0"/>
          </a:p>
        </p:txBody>
      </p:sp>
    </p:spTree>
    <p:extLst>
      <p:ext uri="{BB962C8B-B14F-4D97-AF65-F5344CB8AC3E}">
        <p14:creationId xmlns:p14="http://schemas.microsoft.com/office/powerpoint/2010/main" val="15746681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24</a:t>
            </a:fld>
            <a:endParaRPr lang="en-US" dirty="0"/>
          </a:p>
        </p:txBody>
      </p:sp>
    </p:spTree>
    <p:extLst>
      <p:ext uri="{BB962C8B-B14F-4D97-AF65-F5344CB8AC3E}">
        <p14:creationId xmlns:p14="http://schemas.microsoft.com/office/powerpoint/2010/main" val="1405414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25</a:t>
            </a:fld>
            <a:endParaRPr lang="en-US" dirty="0"/>
          </a:p>
        </p:txBody>
      </p:sp>
    </p:spTree>
    <p:extLst>
      <p:ext uri="{BB962C8B-B14F-4D97-AF65-F5344CB8AC3E}">
        <p14:creationId xmlns:p14="http://schemas.microsoft.com/office/powerpoint/2010/main" val="23821611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26</a:t>
            </a:fld>
            <a:endParaRPr lang="en-US" dirty="0"/>
          </a:p>
        </p:txBody>
      </p:sp>
    </p:spTree>
    <p:extLst>
      <p:ext uri="{BB962C8B-B14F-4D97-AF65-F5344CB8AC3E}">
        <p14:creationId xmlns:p14="http://schemas.microsoft.com/office/powerpoint/2010/main" val="981388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3-1 </a:t>
            </a:r>
            <a:r>
              <a:rPr lang="en-GB" sz="1200" dirty="0">
                <a:solidFill>
                  <a:srgbClr val="993300"/>
                </a:solidFill>
                <a:effectLst/>
                <a:latin typeface="Times New Roman" panose="02020603050405020304" pitchFamily="18" charset="0"/>
                <a:ea typeface="Times New Roman" panose="02020603050405020304" pitchFamily="18" charset="0"/>
              </a:rPr>
              <a:t>Identify what makes a situation political.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3-2 </a:t>
            </a:r>
            <a:r>
              <a:rPr lang="en-GB" sz="1200" dirty="0">
                <a:solidFill>
                  <a:srgbClr val="993300"/>
                </a:solidFill>
                <a:effectLst/>
                <a:latin typeface="Times New Roman" panose="02020603050405020304" pitchFamily="18" charset="0"/>
                <a:ea typeface="Times New Roman" panose="02020603050405020304" pitchFamily="18" charset="0"/>
              </a:rPr>
              <a:t>Explain where power comes from. Who has it? Why do they have it? How and when is it used?</a:t>
            </a:r>
            <a:endParaRPr lang="en-US" sz="1200" dirty="0">
              <a:solidFill>
                <a:srgbClr val="993300"/>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993300"/>
              </a:solidFill>
              <a:effectLst/>
              <a:latin typeface="Times New Roman" panose="02020603050405020304" pitchFamily="18" charset="0"/>
              <a:ea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4</a:t>
            </a:fld>
            <a:endParaRPr lang="en-US" dirty="0"/>
          </a:p>
        </p:txBody>
      </p:sp>
    </p:spTree>
    <p:extLst>
      <p:ext uri="{BB962C8B-B14F-4D97-AF65-F5344CB8AC3E}">
        <p14:creationId xmlns:p14="http://schemas.microsoft.com/office/powerpoint/2010/main" val="3442622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L.O. 3-1 </a:t>
            </a:r>
            <a:r>
              <a:rPr lang="en-GB"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rPr>
              <a:t>Identify what makes a situation political.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L.O. 3-2 </a:t>
            </a:r>
            <a:r>
              <a:rPr lang="en-GB"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rPr>
              <a:t>Explain where power comes from. Who has it? Why do they have it? How and when is it used?</a:t>
            </a:r>
            <a:endParaRPr lang="en-US"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5</a:t>
            </a:fld>
            <a:endParaRPr lang="en-US"/>
          </a:p>
        </p:txBody>
      </p:sp>
    </p:spTree>
    <p:extLst>
      <p:ext uri="{BB962C8B-B14F-4D97-AF65-F5344CB8AC3E}">
        <p14:creationId xmlns:p14="http://schemas.microsoft.com/office/powerpoint/2010/main" val="2039709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3-1 </a:t>
            </a:r>
            <a:r>
              <a:rPr lang="en-GB" sz="1200" dirty="0">
                <a:solidFill>
                  <a:srgbClr val="993300"/>
                </a:solidFill>
                <a:effectLst/>
                <a:latin typeface="Times New Roman" panose="02020603050405020304" pitchFamily="18" charset="0"/>
                <a:ea typeface="Times New Roman" panose="02020603050405020304" pitchFamily="18" charset="0"/>
              </a:rPr>
              <a:t>Identify what makes a situation political.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3-2 </a:t>
            </a:r>
            <a:r>
              <a:rPr lang="en-GB" sz="1200" dirty="0">
                <a:solidFill>
                  <a:srgbClr val="993300"/>
                </a:solidFill>
                <a:effectLst/>
                <a:latin typeface="Times New Roman" panose="02020603050405020304" pitchFamily="18" charset="0"/>
                <a:ea typeface="Times New Roman" panose="02020603050405020304" pitchFamily="18" charset="0"/>
              </a:rPr>
              <a:t>Explain where power comes from. Who has it? Why do they have it? How and when is it used?</a:t>
            </a:r>
            <a:endParaRPr lang="en-US" sz="1200" dirty="0">
              <a:solidFill>
                <a:srgbClr val="993300"/>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993300"/>
              </a:solidFill>
              <a:effectLst/>
              <a:latin typeface="Times New Roman" panose="02020603050405020304" pitchFamily="18" charset="0"/>
              <a:ea typeface="Times New Roman" panose="02020603050405020304" pitchFamily="18" charset="0"/>
            </a:endParaRPr>
          </a:p>
          <a:p>
            <a:endParaRPr lang="en-US" dirty="0"/>
          </a:p>
          <a:p>
            <a:pPr marL="0" marR="0">
              <a:lnSpc>
                <a:spcPct val="150000"/>
              </a:lnSpc>
              <a:spcBef>
                <a:spcPts val="0"/>
              </a:spcBef>
              <a:spcAft>
                <a:spcPts val="0"/>
              </a:spcAft>
            </a:pPr>
            <a:r>
              <a:rPr lang="en-US" sz="1200" i="1" dirty="0">
                <a:solidFill>
                  <a:srgbClr val="00B050"/>
                </a:solidFill>
                <a:effectLst/>
                <a:latin typeface="Times New Roman" panose="02020603050405020304" pitchFamily="18" charset="0"/>
                <a:ea typeface="Calibri" panose="020F0502020204030204" pitchFamily="34" charset="0"/>
              </a:rPr>
              <a:t>Note:</a:t>
            </a:r>
            <a:r>
              <a:rPr lang="en-US" sz="1200" dirty="0">
                <a:solidFill>
                  <a:srgbClr val="00B050"/>
                </a:solidFill>
                <a:effectLst/>
                <a:latin typeface="Times New Roman" panose="02020603050405020304" pitchFamily="18" charset="0"/>
                <a:ea typeface="Calibri" panose="020F0502020204030204" pitchFamily="34" charset="0"/>
              </a:rPr>
              <a:t> </a:t>
            </a:r>
            <a:r>
              <a:rPr lang="en-US" sz="1200" i="1" dirty="0">
                <a:solidFill>
                  <a:srgbClr val="00B050"/>
                </a:solidFill>
                <a:effectLst/>
                <a:latin typeface="Times New Roman" panose="02020603050405020304" pitchFamily="18" charset="0"/>
                <a:ea typeface="Calibri" panose="020F0502020204030204" pitchFamily="34" charset="0"/>
              </a:rPr>
              <a:t>E</a:t>
            </a:r>
            <a:r>
              <a:rPr lang="en-US" sz="1200" dirty="0">
                <a:solidFill>
                  <a:srgbClr val="00B050"/>
                </a:solidFill>
                <a:effectLst/>
                <a:latin typeface="Times New Roman" panose="02020603050405020304" pitchFamily="18" charset="0"/>
                <a:ea typeface="Calibri" panose="020F0502020204030204" pitchFamily="34" charset="0"/>
              </a:rPr>
              <a:t> = citizen’s exit payoff; 1 = value of benefit taken from the citizen by the government; </a:t>
            </a:r>
            <a:r>
              <a:rPr lang="en-US" sz="1200" i="1" dirty="0">
                <a:solidFill>
                  <a:srgbClr val="00B050"/>
                </a:solidFill>
                <a:effectLst/>
                <a:latin typeface="Times New Roman" panose="02020603050405020304" pitchFamily="18" charset="0"/>
                <a:ea typeface="Calibri" panose="020F0502020204030204" pitchFamily="34" charset="0"/>
              </a:rPr>
              <a:t>L</a:t>
            </a:r>
            <a:r>
              <a:rPr lang="en-US" sz="1200" dirty="0">
                <a:solidFill>
                  <a:srgbClr val="00B050"/>
                </a:solidFill>
                <a:effectLst/>
                <a:latin typeface="Times New Roman" panose="02020603050405020304" pitchFamily="18" charset="0"/>
                <a:ea typeface="Calibri" panose="020F0502020204030204" pitchFamily="34" charset="0"/>
              </a:rPr>
              <a:t> = government’s value from having a loyal citizen who does not exit; </a:t>
            </a:r>
            <a:r>
              <a:rPr lang="en-US" sz="1200" i="1" dirty="0">
                <a:solidFill>
                  <a:srgbClr val="00B050"/>
                </a:solidFill>
                <a:effectLst/>
                <a:latin typeface="Times New Roman" panose="02020603050405020304" pitchFamily="18" charset="0"/>
                <a:ea typeface="Calibri" panose="020F0502020204030204" pitchFamily="34" charset="0"/>
              </a:rPr>
              <a:t>c</a:t>
            </a:r>
            <a:r>
              <a:rPr lang="en-US" sz="1200" dirty="0">
                <a:solidFill>
                  <a:srgbClr val="00B050"/>
                </a:solidFill>
                <a:effectLst/>
                <a:latin typeface="Times New Roman" panose="02020603050405020304" pitchFamily="18" charset="0"/>
                <a:ea typeface="Calibri" panose="020F0502020204030204" pitchFamily="34" charset="0"/>
              </a:rPr>
              <a:t> = cost of using voice.</a:t>
            </a: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6</a:t>
            </a:fld>
            <a:endParaRPr lang="en-US" dirty="0"/>
          </a:p>
        </p:txBody>
      </p:sp>
    </p:spTree>
    <p:extLst>
      <p:ext uri="{BB962C8B-B14F-4D97-AF65-F5344CB8AC3E}">
        <p14:creationId xmlns:p14="http://schemas.microsoft.com/office/powerpoint/2010/main" val="3700426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3-1 </a:t>
            </a:r>
            <a:r>
              <a:rPr lang="en-GB" sz="1200" dirty="0">
                <a:solidFill>
                  <a:srgbClr val="993300"/>
                </a:solidFill>
                <a:effectLst/>
                <a:latin typeface="Times New Roman" panose="02020603050405020304" pitchFamily="18" charset="0"/>
                <a:ea typeface="Times New Roman" panose="02020603050405020304" pitchFamily="18" charset="0"/>
              </a:rPr>
              <a:t>Identify what makes a situation political.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3-2 </a:t>
            </a:r>
            <a:r>
              <a:rPr lang="en-GB" sz="1200" dirty="0">
                <a:solidFill>
                  <a:srgbClr val="993300"/>
                </a:solidFill>
                <a:effectLst/>
                <a:latin typeface="Times New Roman" panose="02020603050405020304" pitchFamily="18" charset="0"/>
                <a:ea typeface="Times New Roman" panose="02020603050405020304" pitchFamily="18" charset="0"/>
              </a:rPr>
              <a:t>Explain where power comes from. Who has it? Why do they have it? How and when is it used?</a:t>
            </a:r>
            <a:endParaRPr lang="en-US" sz="1200" dirty="0">
              <a:solidFill>
                <a:srgbClr val="993300"/>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993300"/>
              </a:solidFill>
              <a:effectLst/>
              <a:latin typeface="Times New Roman" panose="02020603050405020304" pitchFamily="18" charset="0"/>
              <a:ea typeface="Times New Roman" panose="02020603050405020304" pitchFamily="18" charset="0"/>
            </a:endParaRPr>
          </a:p>
          <a:p>
            <a:endParaRPr lang="en-US" dirty="0"/>
          </a:p>
          <a:p>
            <a:pPr marL="0" marR="0">
              <a:lnSpc>
                <a:spcPct val="150000"/>
              </a:lnSpc>
              <a:spcBef>
                <a:spcPts val="0"/>
              </a:spcBef>
              <a:spcAft>
                <a:spcPts val="0"/>
              </a:spcAft>
            </a:pPr>
            <a:r>
              <a:rPr lang="en-US" sz="1800" i="1" dirty="0">
                <a:solidFill>
                  <a:srgbClr val="00B050"/>
                </a:solidFill>
                <a:effectLst/>
                <a:latin typeface="Times New Roman" panose="02020603050405020304" pitchFamily="18" charset="0"/>
                <a:ea typeface="Calibri" panose="020F0502020204030204" pitchFamily="34" charset="0"/>
              </a:rPr>
              <a:t>Note:</a:t>
            </a:r>
            <a:r>
              <a:rPr lang="en-US" sz="1800" dirty="0">
                <a:solidFill>
                  <a:srgbClr val="00B050"/>
                </a:solidFill>
                <a:effectLst/>
                <a:latin typeface="Times New Roman" panose="02020603050405020304" pitchFamily="18" charset="0"/>
                <a:ea typeface="Calibri" panose="020F0502020204030204" pitchFamily="34" charset="0"/>
              </a:rPr>
              <a:t> </a:t>
            </a:r>
            <a:r>
              <a:rPr lang="en-US" sz="1800" i="1" dirty="0">
                <a:solidFill>
                  <a:srgbClr val="00B050"/>
                </a:solidFill>
                <a:effectLst/>
                <a:latin typeface="Times New Roman" panose="02020603050405020304" pitchFamily="18" charset="0"/>
                <a:ea typeface="Calibri" panose="020F0502020204030204" pitchFamily="34" charset="0"/>
              </a:rPr>
              <a:t>E</a:t>
            </a:r>
            <a:r>
              <a:rPr lang="en-US" sz="1800" dirty="0">
                <a:solidFill>
                  <a:srgbClr val="00B050"/>
                </a:solidFill>
                <a:effectLst/>
                <a:latin typeface="Times New Roman" panose="02020603050405020304" pitchFamily="18" charset="0"/>
                <a:ea typeface="Calibri" panose="020F0502020204030204" pitchFamily="34" charset="0"/>
              </a:rPr>
              <a:t> = citizen’s exit payoff; 1 = value of benefit taken from the citizen by the government; </a:t>
            </a:r>
            <a:r>
              <a:rPr lang="en-US" sz="1800" i="1" dirty="0">
                <a:solidFill>
                  <a:srgbClr val="00B050"/>
                </a:solidFill>
                <a:effectLst/>
                <a:latin typeface="Times New Roman" panose="02020603050405020304" pitchFamily="18" charset="0"/>
                <a:ea typeface="Calibri" panose="020F0502020204030204" pitchFamily="34" charset="0"/>
              </a:rPr>
              <a:t>L</a:t>
            </a:r>
            <a:r>
              <a:rPr lang="en-US" sz="1800" dirty="0">
                <a:solidFill>
                  <a:srgbClr val="00B050"/>
                </a:solidFill>
                <a:effectLst/>
                <a:latin typeface="Times New Roman" panose="02020603050405020304" pitchFamily="18" charset="0"/>
                <a:ea typeface="Calibri" panose="020F0502020204030204" pitchFamily="34" charset="0"/>
              </a:rPr>
              <a:t> = government’s value from having a loyal citizen who does not exit; </a:t>
            </a:r>
            <a:r>
              <a:rPr lang="en-US" sz="1800" i="1" dirty="0">
                <a:solidFill>
                  <a:srgbClr val="00B050"/>
                </a:solidFill>
                <a:effectLst/>
                <a:latin typeface="Times New Roman" panose="02020603050405020304" pitchFamily="18" charset="0"/>
                <a:ea typeface="Calibri" panose="020F0502020204030204" pitchFamily="34" charset="0"/>
              </a:rPr>
              <a:t>c</a:t>
            </a:r>
            <a:r>
              <a:rPr lang="en-US" sz="1800" dirty="0">
                <a:solidFill>
                  <a:srgbClr val="00B050"/>
                </a:solidFill>
                <a:effectLst/>
                <a:latin typeface="Times New Roman" panose="02020603050405020304" pitchFamily="18" charset="0"/>
                <a:ea typeface="Calibri" panose="020F0502020204030204" pitchFamily="34" charset="0"/>
              </a:rPr>
              <a:t> = cost of using voice.</a:t>
            </a: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2631657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L.O. 3-1 </a:t>
            </a:r>
            <a:r>
              <a:rPr lang="en-GB"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rPr>
              <a:t>Identify what makes a situation political.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L.O. 3-2 </a:t>
            </a:r>
            <a:r>
              <a:rPr lang="en-GB"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rPr>
              <a:t>Explain where power comes from. Who has it? Why do they have it? How and when is it used?</a:t>
            </a:r>
            <a:endParaRPr lang="en-US"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Note:</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 E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citizen’s exit payoff; 1 = value of benefit taken from the citizen by the government;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L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government’s value from having a loyal citizen who doesn’t exit;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cost of using voice. It’s assumed that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 L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&gt; 0, and that</a:t>
            </a:r>
          </a:p>
          <a:p>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E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&lt; 1 –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The citizen’s payoffs are shown first because they’re the first player to make a choice; the government’s payoffs are shown second. A comma separates the payoffs for the two actors.</a:t>
            </a:r>
            <a:endParaRPr lang="en-US" sz="120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8</a:t>
            </a:fld>
            <a:endParaRPr lang="en-US"/>
          </a:p>
        </p:txBody>
      </p:sp>
    </p:spTree>
    <p:extLst>
      <p:ext uri="{BB962C8B-B14F-4D97-AF65-F5344CB8AC3E}">
        <p14:creationId xmlns:p14="http://schemas.microsoft.com/office/powerpoint/2010/main" val="4040249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 3-3 </a:t>
            </a:r>
            <a:r>
              <a:rPr lang="en-GB" sz="1800" dirty="0">
                <a:solidFill>
                  <a:srgbClr val="993300"/>
                </a:solidFill>
                <a:effectLst/>
                <a:latin typeface="Times New Roman" panose="02020603050405020304" pitchFamily="18" charset="0"/>
                <a:ea typeface="Times New Roman" panose="02020603050405020304" pitchFamily="18" charset="0"/>
              </a:rPr>
              <a:t>Explain the strategic situation described in the Exit, Voice, and Loyalty theory.</a:t>
            </a:r>
            <a:endParaRPr lang="en-US" sz="1800" dirty="0">
              <a:solidFill>
                <a:srgbClr val="993300"/>
              </a:solidFill>
              <a:effectLst/>
              <a:latin typeface="Times New Roman" panose="02020603050405020304" pitchFamily="18" charset="0"/>
              <a:ea typeface="Times New Roman" panose="02020603050405020304" pitchFamily="18" charset="0"/>
            </a:endParaRPr>
          </a:p>
          <a:p>
            <a:endParaRPr lang="en-US" dirty="0"/>
          </a:p>
          <a:p>
            <a:r>
              <a:rPr lang="en-US" dirty="0"/>
              <a:t>Think about consequences of choices</a:t>
            </a:r>
          </a:p>
          <a:p>
            <a:pPr marL="342900" indent="-3429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Actors in a strategic situation like the one shown in Figure 3.2 typically don’t make choices at random.</a:t>
            </a:r>
            <a:r>
              <a:rPr lang="en-US" dirty="0">
                <a:effectLst/>
              </a:rPr>
              <a:t>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Instead, they think about the consequences of their choices and therefore think ahead.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They try to think about and anticipate how the other actors they’re interacting with will respond to their choices. </a:t>
            </a:r>
          </a:p>
          <a:p>
            <a:pPr marL="228600" indent="-228600">
              <a:buAutoNum type="arabicPeriod"/>
            </a:pPr>
            <a:endParaRPr lang="en-US" dirty="0"/>
          </a:p>
          <a:p>
            <a:endParaRPr lang="en-US" dirty="0"/>
          </a:p>
          <a:p>
            <a:r>
              <a:rPr lang="en-US" dirty="0"/>
              <a:t>Backward induction</a:t>
            </a:r>
          </a:p>
          <a:p>
            <a:pPr marL="342900" indent="-3429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An actor might ask themselves how some other actor would respond if they choose action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A</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how the same actor would respond if they choose action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B</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actor then chooses the action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A</a:t>
            </a:r>
            <a:r>
              <a:rPr lang="en-US" sz="1800" dirty="0">
                <a:effectLst/>
                <a:latin typeface="Calibri" panose="020F0502020204030204" pitchFamily="34" charset="0"/>
                <a:ea typeface="Calibri" panose="020F0502020204030204" pitchFamily="34" charset="0"/>
                <a:cs typeface="Times New Roman" panose="02020603050405020304" pitchFamily="18" charset="0"/>
              </a:rPr>
              <a:t> or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B</a:t>
            </a:r>
            <a:r>
              <a:rPr lang="en-US" sz="1800" dirty="0">
                <a:effectLst/>
                <a:latin typeface="Calibri" panose="020F0502020204030204" pitchFamily="34" charset="0"/>
                <a:ea typeface="Calibri" panose="020F0502020204030204" pitchFamily="34" charset="0"/>
                <a:cs typeface="Times New Roman" panose="02020603050405020304" pitchFamily="18" charset="0"/>
              </a:rPr>
              <a:t> that’s expected, in light of the anticipated reaction of other actors, to give them the highest payoff.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logical extension of this thought process leads players to begin at the end of the game and reason backward.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process is called backward induction and is probably something that most of us do unconsciously when making decisions in our everyday lives.</a:t>
            </a:r>
            <a:r>
              <a:rPr lang="en-US" dirty="0">
                <a:effectLst/>
              </a:rPr>
              <a:t> </a:t>
            </a:r>
            <a:endParaRPr lang="en-US" sz="1800" dirty="0">
              <a:effectLst/>
              <a:latin typeface="Calibri" panose="020F0502020204030204" pitchFamily="34" charset="0"/>
              <a:cs typeface="Times New Roman" panose="02020603050405020304" pitchFamily="18" charset="0"/>
            </a:endParaRP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the context of our particular strategic situation in Figure 3.2, backward induction requires starting at the bottom of the game tree and working our way to the top. </a:t>
            </a:r>
          </a:p>
          <a:p>
            <a:pPr marL="685800" lvl="1"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We indicate this choice by making the exit branch at the bottom choice in the game tree bold. This is shown in Figure 3.3.</a:t>
            </a:r>
            <a:r>
              <a:rPr lang="en-US" dirty="0">
                <a:effectLst/>
              </a:rPr>
              <a:t> </a:t>
            </a:r>
            <a:endParaRPr lang="en-US" sz="1800" dirty="0">
              <a:effectLst/>
              <a:latin typeface="Calibri" panose="020F0502020204030204" pitchFamily="34" charset="0"/>
              <a:cs typeface="Times New Roman" panose="02020603050405020304" pitchFamily="18" charset="0"/>
            </a:endParaRP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Now we move backward, up the game tree, to the previous choice, which is made by the government. </a:t>
            </a:r>
          </a:p>
          <a:p>
            <a:pPr marL="685800" lvl="1"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We indicate this choice by making the respond branch at this point in the game tree bold. This is shown in Figure 3.4.</a:t>
            </a:r>
            <a:r>
              <a:rPr lang="en-US" dirty="0">
                <a:effectLst/>
              </a:rPr>
              <a:t> </a:t>
            </a:r>
            <a:endParaRPr lang="en-US" sz="1800" dirty="0">
              <a:effectLst/>
              <a:latin typeface="Calibri" panose="020F0502020204030204" pitchFamily="34" charset="0"/>
              <a:cs typeface="Times New Roman" panose="02020603050405020304" pitchFamily="18" charset="0"/>
            </a:endParaRP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Now we move backward to the very top of the game tree. </a:t>
            </a:r>
          </a:p>
          <a:p>
            <a:pPr marL="685800" lvl="1"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We indicate this choice by making the voice branch at the top of the game tree bold. This is shown in Figure 3.5.</a:t>
            </a:r>
            <a:r>
              <a:rPr lang="en-US" dirty="0">
                <a:effectLst/>
              </a:rPr>
              <a:t>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Thanks to our use of backward induction, each of the choices shown in bold are the best available to the actor making the choice (citizen or government) given how that actor anticipates the other actor will respond further down the game tree.</a:t>
            </a:r>
            <a:r>
              <a:rPr lang="en-US" dirty="0">
                <a:effectLst/>
              </a:rPr>
              <a:t>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It's worth spending a moment to think through exactly why the government is responsive to the citizen in this scenario. </a:t>
            </a:r>
          </a:p>
          <a:p>
            <a:pPr marL="228600" indent="-228600">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government responds </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positively because it </a:t>
            </a:r>
            <a:r>
              <a:rPr lang="en-US" sz="1800" i="1"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anticipates </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the citizen will exit further down the </a:t>
            </a:r>
            <a:r>
              <a:rPr lang="en-US" sz="1800" dirty="0">
                <a:solidFill>
                  <a:srgbClr val="211D1E"/>
                </a:solidFill>
                <a:effectLst/>
                <a:latin typeface="Calibri" panose="020F0502020204030204" pitchFamily="34" charset="0"/>
                <a:ea typeface="Calibri" panose="020F0502020204030204" pitchFamily="34" charset="0"/>
                <a:cs typeface="Adobe Garamond Pro"/>
              </a:rPr>
              <a:t>game</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 tree if it ignores </a:t>
            </a:r>
            <a:r>
              <a:rPr lang="en-US" sz="1800" dirty="0">
                <a:solidFill>
                  <a:srgbClr val="211D1E"/>
                </a:solidFill>
                <a:effectLst/>
                <a:latin typeface="Calibri" panose="020F0502020204030204" pitchFamily="34" charset="0"/>
                <a:ea typeface="Calibri" panose="020F0502020204030204" pitchFamily="34" charset="0"/>
                <a:cs typeface="Adobe Garamond Pro"/>
              </a:rPr>
              <a:t>them</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 an outcome it wishes to avoid.</a:t>
            </a:r>
            <a:r>
              <a:rPr lang="en-US" dirty="0">
                <a:effectLst/>
              </a:rPr>
              <a:t> 	</a:t>
            </a:r>
          </a:p>
          <a:p>
            <a:pPr marL="228600" indent="-228600">
              <a:buAutoNum type="arabicPeriod"/>
            </a:pPr>
            <a:r>
              <a:rPr lang="en-US" sz="1800" dirty="0">
                <a:solidFill>
                  <a:srgbClr val="211D1E"/>
                </a:solidFill>
                <a:effectLst/>
                <a:latin typeface="Calibri" panose="020F0502020204030204" pitchFamily="34" charset="0"/>
                <a:ea typeface="Calibri" panose="020F0502020204030204" pitchFamily="34" charset="0"/>
                <a:cs typeface="Adobe Garamond Pro"/>
              </a:rPr>
              <a:t>Think theoretically about things that might have happened but didn’t, things that </a:t>
            </a:r>
            <a:r>
              <a:rPr lang="en-US" sz="1800" i="1" dirty="0">
                <a:solidFill>
                  <a:srgbClr val="211D1E"/>
                </a:solidFill>
                <a:effectLst/>
                <a:latin typeface="Calibri" panose="020F0502020204030204" pitchFamily="34" charset="0"/>
                <a:ea typeface="Calibri" panose="020F0502020204030204" pitchFamily="34" charset="0"/>
                <a:cs typeface="Adobe Garamond Pro"/>
              </a:rPr>
              <a:t>weren’t</a:t>
            </a:r>
            <a:r>
              <a:rPr lang="en-US" sz="1800" dirty="0">
                <a:solidFill>
                  <a:srgbClr val="211D1E"/>
                </a:solidFill>
                <a:effectLst/>
                <a:latin typeface="Calibri" panose="020F0502020204030204" pitchFamily="34" charset="0"/>
                <a:ea typeface="Calibri" panose="020F0502020204030204" pitchFamily="34" charset="0"/>
                <a:cs typeface="Adobe Garamond Pro"/>
              </a:rPr>
              <a:t> observed</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a:t>
            </a:r>
            <a:r>
              <a:rPr lang="en-US" dirty="0">
                <a:effectLst/>
              </a:rPr>
              <a:t> </a:t>
            </a:r>
            <a:endParaRPr lang="en-US" dirty="0"/>
          </a:p>
          <a:p>
            <a:endParaRPr lang="en-US" dirty="0"/>
          </a:p>
          <a:p>
            <a:r>
              <a:rPr lang="en-US" dirty="0"/>
              <a:t>Credible exit threat</a:t>
            </a:r>
          </a:p>
          <a:p>
            <a:pPr marL="342900" indent="-342900">
              <a:buAutoNum type="arabicPeriod"/>
            </a:pP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Our analysis of the EVL theory so far has focused on the scenario where the citizen has a credible exit threat (</a:t>
            </a:r>
            <a:r>
              <a:rPr lang="en-US" sz="1800" i="1"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E </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&gt; 0) and the government is dependent (</a:t>
            </a:r>
            <a:r>
              <a:rPr lang="en-US" sz="1800" i="1"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L </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&gt; 1). What happens if we change the scenario? </a:t>
            </a:r>
          </a:p>
          <a:p>
            <a:pPr marL="228600" indent="-228600">
              <a:buAutoNum type="arabicPeriod"/>
            </a:pP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What happens, for example, if we retain the assumption that the government is dependent (</a:t>
            </a:r>
            <a:r>
              <a:rPr lang="en-US" sz="1800" i="1"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L </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&gt; 1), but now assume the citizen lacks a credible exit threat (</a:t>
            </a:r>
            <a:r>
              <a:rPr lang="en-US" sz="1800" i="1"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E </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&lt; 0)?</a:t>
            </a:r>
            <a:r>
              <a:rPr lang="en-US" dirty="0">
                <a:effectLst/>
              </a:rPr>
              <a:t> </a:t>
            </a:r>
          </a:p>
          <a:p>
            <a:pPr marL="685800" lvl="1" indent="-228600">
              <a:buAutoNum type="arabicPeriod"/>
            </a:pP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Let’s assume that, as unhappy as the citizen may be with the policy the government has introduced, remaining loyal is preferred to exiting. </a:t>
            </a:r>
          </a:p>
          <a:p>
            <a:pPr marL="685800" lvl="1" indent="-228600">
              <a:buAutoNum type="arabicPeriod"/>
            </a:pP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The decision tree for this particular scenario is shown in Figure 3.6. </a:t>
            </a:r>
            <a:endParaRPr lang="en-US" sz="1800" dirty="0">
              <a:solidFill>
                <a:srgbClr val="211D1E"/>
              </a:solidFill>
              <a:effectLst/>
              <a:latin typeface="Calibri" panose="020F0502020204030204" pitchFamily="34" charset="0"/>
              <a:cs typeface="Times New Roman" panose="02020603050405020304" pitchFamily="18" charset="0"/>
            </a:endParaRPr>
          </a:p>
          <a:p>
            <a:pPr marL="228600" indent="-228600">
              <a:buAutoNum type="arabicPeriod"/>
            </a:pP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Let’s now look at a third scenario where we assume the citizen has a credible exit threat (</a:t>
            </a:r>
            <a:r>
              <a:rPr lang="en-US" sz="1800" i="1"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E </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&gt; 0) but the government is autonomous and doesn’t depend on the citizen (</a:t>
            </a:r>
            <a:r>
              <a:rPr lang="en-US" sz="1800" i="1"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L </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&lt; 1). </a:t>
            </a:r>
          </a:p>
          <a:p>
            <a:pPr marL="685800" lvl="1" indent="-228600">
              <a:buAutoNum type="arabicPeriod"/>
            </a:pP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An autonomous government is one that values what it took from the citizen (1) more than the citizen’s loyalty (</a:t>
            </a:r>
            <a:r>
              <a:rPr lang="en-US" sz="1800" i="1"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L</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 </a:t>
            </a:r>
          </a:p>
          <a:p>
            <a:pPr marL="685800" lvl="1" indent="-228600">
              <a:buAutoNum type="arabicPeriod"/>
            </a:pP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800" dirty="0">
                <a:solidFill>
                  <a:srgbClr val="211D1E"/>
                </a:solidFill>
                <a:effectLst/>
                <a:latin typeface="Calibri" panose="020F0502020204030204" pitchFamily="34" charset="0"/>
                <a:ea typeface="Calibri" panose="020F0502020204030204" pitchFamily="34" charset="0"/>
                <a:cs typeface="Adobe Garamond Pro"/>
              </a:rPr>
              <a:t>game</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 tree for this particular scenario is shown in Figure 3.7. </a:t>
            </a:r>
          </a:p>
          <a:p>
            <a:pPr marL="228600" indent="-228600">
              <a:buAutoNum type="arabicPeriod"/>
            </a:pP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Let’s look at the last possible scenario. What happens if we assume the citizen lacks a credible exit threat (</a:t>
            </a:r>
            <a:r>
              <a:rPr lang="en-US" sz="1800" i="1"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E </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&lt; 0) and the government is autonomous (</a:t>
            </a:r>
            <a:r>
              <a:rPr lang="en-US" sz="1800" i="1"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L </a:t>
            </a:r>
            <a:r>
              <a:rPr lang="en-US" sz="1800" dirty="0">
                <a:solidFill>
                  <a:srgbClr val="211D1E"/>
                </a:solidFill>
                <a:effectLst/>
                <a:latin typeface="Calibri" panose="020F0502020204030204" pitchFamily="34" charset="0"/>
                <a:ea typeface="Calibri" panose="020F0502020204030204" pitchFamily="34" charset="0"/>
                <a:cs typeface="Adobe Garamond Pro"/>
              </a:rPr>
              <a:t>&lt;</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 1)? </a:t>
            </a:r>
          </a:p>
          <a:p>
            <a:pPr marL="685800" lvl="1" indent="-228600">
              <a:buAutoNum type="arabicPeriod"/>
            </a:pP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800" dirty="0">
                <a:solidFill>
                  <a:srgbClr val="211D1E"/>
                </a:solidFill>
                <a:effectLst/>
                <a:latin typeface="Calibri" panose="020F0502020204030204" pitchFamily="34" charset="0"/>
                <a:ea typeface="Calibri" panose="020F0502020204030204" pitchFamily="34" charset="0"/>
                <a:cs typeface="Adobe Garamond Pro"/>
              </a:rPr>
              <a:t>game</a:t>
            </a:r>
            <a:r>
              <a:rPr lang="en-US" sz="1800" dirty="0">
                <a:solidFill>
                  <a:srgbClr val="211D1E"/>
                </a:solidFill>
                <a:effectLst/>
                <a:latin typeface="Calibri" panose="020F0502020204030204" pitchFamily="34" charset="0"/>
                <a:ea typeface="Calibri" panose="020F0502020204030204" pitchFamily="34" charset="0"/>
                <a:cs typeface="Times New Roman" panose="02020603050405020304" pitchFamily="18" charset="0"/>
              </a:rPr>
              <a:t> tree for this fourth scenario is shown in Figure 3.8. </a:t>
            </a:r>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1103612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L.O. 3-3 </a:t>
            </a:r>
            <a:r>
              <a:rPr lang="en-GB"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rPr>
              <a:t>Explain the strategic situation described in the Exit, Voice, and Loyalty theory.</a:t>
            </a:r>
            <a:endParaRPr lang="en-US" sz="1200" dirty="0">
              <a:solidFill>
                <a:srgbClr val="993300"/>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Note: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E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citizen’s exit payoff; 1 = value of benefit taken from the citizen by the government;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L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government’s value from having a loyal citizen who doesn’t exit;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cost of using voice. It’s assumed that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 L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&gt; 0;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E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&lt; 1 – </a:t>
            </a:r>
            <a:r>
              <a:rPr lang="en-US" sz="1200" b="0" i="1" u="none" strike="noStrike" kern="1200" baseline="0" dirty="0">
                <a:solidFill>
                  <a:schemeClr val="tx1"/>
                </a:solidFill>
                <a:latin typeface="Arial" panose="020B0604020202020204" pitchFamily="34" charset="0"/>
                <a:ea typeface="+mn-ea"/>
                <a:cs typeface="Arial" panose="020B0604020202020204" pitchFamily="34" charset="0"/>
              </a:rPr>
              <a:t>c; E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&gt; 0.</a:t>
            </a:r>
            <a:endParaRPr lang="en-US" sz="120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10</a:t>
            </a:fld>
            <a:endParaRPr lang="en-US"/>
          </a:p>
        </p:txBody>
      </p:sp>
    </p:spTree>
    <p:extLst>
      <p:ext uri="{BB962C8B-B14F-4D97-AF65-F5344CB8AC3E}">
        <p14:creationId xmlns:p14="http://schemas.microsoft.com/office/powerpoint/2010/main" val="102996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E2F2F6"/>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solidFill>
                  <a:schemeClr val="tx1"/>
                </a:solidFill>
              </a:defRPr>
            </a:lvl1pPr>
          </a:lstStyle>
          <a:p>
            <a:r>
              <a:rPr lang="en-US" dirty="0"/>
              <a:t>Author, Title and Edition. © 20XX SAGE Publishing.</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dirty="0"/>
          </a:p>
        </p:txBody>
      </p:sp>
      <p:sp>
        <p:nvSpPr>
          <p:cNvPr id="7" name="Title 6"/>
          <p:cNvSpPr>
            <a:spLocks noGrp="1"/>
          </p:cNvSpPr>
          <p:nvPr>
            <p:ph type="title"/>
          </p:nvPr>
        </p:nvSpPr>
        <p:spPr>
          <a:xfrm>
            <a:off x="1371600" y="3733800"/>
            <a:ext cx="6400800" cy="1752600"/>
          </a:xfrm>
        </p:spPr>
        <p:txBody>
          <a:bodyPr>
            <a:normAutofit/>
          </a:bodyPr>
          <a:lstStyle>
            <a:lvl1pPr>
              <a:defRPr sz="3200">
                <a:solidFill>
                  <a:schemeClr val="tx1"/>
                </a:solidFill>
                <a:latin typeface="+mn-lt"/>
              </a:defRPr>
            </a:lvl1pPr>
          </a:lstStyle>
          <a:p>
            <a:r>
              <a:rPr lang="en-US" dirty="0"/>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Author, Title and Edition. © 20XX SAGE Publishing.</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Author, Title and Edition. © 20XX SAGE Publishing.</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Chambliss, Making Sense of the Social World, 7e. © 2025 SAGE Publishing.</a:t>
            </a:r>
            <a:endParaRPr lang="en-US" dirty="0"/>
          </a:p>
        </p:txBody>
      </p:sp>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57200" y="2133601"/>
            <a:ext cx="8229600" cy="83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ontent Placeholder 6">
            <a:extLst>
              <a:ext uri="{FF2B5EF4-FFF2-40B4-BE49-F238E27FC236}">
                <a16:creationId xmlns:a16="http://schemas.microsoft.com/office/drawing/2014/main" id="{AE33146F-9291-A393-F831-502E86D203B3}"/>
              </a:ext>
            </a:extLst>
          </p:cNvPr>
          <p:cNvSpPr>
            <a:spLocks noGrp="1"/>
          </p:cNvSpPr>
          <p:nvPr>
            <p:ph sz="quarter" idx="13"/>
          </p:nvPr>
        </p:nvSpPr>
        <p:spPr>
          <a:xfrm>
            <a:off x="457200" y="3048000"/>
            <a:ext cx="8229600" cy="60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9" name="Content Placeholder 8">
            <a:extLst>
              <a:ext uri="{FF2B5EF4-FFF2-40B4-BE49-F238E27FC236}">
                <a16:creationId xmlns:a16="http://schemas.microsoft.com/office/drawing/2014/main" id="{3566296B-3BD4-C920-BCD0-B3DA6A1EDD91}"/>
              </a:ext>
            </a:extLst>
          </p:cNvPr>
          <p:cNvSpPr>
            <a:spLocks noGrp="1"/>
          </p:cNvSpPr>
          <p:nvPr>
            <p:ph sz="quarter" idx="14"/>
          </p:nvPr>
        </p:nvSpPr>
        <p:spPr>
          <a:xfrm>
            <a:off x="457200" y="3733800"/>
            <a:ext cx="8229600" cy="60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1" name="Content Placeholder 10">
            <a:extLst>
              <a:ext uri="{FF2B5EF4-FFF2-40B4-BE49-F238E27FC236}">
                <a16:creationId xmlns:a16="http://schemas.microsoft.com/office/drawing/2014/main" id="{E5DDAA98-944C-44B7-1094-6874AF2DABDC}"/>
              </a:ext>
            </a:extLst>
          </p:cNvPr>
          <p:cNvSpPr>
            <a:spLocks noGrp="1"/>
          </p:cNvSpPr>
          <p:nvPr>
            <p:ph sz="quarter" idx="15"/>
          </p:nvPr>
        </p:nvSpPr>
        <p:spPr>
          <a:xfrm>
            <a:off x="457200" y="4419600"/>
            <a:ext cx="8229600" cy="565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3" name="Content Placeholder 12">
            <a:extLst>
              <a:ext uri="{FF2B5EF4-FFF2-40B4-BE49-F238E27FC236}">
                <a16:creationId xmlns:a16="http://schemas.microsoft.com/office/drawing/2014/main" id="{1A17CD32-FA55-425B-D509-706E78678285}"/>
              </a:ext>
            </a:extLst>
          </p:cNvPr>
          <p:cNvSpPr>
            <a:spLocks noGrp="1"/>
          </p:cNvSpPr>
          <p:nvPr>
            <p:ph sz="quarter" idx="16"/>
          </p:nvPr>
        </p:nvSpPr>
        <p:spPr>
          <a:xfrm>
            <a:off x="457200" y="5060950"/>
            <a:ext cx="8229600" cy="654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26513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Author, Title and Edition. © 20XX SAGE Publishing.</a:t>
            </a:r>
          </a:p>
        </p:txBody>
      </p:sp>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Author, Title and Edition. © 20XX SAGE Publishing.</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Author, Title and Edition. © 20XX SAGE Publishing.</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Author, Title and Edition. © 20XX SAGE Publishing.</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Author, Title and Edition. © 20XX SAGE Publishing.</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Author, Title and Edition. © 20XX SAGE Publishing.</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Author, Title and Edition. © 20XX SAGE Publishing.</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solidFill>
                <a:latin typeface="Arial" panose="020B0604020202020204" pitchFamily="34" charset="0"/>
                <a:cs typeface="Arial" panose="020B0604020202020204" pitchFamily="34" charset="0"/>
              </a:defRPr>
            </a:lvl1pPr>
          </a:lstStyle>
          <a:p>
            <a:r>
              <a:rPr lang="en-US" dirty="0"/>
              <a:t>Author, Title and Edition. © 20XX SAGE Publishing.</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 id="2147483662"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slide" Target="slide2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slide" Target="slide2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slide" Target="slide2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slide" Target="slide2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slide" Target="slide25.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slide" Target="slide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slide" Target="slide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slide" Target="slide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95800"/>
            <a:ext cx="6400800" cy="1752600"/>
          </a:xfrm>
        </p:spPr>
        <p:txBody>
          <a:bodyPr/>
          <a:lstStyle/>
          <a:p>
            <a:pPr marL="0" indent="0"/>
            <a:r>
              <a:rPr lang="en-US" dirty="0"/>
              <a:t> Clark, Foundations of Comparative Politics, Edition 2</a:t>
            </a:r>
            <a:br>
              <a:rPr lang="en-US" dirty="0"/>
            </a:br>
            <a:r>
              <a:rPr lang="en-US" dirty="0"/>
              <a:t>Chapter 3: What is Politics?</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3BBF4-E134-30C2-9CF2-07C3F0814E69}"/>
              </a:ext>
            </a:extLst>
          </p:cNvPr>
          <p:cNvSpPr>
            <a:spLocks noGrp="1"/>
          </p:cNvSpPr>
          <p:nvPr>
            <p:ph type="title"/>
          </p:nvPr>
        </p:nvSpPr>
        <p:spPr>
          <a:xfrm>
            <a:off x="457200" y="847250"/>
            <a:ext cx="8229600" cy="1135480"/>
          </a:xfrm>
        </p:spPr>
        <p:txBody>
          <a:bodyPr>
            <a:normAutofit fontScale="90000"/>
          </a:bodyPr>
          <a:lstStyle/>
          <a:p>
            <a:r>
              <a:rPr lang="en-US" dirty="0"/>
              <a:t>What Happens in the EVL Theory? </a:t>
            </a:r>
            <a:r>
              <a:rPr lang="en-US" sz="2700" dirty="0"/>
              <a:t>(2 of 7)</a:t>
            </a:r>
          </a:p>
        </p:txBody>
      </p:sp>
      <p:sp>
        <p:nvSpPr>
          <p:cNvPr id="4" name="Content Placeholder 3">
            <a:extLst>
              <a:ext uri="{FF2B5EF4-FFF2-40B4-BE49-F238E27FC236}">
                <a16:creationId xmlns:a16="http://schemas.microsoft.com/office/drawing/2014/main" id="{0DF905E3-0411-E833-9E4C-7710CF373A0E}"/>
              </a:ext>
            </a:extLst>
          </p:cNvPr>
          <p:cNvSpPr>
            <a:spLocks noGrp="1"/>
          </p:cNvSpPr>
          <p:nvPr>
            <p:ph idx="1"/>
          </p:nvPr>
        </p:nvSpPr>
        <p:spPr>
          <a:xfrm>
            <a:off x="457200" y="2123661"/>
            <a:ext cx="3429000" cy="2236238"/>
          </a:xfrm>
        </p:spPr>
        <p:txBody>
          <a:bodyPr anchor="ctr">
            <a:noAutofit/>
          </a:bodyPr>
          <a:lstStyle/>
          <a:p>
            <a:pPr marL="0" indent="0">
              <a:buNone/>
            </a:pPr>
            <a:r>
              <a:rPr lang="en-US" sz="2400" b="1" dirty="0"/>
              <a:t>Figure 3.3</a:t>
            </a:r>
            <a:r>
              <a:rPr lang="en-US" sz="2400" noProof="0" dirty="0"/>
              <a:t> </a:t>
            </a:r>
            <a:r>
              <a:rPr lang="en-US" sz="2400" dirty="0"/>
              <a:t>The EVL Theory When the Citizen has a Credible Exit Threat (E &gt; 0): Step 1 of Backward Induction</a:t>
            </a:r>
            <a:endParaRPr lang="en-US" sz="2400" noProof="0" dirty="0"/>
          </a:p>
        </p:txBody>
      </p:sp>
      <p:pic>
        <p:nvPicPr>
          <p:cNvPr id="10" name="Content Placeholder 9" descr="The game tree shows Step 1 of the first scenario in E V L theory.">
            <a:extLst>
              <a:ext uri="{FF2B5EF4-FFF2-40B4-BE49-F238E27FC236}">
                <a16:creationId xmlns:a16="http://schemas.microsoft.com/office/drawing/2014/main" id="{A567A9D4-D10A-45DD-AA99-B0BD5A9586AF}"/>
              </a:ext>
            </a:extLst>
          </p:cNvPr>
          <p:cNvPicPr>
            <a:picLocks noGrp="1" noChangeAspect="1"/>
          </p:cNvPicPr>
          <p:nvPr>
            <p:ph sz="quarter" idx="13"/>
          </p:nvPr>
        </p:nvPicPr>
        <p:blipFill>
          <a:blip r:embed="rId3"/>
          <a:stretch>
            <a:fillRect/>
          </a:stretch>
        </p:blipFill>
        <p:spPr>
          <a:xfrm>
            <a:off x="4897607" y="2202556"/>
            <a:ext cx="3290308" cy="3512444"/>
          </a:xfrm>
          <a:prstGeom prst="rect">
            <a:avLst/>
          </a:prstGeom>
        </p:spPr>
      </p:pic>
      <p:sp>
        <p:nvSpPr>
          <p:cNvPr id="8" name="Content Placeholder 7">
            <a:extLst>
              <a:ext uri="{FF2B5EF4-FFF2-40B4-BE49-F238E27FC236}">
                <a16:creationId xmlns:a16="http://schemas.microsoft.com/office/drawing/2014/main" id="{2EB13D08-D702-C23A-2833-9FD1E25A5F7D}"/>
              </a:ext>
            </a:extLst>
          </p:cNvPr>
          <p:cNvSpPr>
            <a:spLocks noGrp="1"/>
          </p:cNvSpPr>
          <p:nvPr>
            <p:ph sz="quarter" idx="15"/>
          </p:nvPr>
        </p:nvSpPr>
        <p:spPr>
          <a:xfrm>
            <a:off x="5068170" y="5834640"/>
            <a:ext cx="2520526" cy="257367"/>
          </a:xfrm>
        </p:spPr>
        <p:txBody>
          <a:bodyPr anchor="ctr">
            <a:normAutofit/>
          </a:bodyPr>
          <a:lstStyle/>
          <a:p>
            <a:pPr marL="0" indent="0">
              <a:buNone/>
            </a:pPr>
            <a:r>
              <a:rPr lang="en-US" sz="1000" dirty="0">
                <a:hlinkClick r:id="rId4" action="ppaction://hlinksldjump"/>
              </a:rPr>
              <a:t>Access the long description for image.</a:t>
            </a:r>
            <a:endParaRPr lang="en-US" sz="1000" dirty="0"/>
          </a:p>
        </p:txBody>
      </p:sp>
      <p:sp>
        <p:nvSpPr>
          <p:cNvPr id="2" name="Footer Placeholder 1">
            <a:extLst>
              <a:ext uri="{FF2B5EF4-FFF2-40B4-BE49-F238E27FC236}">
                <a16:creationId xmlns:a16="http://schemas.microsoft.com/office/drawing/2014/main" id="{7981BA8B-1D89-3A9F-BB11-5F7F4711D072}"/>
              </a:ext>
            </a:extLst>
          </p:cNvPr>
          <p:cNvSpPr>
            <a:spLocks noGrp="1"/>
          </p:cNvSpPr>
          <p:nvPr>
            <p:ph type="ftr" sz="quarter" idx="11"/>
          </p:nvPr>
        </p:nvSpPr>
        <p:spPr>
          <a:xfrm>
            <a:off x="457200" y="6442094"/>
            <a:ext cx="7010400" cy="201213"/>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FF09AAEF-27E7-4AA2-6817-CD96463CCDCF}"/>
              </a:ext>
            </a:extLst>
          </p:cNvPr>
          <p:cNvSpPr>
            <a:spLocks noGrp="1"/>
          </p:cNvSpPr>
          <p:nvPr>
            <p:ph type="sldNum" sz="quarter" idx="12"/>
          </p:nvPr>
        </p:nvSpPr>
        <p:spPr>
          <a:xfrm>
            <a:off x="8229600" y="6410038"/>
            <a:ext cx="457200" cy="257749"/>
          </a:xfrm>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3366931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3BBF4-E134-30C2-9CF2-07C3F0814E69}"/>
              </a:ext>
            </a:extLst>
          </p:cNvPr>
          <p:cNvSpPr>
            <a:spLocks noGrp="1"/>
          </p:cNvSpPr>
          <p:nvPr>
            <p:ph type="title"/>
          </p:nvPr>
        </p:nvSpPr>
        <p:spPr>
          <a:xfrm>
            <a:off x="457200" y="847250"/>
            <a:ext cx="8229600" cy="1135480"/>
          </a:xfrm>
        </p:spPr>
        <p:txBody>
          <a:bodyPr>
            <a:normAutofit fontScale="90000"/>
          </a:bodyPr>
          <a:lstStyle/>
          <a:p>
            <a:r>
              <a:rPr lang="en-US" dirty="0"/>
              <a:t>What Happens in the EVL Theory? </a:t>
            </a:r>
            <a:r>
              <a:rPr lang="en-US" sz="2700" dirty="0"/>
              <a:t>(3 of 7)</a:t>
            </a:r>
          </a:p>
        </p:txBody>
      </p:sp>
      <p:sp>
        <p:nvSpPr>
          <p:cNvPr id="4" name="Content Placeholder 3">
            <a:extLst>
              <a:ext uri="{FF2B5EF4-FFF2-40B4-BE49-F238E27FC236}">
                <a16:creationId xmlns:a16="http://schemas.microsoft.com/office/drawing/2014/main" id="{0DF905E3-0411-E833-9E4C-7710CF373A0E}"/>
              </a:ext>
            </a:extLst>
          </p:cNvPr>
          <p:cNvSpPr>
            <a:spLocks noGrp="1"/>
          </p:cNvSpPr>
          <p:nvPr>
            <p:ph idx="1"/>
          </p:nvPr>
        </p:nvSpPr>
        <p:spPr>
          <a:xfrm>
            <a:off x="457200" y="2133600"/>
            <a:ext cx="3581400" cy="2590800"/>
          </a:xfrm>
        </p:spPr>
        <p:txBody>
          <a:bodyPr anchor="ctr">
            <a:noAutofit/>
          </a:bodyPr>
          <a:lstStyle/>
          <a:p>
            <a:pPr marL="0" indent="0">
              <a:buNone/>
            </a:pPr>
            <a:r>
              <a:rPr lang="en-US" sz="2400" b="1" dirty="0"/>
              <a:t>Figure 3.4</a:t>
            </a:r>
            <a:r>
              <a:rPr lang="en-US" sz="2400" noProof="0" dirty="0"/>
              <a:t> </a:t>
            </a:r>
            <a:r>
              <a:rPr lang="en-US" sz="2400" dirty="0"/>
              <a:t>The EVL Theory When the Citizen Has a Credible Exit Threat (E &gt; 0) and the Government Is Dependent (L &gt; 1): Step 2 of Backward Induction</a:t>
            </a:r>
            <a:endParaRPr lang="en-US" sz="2400" noProof="0" dirty="0"/>
          </a:p>
        </p:txBody>
      </p:sp>
      <p:pic>
        <p:nvPicPr>
          <p:cNvPr id="14" name="Content Placeholder 13" descr="The game tree shows Step 2 of the first scenario in E V L theory.">
            <a:extLst>
              <a:ext uri="{FF2B5EF4-FFF2-40B4-BE49-F238E27FC236}">
                <a16:creationId xmlns:a16="http://schemas.microsoft.com/office/drawing/2014/main" id="{73739411-7EDB-4579-9F4F-1A3C17CEF20C}"/>
              </a:ext>
            </a:extLst>
          </p:cNvPr>
          <p:cNvPicPr>
            <a:picLocks noGrp="1" noChangeAspect="1"/>
          </p:cNvPicPr>
          <p:nvPr>
            <p:ph sz="quarter" idx="13"/>
          </p:nvPr>
        </p:nvPicPr>
        <p:blipFill>
          <a:blip r:embed="rId3"/>
          <a:stretch>
            <a:fillRect/>
          </a:stretch>
        </p:blipFill>
        <p:spPr>
          <a:xfrm>
            <a:off x="4930033" y="2161133"/>
            <a:ext cx="3217504" cy="3477667"/>
          </a:xfrm>
          <a:prstGeom prst="rect">
            <a:avLst/>
          </a:prstGeom>
        </p:spPr>
      </p:pic>
      <p:sp>
        <p:nvSpPr>
          <p:cNvPr id="8" name="Content Placeholder 7">
            <a:extLst>
              <a:ext uri="{FF2B5EF4-FFF2-40B4-BE49-F238E27FC236}">
                <a16:creationId xmlns:a16="http://schemas.microsoft.com/office/drawing/2014/main" id="{2EB13D08-D702-C23A-2833-9FD1E25A5F7D}"/>
              </a:ext>
            </a:extLst>
          </p:cNvPr>
          <p:cNvSpPr>
            <a:spLocks noGrp="1"/>
          </p:cNvSpPr>
          <p:nvPr>
            <p:ph sz="quarter" idx="15"/>
          </p:nvPr>
        </p:nvSpPr>
        <p:spPr>
          <a:xfrm>
            <a:off x="5068170" y="5834640"/>
            <a:ext cx="2520526" cy="257367"/>
          </a:xfrm>
        </p:spPr>
        <p:txBody>
          <a:bodyPr anchor="ctr">
            <a:normAutofit/>
          </a:bodyPr>
          <a:lstStyle/>
          <a:p>
            <a:pPr marL="0" indent="0">
              <a:buNone/>
            </a:pPr>
            <a:r>
              <a:rPr lang="en-US" sz="1000" dirty="0">
                <a:hlinkClick r:id="rId4" action="ppaction://hlinksldjump"/>
              </a:rPr>
              <a:t>Access the long description for image.</a:t>
            </a:r>
            <a:endParaRPr lang="en-US" sz="1000" dirty="0"/>
          </a:p>
        </p:txBody>
      </p:sp>
      <p:sp>
        <p:nvSpPr>
          <p:cNvPr id="2" name="Footer Placeholder 1">
            <a:extLst>
              <a:ext uri="{FF2B5EF4-FFF2-40B4-BE49-F238E27FC236}">
                <a16:creationId xmlns:a16="http://schemas.microsoft.com/office/drawing/2014/main" id="{7981BA8B-1D89-3A9F-BB11-5F7F4711D072}"/>
              </a:ext>
            </a:extLst>
          </p:cNvPr>
          <p:cNvSpPr>
            <a:spLocks noGrp="1"/>
          </p:cNvSpPr>
          <p:nvPr>
            <p:ph type="ftr" sz="quarter" idx="11"/>
          </p:nvPr>
        </p:nvSpPr>
        <p:spPr>
          <a:xfrm>
            <a:off x="457200" y="6442094"/>
            <a:ext cx="7010400" cy="201213"/>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FF09AAEF-27E7-4AA2-6817-CD96463CCDCF}"/>
              </a:ext>
            </a:extLst>
          </p:cNvPr>
          <p:cNvSpPr>
            <a:spLocks noGrp="1"/>
          </p:cNvSpPr>
          <p:nvPr>
            <p:ph type="sldNum" sz="quarter" idx="12"/>
          </p:nvPr>
        </p:nvSpPr>
        <p:spPr>
          <a:xfrm>
            <a:off x="8229600" y="6410038"/>
            <a:ext cx="457200" cy="257749"/>
          </a:xfrm>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407315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3BBF4-E134-30C2-9CF2-07C3F0814E69}"/>
              </a:ext>
            </a:extLst>
          </p:cNvPr>
          <p:cNvSpPr>
            <a:spLocks noGrp="1"/>
          </p:cNvSpPr>
          <p:nvPr>
            <p:ph type="title"/>
          </p:nvPr>
        </p:nvSpPr>
        <p:spPr>
          <a:xfrm>
            <a:off x="457200" y="847250"/>
            <a:ext cx="8229600" cy="1135480"/>
          </a:xfrm>
        </p:spPr>
        <p:txBody>
          <a:bodyPr>
            <a:normAutofit fontScale="90000"/>
          </a:bodyPr>
          <a:lstStyle/>
          <a:p>
            <a:r>
              <a:rPr lang="en-US" dirty="0"/>
              <a:t>What Happens in the EVL Theory? </a:t>
            </a:r>
            <a:r>
              <a:rPr lang="en-US" sz="2700" dirty="0"/>
              <a:t>(4 of 7)</a:t>
            </a:r>
          </a:p>
        </p:txBody>
      </p:sp>
      <p:sp>
        <p:nvSpPr>
          <p:cNvPr id="4" name="Content Placeholder 3">
            <a:extLst>
              <a:ext uri="{FF2B5EF4-FFF2-40B4-BE49-F238E27FC236}">
                <a16:creationId xmlns:a16="http://schemas.microsoft.com/office/drawing/2014/main" id="{0DF905E3-0411-E833-9E4C-7710CF373A0E}"/>
              </a:ext>
            </a:extLst>
          </p:cNvPr>
          <p:cNvSpPr>
            <a:spLocks noGrp="1"/>
          </p:cNvSpPr>
          <p:nvPr>
            <p:ph idx="1"/>
          </p:nvPr>
        </p:nvSpPr>
        <p:spPr>
          <a:xfrm>
            <a:off x="457200" y="2133600"/>
            <a:ext cx="3581400" cy="2590800"/>
          </a:xfrm>
        </p:spPr>
        <p:txBody>
          <a:bodyPr anchor="ctr">
            <a:noAutofit/>
          </a:bodyPr>
          <a:lstStyle/>
          <a:p>
            <a:pPr marL="0" indent="0">
              <a:buNone/>
            </a:pPr>
            <a:r>
              <a:rPr lang="en-US" sz="2400" b="1" dirty="0"/>
              <a:t>Figure 3.5</a:t>
            </a:r>
            <a:r>
              <a:rPr lang="en-US" sz="2400" noProof="0" dirty="0"/>
              <a:t> </a:t>
            </a:r>
            <a:r>
              <a:rPr lang="en-US" sz="2400" dirty="0"/>
              <a:t>The EVL Theory When the Citizen Has a Credible Exit Threat (E &gt; 0) and the Government Is Dependent (L &gt; 1): Step 3 of Backward Induction</a:t>
            </a:r>
            <a:endParaRPr lang="en-US" sz="2400" noProof="0" dirty="0"/>
          </a:p>
        </p:txBody>
      </p:sp>
      <p:pic>
        <p:nvPicPr>
          <p:cNvPr id="9" name="Content Placeholder 8" descr="The game tree shows Step 3 of the first scenario in E V L theory.">
            <a:extLst>
              <a:ext uri="{FF2B5EF4-FFF2-40B4-BE49-F238E27FC236}">
                <a16:creationId xmlns:a16="http://schemas.microsoft.com/office/drawing/2014/main" id="{51F7FEEB-DD24-4341-95AD-6ECBC552781C}"/>
              </a:ext>
            </a:extLst>
          </p:cNvPr>
          <p:cNvPicPr>
            <a:picLocks noGrp="1" noChangeAspect="1"/>
          </p:cNvPicPr>
          <p:nvPr>
            <p:ph sz="quarter" idx="13"/>
          </p:nvPr>
        </p:nvPicPr>
        <p:blipFill>
          <a:blip r:embed="rId3"/>
          <a:stretch>
            <a:fillRect/>
          </a:stretch>
        </p:blipFill>
        <p:spPr>
          <a:xfrm>
            <a:off x="4925696" y="2152462"/>
            <a:ext cx="3019570" cy="3512444"/>
          </a:xfrm>
          <a:prstGeom prst="rect">
            <a:avLst/>
          </a:prstGeom>
        </p:spPr>
      </p:pic>
      <p:sp>
        <p:nvSpPr>
          <p:cNvPr id="8" name="Content Placeholder 7">
            <a:extLst>
              <a:ext uri="{FF2B5EF4-FFF2-40B4-BE49-F238E27FC236}">
                <a16:creationId xmlns:a16="http://schemas.microsoft.com/office/drawing/2014/main" id="{2EB13D08-D702-C23A-2833-9FD1E25A5F7D}"/>
              </a:ext>
            </a:extLst>
          </p:cNvPr>
          <p:cNvSpPr>
            <a:spLocks noGrp="1"/>
          </p:cNvSpPr>
          <p:nvPr>
            <p:ph sz="quarter" idx="15"/>
          </p:nvPr>
        </p:nvSpPr>
        <p:spPr>
          <a:xfrm>
            <a:off x="5068170" y="5834640"/>
            <a:ext cx="2520526" cy="257367"/>
          </a:xfrm>
        </p:spPr>
        <p:txBody>
          <a:bodyPr anchor="ctr">
            <a:normAutofit/>
          </a:bodyPr>
          <a:lstStyle/>
          <a:p>
            <a:pPr marL="0" indent="0">
              <a:buNone/>
            </a:pPr>
            <a:r>
              <a:rPr lang="en-US" sz="1000" dirty="0">
                <a:hlinkClick r:id="rId4" action="ppaction://hlinksldjump"/>
              </a:rPr>
              <a:t>Access the long description for image.</a:t>
            </a:r>
            <a:endParaRPr lang="en-US" sz="1000" dirty="0"/>
          </a:p>
        </p:txBody>
      </p:sp>
      <p:sp>
        <p:nvSpPr>
          <p:cNvPr id="2" name="Footer Placeholder 1">
            <a:extLst>
              <a:ext uri="{FF2B5EF4-FFF2-40B4-BE49-F238E27FC236}">
                <a16:creationId xmlns:a16="http://schemas.microsoft.com/office/drawing/2014/main" id="{7981BA8B-1D89-3A9F-BB11-5F7F4711D072}"/>
              </a:ext>
            </a:extLst>
          </p:cNvPr>
          <p:cNvSpPr>
            <a:spLocks noGrp="1"/>
          </p:cNvSpPr>
          <p:nvPr>
            <p:ph type="ftr" sz="quarter" idx="11"/>
          </p:nvPr>
        </p:nvSpPr>
        <p:spPr>
          <a:xfrm>
            <a:off x="457200" y="6442094"/>
            <a:ext cx="7010400" cy="201213"/>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FF09AAEF-27E7-4AA2-6817-CD96463CCDCF}"/>
              </a:ext>
            </a:extLst>
          </p:cNvPr>
          <p:cNvSpPr>
            <a:spLocks noGrp="1"/>
          </p:cNvSpPr>
          <p:nvPr>
            <p:ph type="sldNum" sz="quarter" idx="12"/>
          </p:nvPr>
        </p:nvSpPr>
        <p:spPr>
          <a:xfrm>
            <a:off x="8229600" y="6410038"/>
            <a:ext cx="457200" cy="257749"/>
          </a:xfrm>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1041873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3BBF4-E134-30C2-9CF2-07C3F0814E69}"/>
              </a:ext>
            </a:extLst>
          </p:cNvPr>
          <p:cNvSpPr>
            <a:spLocks noGrp="1"/>
          </p:cNvSpPr>
          <p:nvPr>
            <p:ph type="title"/>
          </p:nvPr>
        </p:nvSpPr>
        <p:spPr>
          <a:xfrm>
            <a:off x="457200" y="847250"/>
            <a:ext cx="8229600" cy="1135480"/>
          </a:xfrm>
        </p:spPr>
        <p:txBody>
          <a:bodyPr>
            <a:normAutofit fontScale="90000"/>
          </a:bodyPr>
          <a:lstStyle/>
          <a:p>
            <a:r>
              <a:rPr lang="en-US" dirty="0"/>
              <a:t>What Happens in the EVL Theory? </a:t>
            </a:r>
            <a:r>
              <a:rPr lang="en-US" sz="2700" dirty="0"/>
              <a:t>(5 of 7)</a:t>
            </a:r>
          </a:p>
        </p:txBody>
      </p:sp>
      <p:sp>
        <p:nvSpPr>
          <p:cNvPr id="4" name="Content Placeholder 3">
            <a:extLst>
              <a:ext uri="{FF2B5EF4-FFF2-40B4-BE49-F238E27FC236}">
                <a16:creationId xmlns:a16="http://schemas.microsoft.com/office/drawing/2014/main" id="{0DF905E3-0411-E833-9E4C-7710CF373A0E}"/>
              </a:ext>
            </a:extLst>
          </p:cNvPr>
          <p:cNvSpPr>
            <a:spLocks noGrp="1"/>
          </p:cNvSpPr>
          <p:nvPr>
            <p:ph idx="1"/>
          </p:nvPr>
        </p:nvSpPr>
        <p:spPr>
          <a:xfrm>
            <a:off x="457199" y="2133600"/>
            <a:ext cx="3761105" cy="2590800"/>
          </a:xfrm>
        </p:spPr>
        <p:txBody>
          <a:bodyPr anchor="ctr">
            <a:noAutofit/>
          </a:bodyPr>
          <a:lstStyle/>
          <a:p>
            <a:pPr marL="0" indent="0">
              <a:buNone/>
            </a:pPr>
            <a:r>
              <a:rPr lang="en-US" sz="2400" b="1" dirty="0"/>
              <a:t>Figure 3.6</a:t>
            </a:r>
            <a:r>
              <a:rPr lang="en-US" sz="2400" noProof="0" dirty="0"/>
              <a:t> </a:t>
            </a:r>
            <a:r>
              <a:rPr lang="en-US" sz="2400" dirty="0"/>
              <a:t>The EVL Theory When the Citizen Does Not Have a Credible Exit Threat (E &lt; 0) and the Government Is Dependent (L &gt; 1)</a:t>
            </a:r>
            <a:endParaRPr lang="en-US" sz="2400" noProof="0" dirty="0"/>
          </a:p>
        </p:txBody>
      </p:sp>
      <p:pic>
        <p:nvPicPr>
          <p:cNvPr id="10" name="Content Placeholder 9" descr="The game tree shows the second scenario in E V L theory.">
            <a:extLst>
              <a:ext uri="{FF2B5EF4-FFF2-40B4-BE49-F238E27FC236}">
                <a16:creationId xmlns:a16="http://schemas.microsoft.com/office/drawing/2014/main" id="{B25FE26F-B266-458E-B30F-20F9036B046F}"/>
              </a:ext>
            </a:extLst>
          </p:cNvPr>
          <p:cNvPicPr>
            <a:picLocks noGrp="1" noChangeAspect="1"/>
          </p:cNvPicPr>
          <p:nvPr>
            <p:ph sz="quarter" idx="13"/>
          </p:nvPr>
        </p:nvPicPr>
        <p:blipFill>
          <a:blip r:embed="rId3"/>
          <a:stretch>
            <a:fillRect/>
          </a:stretch>
        </p:blipFill>
        <p:spPr>
          <a:xfrm>
            <a:off x="5052790" y="2087804"/>
            <a:ext cx="3417260" cy="3583044"/>
          </a:xfrm>
          <a:prstGeom prst="rect">
            <a:avLst/>
          </a:prstGeom>
        </p:spPr>
      </p:pic>
      <p:sp>
        <p:nvSpPr>
          <p:cNvPr id="8" name="Content Placeholder 7">
            <a:extLst>
              <a:ext uri="{FF2B5EF4-FFF2-40B4-BE49-F238E27FC236}">
                <a16:creationId xmlns:a16="http://schemas.microsoft.com/office/drawing/2014/main" id="{2EB13D08-D702-C23A-2833-9FD1E25A5F7D}"/>
              </a:ext>
            </a:extLst>
          </p:cNvPr>
          <p:cNvSpPr>
            <a:spLocks noGrp="1"/>
          </p:cNvSpPr>
          <p:nvPr>
            <p:ph sz="quarter" idx="15"/>
          </p:nvPr>
        </p:nvSpPr>
        <p:spPr>
          <a:xfrm>
            <a:off x="5068170" y="5834640"/>
            <a:ext cx="2520526" cy="257367"/>
          </a:xfrm>
        </p:spPr>
        <p:txBody>
          <a:bodyPr anchor="ctr">
            <a:normAutofit/>
          </a:bodyPr>
          <a:lstStyle/>
          <a:p>
            <a:pPr marL="0" indent="0">
              <a:buNone/>
            </a:pPr>
            <a:r>
              <a:rPr lang="en-US" sz="1000" dirty="0">
                <a:hlinkClick r:id="rId4" action="ppaction://hlinksldjump"/>
              </a:rPr>
              <a:t>Access the long description for image.</a:t>
            </a:r>
            <a:endParaRPr lang="en-US" sz="1000" dirty="0"/>
          </a:p>
        </p:txBody>
      </p:sp>
      <p:sp>
        <p:nvSpPr>
          <p:cNvPr id="2" name="Footer Placeholder 1">
            <a:extLst>
              <a:ext uri="{FF2B5EF4-FFF2-40B4-BE49-F238E27FC236}">
                <a16:creationId xmlns:a16="http://schemas.microsoft.com/office/drawing/2014/main" id="{7981BA8B-1D89-3A9F-BB11-5F7F4711D072}"/>
              </a:ext>
            </a:extLst>
          </p:cNvPr>
          <p:cNvSpPr>
            <a:spLocks noGrp="1"/>
          </p:cNvSpPr>
          <p:nvPr>
            <p:ph type="ftr" sz="quarter" idx="11"/>
          </p:nvPr>
        </p:nvSpPr>
        <p:spPr>
          <a:xfrm>
            <a:off x="457200" y="6442094"/>
            <a:ext cx="7010400" cy="201213"/>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FF09AAEF-27E7-4AA2-6817-CD96463CCDCF}"/>
              </a:ext>
            </a:extLst>
          </p:cNvPr>
          <p:cNvSpPr>
            <a:spLocks noGrp="1"/>
          </p:cNvSpPr>
          <p:nvPr>
            <p:ph type="sldNum" sz="quarter" idx="12"/>
          </p:nvPr>
        </p:nvSpPr>
        <p:spPr>
          <a:xfrm>
            <a:off x="8229600" y="6410038"/>
            <a:ext cx="457200" cy="257749"/>
          </a:xfrm>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2715785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3BBF4-E134-30C2-9CF2-07C3F0814E69}"/>
              </a:ext>
            </a:extLst>
          </p:cNvPr>
          <p:cNvSpPr>
            <a:spLocks noGrp="1"/>
          </p:cNvSpPr>
          <p:nvPr>
            <p:ph type="title"/>
          </p:nvPr>
        </p:nvSpPr>
        <p:spPr>
          <a:xfrm>
            <a:off x="457200" y="847250"/>
            <a:ext cx="8229600" cy="1135480"/>
          </a:xfrm>
        </p:spPr>
        <p:txBody>
          <a:bodyPr>
            <a:normAutofit fontScale="90000"/>
          </a:bodyPr>
          <a:lstStyle/>
          <a:p>
            <a:r>
              <a:rPr lang="en-US" dirty="0"/>
              <a:t>What Happens in the EVL Theory? </a:t>
            </a:r>
            <a:r>
              <a:rPr lang="en-US" sz="2700" dirty="0"/>
              <a:t>(6 of 7)</a:t>
            </a:r>
          </a:p>
        </p:txBody>
      </p:sp>
      <p:sp>
        <p:nvSpPr>
          <p:cNvPr id="4" name="Content Placeholder 3">
            <a:extLst>
              <a:ext uri="{FF2B5EF4-FFF2-40B4-BE49-F238E27FC236}">
                <a16:creationId xmlns:a16="http://schemas.microsoft.com/office/drawing/2014/main" id="{0DF905E3-0411-E833-9E4C-7710CF373A0E}"/>
              </a:ext>
            </a:extLst>
          </p:cNvPr>
          <p:cNvSpPr>
            <a:spLocks noGrp="1"/>
          </p:cNvSpPr>
          <p:nvPr>
            <p:ph idx="1"/>
          </p:nvPr>
        </p:nvSpPr>
        <p:spPr>
          <a:xfrm>
            <a:off x="457199" y="2133600"/>
            <a:ext cx="3761105" cy="2590800"/>
          </a:xfrm>
        </p:spPr>
        <p:txBody>
          <a:bodyPr anchor="ctr">
            <a:noAutofit/>
          </a:bodyPr>
          <a:lstStyle/>
          <a:p>
            <a:pPr marL="0" indent="0">
              <a:buNone/>
            </a:pPr>
            <a:r>
              <a:rPr lang="en-US" sz="2400" b="1" dirty="0"/>
              <a:t>Figure 3.7</a:t>
            </a:r>
            <a:r>
              <a:rPr lang="en-US" sz="2400" noProof="0" dirty="0"/>
              <a:t> </a:t>
            </a:r>
            <a:r>
              <a:rPr lang="en-US" sz="2400" dirty="0"/>
              <a:t>The EVL Theory When the Citizen Has a Credible Exit Threat (E &gt; 0) and the Government Is Autonomous (L &lt; 1)</a:t>
            </a:r>
            <a:endParaRPr lang="en-US" sz="2400" noProof="0" dirty="0"/>
          </a:p>
        </p:txBody>
      </p:sp>
      <p:pic>
        <p:nvPicPr>
          <p:cNvPr id="9" name="Content Placeholder 8" descr="The game tree shows the third scenario in E V L theory.">
            <a:extLst>
              <a:ext uri="{FF2B5EF4-FFF2-40B4-BE49-F238E27FC236}">
                <a16:creationId xmlns:a16="http://schemas.microsoft.com/office/drawing/2014/main" id="{9E40C2AC-F5BD-43B7-BEA8-66395DFDBD9A}"/>
              </a:ext>
            </a:extLst>
          </p:cNvPr>
          <p:cNvPicPr>
            <a:picLocks noGrp="1" noChangeAspect="1"/>
          </p:cNvPicPr>
          <p:nvPr>
            <p:ph sz="quarter" idx="13"/>
          </p:nvPr>
        </p:nvPicPr>
        <p:blipFill>
          <a:blip r:embed="rId3"/>
          <a:stretch>
            <a:fillRect/>
          </a:stretch>
        </p:blipFill>
        <p:spPr>
          <a:xfrm>
            <a:off x="5074796" y="2099248"/>
            <a:ext cx="3176905" cy="3618874"/>
          </a:xfrm>
          <a:prstGeom prst="rect">
            <a:avLst/>
          </a:prstGeom>
        </p:spPr>
      </p:pic>
      <p:sp>
        <p:nvSpPr>
          <p:cNvPr id="8" name="Content Placeholder 7">
            <a:extLst>
              <a:ext uri="{FF2B5EF4-FFF2-40B4-BE49-F238E27FC236}">
                <a16:creationId xmlns:a16="http://schemas.microsoft.com/office/drawing/2014/main" id="{2EB13D08-D702-C23A-2833-9FD1E25A5F7D}"/>
              </a:ext>
            </a:extLst>
          </p:cNvPr>
          <p:cNvSpPr>
            <a:spLocks noGrp="1"/>
          </p:cNvSpPr>
          <p:nvPr>
            <p:ph sz="quarter" idx="15"/>
          </p:nvPr>
        </p:nvSpPr>
        <p:spPr>
          <a:xfrm>
            <a:off x="5068170" y="5834640"/>
            <a:ext cx="2520526" cy="257367"/>
          </a:xfrm>
        </p:spPr>
        <p:txBody>
          <a:bodyPr anchor="ctr">
            <a:normAutofit/>
          </a:bodyPr>
          <a:lstStyle/>
          <a:p>
            <a:pPr marL="0" indent="0">
              <a:buNone/>
            </a:pPr>
            <a:r>
              <a:rPr lang="en-US" sz="1000" dirty="0">
                <a:hlinkClick r:id="rId4" action="ppaction://hlinksldjump"/>
              </a:rPr>
              <a:t>Access the long description for image.</a:t>
            </a:r>
            <a:endParaRPr lang="en-US" sz="1000" dirty="0"/>
          </a:p>
        </p:txBody>
      </p:sp>
      <p:sp>
        <p:nvSpPr>
          <p:cNvPr id="2" name="Footer Placeholder 1">
            <a:extLst>
              <a:ext uri="{FF2B5EF4-FFF2-40B4-BE49-F238E27FC236}">
                <a16:creationId xmlns:a16="http://schemas.microsoft.com/office/drawing/2014/main" id="{7981BA8B-1D89-3A9F-BB11-5F7F4711D072}"/>
              </a:ext>
            </a:extLst>
          </p:cNvPr>
          <p:cNvSpPr>
            <a:spLocks noGrp="1"/>
          </p:cNvSpPr>
          <p:nvPr>
            <p:ph type="ftr" sz="quarter" idx="11"/>
          </p:nvPr>
        </p:nvSpPr>
        <p:spPr>
          <a:xfrm>
            <a:off x="457200" y="6442094"/>
            <a:ext cx="7010400" cy="201213"/>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FF09AAEF-27E7-4AA2-6817-CD96463CCDCF}"/>
              </a:ext>
            </a:extLst>
          </p:cNvPr>
          <p:cNvSpPr>
            <a:spLocks noGrp="1"/>
          </p:cNvSpPr>
          <p:nvPr>
            <p:ph type="sldNum" sz="quarter" idx="12"/>
          </p:nvPr>
        </p:nvSpPr>
        <p:spPr>
          <a:xfrm>
            <a:off x="8229600" y="6410038"/>
            <a:ext cx="457200" cy="257749"/>
          </a:xfrm>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777834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3BBF4-E134-30C2-9CF2-07C3F0814E69}"/>
              </a:ext>
            </a:extLst>
          </p:cNvPr>
          <p:cNvSpPr>
            <a:spLocks noGrp="1"/>
          </p:cNvSpPr>
          <p:nvPr>
            <p:ph type="title"/>
          </p:nvPr>
        </p:nvSpPr>
        <p:spPr>
          <a:xfrm>
            <a:off x="457200" y="847250"/>
            <a:ext cx="8229600" cy="1135480"/>
          </a:xfrm>
        </p:spPr>
        <p:txBody>
          <a:bodyPr>
            <a:normAutofit fontScale="90000"/>
          </a:bodyPr>
          <a:lstStyle/>
          <a:p>
            <a:r>
              <a:rPr lang="en-US" dirty="0"/>
              <a:t>What Happens in the EVL Theory? </a:t>
            </a:r>
            <a:r>
              <a:rPr lang="en-US" sz="2700" dirty="0"/>
              <a:t>(7 of 7)</a:t>
            </a:r>
          </a:p>
        </p:txBody>
      </p:sp>
      <p:sp>
        <p:nvSpPr>
          <p:cNvPr id="4" name="Content Placeholder 3">
            <a:extLst>
              <a:ext uri="{FF2B5EF4-FFF2-40B4-BE49-F238E27FC236}">
                <a16:creationId xmlns:a16="http://schemas.microsoft.com/office/drawing/2014/main" id="{0DF905E3-0411-E833-9E4C-7710CF373A0E}"/>
              </a:ext>
            </a:extLst>
          </p:cNvPr>
          <p:cNvSpPr>
            <a:spLocks noGrp="1"/>
          </p:cNvSpPr>
          <p:nvPr>
            <p:ph idx="1"/>
          </p:nvPr>
        </p:nvSpPr>
        <p:spPr>
          <a:xfrm>
            <a:off x="457199" y="2133600"/>
            <a:ext cx="3761105" cy="2590800"/>
          </a:xfrm>
        </p:spPr>
        <p:txBody>
          <a:bodyPr anchor="ctr">
            <a:noAutofit/>
          </a:bodyPr>
          <a:lstStyle/>
          <a:p>
            <a:pPr marL="0" indent="0">
              <a:buNone/>
            </a:pPr>
            <a:r>
              <a:rPr lang="en-US" sz="2400" b="1" dirty="0"/>
              <a:t>Figure 3.8</a:t>
            </a:r>
            <a:r>
              <a:rPr lang="en-US" sz="2400" noProof="0" dirty="0"/>
              <a:t> </a:t>
            </a:r>
            <a:r>
              <a:rPr lang="en-US" sz="2400" dirty="0"/>
              <a:t>The EVL Theory When the Citizen Doesn’t Have a Credible Exit Threat (E &lt; 0) and the Government Is Autonomous (L &lt; 1)</a:t>
            </a:r>
            <a:endParaRPr lang="en-US" sz="2400" noProof="0" dirty="0"/>
          </a:p>
        </p:txBody>
      </p:sp>
      <p:pic>
        <p:nvPicPr>
          <p:cNvPr id="10" name="Content Placeholder 9" descr="The game tree shows the fourth scenario in E V L theory.">
            <a:extLst>
              <a:ext uri="{FF2B5EF4-FFF2-40B4-BE49-F238E27FC236}">
                <a16:creationId xmlns:a16="http://schemas.microsoft.com/office/drawing/2014/main" id="{3B7B6C64-C6CA-488F-94A3-47F8791ACB55}"/>
              </a:ext>
            </a:extLst>
          </p:cNvPr>
          <p:cNvPicPr>
            <a:picLocks noGrp="1" noChangeAspect="1"/>
          </p:cNvPicPr>
          <p:nvPr>
            <p:ph sz="quarter" idx="13"/>
          </p:nvPr>
        </p:nvPicPr>
        <p:blipFill>
          <a:blip r:embed="rId3"/>
          <a:stretch>
            <a:fillRect/>
          </a:stretch>
        </p:blipFill>
        <p:spPr>
          <a:xfrm>
            <a:off x="5262030" y="2063927"/>
            <a:ext cx="3232265" cy="3803473"/>
          </a:xfrm>
          <a:prstGeom prst="rect">
            <a:avLst/>
          </a:prstGeom>
        </p:spPr>
      </p:pic>
      <p:sp>
        <p:nvSpPr>
          <p:cNvPr id="8" name="Content Placeholder 7">
            <a:extLst>
              <a:ext uri="{FF2B5EF4-FFF2-40B4-BE49-F238E27FC236}">
                <a16:creationId xmlns:a16="http://schemas.microsoft.com/office/drawing/2014/main" id="{2EB13D08-D702-C23A-2833-9FD1E25A5F7D}"/>
              </a:ext>
            </a:extLst>
          </p:cNvPr>
          <p:cNvSpPr>
            <a:spLocks noGrp="1"/>
          </p:cNvSpPr>
          <p:nvPr>
            <p:ph sz="quarter" idx="15"/>
          </p:nvPr>
        </p:nvSpPr>
        <p:spPr>
          <a:xfrm>
            <a:off x="5386220" y="6013542"/>
            <a:ext cx="2520526" cy="257367"/>
          </a:xfrm>
        </p:spPr>
        <p:txBody>
          <a:bodyPr anchor="ctr">
            <a:normAutofit/>
          </a:bodyPr>
          <a:lstStyle/>
          <a:p>
            <a:pPr marL="0" indent="0">
              <a:buNone/>
            </a:pPr>
            <a:r>
              <a:rPr lang="en-US" sz="1000" dirty="0">
                <a:hlinkClick r:id="rId4" action="ppaction://hlinksldjump"/>
              </a:rPr>
              <a:t>Access the long description for image.</a:t>
            </a:r>
            <a:endParaRPr lang="en-US" sz="1000" dirty="0"/>
          </a:p>
        </p:txBody>
      </p:sp>
      <p:sp>
        <p:nvSpPr>
          <p:cNvPr id="2" name="Footer Placeholder 1">
            <a:extLst>
              <a:ext uri="{FF2B5EF4-FFF2-40B4-BE49-F238E27FC236}">
                <a16:creationId xmlns:a16="http://schemas.microsoft.com/office/drawing/2014/main" id="{7981BA8B-1D89-3A9F-BB11-5F7F4711D072}"/>
              </a:ext>
            </a:extLst>
          </p:cNvPr>
          <p:cNvSpPr>
            <a:spLocks noGrp="1"/>
          </p:cNvSpPr>
          <p:nvPr>
            <p:ph type="ftr" sz="quarter" idx="11"/>
          </p:nvPr>
        </p:nvSpPr>
        <p:spPr>
          <a:xfrm>
            <a:off x="457200" y="6442094"/>
            <a:ext cx="7010400" cy="201213"/>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FF09AAEF-27E7-4AA2-6817-CD96463CCDCF}"/>
              </a:ext>
            </a:extLst>
          </p:cNvPr>
          <p:cNvSpPr>
            <a:spLocks noGrp="1"/>
          </p:cNvSpPr>
          <p:nvPr>
            <p:ph type="sldNum" sz="quarter" idx="12"/>
          </p:nvPr>
        </p:nvSpPr>
        <p:spPr>
          <a:xfrm>
            <a:off x="8229600" y="6410038"/>
            <a:ext cx="457200" cy="257749"/>
          </a:xfrm>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3949558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A25977-2300-5F98-D4A1-9EED3A3D6A0A}"/>
              </a:ext>
            </a:extLst>
          </p:cNvPr>
          <p:cNvSpPr>
            <a:spLocks noGrp="1"/>
          </p:cNvSpPr>
          <p:nvPr>
            <p:ph type="title"/>
          </p:nvPr>
        </p:nvSpPr>
        <p:spPr/>
        <p:txBody>
          <a:bodyPr>
            <a:normAutofit fontScale="90000"/>
          </a:bodyPr>
          <a:lstStyle/>
          <a:p>
            <a:r>
              <a:rPr lang="en-US" dirty="0"/>
              <a:t>Insights from the EVL Theory </a:t>
            </a:r>
            <a:r>
              <a:rPr lang="en-US" sz="2700" dirty="0"/>
              <a:t>(1 of 2)</a:t>
            </a:r>
          </a:p>
        </p:txBody>
      </p:sp>
      <p:sp>
        <p:nvSpPr>
          <p:cNvPr id="4" name="Content Placeholder 3">
            <a:extLst>
              <a:ext uri="{FF2B5EF4-FFF2-40B4-BE49-F238E27FC236}">
                <a16:creationId xmlns:a16="http://schemas.microsoft.com/office/drawing/2014/main" id="{06781079-D779-46D5-E53D-4B80E22C3D5D}"/>
              </a:ext>
            </a:extLst>
          </p:cNvPr>
          <p:cNvSpPr>
            <a:spLocks noGrp="1"/>
          </p:cNvSpPr>
          <p:nvPr>
            <p:ph idx="1"/>
          </p:nvPr>
        </p:nvSpPr>
        <p:spPr/>
        <p:txBody>
          <a:bodyPr/>
          <a:lstStyle/>
          <a:p>
            <a:r>
              <a:rPr lang="en-US" dirty="0"/>
              <a:t>Outcomes associated with the scenarios.</a:t>
            </a:r>
          </a:p>
          <a:p>
            <a:r>
              <a:rPr lang="en-US" dirty="0"/>
              <a:t>Insights regarding the power relationship.</a:t>
            </a:r>
          </a:p>
          <a:p>
            <a:endParaRPr lang="en-US" dirty="0"/>
          </a:p>
        </p:txBody>
      </p:sp>
      <p:sp>
        <p:nvSpPr>
          <p:cNvPr id="2" name="Footer Placeholder 1">
            <a:extLst>
              <a:ext uri="{FF2B5EF4-FFF2-40B4-BE49-F238E27FC236}">
                <a16:creationId xmlns:a16="http://schemas.microsoft.com/office/drawing/2014/main" id="{5C7A7A9A-5E70-D1A2-17D6-D2163FCC16C4}"/>
              </a:ext>
            </a:extLst>
          </p:cNvPr>
          <p:cNvSpPr>
            <a:spLocks noGrp="1"/>
          </p:cNvSpPr>
          <p:nvPr>
            <p:ph type="ftr" sz="quarter" idx="11"/>
          </p:nvPr>
        </p:nvSpPr>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89519429-4955-6C57-F52D-B4384B65CFF4}"/>
              </a:ext>
            </a:extLst>
          </p:cNvPr>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1249421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9ACD94-16CA-4624-E513-CC1070DE4C02}"/>
              </a:ext>
            </a:extLst>
          </p:cNvPr>
          <p:cNvSpPr>
            <a:spLocks noGrp="1"/>
          </p:cNvSpPr>
          <p:nvPr>
            <p:ph type="title"/>
          </p:nvPr>
        </p:nvSpPr>
        <p:spPr/>
        <p:txBody>
          <a:bodyPr>
            <a:normAutofit fontScale="90000"/>
          </a:bodyPr>
          <a:lstStyle/>
          <a:p>
            <a:r>
              <a:rPr lang="en-US" dirty="0"/>
              <a:t>Insights from the EVL Theory </a:t>
            </a:r>
            <a:r>
              <a:rPr lang="en-US" sz="2700" dirty="0"/>
              <a:t>(2 of 2)</a:t>
            </a:r>
            <a:endParaRPr lang="en-US" dirty="0"/>
          </a:p>
        </p:txBody>
      </p:sp>
      <p:sp>
        <p:nvSpPr>
          <p:cNvPr id="4" name="Content Placeholder 3">
            <a:extLst>
              <a:ext uri="{FF2B5EF4-FFF2-40B4-BE49-F238E27FC236}">
                <a16:creationId xmlns:a16="http://schemas.microsoft.com/office/drawing/2014/main" id="{642A2F14-EE40-960D-60CD-8A9AF1BE1841}"/>
              </a:ext>
            </a:extLst>
          </p:cNvPr>
          <p:cNvSpPr>
            <a:spLocks noGrp="1"/>
          </p:cNvSpPr>
          <p:nvPr>
            <p:ph idx="1"/>
          </p:nvPr>
        </p:nvSpPr>
        <p:spPr/>
        <p:txBody>
          <a:bodyPr>
            <a:normAutofit/>
          </a:bodyPr>
          <a:lstStyle/>
          <a:p>
            <a:pPr marL="0" indent="0">
              <a:buNone/>
            </a:pPr>
            <a:r>
              <a:rPr lang="en-US" sz="1800" b="1" dirty="0"/>
              <a:t>Table 3.3: A Summary of the Expected Outcomes in the Four Scenarios of the EVL Theory </a:t>
            </a: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p:txBody>
      </p:sp>
      <p:graphicFrame>
        <p:nvGraphicFramePr>
          <p:cNvPr id="6" name="Table 5">
            <a:extLst>
              <a:ext uri="{FF2B5EF4-FFF2-40B4-BE49-F238E27FC236}">
                <a16:creationId xmlns:a16="http://schemas.microsoft.com/office/drawing/2014/main" id="{6073003E-4D6E-47ED-C750-7D90FB859D71}"/>
              </a:ext>
            </a:extLst>
          </p:cNvPr>
          <p:cNvGraphicFramePr>
            <a:graphicFrameLocks noGrp="1"/>
          </p:cNvGraphicFramePr>
          <p:nvPr>
            <p:extLst>
              <p:ext uri="{D42A27DB-BD31-4B8C-83A1-F6EECF244321}">
                <p14:modId xmlns:p14="http://schemas.microsoft.com/office/powerpoint/2010/main" val="1587838836"/>
              </p:ext>
            </p:extLst>
          </p:nvPr>
        </p:nvGraphicFramePr>
        <p:xfrm>
          <a:off x="364119" y="2790252"/>
          <a:ext cx="8415762" cy="3510280"/>
        </p:xfrm>
        <a:graphic>
          <a:graphicData uri="http://schemas.openxmlformats.org/drawingml/2006/table">
            <a:tbl>
              <a:tblPr firstRow="1" bandRow="1">
                <a:tableStyleId>{5C22544A-7EE6-4342-B048-85BDC9FD1C3A}</a:tableStyleId>
              </a:tblPr>
              <a:tblGrid>
                <a:gridCol w="2805254">
                  <a:extLst>
                    <a:ext uri="{9D8B030D-6E8A-4147-A177-3AD203B41FA5}">
                      <a16:colId xmlns:a16="http://schemas.microsoft.com/office/drawing/2014/main" val="190756655"/>
                    </a:ext>
                  </a:extLst>
                </a:gridCol>
                <a:gridCol w="2805254">
                  <a:extLst>
                    <a:ext uri="{9D8B030D-6E8A-4147-A177-3AD203B41FA5}">
                      <a16:colId xmlns:a16="http://schemas.microsoft.com/office/drawing/2014/main" val="3345304837"/>
                    </a:ext>
                  </a:extLst>
                </a:gridCol>
                <a:gridCol w="2805254">
                  <a:extLst>
                    <a:ext uri="{9D8B030D-6E8A-4147-A177-3AD203B41FA5}">
                      <a16:colId xmlns:a16="http://schemas.microsoft.com/office/drawing/2014/main" val="2228812168"/>
                    </a:ext>
                  </a:extLst>
                </a:gridCol>
              </a:tblGrid>
              <a:tr h="370840">
                <a:tc>
                  <a:txBody>
                    <a:bodyPr/>
                    <a:lstStyle/>
                    <a:p>
                      <a:pPr marL="0" marR="0" algn="ctr">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tc>
                <a:tc gridSpan="2">
                  <a:txBody>
                    <a:bodyPr/>
                    <a:lstStyle/>
                    <a:p>
                      <a:pPr marL="0" marR="0" algn="ctr">
                        <a:lnSpc>
                          <a:spcPct val="150000"/>
                        </a:lnSpc>
                        <a:spcBef>
                          <a:spcPts val="0"/>
                        </a:spcBef>
                        <a:spcAft>
                          <a:spcPts val="0"/>
                        </a:spcAft>
                      </a:pP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The Government</a:t>
                      </a:r>
                    </a:p>
                  </a:txBody>
                  <a:tcPr marL="68580" marR="68580" marT="0" marB="0"/>
                </a:tc>
                <a:tc hMerge="1">
                  <a:txBody>
                    <a:bodyPr/>
                    <a:lstStyle/>
                    <a:p>
                      <a:endParaRPr lang="en-US"/>
                    </a:p>
                  </a:txBody>
                  <a:tcPr/>
                </a:tc>
                <a:extLst>
                  <a:ext uri="{0D108BD9-81ED-4DB2-BD59-A6C34878D82A}">
                    <a16:rowId xmlns:a16="http://schemas.microsoft.com/office/drawing/2014/main" val="3777080242"/>
                  </a:ext>
                </a:extLst>
              </a:tr>
              <a:tr h="370840">
                <a:tc>
                  <a:txBody>
                    <a:bodyPr/>
                    <a:lstStyle/>
                    <a:p>
                      <a:pPr marL="0" marR="0">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citizen</a:t>
                      </a:r>
                    </a:p>
                  </a:txBody>
                  <a:tcPr marL="68580" marR="68580" marT="0" marB="0"/>
                </a:tc>
                <a:tc>
                  <a:txBody>
                    <a:bodyPr/>
                    <a:lstStyle/>
                    <a:p>
                      <a:pPr marL="0" marR="0">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Is Autonomous</a:t>
                      </a:r>
                    </a:p>
                    <a:p>
                      <a:pPr marL="0" marR="0">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8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&lt; 1)</a:t>
                      </a:r>
                    </a:p>
                  </a:txBody>
                  <a:tcPr marL="68580" marR="68580" marT="0" marB="0"/>
                </a:tc>
                <a:tc>
                  <a:txBody>
                    <a:bodyPr/>
                    <a:lstStyle/>
                    <a:p>
                      <a:pPr marL="0" marR="0">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Is Dependent</a:t>
                      </a:r>
                    </a:p>
                    <a:p>
                      <a:pPr marL="0" marR="0">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8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&gt; 1)</a:t>
                      </a:r>
                    </a:p>
                  </a:txBody>
                  <a:tcPr marL="68580" marR="68580" marT="0" marB="0"/>
                </a:tc>
                <a:extLst>
                  <a:ext uri="{0D108BD9-81ED-4DB2-BD59-A6C34878D82A}">
                    <a16:rowId xmlns:a16="http://schemas.microsoft.com/office/drawing/2014/main" val="251796741"/>
                  </a:ext>
                </a:extLst>
              </a:tr>
              <a:tr h="370840">
                <a:tc>
                  <a:txBody>
                    <a:bodyPr/>
                    <a:lstStyle/>
                    <a:p>
                      <a:pPr marL="0" marR="0" algn="ctr"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Has a Credible Exit Threat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(E &gt; 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O1: The citizen exits.</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hangingPunct="0">
                        <a:lnSpc>
                          <a:spcPct val="150000"/>
                        </a:lnSpc>
                        <a:spcBef>
                          <a:spcPts val="0"/>
                        </a:spcBef>
                        <a:spcAft>
                          <a:spcPts val="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O3: The citizen uses their voice and the government responds positively.</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757712877"/>
                  </a:ext>
                </a:extLst>
              </a:tr>
              <a:tr h="370840">
                <a:tc>
                  <a:txBody>
                    <a:bodyPr/>
                    <a:lstStyle/>
                    <a:p>
                      <a:pPr marL="0" marR="0" algn="ctr"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Has no Credible Exit Threat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(E &lt; 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O2: The citizen remains loyal.</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O2: The citizen remains loyal.</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72787685"/>
                  </a:ext>
                </a:extLst>
              </a:tr>
            </a:tbl>
          </a:graphicData>
        </a:graphic>
      </p:graphicFrame>
      <p:sp>
        <p:nvSpPr>
          <p:cNvPr id="2" name="Footer Placeholder 1">
            <a:extLst>
              <a:ext uri="{FF2B5EF4-FFF2-40B4-BE49-F238E27FC236}">
                <a16:creationId xmlns:a16="http://schemas.microsoft.com/office/drawing/2014/main" id="{6564D8C0-5568-889D-B432-C3197BDD9F97}"/>
              </a:ext>
            </a:extLst>
          </p:cNvPr>
          <p:cNvSpPr>
            <a:spLocks noGrp="1"/>
          </p:cNvSpPr>
          <p:nvPr>
            <p:ph type="ftr" sz="quarter" idx="11"/>
          </p:nvPr>
        </p:nvSpPr>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1AEC0F9D-AEF5-40F9-966B-5E564A079726}"/>
              </a:ext>
            </a:extLst>
          </p:cNvPr>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2444172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ECAD27-9E46-B01E-F949-120F1A1ACB1D}"/>
              </a:ext>
            </a:extLst>
          </p:cNvPr>
          <p:cNvSpPr>
            <a:spLocks noGrp="1"/>
          </p:cNvSpPr>
          <p:nvPr>
            <p:ph type="title"/>
          </p:nvPr>
        </p:nvSpPr>
        <p:spPr>
          <a:xfrm>
            <a:off x="457200" y="1086013"/>
            <a:ext cx="8229600" cy="1326987"/>
          </a:xfrm>
        </p:spPr>
        <p:txBody>
          <a:bodyPr>
            <a:noAutofit/>
          </a:bodyPr>
          <a:lstStyle/>
          <a:p>
            <a:r>
              <a:rPr lang="en-US" dirty="0">
                <a:solidFill>
                  <a:schemeClr val="tx1"/>
                </a:solidFill>
                <a:effectLst/>
                <a:ea typeface="Calibri" panose="020F0502020204030204" pitchFamily="34" charset="0"/>
                <a:cs typeface="Times New Roman" panose="02020603050405020304" pitchFamily="18" charset="0"/>
              </a:rPr>
              <a:t>Appendix: Accessibility Content, Long Descriptions for Images</a:t>
            </a:r>
            <a:endParaRPr lang="en-US" dirty="0">
              <a:solidFill>
                <a:schemeClr val="tx1"/>
              </a:solidFill>
            </a:endParaRPr>
          </a:p>
        </p:txBody>
      </p:sp>
      <p:sp>
        <p:nvSpPr>
          <p:cNvPr id="2" name="Footer Placeholder 1">
            <a:extLst>
              <a:ext uri="{FF2B5EF4-FFF2-40B4-BE49-F238E27FC236}">
                <a16:creationId xmlns:a16="http://schemas.microsoft.com/office/drawing/2014/main" id="{CF47C15A-D187-80C3-6435-D516C7D0F455}"/>
              </a:ext>
            </a:extLst>
          </p:cNvPr>
          <p:cNvSpPr>
            <a:spLocks noGrp="1"/>
          </p:cNvSpPr>
          <p:nvPr>
            <p:ph type="ftr" sz="quarter" idx="11"/>
          </p:nvPr>
        </p:nvSpPr>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C7599F68-765A-F18C-141E-CB64D807B66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effectLst/>
              <a:uLnTx/>
              <a:uFillTx/>
              <a:latin typeface="Arial"/>
              <a:ea typeface="+mn-ea"/>
              <a:cs typeface="+mn-cs"/>
            </a:endParaRPr>
          </a:p>
        </p:txBody>
      </p:sp>
    </p:spTree>
    <p:extLst>
      <p:ext uri="{BB962C8B-B14F-4D97-AF65-F5344CB8AC3E}">
        <p14:creationId xmlns:p14="http://schemas.microsoft.com/office/powerpoint/2010/main" val="2769445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1002306"/>
            <a:ext cx="8229600" cy="768517"/>
          </a:xfrm>
        </p:spPr>
        <p:txBody>
          <a:bodyPr>
            <a:normAutofit/>
          </a:bodyPr>
          <a:lstStyle/>
          <a:p>
            <a:r>
              <a:rPr lang="en-US" sz="4000" dirty="0">
                <a:solidFill>
                  <a:schemeClr val="tx1"/>
                </a:solidFill>
              </a:rPr>
              <a:t>Figure 3.1: Long Description</a:t>
            </a:r>
            <a:endParaRPr lang="en-US" sz="400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987653"/>
            <a:ext cx="8229600" cy="3727347"/>
          </a:xfrm>
        </p:spPr>
        <p:txBody>
          <a:bodyPr anchor="ctr">
            <a:noAutofit/>
          </a:bodyPr>
          <a:lstStyle/>
          <a:p>
            <a:pPr marL="0" indent="0">
              <a:lnSpc>
                <a:spcPct val="107000"/>
              </a:lnSpc>
              <a:spcBef>
                <a:spcPts val="200"/>
              </a:spcBef>
              <a:buNone/>
            </a:pPr>
            <a:r>
              <a:rPr lang="en-US" sz="2000" dirty="0">
                <a:latin typeface="Arial" panose="020B0604020202020204" pitchFamily="34" charset="0"/>
                <a:ea typeface="Aptos" panose="020B0004020202020204" pitchFamily="34" charset="0"/>
                <a:cs typeface="Arial" panose="020B0604020202020204" pitchFamily="34" charset="0"/>
              </a:rPr>
              <a:t>The root note is labeled Citizen. A branch from Citizen labeled Exit points to O 1: Government keeps benefit; citizen opts for some substitute. A branch from Citizen labeled Loyalty points to O 2: Government keeps benefit; citizen suffers loss. A branch from Citizen labeled Voice points to a node labeled Government. A branch from the Government node labeled Respond points to O 3: Government returns benefit to citizen. A branch from Government labeled Ignore points to a node labeled Citizen. A branch from Citizen labeled Exit points to O 4: Government keeps benefit; citizen opts for some substitute. A branch from Citizen labeled Loyalty points to O 5: Government keeps benefit; citizen suffers loss. The nodes Government and Citizen are in bold.</a:t>
            </a:r>
            <a:endParaRPr lang="en-US" sz="2000" dirty="0">
              <a:effectLst/>
              <a:latin typeface="Arial" panose="020B0604020202020204" pitchFamily="34" charset="0"/>
              <a:ea typeface="Aptos" panose="020B00040202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B2B73982-64C3-F10D-0C9F-A182552B100C}"/>
              </a:ext>
            </a:extLst>
          </p:cNvPr>
          <p:cNvSpPr>
            <a:spLocks noGrp="1"/>
          </p:cNvSpPr>
          <p:nvPr>
            <p:ph sz="quarter" idx="16"/>
          </p:nvPr>
        </p:nvSpPr>
        <p:spPr>
          <a:xfrm>
            <a:off x="3505200" y="6004881"/>
            <a:ext cx="2133600" cy="233337"/>
          </a:xfrm>
        </p:spPr>
        <p:txBody>
          <a:bodyPr anchor="ct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hlinkClick r:id="rId3" action="ppaction://hlinksldjump"/>
              </a:rPr>
              <a:t>Access the corresponding image.</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86726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A25977-2300-5F98-D4A1-9EED3A3D6A0A}"/>
              </a:ext>
            </a:extLst>
          </p:cNvPr>
          <p:cNvSpPr>
            <a:spLocks noGrp="1"/>
          </p:cNvSpPr>
          <p:nvPr>
            <p:ph type="title"/>
          </p:nvPr>
        </p:nvSpPr>
        <p:spPr/>
        <p:txBody>
          <a:bodyPr>
            <a:normAutofit fontScale="90000"/>
          </a:bodyPr>
          <a:lstStyle/>
          <a:p>
            <a:r>
              <a:rPr lang="en-US" dirty="0"/>
              <a:t>The Exit, Voice, and Loyalty (EVL) Theory of Politics </a:t>
            </a:r>
            <a:r>
              <a:rPr lang="en-US" sz="2700" dirty="0"/>
              <a:t>(1 of 7)</a:t>
            </a:r>
          </a:p>
        </p:txBody>
      </p:sp>
      <p:sp>
        <p:nvSpPr>
          <p:cNvPr id="4" name="Content Placeholder 3">
            <a:extLst>
              <a:ext uri="{FF2B5EF4-FFF2-40B4-BE49-F238E27FC236}">
                <a16:creationId xmlns:a16="http://schemas.microsoft.com/office/drawing/2014/main" id="{06781079-D779-46D5-E53D-4B80E22C3D5D}"/>
              </a:ext>
            </a:extLst>
          </p:cNvPr>
          <p:cNvSpPr>
            <a:spLocks noGrp="1"/>
          </p:cNvSpPr>
          <p:nvPr>
            <p:ph idx="1"/>
          </p:nvPr>
        </p:nvSpPr>
        <p:spPr/>
        <p:txBody>
          <a:bodyPr/>
          <a:lstStyle/>
          <a:p>
            <a:r>
              <a:rPr lang="en-US" dirty="0"/>
              <a:t>Changes to the environment.</a:t>
            </a:r>
          </a:p>
          <a:p>
            <a:r>
              <a:rPr lang="en-US" dirty="0"/>
              <a:t>Three possible responses.</a:t>
            </a:r>
          </a:p>
          <a:p>
            <a:r>
              <a:rPr lang="en-US" dirty="0"/>
              <a:t>Example: policy negatively affects environment.</a:t>
            </a:r>
          </a:p>
        </p:txBody>
      </p:sp>
      <p:sp>
        <p:nvSpPr>
          <p:cNvPr id="2" name="Footer Placeholder 1">
            <a:extLst>
              <a:ext uri="{FF2B5EF4-FFF2-40B4-BE49-F238E27FC236}">
                <a16:creationId xmlns:a16="http://schemas.microsoft.com/office/drawing/2014/main" id="{5C7A7A9A-5E70-D1A2-17D6-D2163FCC16C4}"/>
              </a:ext>
            </a:extLst>
          </p:cNvPr>
          <p:cNvSpPr>
            <a:spLocks noGrp="1"/>
          </p:cNvSpPr>
          <p:nvPr>
            <p:ph type="ftr" sz="quarter" idx="11"/>
          </p:nvPr>
        </p:nvSpPr>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89519429-4955-6C57-F52D-B4384B65CFF4}"/>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912903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1002306"/>
            <a:ext cx="8229600" cy="768517"/>
          </a:xfrm>
        </p:spPr>
        <p:txBody>
          <a:bodyPr>
            <a:normAutofit/>
          </a:bodyPr>
          <a:lstStyle/>
          <a:p>
            <a:r>
              <a:rPr lang="en-US" sz="4000" dirty="0">
                <a:solidFill>
                  <a:schemeClr val="tx1"/>
                </a:solidFill>
              </a:rPr>
              <a:t>Figure 3.2: Long Description</a:t>
            </a:r>
            <a:endParaRPr lang="en-US" sz="400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987653"/>
            <a:ext cx="8229600" cy="3574947"/>
          </a:xfrm>
        </p:spPr>
        <p:txBody>
          <a:bodyPr anchor="ctr">
            <a:noAutofit/>
          </a:bodyPr>
          <a:lstStyle/>
          <a:p>
            <a:pPr marL="0" indent="0">
              <a:lnSpc>
                <a:spcPct val="107000"/>
              </a:lnSpc>
              <a:spcBef>
                <a:spcPts val="200"/>
              </a:spcBef>
              <a:buNone/>
            </a:pPr>
            <a:r>
              <a:rPr lang="en-US" sz="1800" dirty="0">
                <a:latin typeface="Arial" panose="020B0604020202020204" pitchFamily="34" charset="0"/>
                <a:ea typeface="Aptos" panose="020B0004020202020204" pitchFamily="34" charset="0"/>
                <a:cs typeface="Arial" panose="020B0604020202020204" pitchFamily="34" charset="0"/>
              </a:rPr>
              <a:t>The root note is labeled Citizen. A branch from Citizen labeled Exit points to O 1: Government keeps benefit; citizen opts for some substitute; E, 1. A branch from Citizen labeled Loyalty points to O 2: Government keeps benefit; citizen suffers loss; 0, 1 plus L. A branch from Citizen labeled Voice points to a node labeled Government. A branch from the Government node labeled Respond points to O 3: Government returns benefit to citizen; 1 minus c, L. A branch from Government labeled Ignore points to a node labeled Citizen. A branch from Citizen labeled Exit points to O 4: Government keeps benefit; citizen opts for some substitute; E minus c, 1. A branch from Citizen labeled Loyalty points to O 5: Government keeps benefit; citizen suffers loss; 0 minus c, 1 plus L. The nodes Government and Citizen are in bold.</a:t>
            </a:r>
            <a:endParaRPr lang="en-US" sz="1800" dirty="0">
              <a:effectLst/>
              <a:latin typeface="Arial" panose="020B0604020202020204" pitchFamily="34" charset="0"/>
              <a:ea typeface="Aptos" panose="020B00040202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B2B73982-64C3-F10D-0C9F-A182552B100C}"/>
              </a:ext>
            </a:extLst>
          </p:cNvPr>
          <p:cNvSpPr>
            <a:spLocks noGrp="1"/>
          </p:cNvSpPr>
          <p:nvPr>
            <p:ph sz="quarter" idx="16"/>
          </p:nvPr>
        </p:nvSpPr>
        <p:spPr>
          <a:xfrm>
            <a:off x="3505200" y="6004881"/>
            <a:ext cx="2133600" cy="233337"/>
          </a:xfrm>
        </p:spPr>
        <p:txBody>
          <a:bodyPr anchor="ct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hlinkClick r:id="rId3" action="ppaction://hlinksldjump"/>
              </a:rPr>
              <a:t>Access the corresponding image.</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093817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1002306"/>
            <a:ext cx="8229600" cy="768517"/>
          </a:xfrm>
        </p:spPr>
        <p:txBody>
          <a:bodyPr>
            <a:normAutofit/>
          </a:bodyPr>
          <a:lstStyle/>
          <a:p>
            <a:r>
              <a:rPr lang="en-US" sz="4000" dirty="0">
                <a:solidFill>
                  <a:schemeClr val="tx1"/>
                </a:solidFill>
              </a:rPr>
              <a:t>Figure 3.3: Long Description</a:t>
            </a:r>
            <a:endParaRPr lang="en-US" sz="400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987653"/>
            <a:ext cx="8229600" cy="3574947"/>
          </a:xfrm>
        </p:spPr>
        <p:txBody>
          <a:bodyPr anchor="ctr">
            <a:noAutofit/>
          </a:bodyPr>
          <a:lstStyle/>
          <a:p>
            <a:pPr marL="0" indent="0">
              <a:lnSpc>
                <a:spcPct val="107000"/>
              </a:lnSpc>
              <a:spcBef>
                <a:spcPts val="200"/>
              </a:spcBef>
              <a:buNone/>
            </a:pPr>
            <a:r>
              <a:rPr lang="en-US" sz="2200" dirty="0">
                <a:latin typeface="Arial" panose="020B0604020202020204" pitchFamily="34" charset="0"/>
                <a:ea typeface="Aptos" panose="020B0004020202020204" pitchFamily="34" charset="0"/>
                <a:cs typeface="Arial" panose="020B0604020202020204" pitchFamily="34" charset="0"/>
              </a:rPr>
              <a:t>The root note is labeled Citizen. A branch from Citizen labeled Exit points to E, 1. A branch from Citizen labeled Loyalty points to 0, 1 plus L. A branch from Citizen labeled Voice points to a node labeled Government. A branch from the Government node labeled Respond points to 1 minus c, L. A branch from Government labeled Ignore points to a node labeled Citizen. A branch from Citizen labeled Exit points to E minus c, 1. A branch from Citizen labeled Loyalty points to 0 minus c, 1 plus L. The nodes Government and Citizen and the branch Exit from Citizen are in bold.</a:t>
            </a:r>
            <a:endParaRPr lang="en-US" sz="2200" dirty="0">
              <a:effectLst/>
              <a:latin typeface="Arial" panose="020B0604020202020204" pitchFamily="34" charset="0"/>
              <a:ea typeface="Aptos" panose="020B00040202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B2B73982-64C3-F10D-0C9F-A182552B100C}"/>
              </a:ext>
            </a:extLst>
          </p:cNvPr>
          <p:cNvSpPr>
            <a:spLocks noGrp="1"/>
          </p:cNvSpPr>
          <p:nvPr>
            <p:ph sz="quarter" idx="16"/>
          </p:nvPr>
        </p:nvSpPr>
        <p:spPr>
          <a:xfrm>
            <a:off x="3505200" y="6004881"/>
            <a:ext cx="2133600" cy="233337"/>
          </a:xfrm>
        </p:spPr>
        <p:txBody>
          <a:bodyPr anchor="ct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hlinkClick r:id="rId3" action="ppaction://hlinksldjump"/>
              </a:rPr>
              <a:t>Access the corresponding image.</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2212325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1002306"/>
            <a:ext cx="8229600" cy="768517"/>
          </a:xfrm>
        </p:spPr>
        <p:txBody>
          <a:bodyPr>
            <a:normAutofit/>
          </a:bodyPr>
          <a:lstStyle/>
          <a:p>
            <a:r>
              <a:rPr lang="en-US" sz="4000" dirty="0">
                <a:solidFill>
                  <a:schemeClr val="tx1"/>
                </a:solidFill>
              </a:rPr>
              <a:t>Figure 3.4: Long Description</a:t>
            </a:r>
            <a:endParaRPr lang="en-US" sz="400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947897"/>
            <a:ext cx="8229600" cy="3868041"/>
          </a:xfrm>
        </p:spPr>
        <p:txBody>
          <a:bodyPr anchor="ctr">
            <a:noAutofit/>
          </a:bodyPr>
          <a:lstStyle/>
          <a:p>
            <a:pPr marL="0" indent="0">
              <a:lnSpc>
                <a:spcPct val="107000"/>
              </a:lnSpc>
              <a:spcBef>
                <a:spcPts val="200"/>
              </a:spcBef>
              <a:buNone/>
            </a:pPr>
            <a:r>
              <a:rPr lang="en-US" sz="2200" dirty="0">
                <a:latin typeface="Arial" panose="020B0604020202020204" pitchFamily="34" charset="0"/>
                <a:ea typeface="Aptos" panose="020B0004020202020204" pitchFamily="34" charset="0"/>
                <a:cs typeface="Arial" panose="020B0604020202020204" pitchFamily="34" charset="0"/>
              </a:rPr>
              <a:t>The root note is labeled Citizen. A branch from Citizen labeled Exit points to E, 1. A branch from Citizen labeled Loyalty points to 0, 1 plus L. A branch from Citizen labeled Voice points to a node labeled Government. A branch from the Government node labeled Respond points to 1 minus c, L. A branch from Government labeled Ignore points to a node labeled Citizen. A branch from Citizen labeled Exit points to E minus c, 1. A branch from Citizen labeled Loyalty points to 0 minus c, 1 plus L. The nodes Government and Citizen are in bold. The branches Respond from node Government and Exit from node Citizen are also in bold.</a:t>
            </a:r>
            <a:endParaRPr lang="en-US" sz="2200" dirty="0">
              <a:effectLst/>
              <a:latin typeface="Arial" panose="020B0604020202020204" pitchFamily="34" charset="0"/>
              <a:ea typeface="Aptos" panose="020B00040202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B2B73982-64C3-F10D-0C9F-A182552B100C}"/>
              </a:ext>
            </a:extLst>
          </p:cNvPr>
          <p:cNvSpPr>
            <a:spLocks noGrp="1"/>
          </p:cNvSpPr>
          <p:nvPr>
            <p:ph sz="quarter" idx="16"/>
          </p:nvPr>
        </p:nvSpPr>
        <p:spPr>
          <a:xfrm>
            <a:off x="3505200" y="6004881"/>
            <a:ext cx="2133600" cy="233337"/>
          </a:xfrm>
        </p:spPr>
        <p:txBody>
          <a:bodyPr anchor="ct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hlinkClick r:id="rId3" action="ppaction://hlinksldjump"/>
              </a:rPr>
              <a:t>Access the corresponding image.</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4278246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1002306"/>
            <a:ext cx="8229600" cy="768517"/>
          </a:xfrm>
        </p:spPr>
        <p:txBody>
          <a:bodyPr>
            <a:normAutofit/>
          </a:bodyPr>
          <a:lstStyle/>
          <a:p>
            <a:r>
              <a:rPr lang="en-US" sz="4000" dirty="0">
                <a:solidFill>
                  <a:schemeClr val="tx1"/>
                </a:solidFill>
              </a:rPr>
              <a:t>Figure 3.5: Long Description</a:t>
            </a:r>
            <a:endParaRPr lang="en-US" sz="400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947897"/>
            <a:ext cx="8229600" cy="3868041"/>
          </a:xfrm>
        </p:spPr>
        <p:txBody>
          <a:bodyPr anchor="ctr">
            <a:noAutofit/>
          </a:bodyPr>
          <a:lstStyle/>
          <a:p>
            <a:pPr marL="0" indent="0">
              <a:lnSpc>
                <a:spcPct val="107000"/>
              </a:lnSpc>
              <a:spcBef>
                <a:spcPts val="200"/>
              </a:spcBef>
              <a:buNone/>
            </a:pPr>
            <a:r>
              <a:rPr lang="en-US" sz="2200" dirty="0">
                <a:latin typeface="Arial" panose="020B0604020202020204" pitchFamily="34" charset="0"/>
                <a:ea typeface="Aptos" panose="020B0004020202020204" pitchFamily="34" charset="0"/>
                <a:cs typeface="Arial" panose="020B0604020202020204" pitchFamily="34" charset="0"/>
              </a:rPr>
              <a:t>The root note is labeled Citizen. A branch from Citizen labeled Exit points to E, 1. A branch from Citizen labeled Loyalty points to 0, 1 plus L. A branch from Citizen labeled Voice points to a node labeled Government. A branch from the Government node labeled Respond points to 1 minus c, L. A branch from Government labeled Ignore points to a node labeled Citizen. A branch from Citizen labeled Exit points to E minus c, 1. A branch from Citizen labeled Loyalty points to 0 minus c, 1 plus L. The nodes Government and Citizen are in bold. The branches Voice from the root node Citizen, Respond from node Government, and Exit from node Citizen are also in bold.</a:t>
            </a:r>
            <a:endParaRPr lang="en-US" sz="2200" dirty="0">
              <a:effectLst/>
              <a:latin typeface="Arial" panose="020B0604020202020204" pitchFamily="34" charset="0"/>
              <a:ea typeface="Aptos" panose="020B00040202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B2B73982-64C3-F10D-0C9F-A182552B100C}"/>
              </a:ext>
            </a:extLst>
          </p:cNvPr>
          <p:cNvSpPr>
            <a:spLocks noGrp="1"/>
          </p:cNvSpPr>
          <p:nvPr>
            <p:ph sz="quarter" idx="16"/>
          </p:nvPr>
        </p:nvSpPr>
        <p:spPr>
          <a:xfrm>
            <a:off x="3505200" y="6004881"/>
            <a:ext cx="2133600" cy="233337"/>
          </a:xfrm>
        </p:spPr>
        <p:txBody>
          <a:bodyPr anchor="ct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hlinkClick r:id="rId3" action="ppaction://hlinksldjump"/>
              </a:rPr>
              <a:t>Access the corresponding image.</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3460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1002306"/>
            <a:ext cx="8229600" cy="768517"/>
          </a:xfrm>
        </p:spPr>
        <p:txBody>
          <a:bodyPr>
            <a:normAutofit/>
          </a:bodyPr>
          <a:lstStyle/>
          <a:p>
            <a:r>
              <a:rPr lang="en-US" sz="4000" dirty="0">
                <a:solidFill>
                  <a:schemeClr val="tx1"/>
                </a:solidFill>
              </a:rPr>
              <a:t>Figure 3.6: Long Description</a:t>
            </a:r>
            <a:endParaRPr lang="en-US" sz="400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947897"/>
            <a:ext cx="8229600" cy="3614703"/>
          </a:xfrm>
        </p:spPr>
        <p:txBody>
          <a:bodyPr anchor="ctr">
            <a:noAutofit/>
          </a:bodyPr>
          <a:lstStyle/>
          <a:p>
            <a:pPr marL="0" indent="0">
              <a:lnSpc>
                <a:spcPct val="107000"/>
              </a:lnSpc>
              <a:spcBef>
                <a:spcPts val="200"/>
              </a:spcBef>
              <a:buNone/>
            </a:pPr>
            <a:r>
              <a:rPr lang="en-US" sz="2000" dirty="0">
                <a:latin typeface="Arial" panose="020B0604020202020204" pitchFamily="34" charset="0"/>
                <a:ea typeface="Aptos" panose="020B0004020202020204" pitchFamily="34" charset="0"/>
                <a:cs typeface="Arial" panose="020B0604020202020204" pitchFamily="34" charset="0"/>
              </a:rPr>
              <a:t>The root note is labeled Citizen. A branch from Citizen labeled Exit points to E, 1. A branch from Citizen labeled Loyalty points to 0, 1 plus L. A branch from Citizen labeled Voice points to a node labeled Government. A branch from the Government node labeled Respond points to 1 minus c, L. A branch from Government labeled Ignore points to a node labeled Citizen. A branch from Citizen labeled Exit points to E minus c, 1. A branch from Citizen labeled Loyalty points to 0 minus c, 1 plus L. The root node Citizen and the nodes Government and Citizen are in bold. The branches Loyalty from the root node Citizen, Ignore from node Government, and Loyalty from node Citizen are also in bold.</a:t>
            </a:r>
            <a:endParaRPr lang="en-US" sz="2000" dirty="0">
              <a:effectLst/>
              <a:latin typeface="Arial" panose="020B0604020202020204" pitchFamily="34" charset="0"/>
              <a:ea typeface="Aptos" panose="020B00040202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B2B73982-64C3-F10D-0C9F-A182552B100C}"/>
              </a:ext>
            </a:extLst>
          </p:cNvPr>
          <p:cNvSpPr>
            <a:spLocks noGrp="1"/>
          </p:cNvSpPr>
          <p:nvPr>
            <p:ph sz="quarter" idx="16"/>
          </p:nvPr>
        </p:nvSpPr>
        <p:spPr>
          <a:xfrm>
            <a:off x="3505200" y="6004881"/>
            <a:ext cx="2133600" cy="233337"/>
          </a:xfrm>
        </p:spPr>
        <p:txBody>
          <a:bodyPr anchor="ct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hlinkClick r:id="rId3" action="ppaction://hlinksldjump"/>
              </a:rPr>
              <a:t>Access the corresponding image.</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129956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1002306"/>
            <a:ext cx="8229600" cy="768517"/>
          </a:xfrm>
        </p:spPr>
        <p:txBody>
          <a:bodyPr>
            <a:normAutofit/>
          </a:bodyPr>
          <a:lstStyle/>
          <a:p>
            <a:r>
              <a:rPr lang="en-US" sz="4000" dirty="0">
                <a:solidFill>
                  <a:schemeClr val="tx1"/>
                </a:solidFill>
              </a:rPr>
              <a:t>Figure 3.7: Long Description</a:t>
            </a:r>
            <a:endParaRPr lang="en-US" sz="400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947897"/>
            <a:ext cx="8229600" cy="3614703"/>
          </a:xfrm>
        </p:spPr>
        <p:txBody>
          <a:bodyPr anchor="ctr">
            <a:noAutofit/>
          </a:bodyPr>
          <a:lstStyle/>
          <a:p>
            <a:pPr marL="0" indent="0">
              <a:lnSpc>
                <a:spcPct val="107000"/>
              </a:lnSpc>
              <a:spcBef>
                <a:spcPts val="200"/>
              </a:spcBef>
              <a:buNone/>
            </a:pPr>
            <a:r>
              <a:rPr lang="en-US" sz="2000" dirty="0">
                <a:latin typeface="Arial" panose="020B0604020202020204" pitchFamily="34" charset="0"/>
                <a:ea typeface="Aptos" panose="020B0004020202020204" pitchFamily="34" charset="0"/>
                <a:cs typeface="Arial" panose="020B0604020202020204" pitchFamily="34" charset="0"/>
              </a:rPr>
              <a:t>The root note is labeled Citizen. A branch from Citizen labeled Exit points to E, 1. A branch from Citizen labeled Loyalty points to 0, 1 plus L. A branch from Citizen labeled Voice points to a node labeled Government. A branch from the Government node labeled Respond points to 1 minus c, L. A branch from Government labeled Ignore points to a node labeled Citizen. A branch from Citizen labeled Exit points to E minus c, 1. A branch from Citizen labeled Loyalty points to 0 minus c, 1 plus L. The root node Citizen and the nodes Government and Citizen are in bold. The branches Exit from the root node Citizen, Ignore from node Government, and Exit from node Citizen are also in bold.</a:t>
            </a:r>
            <a:endParaRPr lang="en-US" sz="2000" dirty="0">
              <a:effectLst/>
              <a:latin typeface="Arial" panose="020B0604020202020204" pitchFamily="34" charset="0"/>
              <a:ea typeface="Aptos" panose="020B00040202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B2B73982-64C3-F10D-0C9F-A182552B100C}"/>
              </a:ext>
            </a:extLst>
          </p:cNvPr>
          <p:cNvSpPr>
            <a:spLocks noGrp="1"/>
          </p:cNvSpPr>
          <p:nvPr>
            <p:ph sz="quarter" idx="16"/>
          </p:nvPr>
        </p:nvSpPr>
        <p:spPr>
          <a:xfrm>
            <a:off x="3505200" y="6004881"/>
            <a:ext cx="2133600" cy="233337"/>
          </a:xfrm>
        </p:spPr>
        <p:txBody>
          <a:bodyPr anchor="ct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hlinkClick r:id="rId3" action="ppaction://hlinksldjump"/>
              </a:rPr>
              <a:t>Access the corresponding image.</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144617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1002306"/>
            <a:ext cx="8229600" cy="768517"/>
          </a:xfrm>
        </p:spPr>
        <p:txBody>
          <a:bodyPr>
            <a:normAutofit/>
          </a:bodyPr>
          <a:lstStyle/>
          <a:p>
            <a:r>
              <a:rPr lang="en-US" sz="4000" dirty="0">
                <a:solidFill>
                  <a:schemeClr val="tx1"/>
                </a:solidFill>
              </a:rPr>
              <a:t>Figure 3.8: Long Description</a:t>
            </a:r>
            <a:endParaRPr lang="en-US" sz="400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947897"/>
            <a:ext cx="8229600" cy="3614703"/>
          </a:xfrm>
        </p:spPr>
        <p:txBody>
          <a:bodyPr anchor="ctr">
            <a:noAutofit/>
          </a:bodyPr>
          <a:lstStyle/>
          <a:p>
            <a:pPr marL="0" indent="0">
              <a:lnSpc>
                <a:spcPct val="107000"/>
              </a:lnSpc>
              <a:spcBef>
                <a:spcPts val="200"/>
              </a:spcBef>
              <a:buNone/>
            </a:pPr>
            <a:r>
              <a:rPr lang="en-US" sz="2000" dirty="0">
                <a:latin typeface="Arial" panose="020B0604020202020204" pitchFamily="34" charset="0"/>
                <a:ea typeface="Aptos" panose="020B0004020202020204" pitchFamily="34" charset="0"/>
                <a:cs typeface="Arial" panose="020B0604020202020204" pitchFamily="34" charset="0"/>
              </a:rPr>
              <a:t>The root note is labeled Citizen. A branch from Citizen labeled Exit points to E, 1. A branch from Citizen labeled Loyalty points to 0, 1 plus L. A branch from Citizen labeled Voice points to a node labeled Government. A branch from the Government node labeled Respond points to 1 minus c, L. A branch from Government labeled Ignore points to a node labeled Citizen. A branch from Citizen labeled Exit points to E minus c, 1. A branch from Citizen labeled Loyalty points to 0 minus c, 1 plus L. The root node Citizen and the nodes Government and Citizen are in bold. The branches Loyalty from the root node Citizen, Ignore from node Government, and Loyalty from node Citizen are also in bold.</a:t>
            </a:r>
            <a:endParaRPr lang="en-US" sz="2000" dirty="0">
              <a:effectLst/>
              <a:latin typeface="Arial" panose="020B0604020202020204" pitchFamily="34" charset="0"/>
              <a:ea typeface="Aptos" panose="020B00040202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B2B73982-64C3-F10D-0C9F-A182552B100C}"/>
              </a:ext>
            </a:extLst>
          </p:cNvPr>
          <p:cNvSpPr>
            <a:spLocks noGrp="1"/>
          </p:cNvSpPr>
          <p:nvPr>
            <p:ph sz="quarter" idx="16"/>
          </p:nvPr>
        </p:nvSpPr>
        <p:spPr>
          <a:xfrm>
            <a:off x="3505200" y="6004881"/>
            <a:ext cx="2133600" cy="233337"/>
          </a:xfrm>
        </p:spPr>
        <p:txBody>
          <a:bodyPr anchor="ct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hlinkClick r:id="rId3" action="ppaction://hlinksldjump"/>
              </a:rPr>
              <a:t>Access the corresponding image.</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096754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9ACD94-16CA-4624-E513-CC1070DE4C02}"/>
              </a:ext>
            </a:extLst>
          </p:cNvPr>
          <p:cNvSpPr>
            <a:spLocks noGrp="1"/>
          </p:cNvSpPr>
          <p:nvPr>
            <p:ph type="title"/>
          </p:nvPr>
        </p:nvSpPr>
        <p:spPr/>
        <p:txBody>
          <a:bodyPr>
            <a:normAutofit fontScale="90000"/>
          </a:bodyPr>
          <a:lstStyle/>
          <a:p>
            <a:r>
              <a:rPr lang="en-US" dirty="0"/>
              <a:t>The Exit, Voice, and Loyalty (EVL) Theory of Politics </a:t>
            </a:r>
            <a:r>
              <a:rPr lang="en-US" sz="2700" dirty="0"/>
              <a:t>(2 of 7)</a:t>
            </a:r>
            <a:endParaRPr lang="en-US" dirty="0"/>
          </a:p>
        </p:txBody>
      </p:sp>
      <p:sp>
        <p:nvSpPr>
          <p:cNvPr id="4" name="Content Placeholder 3">
            <a:extLst>
              <a:ext uri="{FF2B5EF4-FFF2-40B4-BE49-F238E27FC236}">
                <a16:creationId xmlns:a16="http://schemas.microsoft.com/office/drawing/2014/main" id="{642A2F14-EE40-960D-60CD-8A9AF1BE1841}"/>
              </a:ext>
            </a:extLst>
          </p:cNvPr>
          <p:cNvSpPr>
            <a:spLocks noGrp="1"/>
          </p:cNvSpPr>
          <p:nvPr>
            <p:ph idx="1"/>
          </p:nvPr>
        </p:nvSpPr>
        <p:spPr/>
        <p:txBody>
          <a:bodyPr>
            <a:normAutofit/>
          </a:bodyPr>
          <a:lstStyle/>
          <a:p>
            <a:pPr marL="0" indent="0">
              <a:buNone/>
            </a:pPr>
            <a:r>
              <a:rPr lang="en-US" sz="1800" b="1" dirty="0"/>
              <a:t>Table 3.1: Exit, Voice, and Loyalty </a:t>
            </a: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p:txBody>
      </p:sp>
      <p:graphicFrame>
        <p:nvGraphicFramePr>
          <p:cNvPr id="6" name="Table 5">
            <a:extLst>
              <a:ext uri="{FF2B5EF4-FFF2-40B4-BE49-F238E27FC236}">
                <a16:creationId xmlns:a16="http://schemas.microsoft.com/office/drawing/2014/main" id="{B9736EAF-1D80-9AF9-2193-4A54A50015E0}"/>
              </a:ext>
            </a:extLst>
          </p:cNvPr>
          <p:cNvGraphicFramePr>
            <a:graphicFrameLocks noGrp="1"/>
          </p:cNvGraphicFramePr>
          <p:nvPr>
            <p:extLst>
              <p:ext uri="{D42A27DB-BD31-4B8C-83A1-F6EECF244321}">
                <p14:modId xmlns:p14="http://schemas.microsoft.com/office/powerpoint/2010/main" val="436835524"/>
              </p:ext>
            </p:extLst>
          </p:nvPr>
        </p:nvGraphicFramePr>
        <p:xfrm>
          <a:off x="609600" y="2590800"/>
          <a:ext cx="7848600" cy="2895600"/>
        </p:xfrm>
        <a:graphic>
          <a:graphicData uri="http://schemas.openxmlformats.org/drawingml/2006/table">
            <a:tbl>
              <a:tblPr firstRow="1" bandRow="1">
                <a:tableStyleId>{5C22544A-7EE6-4342-B048-85BDC9FD1C3A}</a:tableStyleId>
              </a:tblPr>
              <a:tblGrid>
                <a:gridCol w="1962150">
                  <a:extLst>
                    <a:ext uri="{9D8B030D-6E8A-4147-A177-3AD203B41FA5}">
                      <a16:colId xmlns:a16="http://schemas.microsoft.com/office/drawing/2014/main" val="2179371097"/>
                    </a:ext>
                  </a:extLst>
                </a:gridCol>
                <a:gridCol w="1962150">
                  <a:extLst>
                    <a:ext uri="{9D8B030D-6E8A-4147-A177-3AD203B41FA5}">
                      <a16:colId xmlns:a16="http://schemas.microsoft.com/office/drawing/2014/main" val="4130847115"/>
                    </a:ext>
                  </a:extLst>
                </a:gridCol>
                <a:gridCol w="1962150">
                  <a:extLst>
                    <a:ext uri="{9D8B030D-6E8A-4147-A177-3AD203B41FA5}">
                      <a16:colId xmlns:a16="http://schemas.microsoft.com/office/drawing/2014/main" val="180825797"/>
                    </a:ext>
                  </a:extLst>
                </a:gridCol>
                <a:gridCol w="1962150">
                  <a:extLst>
                    <a:ext uri="{9D8B030D-6E8A-4147-A177-3AD203B41FA5}">
                      <a16:colId xmlns:a16="http://schemas.microsoft.com/office/drawing/2014/main" val="1254662806"/>
                    </a:ext>
                  </a:extLst>
                </a:gridCol>
              </a:tblGrid>
              <a:tr h="468689">
                <a:tc>
                  <a:txBody>
                    <a:bodyPr/>
                    <a:lstStyle/>
                    <a:p>
                      <a:pPr marL="0" marR="0">
                        <a:lnSpc>
                          <a:spcPct val="150000"/>
                        </a:lnSpc>
                        <a:spcBef>
                          <a:spcPts val="0"/>
                        </a:spcBef>
                        <a:spcAft>
                          <a:spcPts val="0"/>
                        </a:spcAft>
                      </a:pP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Stimulus</a:t>
                      </a:r>
                    </a:p>
                  </a:txBody>
                  <a:tcPr marL="68580" marR="68580" marT="0" marB="0"/>
                </a:tc>
                <a:tc>
                  <a:txBody>
                    <a:bodyPr/>
                    <a:lstStyle/>
                    <a:p>
                      <a:pPr marL="0" marR="0">
                        <a:lnSpc>
                          <a:spcPct val="150000"/>
                        </a:lnSpc>
                        <a:spcBef>
                          <a:spcPts val="0"/>
                        </a:spcBef>
                        <a:spcAft>
                          <a:spcPts val="0"/>
                        </a:spcAft>
                      </a:pP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Exit</a:t>
                      </a:r>
                    </a:p>
                  </a:txBody>
                  <a:tcPr marL="68580" marR="68580" marT="0" marB="0"/>
                </a:tc>
                <a:tc>
                  <a:txBody>
                    <a:bodyPr/>
                    <a:lstStyle/>
                    <a:p>
                      <a:pPr marL="0" marR="0">
                        <a:lnSpc>
                          <a:spcPct val="150000"/>
                        </a:lnSpc>
                        <a:spcBef>
                          <a:spcPts val="0"/>
                        </a:spcBef>
                        <a:spcAft>
                          <a:spcPts val="0"/>
                        </a:spcAft>
                      </a:pP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Voice</a:t>
                      </a:r>
                    </a:p>
                  </a:txBody>
                  <a:tcPr marL="68580" marR="68580" marT="0" marB="0"/>
                </a:tc>
                <a:tc>
                  <a:txBody>
                    <a:bodyPr/>
                    <a:lstStyle/>
                    <a:p>
                      <a:pPr marL="0" marR="0">
                        <a:lnSpc>
                          <a:spcPct val="150000"/>
                        </a:lnSpc>
                        <a:spcBef>
                          <a:spcPts val="0"/>
                        </a:spcBef>
                        <a:spcAft>
                          <a:spcPts val="0"/>
                        </a:spcAft>
                      </a:pP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Loyalty</a:t>
                      </a:r>
                    </a:p>
                  </a:txBody>
                  <a:tcPr marL="68580" marR="68580" marT="0" marB="0"/>
                </a:tc>
                <a:extLst>
                  <a:ext uri="{0D108BD9-81ED-4DB2-BD59-A6C34878D82A}">
                    <a16:rowId xmlns:a16="http://schemas.microsoft.com/office/drawing/2014/main" val="4002157932"/>
                  </a:ext>
                </a:extLst>
              </a:tr>
              <a:tr h="1040105">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The government increases taxes.</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Reallocate portfolio to avoid tax increase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Organize tax revolt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Continue to pay taxes, keep your mouth shut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413428379"/>
                  </a:ext>
                </a:extLst>
              </a:tr>
              <a:tr h="1386806">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There’s a decline in the quality of peaches at the local fruit stand.</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Buy mangoes, or buy peaches somewhere else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Complain to the store owner</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Continue to eat peaches, keep your mouth shut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29540652"/>
                  </a:ext>
                </a:extLst>
              </a:tr>
            </a:tbl>
          </a:graphicData>
        </a:graphic>
      </p:graphicFrame>
      <p:sp>
        <p:nvSpPr>
          <p:cNvPr id="2" name="Footer Placeholder 1">
            <a:extLst>
              <a:ext uri="{FF2B5EF4-FFF2-40B4-BE49-F238E27FC236}">
                <a16:creationId xmlns:a16="http://schemas.microsoft.com/office/drawing/2014/main" id="{6564D8C0-5568-889D-B432-C3197BDD9F97}"/>
              </a:ext>
            </a:extLst>
          </p:cNvPr>
          <p:cNvSpPr>
            <a:spLocks noGrp="1"/>
          </p:cNvSpPr>
          <p:nvPr>
            <p:ph type="ftr" sz="quarter" idx="11"/>
          </p:nvPr>
        </p:nvSpPr>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1AEC0F9D-AEF5-40F9-966B-5E564A079726}"/>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69695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9ACD94-16CA-4624-E513-CC1070DE4C02}"/>
              </a:ext>
            </a:extLst>
          </p:cNvPr>
          <p:cNvSpPr>
            <a:spLocks noGrp="1"/>
          </p:cNvSpPr>
          <p:nvPr>
            <p:ph type="title"/>
          </p:nvPr>
        </p:nvSpPr>
        <p:spPr/>
        <p:txBody>
          <a:bodyPr>
            <a:normAutofit fontScale="90000"/>
          </a:bodyPr>
          <a:lstStyle/>
          <a:p>
            <a:r>
              <a:rPr lang="en-US" dirty="0"/>
              <a:t>The Exit, Voice, and Loyalty (EVL) Theory of Politics </a:t>
            </a:r>
            <a:r>
              <a:rPr lang="en-US" sz="2700" dirty="0"/>
              <a:t>(3 of 7)</a:t>
            </a:r>
            <a:endParaRPr lang="en-US" dirty="0"/>
          </a:p>
        </p:txBody>
      </p:sp>
      <p:sp>
        <p:nvSpPr>
          <p:cNvPr id="4" name="Content Placeholder 3">
            <a:extLst>
              <a:ext uri="{FF2B5EF4-FFF2-40B4-BE49-F238E27FC236}">
                <a16:creationId xmlns:a16="http://schemas.microsoft.com/office/drawing/2014/main" id="{642A2F14-EE40-960D-60CD-8A9AF1BE1841}"/>
              </a:ext>
            </a:extLst>
          </p:cNvPr>
          <p:cNvSpPr>
            <a:spLocks noGrp="1"/>
          </p:cNvSpPr>
          <p:nvPr>
            <p:ph idx="1"/>
          </p:nvPr>
        </p:nvSpPr>
        <p:spPr/>
        <p:txBody>
          <a:bodyPr>
            <a:normAutofit/>
          </a:bodyPr>
          <a:lstStyle/>
          <a:p>
            <a:pPr marL="0" indent="0">
              <a:buNone/>
            </a:pPr>
            <a:r>
              <a:rPr lang="en-US" sz="1800" b="1" dirty="0"/>
              <a:t>Table 3.1: Exit, Voice, and Loyalty (cont’d) </a:t>
            </a: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p:txBody>
      </p:sp>
      <p:graphicFrame>
        <p:nvGraphicFramePr>
          <p:cNvPr id="6" name="Table 5">
            <a:extLst>
              <a:ext uri="{FF2B5EF4-FFF2-40B4-BE49-F238E27FC236}">
                <a16:creationId xmlns:a16="http://schemas.microsoft.com/office/drawing/2014/main" id="{B9736EAF-1D80-9AF9-2193-4A54A50015E0}"/>
              </a:ext>
            </a:extLst>
          </p:cNvPr>
          <p:cNvGraphicFramePr>
            <a:graphicFrameLocks noGrp="1"/>
          </p:cNvGraphicFramePr>
          <p:nvPr>
            <p:extLst>
              <p:ext uri="{D42A27DB-BD31-4B8C-83A1-F6EECF244321}">
                <p14:modId xmlns:p14="http://schemas.microsoft.com/office/powerpoint/2010/main" val="3899685492"/>
              </p:ext>
            </p:extLst>
          </p:nvPr>
        </p:nvGraphicFramePr>
        <p:xfrm>
          <a:off x="451413" y="2577972"/>
          <a:ext cx="8006788" cy="3103880"/>
        </p:xfrm>
        <a:graphic>
          <a:graphicData uri="http://schemas.openxmlformats.org/drawingml/2006/table">
            <a:tbl>
              <a:tblPr firstRow="1" bandRow="1">
                <a:tableStyleId>{5C22544A-7EE6-4342-B048-85BDC9FD1C3A}</a:tableStyleId>
              </a:tblPr>
              <a:tblGrid>
                <a:gridCol w="2088727">
                  <a:extLst>
                    <a:ext uri="{9D8B030D-6E8A-4147-A177-3AD203B41FA5}">
                      <a16:colId xmlns:a16="http://schemas.microsoft.com/office/drawing/2014/main" val="2179371097"/>
                    </a:ext>
                  </a:extLst>
                </a:gridCol>
                <a:gridCol w="1914667">
                  <a:extLst>
                    <a:ext uri="{9D8B030D-6E8A-4147-A177-3AD203B41FA5}">
                      <a16:colId xmlns:a16="http://schemas.microsoft.com/office/drawing/2014/main" val="4130847115"/>
                    </a:ext>
                  </a:extLst>
                </a:gridCol>
                <a:gridCol w="2001697">
                  <a:extLst>
                    <a:ext uri="{9D8B030D-6E8A-4147-A177-3AD203B41FA5}">
                      <a16:colId xmlns:a16="http://schemas.microsoft.com/office/drawing/2014/main" val="180825797"/>
                    </a:ext>
                  </a:extLst>
                </a:gridCol>
                <a:gridCol w="2001697">
                  <a:extLst>
                    <a:ext uri="{9D8B030D-6E8A-4147-A177-3AD203B41FA5}">
                      <a16:colId xmlns:a16="http://schemas.microsoft.com/office/drawing/2014/main" val="1254662806"/>
                    </a:ext>
                  </a:extLst>
                </a:gridCol>
              </a:tblGrid>
              <a:tr h="253422">
                <a:tc>
                  <a:txBody>
                    <a:bodyPr/>
                    <a:lstStyle/>
                    <a:p>
                      <a:pPr marL="0" marR="0">
                        <a:lnSpc>
                          <a:spcPct val="150000"/>
                        </a:lnSpc>
                        <a:spcBef>
                          <a:spcPts val="0"/>
                        </a:spcBef>
                        <a:spcAft>
                          <a:spcPts val="0"/>
                        </a:spcAft>
                      </a:pP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Stimulus</a:t>
                      </a:r>
                    </a:p>
                  </a:txBody>
                  <a:tcPr marL="68580" marR="68580" marT="0" marB="0"/>
                </a:tc>
                <a:tc>
                  <a:txBody>
                    <a:bodyPr/>
                    <a:lstStyle/>
                    <a:p>
                      <a:pPr marL="0" marR="0">
                        <a:lnSpc>
                          <a:spcPct val="150000"/>
                        </a:lnSpc>
                        <a:spcBef>
                          <a:spcPts val="0"/>
                        </a:spcBef>
                        <a:spcAft>
                          <a:spcPts val="0"/>
                        </a:spcAft>
                      </a:pP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Exit</a:t>
                      </a:r>
                    </a:p>
                  </a:txBody>
                  <a:tcPr marL="68580" marR="68580" marT="0" marB="0"/>
                </a:tc>
                <a:tc>
                  <a:txBody>
                    <a:bodyPr/>
                    <a:lstStyle/>
                    <a:p>
                      <a:pPr marL="0" marR="0">
                        <a:lnSpc>
                          <a:spcPct val="150000"/>
                        </a:lnSpc>
                        <a:spcBef>
                          <a:spcPts val="0"/>
                        </a:spcBef>
                        <a:spcAft>
                          <a:spcPts val="0"/>
                        </a:spcAft>
                      </a:pP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Voice</a:t>
                      </a:r>
                    </a:p>
                  </a:txBody>
                  <a:tcPr marL="68580" marR="68580" marT="0" marB="0"/>
                </a:tc>
                <a:tc>
                  <a:txBody>
                    <a:bodyPr/>
                    <a:lstStyle/>
                    <a:p>
                      <a:pPr marL="0" marR="0">
                        <a:lnSpc>
                          <a:spcPct val="150000"/>
                        </a:lnSpc>
                        <a:spcBef>
                          <a:spcPts val="0"/>
                        </a:spcBef>
                        <a:spcAft>
                          <a:spcPts val="0"/>
                        </a:spcAft>
                      </a:pP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Loyalty</a:t>
                      </a:r>
                    </a:p>
                  </a:txBody>
                  <a:tcPr marL="68580" marR="68580" marT="0" marB="0"/>
                </a:tc>
                <a:extLst>
                  <a:ext uri="{0D108BD9-81ED-4DB2-BD59-A6C34878D82A}">
                    <a16:rowId xmlns:a16="http://schemas.microsoft.com/office/drawing/2014/main" val="4002157932"/>
                  </a:ext>
                </a:extLst>
              </a:tr>
              <a:tr h="1090020">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The Supreme Court rules that prayer in public schools is unconstitutional.</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Homeschool your children</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Lobby the government to change the Constitution</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Keep your children in the public school system, keep your mouth shut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413428379"/>
                  </a:ext>
                </a:extLst>
              </a:tr>
              <a:tr h="1371215">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Your state outlaws handguns.</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Move to a different state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Join the NRA or a militia group to put pressure on the state to allow handguns</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0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Turn in your handguns, keep your mouth shut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29540652"/>
                  </a:ext>
                </a:extLst>
              </a:tr>
            </a:tbl>
          </a:graphicData>
        </a:graphic>
      </p:graphicFrame>
      <p:sp>
        <p:nvSpPr>
          <p:cNvPr id="2" name="Footer Placeholder 1">
            <a:extLst>
              <a:ext uri="{FF2B5EF4-FFF2-40B4-BE49-F238E27FC236}">
                <a16:creationId xmlns:a16="http://schemas.microsoft.com/office/drawing/2014/main" id="{6564D8C0-5568-889D-B432-C3197BDD9F97}"/>
              </a:ext>
            </a:extLst>
          </p:cNvPr>
          <p:cNvSpPr>
            <a:spLocks noGrp="1"/>
          </p:cNvSpPr>
          <p:nvPr>
            <p:ph type="ftr" sz="quarter" idx="11"/>
          </p:nvPr>
        </p:nvSpPr>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1AEC0F9D-AEF5-40F9-966B-5E564A079726}"/>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997603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3BBF4-E134-30C2-9CF2-07C3F0814E69}"/>
              </a:ext>
            </a:extLst>
          </p:cNvPr>
          <p:cNvSpPr>
            <a:spLocks noGrp="1"/>
          </p:cNvSpPr>
          <p:nvPr>
            <p:ph type="title"/>
          </p:nvPr>
        </p:nvSpPr>
        <p:spPr>
          <a:xfrm>
            <a:off x="457200" y="837311"/>
            <a:ext cx="8229600" cy="1135480"/>
          </a:xfrm>
        </p:spPr>
        <p:txBody>
          <a:bodyPr>
            <a:normAutofit fontScale="90000"/>
          </a:bodyPr>
          <a:lstStyle/>
          <a:p>
            <a:r>
              <a:rPr lang="en-US" dirty="0"/>
              <a:t>The Exit, Voice, and Loyalty (EVL) Theory of Politics </a:t>
            </a:r>
            <a:r>
              <a:rPr lang="en-US" sz="2700" dirty="0"/>
              <a:t>(4 of 7)</a:t>
            </a:r>
          </a:p>
        </p:txBody>
      </p:sp>
      <p:sp>
        <p:nvSpPr>
          <p:cNvPr id="4" name="Content Placeholder 3">
            <a:extLst>
              <a:ext uri="{FF2B5EF4-FFF2-40B4-BE49-F238E27FC236}">
                <a16:creationId xmlns:a16="http://schemas.microsoft.com/office/drawing/2014/main" id="{0DF905E3-0411-E833-9E4C-7710CF373A0E}"/>
              </a:ext>
            </a:extLst>
          </p:cNvPr>
          <p:cNvSpPr>
            <a:spLocks noGrp="1"/>
          </p:cNvSpPr>
          <p:nvPr>
            <p:ph idx="1"/>
          </p:nvPr>
        </p:nvSpPr>
        <p:spPr>
          <a:xfrm>
            <a:off x="457200" y="2183362"/>
            <a:ext cx="3429000" cy="940838"/>
          </a:xfrm>
        </p:spPr>
        <p:txBody>
          <a:bodyPr anchor="ctr">
            <a:normAutofit/>
          </a:bodyPr>
          <a:lstStyle/>
          <a:p>
            <a:pPr marL="0" indent="0">
              <a:buNone/>
            </a:pPr>
            <a:r>
              <a:rPr lang="en-US" sz="2400" b="1" dirty="0"/>
              <a:t>Figure 3.1</a:t>
            </a:r>
            <a:r>
              <a:rPr lang="en-US" sz="2400" noProof="0" dirty="0"/>
              <a:t> </a:t>
            </a:r>
            <a:r>
              <a:rPr lang="en-US" sz="2400" dirty="0"/>
              <a:t>The Game Tree for the EVL Theory</a:t>
            </a:r>
            <a:endParaRPr lang="en-US" sz="2400" noProof="0" dirty="0"/>
          </a:p>
        </p:txBody>
      </p:sp>
      <p:pic>
        <p:nvPicPr>
          <p:cNvPr id="10" name="Content Placeholder 9" descr="The game tree shows 5 outcomes for the E V L theory.">
            <a:extLst>
              <a:ext uri="{FF2B5EF4-FFF2-40B4-BE49-F238E27FC236}">
                <a16:creationId xmlns:a16="http://schemas.microsoft.com/office/drawing/2014/main" id="{A0F2EBAE-095B-4CAB-BD13-4976674B306C}"/>
              </a:ext>
            </a:extLst>
          </p:cNvPr>
          <p:cNvPicPr>
            <a:picLocks noGrp="1" noChangeAspect="1"/>
          </p:cNvPicPr>
          <p:nvPr>
            <p:ph sz="quarter" idx="13"/>
          </p:nvPr>
        </p:nvPicPr>
        <p:blipFill>
          <a:blip r:embed="rId3"/>
          <a:stretch>
            <a:fillRect/>
          </a:stretch>
        </p:blipFill>
        <p:spPr>
          <a:xfrm>
            <a:off x="4350562" y="2329919"/>
            <a:ext cx="4395835" cy="3308881"/>
          </a:xfrm>
          <a:prstGeom prst="rect">
            <a:avLst/>
          </a:prstGeom>
        </p:spPr>
      </p:pic>
      <p:sp>
        <p:nvSpPr>
          <p:cNvPr id="8" name="Content Placeholder 7">
            <a:extLst>
              <a:ext uri="{FF2B5EF4-FFF2-40B4-BE49-F238E27FC236}">
                <a16:creationId xmlns:a16="http://schemas.microsoft.com/office/drawing/2014/main" id="{2EB13D08-D702-C23A-2833-9FD1E25A5F7D}"/>
              </a:ext>
            </a:extLst>
          </p:cNvPr>
          <p:cNvSpPr>
            <a:spLocks noGrp="1"/>
          </p:cNvSpPr>
          <p:nvPr>
            <p:ph sz="quarter" idx="15"/>
          </p:nvPr>
        </p:nvSpPr>
        <p:spPr>
          <a:xfrm>
            <a:off x="5068170" y="5991033"/>
            <a:ext cx="2520526" cy="257367"/>
          </a:xfrm>
        </p:spPr>
        <p:txBody>
          <a:bodyPr anchor="ctr">
            <a:normAutofit/>
          </a:bodyPr>
          <a:lstStyle/>
          <a:p>
            <a:pPr marL="0" indent="0">
              <a:buNone/>
            </a:pPr>
            <a:r>
              <a:rPr lang="en-US" sz="1000" dirty="0">
                <a:hlinkClick r:id="rId4" action="ppaction://hlinksldjump"/>
              </a:rPr>
              <a:t>Access the long description for image.</a:t>
            </a:r>
            <a:endParaRPr lang="en-US" sz="1000" dirty="0"/>
          </a:p>
        </p:txBody>
      </p:sp>
      <p:sp>
        <p:nvSpPr>
          <p:cNvPr id="2" name="Footer Placeholder 1">
            <a:extLst>
              <a:ext uri="{FF2B5EF4-FFF2-40B4-BE49-F238E27FC236}">
                <a16:creationId xmlns:a16="http://schemas.microsoft.com/office/drawing/2014/main" id="{7981BA8B-1D89-3A9F-BB11-5F7F4711D072}"/>
              </a:ext>
            </a:extLst>
          </p:cNvPr>
          <p:cNvSpPr>
            <a:spLocks noGrp="1"/>
          </p:cNvSpPr>
          <p:nvPr>
            <p:ph type="ftr" sz="quarter" idx="11"/>
          </p:nvPr>
        </p:nvSpPr>
        <p:spPr>
          <a:xfrm>
            <a:off x="457200" y="6442094"/>
            <a:ext cx="7010400" cy="201213"/>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FF09AAEF-27E7-4AA2-6817-CD96463CCDCF}"/>
              </a:ext>
            </a:extLst>
          </p:cNvPr>
          <p:cNvSpPr>
            <a:spLocks noGrp="1"/>
          </p:cNvSpPr>
          <p:nvPr>
            <p:ph type="sldNum" sz="quarter" idx="12"/>
          </p:nvPr>
        </p:nvSpPr>
        <p:spPr>
          <a:xfrm>
            <a:off x="8229600" y="6410038"/>
            <a:ext cx="457200" cy="257749"/>
          </a:xfrm>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690643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9ACD94-16CA-4624-E513-CC1070DE4C02}"/>
              </a:ext>
            </a:extLst>
          </p:cNvPr>
          <p:cNvSpPr>
            <a:spLocks noGrp="1"/>
          </p:cNvSpPr>
          <p:nvPr>
            <p:ph type="title"/>
          </p:nvPr>
        </p:nvSpPr>
        <p:spPr/>
        <p:txBody>
          <a:bodyPr>
            <a:normAutofit fontScale="90000"/>
          </a:bodyPr>
          <a:lstStyle/>
          <a:p>
            <a:r>
              <a:rPr lang="en-US" dirty="0"/>
              <a:t>The Exit, Voice, and Loyalty (EVL) Theory of Politics </a:t>
            </a:r>
            <a:r>
              <a:rPr lang="en-US" sz="2700" dirty="0"/>
              <a:t>(5 of 7)</a:t>
            </a:r>
            <a:endParaRPr lang="en-US" dirty="0"/>
          </a:p>
        </p:txBody>
      </p:sp>
      <p:sp>
        <p:nvSpPr>
          <p:cNvPr id="4" name="Content Placeholder 3">
            <a:extLst>
              <a:ext uri="{FF2B5EF4-FFF2-40B4-BE49-F238E27FC236}">
                <a16:creationId xmlns:a16="http://schemas.microsoft.com/office/drawing/2014/main" id="{642A2F14-EE40-960D-60CD-8A9AF1BE1841}"/>
              </a:ext>
            </a:extLst>
          </p:cNvPr>
          <p:cNvSpPr>
            <a:spLocks noGrp="1"/>
          </p:cNvSpPr>
          <p:nvPr>
            <p:ph idx="1"/>
          </p:nvPr>
        </p:nvSpPr>
        <p:spPr/>
        <p:txBody>
          <a:bodyPr>
            <a:normAutofit/>
          </a:bodyPr>
          <a:lstStyle/>
          <a:p>
            <a:pPr marL="0" indent="0">
              <a:buNone/>
            </a:pPr>
            <a:r>
              <a:rPr lang="en-US" sz="1800" b="1" dirty="0"/>
              <a:t>Table 3.2: Turning Outcomes into Payoffs</a:t>
            </a: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p:txBody>
      </p:sp>
      <p:graphicFrame>
        <p:nvGraphicFramePr>
          <p:cNvPr id="7" name="Table 6">
            <a:extLst>
              <a:ext uri="{FF2B5EF4-FFF2-40B4-BE49-F238E27FC236}">
                <a16:creationId xmlns:a16="http://schemas.microsoft.com/office/drawing/2014/main" id="{FDE22837-64AA-B230-1352-E835B0A7FAC7}"/>
              </a:ext>
            </a:extLst>
          </p:cNvPr>
          <p:cNvGraphicFramePr>
            <a:graphicFrameLocks noGrp="1"/>
          </p:cNvGraphicFramePr>
          <p:nvPr>
            <p:extLst>
              <p:ext uri="{D42A27DB-BD31-4B8C-83A1-F6EECF244321}">
                <p14:modId xmlns:p14="http://schemas.microsoft.com/office/powerpoint/2010/main" val="2696713625"/>
              </p:ext>
            </p:extLst>
          </p:nvPr>
        </p:nvGraphicFramePr>
        <p:xfrm>
          <a:off x="442732" y="2483666"/>
          <a:ext cx="7924800" cy="351028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467469612"/>
                    </a:ext>
                  </a:extLst>
                </a:gridCol>
                <a:gridCol w="4267200">
                  <a:extLst>
                    <a:ext uri="{9D8B030D-6E8A-4147-A177-3AD203B41FA5}">
                      <a16:colId xmlns:a16="http://schemas.microsoft.com/office/drawing/2014/main" val="11053113"/>
                    </a:ext>
                  </a:extLst>
                </a:gridCol>
                <a:gridCol w="990600">
                  <a:extLst>
                    <a:ext uri="{9D8B030D-6E8A-4147-A177-3AD203B41FA5}">
                      <a16:colId xmlns:a16="http://schemas.microsoft.com/office/drawing/2014/main" val="2438276537"/>
                    </a:ext>
                  </a:extLst>
                </a:gridCol>
                <a:gridCol w="1524000">
                  <a:extLst>
                    <a:ext uri="{9D8B030D-6E8A-4147-A177-3AD203B41FA5}">
                      <a16:colId xmlns:a16="http://schemas.microsoft.com/office/drawing/2014/main" val="1967376701"/>
                    </a:ext>
                  </a:extLst>
                </a:gridCol>
              </a:tblGrid>
              <a:tr h="370840">
                <a:tc>
                  <a:txBody>
                    <a:bodyPr/>
                    <a:lstStyle/>
                    <a:p>
                      <a:pPr marL="0" marR="0">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a:t>
                      </a:r>
                    </a:p>
                  </a:txBody>
                  <a:tcPr marL="68580" marR="68580" marT="0" marB="0"/>
                </a:tc>
                <a:tc>
                  <a:txBody>
                    <a:bodyPr/>
                    <a:lstStyle/>
                    <a:p>
                      <a:pPr marL="0" marR="0">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Description</a:t>
                      </a:r>
                    </a:p>
                  </a:txBody>
                  <a:tcPr marL="68580" marR="68580" marT="0" marB="0"/>
                </a:tc>
                <a:tc>
                  <a:txBody>
                    <a:bodyPr/>
                    <a:lstStyle/>
                    <a:p>
                      <a:pPr marL="0" marR="0">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Citizen</a:t>
                      </a:r>
                    </a:p>
                  </a:txBody>
                  <a:tcPr marL="68580" marR="68580" marT="0" marB="0"/>
                </a:tc>
                <a:tc>
                  <a:txBody>
                    <a:bodyPr/>
                    <a:lstStyle/>
                    <a:p>
                      <a:pPr marL="0" marR="0">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Government</a:t>
                      </a:r>
                    </a:p>
                  </a:txBody>
                  <a:tcPr marL="68580" marR="68580" marT="0" marB="0"/>
                </a:tc>
                <a:extLst>
                  <a:ext uri="{0D108BD9-81ED-4DB2-BD59-A6C34878D82A}">
                    <a16:rowId xmlns:a16="http://schemas.microsoft.com/office/drawing/2014/main" val="1967069046"/>
                  </a:ext>
                </a:extLst>
              </a:tr>
              <a:tr h="370840">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O1</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The government keeps the benefit but loses the support of the citizen. The citizen opts for some substitute.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i="1" dirty="0">
                          <a:effectLst/>
                          <a:latin typeface="Arial" panose="020B0604020202020204" pitchFamily="34" charset="0"/>
                          <a:ea typeface="Times New Roman" panose="02020603050405020304" pitchFamily="18" charset="0"/>
                          <a:cs typeface="Arial" panose="020B0604020202020204" pitchFamily="34" charset="0"/>
                        </a:rPr>
                        <a:t>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1</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96174513"/>
                  </a:ext>
                </a:extLst>
              </a:tr>
              <a:tr h="370840">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O2</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The government keeps both the benefit and the support of the citizen. The citizen suffers their loss in silence.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1 + </a:t>
                      </a:r>
                      <a:r>
                        <a:rPr lang="en-GB" sz="1800" i="1" dirty="0">
                          <a:effectLst/>
                          <a:latin typeface="Arial" panose="020B0604020202020204" pitchFamily="34" charset="0"/>
                          <a:ea typeface="Times New Roman" panose="02020603050405020304" pitchFamily="18" charset="0"/>
                          <a:cs typeface="Arial" panose="020B0604020202020204" pitchFamily="34" charset="0"/>
                        </a:rPr>
                        <a:t>L</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004194544"/>
                  </a:ext>
                </a:extLst>
              </a:tr>
              <a:tr h="370840">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O3</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The government returns the benefit to the citizen and keeps their support.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1 – </a:t>
                      </a:r>
                      <a:r>
                        <a:rPr lang="en-GB" sz="1800" i="1" dirty="0">
                          <a:effectLst/>
                          <a:latin typeface="Arial" panose="020B0604020202020204" pitchFamily="34" charset="0"/>
                          <a:ea typeface="Times New Roman" panose="02020603050405020304" pitchFamily="18" charset="0"/>
                          <a:cs typeface="Arial" panose="020B0604020202020204" pitchFamily="34" charset="0"/>
                        </a:rPr>
                        <a:t>c</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i="1" dirty="0">
                          <a:effectLst/>
                          <a:latin typeface="Arial" panose="020B0604020202020204" pitchFamily="34" charset="0"/>
                          <a:ea typeface="Times New Roman" panose="02020603050405020304" pitchFamily="18" charset="0"/>
                          <a:cs typeface="Arial" panose="020B0604020202020204" pitchFamily="34" charset="0"/>
                        </a:rPr>
                        <a:t>L</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45990668"/>
                  </a:ext>
                </a:extLst>
              </a:tr>
            </a:tbl>
          </a:graphicData>
        </a:graphic>
      </p:graphicFrame>
      <p:sp>
        <p:nvSpPr>
          <p:cNvPr id="2" name="Footer Placeholder 1">
            <a:extLst>
              <a:ext uri="{FF2B5EF4-FFF2-40B4-BE49-F238E27FC236}">
                <a16:creationId xmlns:a16="http://schemas.microsoft.com/office/drawing/2014/main" id="{6564D8C0-5568-889D-B432-C3197BDD9F97}"/>
              </a:ext>
            </a:extLst>
          </p:cNvPr>
          <p:cNvSpPr>
            <a:spLocks noGrp="1"/>
          </p:cNvSpPr>
          <p:nvPr>
            <p:ph type="ftr" sz="quarter" idx="11"/>
          </p:nvPr>
        </p:nvSpPr>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1AEC0F9D-AEF5-40F9-966B-5E564A079726}"/>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363614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9ACD94-16CA-4624-E513-CC1070DE4C02}"/>
              </a:ext>
            </a:extLst>
          </p:cNvPr>
          <p:cNvSpPr>
            <a:spLocks noGrp="1"/>
          </p:cNvSpPr>
          <p:nvPr>
            <p:ph type="title"/>
          </p:nvPr>
        </p:nvSpPr>
        <p:spPr/>
        <p:txBody>
          <a:bodyPr>
            <a:normAutofit fontScale="90000"/>
          </a:bodyPr>
          <a:lstStyle/>
          <a:p>
            <a:r>
              <a:rPr lang="en-US" dirty="0"/>
              <a:t>The Exit, Voice, and Loyalty (EVL) Theory of Politics </a:t>
            </a:r>
            <a:r>
              <a:rPr lang="en-US" sz="2700" dirty="0"/>
              <a:t>(6 of 7)</a:t>
            </a:r>
            <a:endParaRPr lang="en-US" dirty="0"/>
          </a:p>
        </p:txBody>
      </p:sp>
      <p:sp>
        <p:nvSpPr>
          <p:cNvPr id="4" name="Content Placeholder 3">
            <a:extLst>
              <a:ext uri="{FF2B5EF4-FFF2-40B4-BE49-F238E27FC236}">
                <a16:creationId xmlns:a16="http://schemas.microsoft.com/office/drawing/2014/main" id="{642A2F14-EE40-960D-60CD-8A9AF1BE1841}"/>
              </a:ext>
            </a:extLst>
          </p:cNvPr>
          <p:cNvSpPr>
            <a:spLocks noGrp="1"/>
          </p:cNvSpPr>
          <p:nvPr>
            <p:ph idx="1"/>
          </p:nvPr>
        </p:nvSpPr>
        <p:spPr/>
        <p:txBody>
          <a:bodyPr>
            <a:normAutofit/>
          </a:bodyPr>
          <a:lstStyle/>
          <a:p>
            <a:pPr marL="0" indent="0">
              <a:buNone/>
            </a:pPr>
            <a:r>
              <a:rPr lang="en-US" sz="1800" b="1" dirty="0"/>
              <a:t>Table 3.2: Turning Outcomes into Payoffs (cont’d)</a:t>
            </a: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p:txBody>
      </p:sp>
      <p:graphicFrame>
        <p:nvGraphicFramePr>
          <p:cNvPr id="7" name="Table 6">
            <a:extLst>
              <a:ext uri="{FF2B5EF4-FFF2-40B4-BE49-F238E27FC236}">
                <a16:creationId xmlns:a16="http://schemas.microsoft.com/office/drawing/2014/main" id="{FDE22837-64AA-B230-1352-E835B0A7FAC7}"/>
              </a:ext>
            </a:extLst>
          </p:cNvPr>
          <p:cNvGraphicFramePr>
            <a:graphicFrameLocks noGrp="1"/>
          </p:cNvGraphicFramePr>
          <p:nvPr>
            <p:extLst>
              <p:ext uri="{D42A27DB-BD31-4B8C-83A1-F6EECF244321}">
                <p14:modId xmlns:p14="http://schemas.microsoft.com/office/powerpoint/2010/main" val="1248170955"/>
              </p:ext>
            </p:extLst>
          </p:nvPr>
        </p:nvGraphicFramePr>
        <p:xfrm>
          <a:off x="442732" y="2483666"/>
          <a:ext cx="7924800" cy="356108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467469612"/>
                    </a:ext>
                  </a:extLst>
                </a:gridCol>
                <a:gridCol w="4267200">
                  <a:extLst>
                    <a:ext uri="{9D8B030D-6E8A-4147-A177-3AD203B41FA5}">
                      <a16:colId xmlns:a16="http://schemas.microsoft.com/office/drawing/2014/main" val="11053113"/>
                    </a:ext>
                  </a:extLst>
                </a:gridCol>
                <a:gridCol w="990600">
                  <a:extLst>
                    <a:ext uri="{9D8B030D-6E8A-4147-A177-3AD203B41FA5}">
                      <a16:colId xmlns:a16="http://schemas.microsoft.com/office/drawing/2014/main" val="2438276537"/>
                    </a:ext>
                  </a:extLst>
                </a:gridCol>
                <a:gridCol w="1524000">
                  <a:extLst>
                    <a:ext uri="{9D8B030D-6E8A-4147-A177-3AD203B41FA5}">
                      <a16:colId xmlns:a16="http://schemas.microsoft.com/office/drawing/2014/main" val="1967376701"/>
                    </a:ext>
                  </a:extLst>
                </a:gridCol>
              </a:tblGrid>
              <a:tr h="370840">
                <a:tc>
                  <a:txBody>
                    <a:bodyPr/>
                    <a:lstStyle/>
                    <a:p>
                      <a:pPr marL="0" marR="0">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a:t>
                      </a:r>
                    </a:p>
                  </a:txBody>
                  <a:tcPr marL="68580" marR="68580" marT="0" marB="0"/>
                </a:tc>
                <a:tc>
                  <a:txBody>
                    <a:bodyPr/>
                    <a:lstStyle/>
                    <a:p>
                      <a:pPr marL="0" marR="0">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Description</a:t>
                      </a:r>
                    </a:p>
                  </a:txBody>
                  <a:tcPr marL="68580" marR="68580" marT="0" marB="0"/>
                </a:tc>
                <a:tc>
                  <a:txBody>
                    <a:bodyPr/>
                    <a:lstStyle/>
                    <a:p>
                      <a:pPr marL="0" marR="0">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Citizen</a:t>
                      </a:r>
                    </a:p>
                  </a:txBody>
                  <a:tcPr marL="68580" marR="68580" marT="0" marB="0"/>
                </a:tc>
                <a:tc>
                  <a:txBody>
                    <a:bodyPr/>
                    <a:lstStyle/>
                    <a:p>
                      <a:pPr marL="0" marR="0">
                        <a:lnSpc>
                          <a:spcPct val="150000"/>
                        </a:lnSpc>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Government</a:t>
                      </a:r>
                    </a:p>
                  </a:txBody>
                  <a:tcPr marL="68580" marR="68580" marT="0" marB="0"/>
                </a:tc>
                <a:extLst>
                  <a:ext uri="{0D108BD9-81ED-4DB2-BD59-A6C34878D82A}">
                    <a16:rowId xmlns:a16="http://schemas.microsoft.com/office/drawing/2014/main" val="1967069046"/>
                  </a:ext>
                </a:extLst>
              </a:tr>
              <a:tr h="370840">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O4</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The government keeps the benefit but loses the support of the citizen. Having used their voice, the citizen opts for some substitute.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i="1" dirty="0">
                          <a:effectLst/>
                          <a:latin typeface="Arial" panose="020B0604020202020204" pitchFamily="34" charset="0"/>
                          <a:ea typeface="Times New Roman" panose="02020603050405020304" pitchFamily="18" charset="0"/>
                          <a:cs typeface="Arial" panose="020B0604020202020204" pitchFamily="34" charset="0"/>
                        </a:rPr>
                        <a:t>E – c</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1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96174513"/>
                  </a:ext>
                </a:extLst>
              </a:tr>
              <a:tr h="370840">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O5</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The government keeps both the benefit and the support of the citizen. Having used their voice, the citizen suffers their loss.</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0 </a:t>
                      </a:r>
                      <a:r>
                        <a:rPr lang="en-GB" sz="1800" i="1" dirty="0">
                          <a:effectLst/>
                          <a:latin typeface="Arial" panose="020B0604020202020204" pitchFamily="34" charset="0"/>
                          <a:ea typeface="Times New Roman" panose="02020603050405020304" pitchFamily="18" charset="0"/>
                          <a:cs typeface="Arial" panose="020B0604020202020204" pitchFamily="34" charset="0"/>
                        </a:rPr>
                        <a:t>– c</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lnSpc>
                          <a:spcPct val="150000"/>
                        </a:lnSpc>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1 + </a:t>
                      </a:r>
                      <a:r>
                        <a:rPr lang="en-GB" sz="1800" i="1" dirty="0">
                          <a:effectLst/>
                          <a:latin typeface="Arial" panose="020B0604020202020204" pitchFamily="34" charset="0"/>
                          <a:ea typeface="Times New Roman" panose="02020603050405020304" pitchFamily="18" charset="0"/>
                          <a:cs typeface="Arial" panose="020B0604020202020204" pitchFamily="34" charset="0"/>
                        </a:rPr>
                        <a:t>L</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004194544"/>
                  </a:ext>
                </a:extLst>
              </a:tr>
            </a:tbl>
          </a:graphicData>
        </a:graphic>
      </p:graphicFrame>
      <p:sp>
        <p:nvSpPr>
          <p:cNvPr id="2" name="Footer Placeholder 1">
            <a:extLst>
              <a:ext uri="{FF2B5EF4-FFF2-40B4-BE49-F238E27FC236}">
                <a16:creationId xmlns:a16="http://schemas.microsoft.com/office/drawing/2014/main" id="{6564D8C0-5568-889D-B432-C3197BDD9F97}"/>
              </a:ext>
            </a:extLst>
          </p:cNvPr>
          <p:cNvSpPr>
            <a:spLocks noGrp="1"/>
          </p:cNvSpPr>
          <p:nvPr>
            <p:ph type="ftr" sz="quarter" idx="11"/>
          </p:nvPr>
        </p:nvSpPr>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1AEC0F9D-AEF5-40F9-966B-5E564A079726}"/>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67041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3BBF4-E134-30C2-9CF2-07C3F0814E69}"/>
              </a:ext>
            </a:extLst>
          </p:cNvPr>
          <p:cNvSpPr>
            <a:spLocks noGrp="1"/>
          </p:cNvSpPr>
          <p:nvPr>
            <p:ph type="title"/>
          </p:nvPr>
        </p:nvSpPr>
        <p:spPr>
          <a:xfrm>
            <a:off x="457200" y="837311"/>
            <a:ext cx="8229600" cy="1135480"/>
          </a:xfrm>
        </p:spPr>
        <p:txBody>
          <a:bodyPr>
            <a:normAutofit fontScale="90000"/>
          </a:bodyPr>
          <a:lstStyle/>
          <a:p>
            <a:r>
              <a:rPr lang="en-US" dirty="0"/>
              <a:t>The Exit, Voice, and Loyalty (EVL) Theory of Politics </a:t>
            </a:r>
            <a:r>
              <a:rPr lang="en-US" sz="2700" dirty="0"/>
              <a:t>(7 of 7)</a:t>
            </a:r>
          </a:p>
        </p:txBody>
      </p:sp>
      <p:sp>
        <p:nvSpPr>
          <p:cNvPr id="4" name="Content Placeholder 3">
            <a:extLst>
              <a:ext uri="{FF2B5EF4-FFF2-40B4-BE49-F238E27FC236}">
                <a16:creationId xmlns:a16="http://schemas.microsoft.com/office/drawing/2014/main" id="{0DF905E3-0411-E833-9E4C-7710CF373A0E}"/>
              </a:ext>
            </a:extLst>
          </p:cNvPr>
          <p:cNvSpPr>
            <a:spLocks noGrp="1"/>
          </p:cNvSpPr>
          <p:nvPr>
            <p:ph idx="1"/>
          </p:nvPr>
        </p:nvSpPr>
        <p:spPr>
          <a:xfrm>
            <a:off x="457200" y="2183362"/>
            <a:ext cx="3429000" cy="1135480"/>
          </a:xfrm>
        </p:spPr>
        <p:txBody>
          <a:bodyPr anchor="ctr">
            <a:noAutofit/>
          </a:bodyPr>
          <a:lstStyle/>
          <a:p>
            <a:pPr marL="0" indent="0">
              <a:buNone/>
            </a:pPr>
            <a:r>
              <a:rPr lang="en-US" sz="2400" b="1" dirty="0"/>
              <a:t>Figure 3.2</a:t>
            </a:r>
            <a:r>
              <a:rPr lang="en-US" sz="2400" noProof="0" dirty="0"/>
              <a:t> </a:t>
            </a:r>
            <a:r>
              <a:rPr lang="en-US" sz="2400" dirty="0"/>
              <a:t>The Game Tree for the EVL Theory With Payoffs</a:t>
            </a:r>
            <a:endParaRPr lang="en-US" sz="2400" noProof="0" dirty="0"/>
          </a:p>
        </p:txBody>
      </p:sp>
      <p:pic>
        <p:nvPicPr>
          <p:cNvPr id="9" name="Content Placeholder 8" descr="The game tree shows 5 outcomes for the E V L theory with payoffs.">
            <a:extLst>
              <a:ext uri="{FF2B5EF4-FFF2-40B4-BE49-F238E27FC236}">
                <a16:creationId xmlns:a16="http://schemas.microsoft.com/office/drawing/2014/main" id="{143C22D2-3F9C-44DD-9EAD-E4910517B42E}"/>
              </a:ext>
            </a:extLst>
          </p:cNvPr>
          <p:cNvPicPr>
            <a:picLocks noGrp="1" noChangeAspect="1"/>
          </p:cNvPicPr>
          <p:nvPr>
            <p:ph sz="quarter" idx="13"/>
          </p:nvPr>
        </p:nvPicPr>
        <p:blipFill>
          <a:blip r:embed="rId3"/>
          <a:stretch>
            <a:fillRect/>
          </a:stretch>
        </p:blipFill>
        <p:spPr>
          <a:xfrm>
            <a:off x="4371640" y="2217515"/>
            <a:ext cx="4360314" cy="3375390"/>
          </a:xfrm>
          <a:prstGeom prst="rect">
            <a:avLst/>
          </a:prstGeom>
        </p:spPr>
      </p:pic>
      <p:sp>
        <p:nvSpPr>
          <p:cNvPr id="8" name="Content Placeholder 7">
            <a:extLst>
              <a:ext uri="{FF2B5EF4-FFF2-40B4-BE49-F238E27FC236}">
                <a16:creationId xmlns:a16="http://schemas.microsoft.com/office/drawing/2014/main" id="{2EB13D08-D702-C23A-2833-9FD1E25A5F7D}"/>
              </a:ext>
            </a:extLst>
          </p:cNvPr>
          <p:cNvSpPr>
            <a:spLocks noGrp="1"/>
          </p:cNvSpPr>
          <p:nvPr>
            <p:ph sz="quarter" idx="15"/>
          </p:nvPr>
        </p:nvSpPr>
        <p:spPr>
          <a:xfrm>
            <a:off x="5068170" y="5834640"/>
            <a:ext cx="2520526" cy="257367"/>
          </a:xfrm>
        </p:spPr>
        <p:txBody>
          <a:bodyPr anchor="ctr">
            <a:normAutofit/>
          </a:bodyPr>
          <a:lstStyle/>
          <a:p>
            <a:pPr marL="0" indent="0">
              <a:buNone/>
            </a:pPr>
            <a:r>
              <a:rPr lang="en-US" sz="1000" dirty="0">
                <a:hlinkClick r:id="rId4" action="ppaction://hlinksldjump"/>
              </a:rPr>
              <a:t>Access the long description for image.</a:t>
            </a:r>
            <a:endParaRPr lang="en-US" sz="1000" dirty="0"/>
          </a:p>
        </p:txBody>
      </p:sp>
      <p:sp>
        <p:nvSpPr>
          <p:cNvPr id="2" name="Footer Placeholder 1">
            <a:extLst>
              <a:ext uri="{FF2B5EF4-FFF2-40B4-BE49-F238E27FC236}">
                <a16:creationId xmlns:a16="http://schemas.microsoft.com/office/drawing/2014/main" id="{7981BA8B-1D89-3A9F-BB11-5F7F4711D072}"/>
              </a:ext>
            </a:extLst>
          </p:cNvPr>
          <p:cNvSpPr>
            <a:spLocks noGrp="1"/>
          </p:cNvSpPr>
          <p:nvPr>
            <p:ph type="ftr" sz="quarter" idx="11"/>
          </p:nvPr>
        </p:nvSpPr>
        <p:spPr>
          <a:xfrm>
            <a:off x="457200" y="6442094"/>
            <a:ext cx="7010400" cy="201213"/>
          </a:xfrm>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FF09AAEF-27E7-4AA2-6817-CD96463CCDCF}"/>
              </a:ext>
            </a:extLst>
          </p:cNvPr>
          <p:cNvSpPr>
            <a:spLocks noGrp="1"/>
          </p:cNvSpPr>
          <p:nvPr>
            <p:ph type="sldNum" sz="quarter" idx="12"/>
          </p:nvPr>
        </p:nvSpPr>
        <p:spPr>
          <a:xfrm>
            <a:off x="8229600" y="6410038"/>
            <a:ext cx="457200" cy="257749"/>
          </a:xfrm>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263540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A25977-2300-5F98-D4A1-9EED3A3D6A0A}"/>
              </a:ext>
            </a:extLst>
          </p:cNvPr>
          <p:cNvSpPr>
            <a:spLocks noGrp="1"/>
          </p:cNvSpPr>
          <p:nvPr>
            <p:ph type="title"/>
          </p:nvPr>
        </p:nvSpPr>
        <p:spPr/>
        <p:txBody>
          <a:bodyPr>
            <a:normAutofit fontScale="90000"/>
          </a:bodyPr>
          <a:lstStyle/>
          <a:p>
            <a:r>
              <a:rPr lang="en-US" dirty="0"/>
              <a:t>What Happens in the EVL Theory? </a:t>
            </a:r>
            <a:r>
              <a:rPr lang="en-US" sz="2700" dirty="0"/>
              <a:t>(1 of 7)</a:t>
            </a:r>
          </a:p>
        </p:txBody>
      </p:sp>
      <p:sp>
        <p:nvSpPr>
          <p:cNvPr id="4" name="Content Placeholder 3">
            <a:extLst>
              <a:ext uri="{FF2B5EF4-FFF2-40B4-BE49-F238E27FC236}">
                <a16:creationId xmlns:a16="http://schemas.microsoft.com/office/drawing/2014/main" id="{06781079-D779-46D5-E53D-4B80E22C3D5D}"/>
              </a:ext>
            </a:extLst>
          </p:cNvPr>
          <p:cNvSpPr>
            <a:spLocks noGrp="1"/>
          </p:cNvSpPr>
          <p:nvPr>
            <p:ph idx="1"/>
          </p:nvPr>
        </p:nvSpPr>
        <p:spPr/>
        <p:txBody>
          <a:bodyPr/>
          <a:lstStyle/>
          <a:p>
            <a:r>
              <a:rPr lang="en-US" dirty="0"/>
              <a:t>Think about consequences of choices.</a:t>
            </a:r>
          </a:p>
          <a:p>
            <a:r>
              <a:rPr lang="en-US" dirty="0"/>
              <a:t>Backward induction.</a:t>
            </a:r>
          </a:p>
          <a:p>
            <a:r>
              <a:rPr lang="en-US" dirty="0"/>
              <a:t>Credible exit threat.</a:t>
            </a:r>
          </a:p>
        </p:txBody>
      </p:sp>
      <p:sp>
        <p:nvSpPr>
          <p:cNvPr id="2" name="Footer Placeholder 1">
            <a:extLst>
              <a:ext uri="{FF2B5EF4-FFF2-40B4-BE49-F238E27FC236}">
                <a16:creationId xmlns:a16="http://schemas.microsoft.com/office/drawing/2014/main" id="{5C7A7A9A-5E70-D1A2-17D6-D2163FCC16C4}"/>
              </a:ext>
            </a:extLst>
          </p:cNvPr>
          <p:cNvSpPr>
            <a:spLocks noGrp="1"/>
          </p:cNvSpPr>
          <p:nvPr>
            <p:ph type="ftr" sz="quarter" idx="11"/>
          </p:nvPr>
        </p:nvSpPr>
        <p:spPr/>
        <p:txBody>
          <a:bodyPr/>
          <a:lstStyle/>
          <a:p>
            <a:r>
              <a:rPr lang="en-US" dirty="0"/>
              <a:t>Clark, Foundations of Comparative Politics, 2e. © 2025 SAGE Publishing.</a:t>
            </a:r>
          </a:p>
        </p:txBody>
      </p:sp>
      <p:sp>
        <p:nvSpPr>
          <p:cNvPr id="5" name="Slide Number Placeholder 4">
            <a:extLst>
              <a:ext uri="{FF2B5EF4-FFF2-40B4-BE49-F238E27FC236}">
                <a16:creationId xmlns:a16="http://schemas.microsoft.com/office/drawing/2014/main" id="{89519429-4955-6C57-F52D-B4384B65CFF4}"/>
              </a:ext>
            </a:extLst>
          </p:cNvPr>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3221940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5152</Words>
  <Application>Microsoft Office PowerPoint</Application>
  <PresentationFormat>On-screen Show (4:3)</PresentationFormat>
  <Paragraphs>374</Paragraphs>
  <Slides>26</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Office Theme</vt:lpstr>
      <vt:lpstr> Clark, Foundations of Comparative Politics, Edition 2 Chapter 3: What is Politics?</vt:lpstr>
      <vt:lpstr>The Exit, Voice, and Loyalty (EVL) Theory of Politics (1 of 7)</vt:lpstr>
      <vt:lpstr>The Exit, Voice, and Loyalty (EVL) Theory of Politics (2 of 7)</vt:lpstr>
      <vt:lpstr>The Exit, Voice, and Loyalty (EVL) Theory of Politics (3 of 7)</vt:lpstr>
      <vt:lpstr>The Exit, Voice, and Loyalty (EVL) Theory of Politics (4 of 7)</vt:lpstr>
      <vt:lpstr>The Exit, Voice, and Loyalty (EVL) Theory of Politics (5 of 7)</vt:lpstr>
      <vt:lpstr>The Exit, Voice, and Loyalty (EVL) Theory of Politics (6 of 7)</vt:lpstr>
      <vt:lpstr>The Exit, Voice, and Loyalty (EVL) Theory of Politics (7 of 7)</vt:lpstr>
      <vt:lpstr>What Happens in the EVL Theory? (1 of 7)</vt:lpstr>
      <vt:lpstr>What Happens in the EVL Theory? (2 of 7)</vt:lpstr>
      <vt:lpstr>What Happens in the EVL Theory? (3 of 7)</vt:lpstr>
      <vt:lpstr>What Happens in the EVL Theory? (4 of 7)</vt:lpstr>
      <vt:lpstr>What Happens in the EVL Theory? (5 of 7)</vt:lpstr>
      <vt:lpstr>What Happens in the EVL Theory? (6 of 7)</vt:lpstr>
      <vt:lpstr>What Happens in the EVL Theory? (7 of 7)</vt:lpstr>
      <vt:lpstr>Insights from the EVL Theory (1 of 2)</vt:lpstr>
      <vt:lpstr>Insights from the EVL Theory (2 of 2)</vt:lpstr>
      <vt:lpstr>Appendix: Accessibility Content, Long Descriptions for Images</vt:lpstr>
      <vt:lpstr>Figure 3.1: Long Description</vt:lpstr>
      <vt:lpstr>Figure 3.2: Long Description</vt:lpstr>
      <vt:lpstr>Figure 3.3: Long Description</vt:lpstr>
      <vt:lpstr>Figure 3.4: Long Description</vt:lpstr>
      <vt:lpstr>Figure 3.5: Long Description</vt:lpstr>
      <vt:lpstr>Figure 3.6: Long Description</vt:lpstr>
      <vt:lpstr>Figure 3.7: Long Description</vt:lpstr>
      <vt:lpstr>Figure 3.8: Long Description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Clark 2e Chapter 3 PowerPoints</dc:title>
  <dc:subject/>
  <dc:creator>Tominia, Madilyn</dc:creator>
  <cp:keywords/>
  <dc:description/>
  <cp:lastModifiedBy>Bhavani Gopal (Integra)</cp:lastModifiedBy>
  <cp:revision>39</cp:revision>
  <dcterms:created xsi:type="dcterms:W3CDTF">2006-08-16T00:00:00Z</dcterms:created>
  <dcterms:modified xsi:type="dcterms:W3CDTF">2024-11-04T06:59:06Z</dcterms:modified>
  <cp:category/>
</cp:coreProperties>
</file>