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Lst>
  <p:notesMasterIdLst>
    <p:notesMasterId r:id="rId19"/>
  </p:notesMasterIdLst>
  <p:sldIdLst>
    <p:sldId id="275" r:id="rId2"/>
    <p:sldId id="282" r:id="rId3"/>
    <p:sldId id="257" r:id="rId4"/>
    <p:sldId id="399" r:id="rId5"/>
    <p:sldId id="400" r:id="rId6"/>
    <p:sldId id="401" r:id="rId7"/>
    <p:sldId id="402" r:id="rId8"/>
    <p:sldId id="403" r:id="rId9"/>
    <p:sldId id="404" r:id="rId10"/>
    <p:sldId id="405" r:id="rId11"/>
    <p:sldId id="406" r:id="rId12"/>
    <p:sldId id="407" r:id="rId13"/>
    <p:sldId id="408" r:id="rId14"/>
    <p:sldId id="409" r:id="rId15"/>
    <p:sldId id="410" r:id="rId16"/>
    <p:sldId id="411" r:id="rId17"/>
    <p:sldId id="287"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223" autoAdjust="0"/>
    <p:restoredTop sz="94660"/>
  </p:normalViewPr>
  <p:slideViewPr>
    <p:cSldViewPr snapToGrid="0">
      <p:cViewPr varScale="1">
        <p:scale>
          <a:sx n="70" d="100"/>
          <a:sy n="70" d="100"/>
        </p:scale>
        <p:origin x="123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93A065-22B8-46EC-871E-EBA97EA044AF}" type="datetimeFigureOut">
              <a:rPr lang="en-US" smtClean="0"/>
              <a:t>12/3/2019</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27EA7F-F2C9-4E09-A7A2-26CBF1BA7590}" type="slidenum">
              <a:rPr lang="en-US" smtClean="0"/>
              <a:t>‹#›</a:t>
            </a:fld>
            <a:endParaRPr lang="en-US" dirty="0"/>
          </a:p>
        </p:txBody>
      </p:sp>
    </p:spTree>
    <p:extLst>
      <p:ext uri="{BB962C8B-B14F-4D97-AF65-F5344CB8AC3E}">
        <p14:creationId xmlns:p14="http://schemas.microsoft.com/office/powerpoint/2010/main" val="39558930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27EA7F-F2C9-4E09-A7A2-26CBF1BA7590}" type="slidenum">
              <a:rPr lang="en-US" smtClean="0"/>
              <a:t>9</a:t>
            </a:fld>
            <a:endParaRPr lang="en-US" dirty="0"/>
          </a:p>
        </p:txBody>
      </p:sp>
    </p:spTree>
    <p:extLst>
      <p:ext uri="{BB962C8B-B14F-4D97-AF65-F5344CB8AC3E}">
        <p14:creationId xmlns:p14="http://schemas.microsoft.com/office/powerpoint/2010/main" val="23671804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Footer Placeholder 4">
            <a:extLst>
              <a:ext uri="{FF2B5EF4-FFF2-40B4-BE49-F238E27FC236}">
                <a16:creationId xmlns:a16="http://schemas.microsoft.com/office/drawing/2014/main" xmlns="" id="{FC64A8EC-2933-D046-BD5C-E4A09273809E}"/>
              </a:ext>
            </a:extLst>
          </p:cNvPr>
          <p:cNvSpPr>
            <a:spLocks noGrp="1"/>
          </p:cNvSpPr>
          <p:nvPr>
            <p:ph type="ftr" sz="quarter" idx="11"/>
          </p:nvPr>
        </p:nvSpPr>
        <p:spPr/>
        <p:txBody>
          <a:bodyPr/>
          <a:lstStyle>
            <a:lvl1pPr>
              <a:defRPr lang="en-US" sz="1000" smtClean="0">
                <a:effectLst/>
              </a:defRPr>
            </a:lvl1p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6" name="Slide Number Placeholder 5">
            <a:extLst>
              <a:ext uri="{FF2B5EF4-FFF2-40B4-BE49-F238E27FC236}">
                <a16:creationId xmlns:a16="http://schemas.microsoft.com/office/drawing/2014/main" xmlns="" id="{D7470CBF-8407-7D42-9139-3B3A1DD4DC00}"/>
              </a:ext>
            </a:extLst>
          </p:cNvPr>
          <p:cNvSpPr>
            <a:spLocks noGrp="1"/>
          </p:cNvSpPr>
          <p:nvPr>
            <p:ph type="sldNum" sz="quarter" idx="12"/>
          </p:nvPr>
        </p:nvSpPr>
        <p:spPr/>
        <p:txBody>
          <a:bodyPr/>
          <a:lstStyle>
            <a:lvl1pPr>
              <a:defRPr/>
            </a:lvl1pPr>
          </a:lstStyle>
          <a:p>
            <a:fld id="{36AF09C5-D76C-4469-9022-20CD3FB43967}" type="slidenum">
              <a:rPr lang="en-US" smtClean="0"/>
              <a:t>‹#›</a:t>
            </a:fld>
            <a:endParaRPr lang="en-US" dirty="0"/>
          </a:p>
        </p:txBody>
      </p:sp>
    </p:spTree>
    <p:extLst>
      <p:ext uri="{BB962C8B-B14F-4D97-AF65-F5344CB8AC3E}">
        <p14:creationId xmlns:p14="http://schemas.microsoft.com/office/powerpoint/2010/main" val="2879124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990600"/>
          </a:xfrm>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57200" y="1981200"/>
            <a:ext cx="82296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a:extLst>
              <a:ext uri="{FF2B5EF4-FFF2-40B4-BE49-F238E27FC236}">
                <a16:creationId xmlns:a16="http://schemas.microsoft.com/office/drawing/2014/main" xmlns="" id="{6CD498F4-408C-7943-832C-94C8FF70E5DC}"/>
              </a:ext>
            </a:extLst>
          </p:cNvPr>
          <p:cNvSpPr>
            <a:spLocks noGrp="1"/>
          </p:cNvSpPr>
          <p:nvPr>
            <p:ph type="ftr" sz="quarter" idx="10"/>
          </p:nvPr>
        </p:nvSpPr>
        <p:spPr/>
        <p:txBody>
          <a:bodyPr/>
          <a:lstStyle>
            <a:lvl1pPr>
              <a:defRPr lang="en-US" sz="1000" smtClean="0">
                <a:effectLst/>
              </a:defRPr>
            </a:lvl1p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5" name="Slide Number Placeholder 5">
            <a:extLst>
              <a:ext uri="{FF2B5EF4-FFF2-40B4-BE49-F238E27FC236}">
                <a16:creationId xmlns:a16="http://schemas.microsoft.com/office/drawing/2014/main" xmlns="" id="{5C9611B1-4122-7843-B869-BDAAA39A920A}"/>
              </a:ext>
            </a:extLst>
          </p:cNvPr>
          <p:cNvSpPr>
            <a:spLocks noGrp="1"/>
          </p:cNvSpPr>
          <p:nvPr>
            <p:ph type="sldNum" sz="quarter" idx="11"/>
          </p:nvPr>
        </p:nvSpPr>
        <p:spPr/>
        <p:txBody>
          <a:bodyPr/>
          <a:lstStyle>
            <a:lvl1pPr>
              <a:defRPr/>
            </a:lvl1pPr>
          </a:lstStyle>
          <a:p>
            <a:fld id="{36AF09C5-D76C-4469-9022-20CD3FB43967}" type="slidenum">
              <a:rPr lang="en-US" smtClean="0"/>
              <a:t>‹#›</a:t>
            </a:fld>
            <a:endParaRPr lang="en-US" dirty="0"/>
          </a:p>
        </p:txBody>
      </p:sp>
    </p:spTree>
    <p:extLst>
      <p:ext uri="{BB962C8B-B14F-4D97-AF65-F5344CB8AC3E}">
        <p14:creationId xmlns:p14="http://schemas.microsoft.com/office/powerpoint/2010/main" val="4030676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98475" y="1774826"/>
            <a:ext cx="8147050" cy="1873250"/>
          </a:xfrm>
        </p:spPr>
        <p:txBody>
          <a:bodyPr/>
          <a:lstStyle>
            <a:lvl1pPr algn="ctr">
              <a:defRPr sz="6000" b="0" cap="none" baseline="0"/>
            </a:lvl1pPr>
          </a:lstStyle>
          <a:p>
            <a:r>
              <a:rPr lang="en-US" smtClean="0"/>
              <a:t>Click to edit Master title style</a:t>
            </a:r>
            <a:endParaRPr dirty="0"/>
          </a:p>
        </p:txBody>
      </p:sp>
      <p:sp>
        <p:nvSpPr>
          <p:cNvPr id="3" name="Text Placeholder 2"/>
          <p:cNvSpPr>
            <a:spLocks noGrp="1"/>
          </p:cNvSpPr>
          <p:nvPr>
            <p:ph type="body" idx="1"/>
          </p:nvPr>
        </p:nvSpPr>
        <p:spPr>
          <a:xfrm>
            <a:off x="498475" y="3654519"/>
            <a:ext cx="8147050" cy="1500187"/>
          </a:xfrm>
        </p:spPr>
        <p:txBody>
          <a:bodyPr>
            <a:normAutofit/>
          </a:bodyPr>
          <a:lstStyle>
            <a:lvl1pPr marL="0" indent="0" algn="ctr">
              <a:spcBef>
                <a:spcPts val="0"/>
              </a:spcBef>
              <a:buNone/>
              <a:defRPr sz="22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a:extLst>
              <a:ext uri="{FF2B5EF4-FFF2-40B4-BE49-F238E27FC236}">
                <a16:creationId xmlns:a16="http://schemas.microsoft.com/office/drawing/2014/main" xmlns="" id="{CC4D1069-5247-A340-AB0D-95C13C1EAB47}"/>
              </a:ext>
            </a:extLst>
          </p:cNvPr>
          <p:cNvSpPr>
            <a:spLocks noGrp="1"/>
          </p:cNvSpPr>
          <p:nvPr>
            <p:ph type="ftr" sz="quarter" idx="11"/>
          </p:nvPr>
        </p:nvSpPr>
        <p:spPr/>
        <p:txBody>
          <a:bodyPr/>
          <a:lstStyle>
            <a:lvl1pPr>
              <a:defRPr lang="en-US" sz="1000" smtClean="0">
                <a:effectLst/>
              </a:defRPr>
            </a:lvl1p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6" name="Slide Number Placeholder 5">
            <a:extLst>
              <a:ext uri="{FF2B5EF4-FFF2-40B4-BE49-F238E27FC236}">
                <a16:creationId xmlns:a16="http://schemas.microsoft.com/office/drawing/2014/main" xmlns="" id="{AA273F20-C047-BE45-B12C-BB64B78BE7E2}"/>
              </a:ext>
            </a:extLst>
          </p:cNvPr>
          <p:cNvSpPr>
            <a:spLocks noGrp="1"/>
          </p:cNvSpPr>
          <p:nvPr>
            <p:ph type="sldNum" sz="quarter" idx="12"/>
          </p:nvPr>
        </p:nvSpPr>
        <p:spPr/>
        <p:txBody>
          <a:bodyPr/>
          <a:lstStyle>
            <a:lvl1pPr>
              <a:defRPr/>
            </a:lvl1pPr>
          </a:lstStyle>
          <a:p>
            <a:fld id="{36AF09C5-D76C-4469-9022-20CD3FB43967}" type="slidenum">
              <a:rPr lang="en-US" smtClean="0"/>
              <a:t>‹#›</a:t>
            </a:fld>
            <a:endParaRPr lang="en-US" dirty="0"/>
          </a:p>
        </p:txBody>
      </p:sp>
    </p:spTree>
    <p:extLst>
      <p:ext uri="{BB962C8B-B14F-4D97-AF65-F5344CB8AC3E}">
        <p14:creationId xmlns:p14="http://schemas.microsoft.com/office/powerpoint/2010/main" val="20575517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98475" y="94129"/>
            <a:ext cx="8147051" cy="1452283"/>
          </a:xfrm>
        </p:spPr>
        <p:txBody>
          <a:bodyPr/>
          <a:lstStyle/>
          <a:p>
            <a:r>
              <a:rPr lang="en-US" smtClean="0"/>
              <a:t>Click to edit Master title style</a:t>
            </a:r>
            <a:endParaRPr/>
          </a:p>
        </p:txBody>
      </p:sp>
      <p:sp>
        <p:nvSpPr>
          <p:cNvPr id="3" name="Content Placeholder 2"/>
          <p:cNvSpPr>
            <a:spLocks noGrp="1"/>
          </p:cNvSpPr>
          <p:nvPr>
            <p:ph sz="half" idx="1"/>
          </p:nvPr>
        </p:nvSpPr>
        <p:spPr>
          <a:xfrm>
            <a:off x="498475" y="1762125"/>
            <a:ext cx="3840480" cy="4364038"/>
          </a:xfrm>
        </p:spPr>
        <p:txBody>
          <a:bodyPr>
            <a:normAutofit/>
          </a:bodyPr>
          <a:lstStyle>
            <a:lvl1pPr>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805046" y="1762125"/>
            <a:ext cx="3840480" cy="4364038"/>
          </a:xfrm>
        </p:spPr>
        <p:txBody>
          <a:bodyPr>
            <a:normAutofit/>
          </a:bodyPr>
          <a:lstStyle>
            <a:lvl1pPr>
              <a:defRPr sz="2000"/>
            </a:lvl1pPr>
            <a:lvl2pPr>
              <a:defRPr sz="1800"/>
            </a:lvl2pPr>
            <a:lvl3pPr>
              <a:defRPr sz="1800"/>
            </a:lvl3pPr>
            <a:lvl4pPr>
              <a:defRPr sz="1800"/>
            </a:lvl4pPr>
            <a:lvl5pPr marL="2290763" indent="-461963">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Footer Placeholder 4">
            <a:extLst>
              <a:ext uri="{FF2B5EF4-FFF2-40B4-BE49-F238E27FC236}">
                <a16:creationId xmlns:a16="http://schemas.microsoft.com/office/drawing/2014/main" xmlns="" id="{FF4C8485-DD31-0044-9B3E-DD46EEA565D0}"/>
              </a:ext>
            </a:extLst>
          </p:cNvPr>
          <p:cNvSpPr>
            <a:spLocks noGrp="1"/>
          </p:cNvSpPr>
          <p:nvPr>
            <p:ph type="ftr" sz="quarter" idx="11"/>
          </p:nvPr>
        </p:nvSpPr>
        <p:spPr/>
        <p:txBody>
          <a:bodyPr/>
          <a:lstStyle>
            <a:lvl1pPr>
              <a:defRPr lang="en-US" sz="1000" smtClean="0">
                <a:effectLst/>
              </a:defRPr>
            </a:lvl1p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7" name="Slide Number Placeholder 5">
            <a:extLst>
              <a:ext uri="{FF2B5EF4-FFF2-40B4-BE49-F238E27FC236}">
                <a16:creationId xmlns:a16="http://schemas.microsoft.com/office/drawing/2014/main" xmlns="" id="{D2B94862-11CC-A948-A89E-C0D393FE5BE1}"/>
              </a:ext>
            </a:extLst>
          </p:cNvPr>
          <p:cNvSpPr>
            <a:spLocks noGrp="1"/>
          </p:cNvSpPr>
          <p:nvPr>
            <p:ph type="sldNum" sz="quarter" idx="12"/>
          </p:nvPr>
        </p:nvSpPr>
        <p:spPr/>
        <p:txBody>
          <a:bodyPr/>
          <a:lstStyle>
            <a:lvl1pPr>
              <a:defRPr/>
            </a:lvl1pPr>
          </a:lstStyle>
          <a:p>
            <a:fld id="{36AF09C5-D76C-4469-9022-20CD3FB43967}" type="slidenum">
              <a:rPr lang="en-US" smtClean="0"/>
              <a:t>‹#›</a:t>
            </a:fld>
            <a:endParaRPr lang="en-US" dirty="0"/>
          </a:p>
        </p:txBody>
      </p:sp>
    </p:spTree>
    <p:extLst>
      <p:ext uri="{BB962C8B-B14F-4D97-AF65-F5344CB8AC3E}">
        <p14:creationId xmlns:p14="http://schemas.microsoft.com/office/powerpoint/2010/main" val="2474868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7540" y="416859"/>
            <a:ext cx="3840480" cy="1994647"/>
          </a:xfrm>
        </p:spPr>
        <p:txBody>
          <a:bodyPr/>
          <a:lstStyle>
            <a:lvl1pPr algn="ctr">
              <a:defRPr sz="4400" b="0"/>
            </a:lvl1pPr>
          </a:lstStyle>
          <a:p>
            <a:r>
              <a:rPr lang="en-US" smtClean="0"/>
              <a:t>Click to edit Master title style</a:t>
            </a:r>
            <a:endParaRPr/>
          </a:p>
        </p:txBody>
      </p:sp>
      <p:sp>
        <p:nvSpPr>
          <p:cNvPr id="3" name="Content Placeholder 2"/>
          <p:cNvSpPr>
            <a:spLocks noGrp="1"/>
          </p:cNvSpPr>
          <p:nvPr>
            <p:ph idx="1"/>
          </p:nvPr>
        </p:nvSpPr>
        <p:spPr>
          <a:xfrm>
            <a:off x="4792532" y="403412"/>
            <a:ext cx="3840480" cy="5722751"/>
          </a:xfrm>
        </p:spPr>
        <p:txBody>
          <a:bodyPr>
            <a:normAutofit/>
          </a:bodyPr>
          <a:lstStyle>
            <a:lvl1pPr>
              <a:defRPr sz="2000"/>
            </a:lvl1pPr>
            <a:lvl2pPr>
              <a:defRPr sz="20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497540" y="2438400"/>
            <a:ext cx="3840480" cy="3316942"/>
          </a:xfrm>
        </p:spPr>
        <p:txBody>
          <a:bodyPr>
            <a:normAutofit/>
          </a:bodyPr>
          <a:lstStyle>
            <a:lvl1pPr marL="0" indent="0" algn="ctr">
              <a:spcBef>
                <a:spcPts val="6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4">
            <a:extLst>
              <a:ext uri="{FF2B5EF4-FFF2-40B4-BE49-F238E27FC236}">
                <a16:creationId xmlns:a16="http://schemas.microsoft.com/office/drawing/2014/main" xmlns="" id="{C3749E9D-A044-BC4C-AC7B-DCC18ECEE850}"/>
              </a:ext>
            </a:extLst>
          </p:cNvPr>
          <p:cNvSpPr>
            <a:spLocks noGrp="1"/>
          </p:cNvSpPr>
          <p:nvPr>
            <p:ph type="ftr" sz="quarter" idx="11"/>
          </p:nvPr>
        </p:nvSpPr>
        <p:spPr/>
        <p:txBody>
          <a:bodyPr/>
          <a:lstStyle>
            <a:lvl1pPr>
              <a:defRPr lang="en-US" sz="1000" smtClean="0">
                <a:effectLst/>
              </a:defRPr>
            </a:lvl1p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7" name="Slide Number Placeholder 5">
            <a:extLst>
              <a:ext uri="{FF2B5EF4-FFF2-40B4-BE49-F238E27FC236}">
                <a16:creationId xmlns:a16="http://schemas.microsoft.com/office/drawing/2014/main" xmlns="" id="{F5196CE7-9B24-5340-9CDE-A619970CE3B2}"/>
              </a:ext>
            </a:extLst>
          </p:cNvPr>
          <p:cNvSpPr>
            <a:spLocks noGrp="1"/>
          </p:cNvSpPr>
          <p:nvPr>
            <p:ph type="sldNum" sz="quarter" idx="12"/>
          </p:nvPr>
        </p:nvSpPr>
        <p:spPr/>
        <p:txBody>
          <a:bodyPr/>
          <a:lstStyle>
            <a:lvl1pPr>
              <a:defRPr/>
            </a:lvl1pPr>
          </a:lstStyle>
          <a:p>
            <a:fld id="{36AF09C5-D76C-4469-9022-20CD3FB43967}" type="slidenum">
              <a:rPr lang="en-US" smtClean="0"/>
              <a:t>‹#›</a:t>
            </a:fld>
            <a:endParaRPr lang="en-US" dirty="0"/>
          </a:p>
        </p:txBody>
      </p:sp>
    </p:spTree>
    <p:extLst>
      <p:ext uri="{BB962C8B-B14F-4D97-AF65-F5344CB8AC3E}">
        <p14:creationId xmlns:p14="http://schemas.microsoft.com/office/powerpoint/2010/main" val="1210095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lang="en-US" sz="1000" smtClean="0">
                <a:effectLst/>
              </a:defRPr>
            </a:lvl1p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4" name="Slide Number Placeholder 3"/>
          <p:cNvSpPr>
            <a:spLocks noGrp="1"/>
          </p:cNvSpPr>
          <p:nvPr>
            <p:ph type="sldNum" sz="quarter" idx="12"/>
          </p:nvPr>
        </p:nvSpPr>
        <p:spPr/>
        <p:txBody>
          <a:bodyPr/>
          <a:lstStyle/>
          <a:p>
            <a:fld id="{36AF09C5-D76C-4469-9022-20CD3FB43967}" type="slidenum">
              <a:rPr lang="en-US" smtClean="0"/>
              <a:t>‹#›</a:t>
            </a:fld>
            <a:endParaRPr lang="en-US" dirty="0"/>
          </a:p>
        </p:txBody>
      </p:sp>
    </p:spTree>
    <p:extLst>
      <p:ext uri="{BB962C8B-B14F-4D97-AF65-F5344CB8AC3E}">
        <p14:creationId xmlns:p14="http://schemas.microsoft.com/office/powerpoint/2010/main" val="213758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8"/>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026" name="Title Placeholder 1"/>
          <p:cNvSpPr>
            <a:spLocks noGrp="1"/>
          </p:cNvSpPr>
          <p:nvPr>
            <p:ph type="title"/>
          </p:nvPr>
        </p:nvSpPr>
        <p:spPr bwMode="auto">
          <a:xfrm>
            <a:off x="457200" y="960438"/>
            <a:ext cx="8229600" cy="86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a:p>
        </p:txBody>
      </p:sp>
      <p:sp>
        <p:nvSpPr>
          <p:cNvPr id="1027" name="Text Placeholder 2"/>
          <p:cNvSpPr>
            <a:spLocks noGrp="1"/>
          </p:cNvSpPr>
          <p:nvPr>
            <p:ph type="body" idx="1"/>
          </p:nvPr>
        </p:nvSpPr>
        <p:spPr bwMode="auto">
          <a:xfrm>
            <a:off x="457200" y="1905000"/>
            <a:ext cx="8229600" cy="422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a:p>
        </p:txBody>
      </p:sp>
      <p:sp>
        <p:nvSpPr>
          <p:cNvPr id="5" name="Footer Placeholder 4">
            <a:extLst>
              <a:ext uri="{FF2B5EF4-FFF2-40B4-BE49-F238E27FC236}">
                <a16:creationId xmlns:a16="http://schemas.microsoft.com/office/drawing/2014/main" xmlns="" id="{6CD498F4-408C-7943-832C-94C8FF70E5DC}"/>
              </a:ext>
            </a:extLst>
          </p:cNvPr>
          <p:cNvSpPr>
            <a:spLocks noGrp="1"/>
          </p:cNvSpPr>
          <p:nvPr>
            <p:ph type="ftr" sz="quarter" idx="3"/>
          </p:nvPr>
        </p:nvSpPr>
        <p:spPr>
          <a:xfrm>
            <a:off x="457200" y="6356350"/>
            <a:ext cx="5867400" cy="365125"/>
          </a:xfrm>
          <a:prstGeom prst="rect">
            <a:avLst/>
          </a:prstGeom>
        </p:spPr>
        <p:txBody>
          <a:bodyPr vert="horz" lIns="91440" tIns="45720" rIns="91440" bIns="45720" rtlCol="0" anchor="ctr"/>
          <a:lstStyle>
            <a:lvl1pPr algn="ctr">
              <a:defRPr lang="en-US" sz="1000" smtClean="0">
                <a:effectLst/>
              </a:defRPr>
            </a:lvl1p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6" name="Slide Number Placeholder 5">
            <a:extLst>
              <a:ext uri="{FF2B5EF4-FFF2-40B4-BE49-F238E27FC236}">
                <a16:creationId xmlns:a16="http://schemas.microsoft.com/office/drawing/2014/main" xmlns="" id="{5C9611B1-4122-7843-B869-BDAAA39A920A}"/>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36AF09C5-D76C-4469-9022-20CD3FB43967}" type="slidenum">
              <a:rPr lang="en-US" smtClean="0"/>
              <a:t>‹#›</a:t>
            </a:fld>
            <a:endParaRPr lang="en-US" dirty="0"/>
          </a:p>
        </p:txBody>
      </p:sp>
    </p:spTree>
    <p:extLst>
      <p:ext uri="{BB962C8B-B14F-4D97-AF65-F5344CB8AC3E}">
        <p14:creationId xmlns:p14="http://schemas.microsoft.com/office/powerpoint/2010/main" val="810501662"/>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Lst>
  <p:hf hdr="0" dt="0"/>
  <p:txStyles>
    <p:titleStyle>
      <a:lvl1pPr algn="ctr" rtl="0" eaLnBrk="1" fontAlgn="base" hangingPunct="1">
        <a:spcBef>
          <a:spcPct val="0"/>
        </a:spcBef>
        <a:spcAft>
          <a:spcPct val="0"/>
        </a:spcAft>
        <a:defRPr sz="3600" kern="1200">
          <a:solidFill>
            <a:schemeClr val="tx1"/>
          </a:solidFill>
          <a:latin typeface="+mj-lt"/>
          <a:ea typeface="+mj-ea"/>
          <a:cs typeface="+mj-cs"/>
        </a:defRPr>
      </a:lvl1pPr>
      <a:lvl2pPr algn="ctr" rtl="0" eaLnBrk="1" fontAlgn="base" hangingPunct="1">
        <a:spcBef>
          <a:spcPct val="0"/>
        </a:spcBef>
        <a:spcAft>
          <a:spcPct val="0"/>
        </a:spcAft>
        <a:defRPr sz="3600">
          <a:solidFill>
            <a:schemeClr val="tx1"/>
          </a:solidFill>
          <a:latin typeface="Arial" panose="020B0604020202020204" pitchFamily="34" charset="0"/>
        </a:defRPr>
      </a:lvl2pPr>
      <a:lvl3pPr algn="ctr" rtl="0" eaLnBrk="1" fontAlgn="base" hangingPunct="1">
        <a:spcBef>
          <a:spcPct val="0"/>
        </a:spcBef>
        <a:spcAft>
          <a:spcPct val="0"/>
        </a:spcAft>
        <a:defRPr sz="3600">
          <a:solidFill>
            <a:schemeClr val="tx1"/>
          </a:solidFill>
          <a:latin typeface="Arial" panose="020B0604020202020204" pitchFamily="34" charset="0"/>
        </a:defRPr>
      </a:lvl3pPr>
      <a:lvl4pPr algn="ctr" rtl="0" eaLnBrk="1" fontAlgn="base" hangingPunct="1">
        <a:spcBef>
          <a:spcPct val="0"/>
        </a:spcBef>
        <a:spcAft>
          <a:spcPct val="0"/>
        </a:spcAft>
        <a:defRPr sz="3600">
          <a:solidFill>
            <a:schemeClr val="tx1"/>
          </a:solidFill>
          <a:latin typeface="Arial" panose="020B0604020202020204" pitchFamily="34" charset="0"/>
        </a:defRPr>
      </a:lvl4pPr>
      <a:lvl5pPr algn="ctr" rtl="0" eaLnBrk="1" fontAlgn="base" hangingPunct="1">
        <a:spcBef>
          <a:spcPct val="0"/>
        </a:spcBef>
        <a:spcAft>
          <a:spcPct val="0"/>
        </a:spcAft>
        <a:defRPr sz="3600">
          <a:solidFill>
            <a:schemeClr val="tx1"/>
          </a:solidFill>
          <a:latin typeface="Arial" panose="020B0604020202020204" pitchFamily="34" charset="0"/>
        </a:defRPr>
      </a:lvl5pPr>
      <a:lvl6pPr marL="457200" algn="ctr" rtl="0" eaLnBrk="1" fontAlgn="base" hangingPunct="1">
        <a:spcBef>
          <a:spcPct val="0"/>
        </a:spcBef>
        <a:spcAft>
          <a:spcPct val="0"/>
        </a:spcAft>
        <a:defRPr sz="3600">
          <a:solidFill>
            <a:schemeClr val="tx1"/>
          </a:solidFill>
          <a:latin typeface="Arial" panose="020B0604020202020204" pitchFamily="34" charset="0"/>
        </a:defRPr>
      </a:lvl6pPr>
      <a:lvl7pPr marL="914400" algn="ctr" rtl="0" eaLnBrk="1" fontAlgn="base" hangingPunct="1">
        <a:spcBef>
          <a:spcPct val="0"/>
        </a:spcBef>
        <a:spcAft>
          <a:spcPct val="0"/>
        </a:spcAft>
        <a:defRPr sz="3600">
          <a:solidFill>
            <a:schemeClr val="tx1"/>
          </a:solidFill>
          <a:latin typeface="Arial" panose="020B0604020202020204" pitchFamily="34" charset="0"/>
        </a:defRPr>
      </a:lvl7pPr>
      <a:lvl8pPr marL="1371600" algn="ctr" rtl="0" eaLnBrk="1" fontAlgn="base" hangingPunct="1">
        <a:spcBef>
          <a:spcPct val="0"/>
        </a:spcBef>
        <a:spcAft>
          <a:spcPct val="0"/>
        </a:spcAft>
        <a:defRPr sz="3600">
          <a:solidFill>
            <a:schemeClr val="tx1"/>
          </a:solidFill>
          <a:latin typeface="Arial" panose="020B0604020202020204" pitchFamily="34" charset="0"/>
        </a:defRPr>
      </a:lvl8pPr>
      <a:lvl9pPr marL="1828800" algn="ctr" rtl="0" eaLnBrk="1" fontAlgn="base" hangingPunct="1">
        <a:spcBef>
          <a:spcPct val="0"/>
        </a:spcBef>
        <a:spcAft>
          <a:spcPct val="0"/>
        </a:spcAft>
        <a:defRPr sz="3600">
          <a:solidFill>
            <a:schemeClr val="tx1"/>
          </a:solidFill>
          <a:latin typeface="Arial" panose="020B0604020202020204"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8125" y="2327672"/>
            <a:ext cx="8677275" cy="1790700"/>
          </a:xfrm>
        </p:spPr>
        <p:txBody>
          <a:bodyPr>
            <a:normAutofit/>
          </a:bodyPr>
          <a:lstStyle/>
          <a:p>
            <a:r>
              <a:rPr lang="en-US" b="1" dirty="0">
                <a:solidFill>
                  <a:schemeClr val="accent5">
                    <a:lumMod val="75000"/>
                  </a:schemeClr>
                </a:solidFill>
              </a:rPr>
              <a:t>Chapter 9</a:t>
            </a:r>
            <a:br>
              <a:rPr lang="en-US" b="1" dirty="0">
                <a:solidFill>
                  <a:schemeClr val="accent5">
                    <a:lumMod val="75000"/>
                  </a:schemeClr>
                </a:solidFill>
              </a:rPr>
            </a:br>
            <a:r>
              <a:rPr lang="en-US" b="1" dirty="0">
                <a:solidFill>
                  <a:schemeClr val="accent5">
                    <a:lumMod val="75000"/>
                  </a:schemeClr>
                </a:solidFill>
              </a:rPr>
              <a:t>Excel Extension: Now You Try!</a:t>
            </a:r>
          </a:p>
        </p:txBody>
      </p:sp>
      <p:sp>
        <p:nvSpPr>
          <p:cNvPr id="4" name="Subtitle 2"/>
          <p:cNvSpPr>
            <a:spLocks noGrp="1"/>
          </p:cNvSpPr>
          <p:nvPr>
            <p:ph type="subTitle" idx="1"/>
          </p:nvPr>
        </p:nvSpPr>
        <p:spPr>
          <a:xfrm>
            <a:off x="1536069" y="4258431"/>
            <a:ext cx="6516885" cy="1241822"/>
          </a:xfrm>
        </p:spPr>
        <p:txBody>
          <a:bodyPr>
            <a:noAutofit/>
          </a:bodyPr>
          <a:lstStyle/>
          <a:p>
            <a:r>
              <a:rPr lang="en-US" sz="4000" b="1" dirty="0">
                <a:solidFill>
                  <a:schemeClr val="accent5">
                    <a:lumMod val="75000"/>
                  </a:schemeClr>
                </a:solidFill>
                <a:effectLst>
                  <a:outerShdw blurRad="38100" dist="38100" dir="2700000" algn="tl">
                    <a:srgbClr val="000000">
                      <a:alpha val="43137"/>
                    </a:srgbClr>
                  </a:outerShdw>
                </a:effectLst>
                <a:latin typeface="+mj-lt"/>
                <a:ea typeface="+mj-ea"/>
                <a:cs typeface="+mj-cs"/>
              </a:rPr>
              <a:t>Using Data Analytics to Understand Performance</a:t>
            </a:r>
          </a:p>
        </p:txBody>
      </p:sp>
      <p:sp>
        <p:nvSpPr>
          <p:cNvPr id="5" name="Footer Placeholder 4"/>
          <p:cNvSpPr>
            <a:spLocks noGrp="1"/>
          </p:cNvSpPr>
          <p:nvPr>
            <p:ph type="ftr" sz="quarter" idx="11"/>
          </p:nvPr>
        </p:nvSpPr>
        <p:spPr/>
        <p:txBody>
          <a:body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6" name="Slide Number Placeholder 5"/>
          <p:cNvSpPr>
            <a:spLocks noGrp="1"/>
          </p:cNvSpPr>
          <p:nvPr>
            <p:ph type="sldNum" sz="quarter" idx="12"/>
          </p:nvPr>
        </p:nvSpPr>
        <p:spPr/>
        <p:txBody>
          <a:bodyPr/>
          <a:lstStyle/>
          <a:p>
            <a:fld id="{36AF09C5-D76C-4469-9022-20CD3FB43967}" type="slidenum">
              <a:rPr lang="en-US" smtClean="0"/>
              <a:t>1</a:t>
            </a:fld>
            <a:endParaRPr lang="en-US" dirty="0"/>
          </a:p>
        </p:txBody>
      </p:sp>
    </p:spTree>
    <p:extLst>
      <p:ext uri="{BB962C8B-B14F-4D97-AF65-F5344CB8AC3E}">
        <p14:creationId xmlns:p14="http://schemas.microsoft.com/office/powerpoint/2010/main" val="19321241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317299" y="1924735"/>
            <a:ext cx="3810421" cy="1454244"/>
          </a:xfrm>
          <a:prstGeom prst="rect">
            <a:avLst/>
          </a:prstGeom>
          <a:noFill/>
        </p:spPr>
        <p:txBody>
          <a:bodyPr wrap="square" rtlCol="0">
            <a:spAutoFit/>
          </a:bodyPr>
          <a:lstStyle/>
          <a:p>
            <a:pPr lvl="0">
              <a:defRPr/>
            </a:pPr>
            <a:r>
              <a:rPr lang="en-US" sz="1350" dirty="0">
                <a:solidFill>
                  <a:prstClr val="black"/>
                </a:solidFill>
              </a:rPr>
              <a:t>A new sheet should appear in your workbook that is named Regression (or whatever you named the new sheet in the previous step). This sheet contains your multiple linear regression model output.</a:t>
            </a:r>
          </a:p>
          <a:p>
            <a:pPr lvl="0">
              <a:defRPr/>
            </a:pPr>
            <a:endParaRPr lang="en-US" sz="750" dirty="0">
              <a:solidFill>
                <a:prstClr val="black"/>
              </a:solidFill>
            </a:endParaRPr>
          </a:p>
          <a:p>
            <a:pPr lvl="0">
              <a:defRPr/>
            </a:pPr>
            <a:r>
              <a:rPr lang="en-US" sz="1350" dirty="0">
                <a:solidFill>
                  <a:prstClr val="black"/>
                </a:solidFill>
              </a:rPr>
              <a:t>Note that the number of digits after the decimal point varies. </a:t>
            </a:r>
          </a:p>
        </p:txBody>
      </p:sp>
      <p:sp>
        <p:nvSpPr>
          <p:cNvPr id="6" name="Title 1"/>
          <p:cNvSpPr txBox="1">
            <a:spLocks/>
          </p:cNvSpPr>
          <p:nvPr/>
        </p:nvSpPr>
        <p:spPr>
          <a:xfrm>
            <a:off x="6324600" y="1070372"/>
            <a:ext cx="1565577" cy="994172"/>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685800">
              <a:defRPr/>
            </a:pPr>
            <a:r>
              <a:rPr lang="en-US" sz="3600" dirty="0">
                <a:solidFill>
                  <a:schemeClr val="accent5">
                    <a:lumMod val="75000"/>
                  </a:schemeClr>
                </a:solidFill>
              </a:rPr>
              <a:t>Step 8</a:t>
            </a:r>
          </a:p>
        </p:txBody>
      </p:sp>
      <p:pic>
        <p:nvPicPr>
          <p:cNvPr id="2" name="Picture 1"/>
          <p:cNvPicPr>
            <a:picLocks noChangeAspect="1"/>
          </p:cNvPicPr>
          <p:nvPr/>
        </p:nvPicPr>
        <p:blipFill>
          <a:blip r:embed="rId2"/>
          <a:stretch>
            <a:fillRect/>
          </a:stretch>
        </p:blipFill>
        <p:spPr>
          <a:xfrm>
            <a:off x="0" y="942975"/>
            <a:ext cx="5236369" cy="5057775"/>
          </a:xfrm>
          <a:prstGeom prst="rect">
            <a:avLst/>
          </a:prstGeom>
        </p:spPr>
      </p:pic>
      <p:sp>
        <p:nvSpPr>
          <p:cNvPr id="4" name="Footer Placeholder 3"/>
          <p:cNvSpPr>
            <a:spLocks noGrp="1"/>
          </p:cNvSpPr>
          <p:nvPr>
            <p:ph type="ftr" sz="quarter" idx="11"/>
          </p:nvPr>
        </p:nvSpPr>
        <p:spPr/>
        <p:txBody>
          <a:body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7" name="Slide Number Placeholder 6"/>
          <p:cNvSpPr>
            <a:spLocks noGrp="1"/>
          </p:cNvSpPr>
          <p:nvPr>
            <p:ph type="sldNum" sz="quarter" idx="12"/>
          </p:nvPr>
        </p:nvSpPr>
        <p:spPr/>
        <p:txBody>
          <a:bodyPr/>
          <a:lstStyle/>
          <a:p>
            <a:fld id="{36AF09C5-D76C-4469-9022-20CD3FB43967}" type="slidenum">
              <a:rPr lang="en-US" smtClean="0"/>
              <a:t>10</a:t>
            </a:fld>
            <a:endParaRPr lang="en-US" dirty="0"/>
          </a:p>
        </p:txBody>
      </p:sp>
    </p:spTree>
    <p:extLst>
      <p:ext uri="{BB962C8B-B14F-4D97-AF65-F5344CB8AC3E}">
        <p14:creationId xmlns:p14="http://schemas.microsoft.com/office/powerpoint/2010/main" val="21448953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317299" y="1924735"/>
            <a:ext cx="3810421" cy="1038746"/>
          </a:xfrm>
          <a:prstGeom prst="rect">
            <a:avLst/>
          </a:prstGeom>
          <a:noFill/>
        </p:spPr>
        <p:txBody>
          <a:bodyPr wrap="square" rtlCol="0">
            <a:spAutoFit/>
          </a:bodyPr>
          <a:lstStyle/>
          <a:p>
            <a:pPr lvl="0">
              <a:defRPr/>
            </a:pPr>
            <a:r>
              <a:rPr lang="en-US" sz="1350" dirty="0">
                <a:solidFill>
                  <a:prstClr val="black"/>
                </a:solidFill>
              </a:rPr>
              <a:t>To make your output easier to read, consider formatting the values to have two or three digits after the decimal. </a:t>
            </a:r>
          </a:p>
          <a:p>
            <a:pPr lvl="0">
              <a:defRPr/>
            </a:pPr>
            <a:endParaRPr lang="en-US" sz="750" dirty="0">
              <a:solidFill>
                <a:prstClr val="black"/>
              </a:solidFill>
            </a:endParaRPr>
          </a:p>
          <a:p>
            <a:pPr lvl="0">
              <a:defRPr/>
            </a:pPr>
            <a:r>
              <a:rPr lang="en-US" sz="1350" dirty="0">
                <a:solidFill>
                  <a:prstClr val="black"/>
                </a:solidFill>
              </a:rPr>
              <a:t>To do so, first, select all of the cells in the output.</a:t>
            </a:r>
          </a:p>
        </p:txBody>
      </p:sp>
      <p:sp>
        <p:nvSpPr>
          <p:cNvPr id="6" name="Title 1"/>
          <p:cNvSpPr txBox="1">
            <a:spLocks/>
          </p:cNvSpPr>
          <p:nvPr/>
        </p:nvSpPr>
        <p:spPr>
          <a:xfrm>
            <a:off x="6554838" y="1070372"/>
            <a:ext cx="1539679" cy="994172"/>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685800">
              <a:defRPr/>
            </a:pPr>
            <a:r>
              <a:rPr lang="en-US" sz="3600" dirty="0">
                <a:solidFill>
                  <a:schemeClr val="accent5">
                    <a:lumMod val="75000"/>
                  </a:schemeClr>
                </a:solidFill>
              </a:rPr>
              <a:t>Step 9</a:t>
            </a:r>
          </a:p>
        </p:txBody>
      </p:sp>
      <p:pic>
        <p:nvPicPr>
          <p:cNvPr id="3" name="Picture 2"/>
          <p:cNvPicPr>
            <a:picLocks noChangeAspect="1"/>
          </p:cNvPicPr>
          <p:nvPr/>
        </p:nvPicPr>
        <p:blipFill>
          <a:blip r:embed="rId2"/>
          <a:stretch>
            <a:fillRect/>
          </a:stretch>
        </p:blipFill>
        <p:spPr>
          <a:xfrm>
            <a:off x="0" y="942975"/>
            <a:ext cx="5236369" cy="5057775"/>
          </a:xfrm>
          <a:prstGeom prst="rect">
            <a:avLst/>
          </a:prstGeom>
        </p:spPr>
      </p:pic>
      <p:sp>
        <p:nvSpPr>
          <p:cNvPr id="4" name="Footer Placeholder 3"/>
          <p:cNvSpPr>
            <a:spLocks noGrp="1"/>
          </p:cNvSpPr>
          <p:nvPr>
            <p:ph type="ftr" sz="quarter" idx="11"/>
          </p:nvPr>
        </p:nvSpPr>
        <p:spPr/>
        <p:txBody>
          <a:body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7" name="Slide Number Placeholder 6"/>
          <p:cNvSpPr>
            <a:spLocks noGrp="1"/>
          </p:cNvSpPr>
          <p:nvPr>
            <p:ph type="sldNum" sz="quarter" idx="12"/>
          </p:nvPr>
        </p:nvSpPr>
        <p:spPr/>
        <p:txBody>
          <a:bodyPr/>
          <a:lstStyle/>
          <a:p>
            <a:fld id="{36AF09C5-D76C-4469-9022-20CD3FB43967}" type="slidenum">
              <a:rPr lang="en-US" smtClean="0"/>
              <a:t>11</a:t>
            </a:fld>
            <a:endParaRPr lang="en-US" dirty="0"/>
          </a:p>
        </p:txBody>
      </p:sp>
    </p:spTree>
    <p:extLst>
      <p:ext uri="{BB962C8B-B14F-4D97-AF65-F5344CB8AC3E}">
        <p14:creationId xmlns:p14="http://schemas.microsoft.com/office/powerpoint/2010/main" val="22542506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317299" y="1924735"/>
            <a:ext cx="3810421" cy="507831"/>
          </a:xfrm>
          <a:prstGeom prst="rect">
            <a:avLst/>
          </a:prstGeom>
          <a:noFill/>
        </p:spPr>
        <p:txBody>
          <a:bodyPr wrap="square" rtlCol="0">
            <a:spAutoFit/>
          </a:bodyPr>
          <a:lstStyle/>
          <a:p>
            <a:pPr lvl="0">
              <a:defRPr/>
            </a:pPr>
            <a:r>
              <a:rPr lang="en-US" sz="1350" dirty="0">
                <a:solidFill>
                  <a:prstClr val="black"/>
                </a:solidFill>
              </a:rPr>
              <a:t>Second, click on the </a:t>
            </a:r>
            <a:r>
              <a:rPr lang="en-US" sz="1350" dirty="0">
                <a:solidFill>
                  <a:srgbClr val="0070C0"/>
                </a:solidFill>
              </a:rPr>
              <a:t>Home</a:t>
            </a:r>
            <a:r>
              <a:rPr lang="en-US" sz="1350" dirty="0">
                <a:solidFill>
                  <a:prstClr val="black"/>
                </a:solidFill>
              </a:rPr>
              <a:t> tab, and click the small box with the arrow in the </a:t>
            </a:r>
            <a:r>
              <a:rPr lang="en-US" sz="1350" dirty="0">
                <a:solidFill>
                  <a:srgbClr val="0070C0"/>
                </a:solidFill>
              </a:rPr>
              <a:t>Number</a:t>
            </a:r>
            <a:r>
              <a:rPr lang="en-US" sz="1350" dirty="0">
                <a:solidFill>
                  <a:prstClr val="black"/>
                </a:solidFill>
              </a:rPr>
              <a:t> section.</a:t>
            </a:r>
          </a:p>
        </p:txBody>
      </p:sp>
      <p:sp>
        <p:nvSpPr>
          <p:cNvPr id="6" name="Title 1"/>
          <p:cNvSpPr txBox="1">
            <a:spLocks/>
          </p:cNvSpPr>
          <p:nvPr/>
        </p:nvSpPr>
        <p:spPr>
          <a:xfrm>
            <a:off x="6324600" y="1070372"/>
            <a:ext cx="1812374" cy="994172"/>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685800">
              <a:defRPr/>
            </a:pPr>
            <a:r>
              <a:rPr lang="en-US" sz="3600" dirty="0">
                <a:solidFill>
                  <a:schemeClr val="accent5">
                    <a:lumMod val="75000"/>
                  </a:schemeClr>
                </a:solidFill>
              </a:rPr>
              <a:t>Step 10</a:t>
            </a:r>
          </a:p>
        </p:txBody>
      </p:sp>
      <p:pic>
        <p:nvPicPr>
          <p:cNvPr id="2" name="Picture 1"/>
          <p:cNvPicPr>
            <a:picLocks noChangeAspect="1"/>
          </p:cNvPicPr>
          <p:nvPr/>
        </p:nvPicPr>
        <p:blipFill>
          <a:blip r:embed="rId2"/>
          <a:stretch>
            <a:fillRect/>
          </a:stretch>
        </p:blipFill>
        <p:spPr>
          <a:xfrm>
            <a:off x="0" y="942975"/>
            <a:ext cx="5236369" cy="5057775"/>
          </a:xfrm>
          <a:prstGeom prst="rect">
            <a:avLst/>
          </a:prstGeom>
        </p:spPr>
      </p:pic>
      <p:sp>
        <p:nvSpPr>
          <p:cNvPr id="7" name="Right Arrow 7">
            <a:extLst>
              <a:ext uri="{FF2B5EF4-FFF2-40B4-BE49-F238E27FC236}">
                <a16:creationId xmlns:a16="http://schemas.microsoft.com/office/drawing/2014/main" xmlns="" id="{3C434041-BE55-4B85-AD32-5C1ABAABAFE2}"/>
              </a:ext>
            </a:extLst>
          </p:cNvPr>
          <p:cNvSpPr/>
          <p:nvPr/>
        </p:nvSpPr>
        <p:spPr>
          <a:xfrm rot="8318125">
            <a:off x="2955747" y="1522320"/>
            <a:ext cx="718562" cy="43815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dirty="0">
              <a:solidFill>
                <a:prstClr val="white"/>
              </a:solidFill>
              <a:latin typeface="Calibri" panose="020F0502020204030204"/>
            </a:endParaRPr>
          </a:p>
        </p:txBody>
      </p:sp>
      <p:sp>
        <p:nvSpPr>
          <p:cNvPr id="8" name="Right Arrow 7">
            <a:extLst>
              <a:ext uri="{FF2B5EF4-FFF2-40B4-BE49-F238E27FC236}">
                <a16:creationId xmlns:a16="http://schemas.microsoft.com/office/drawing/2014/main" xmlns="" id="{38BE664A-AAF1-401C-8EC9-9D699E5220A5}"/>
              </a:ext>
            </a:extLst>
          </p:cNvPr>
          <p:cNvSpPr/>
          <p:nvPr/>
        </p:nvSpPr>
        <p:spPr>
          <a:xfrm rot="17713660">
            <a:off x="76582" y="1427082"/>
            <a:ext cx="718562" cy="43815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dirty="0">
              <a:solidFill>
                <a:prstClr val="white"/>
              </a:solidFill>
              <a:latin typeface="Calibri" panose="020F0502020204030204"/>
            </a:endParaRPr>
          </a:p>
        </p:txBody>
      </p:sp>
      <p:sp>
        <p:nvSpPr>
          <p:cNvPr id="4" name="Footer Placeholder 3"/>
          <p:cNvSpPr>
            <a:spLocks noGrp="1"/>
          </p:cNvSpPr>
          <p:nvPr>
            <p:ph type="ftr" sz="quarter" idx="11"/>
          </p:nvPr>
        </p:nvSpPr>
        <p:spPr/>
        <p:txBody>
          <a:body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9" name="Slide Number Placeholder 8"/>
          <p:cNvSpPr>
            <a:spLocks noGrp="1"/>
          </p:cNvSpPr>
          <p:nvPr>
            <p:ph type="sldNum" sz="quarter" idx="12"/>
          </p:nvPr>
        </p:nvSpPr>
        <p:spPr/>
        <p:txBody>
          <a:bodyPr/>
          <a:lstStyle/>
          <a:p>
            <a:fld id="{36AF09C5-D76C-4469-9022-20CD3FB43967}" type="slidenum">
              <a:rPr lang="en-US" smtClean="0"/>
              <a:t>12</a:t>
            </a:fld>
            <a:endParaRPr lang="en-US" dirty="0"/>
          </a:p>
        </p:txBody>
      </p:sp>
    </p:spTree>
    <p:extLst>
      <p:ext uri="{BB962C8B-B14F-4D97-AF65-F5344CB8AC3E}">
        <p14:creationId xmlns:p14="http://schemas.microsoft.com/office/powerpoint/2010/main" val="34047107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317299" y="1924735"/>
            <a:ext cx="3810421" cy="1777410"/>
          </a:xfrm>
          <a:prstGeom prst="rect">
            <a:avLst/>
          </a:prstGeom>
          <a:noFill/>
        </p:spPr>
        <p:txBody>
          <a:bodyPr wrap="square" rtlCol="0">
            <a:spAutoFit/>
          </a:bodyPr>
          <a:lstStyle/>
          <a:p>
            <a:pPr lvl="0">
              <a:defRPr/>
            </a:pPr>
            <a:r>
              <a:rPr lang="en-US" sz="1350" dirty="0">
                <a:solidFill>
                  <a:prstClr val="black"/>
                </a:solidFill>
              </a:rPr>
              <a:t>Third, in the </a:t>
            </a:r>
            <a:r>
              <a:rPr lang="en-US" sz="1350" dirty="0">
                <a:solidFill>
                  <a:srgbClr val="0070C0"/>
                </a:solidFill>
              </a:rPr>
              <a:t>Number</a:t>
            </a:r>
            <a:r>
              <a:rPr lang="en-US" sz="1350" dirty="0">
                <a:solidFill>
                  <a:prstClr val="black"/>
                </a:solidFill>
              </a:rPr>
              <a:t> tab of the </a:t>
            </a:r>
            <a:r>
              <a:rPr lang="en-US" sz="1350" dirty="0">
                <a:solidFill>
                  <a:srgbClr val="0070C0"/>
                </a:solidFill>
              </a:rPr>
              <a:t>Format Cells </a:t>
            </a:r>
            <a:r>
              <a:rPr lang="en-US" sz="1350" dirty="0">
                <a:solidFill>
                  <a:prstClr val="black"/>
                </a:solidFill>
              </a:rPr>
              <a:t>window, click </a:t>
            </a:r>
            <a:r>
              <a:rPr lang="en-US" sz="1350" dirty="0">
                <a:solidFill>
                  <a:srgbClr val="0070C0"/>
                </a:solidFill>
              </a:rPr>
              <a:t>Custom</a:t>
            </a:r>
            <a:r>
              <a:rPr lang="en-US" sz="1350" dirty="0">
                <a:solidFill>
                  <a:prstClr val="black"/>
                </a:solidFill>
              </a:rPr>
              <a:t> from the </a:t>
            </a:r>
            <a:r>
              <a:rPr lang="en-US" sz="1350" dirty="0">
                <a:solidFill>
                  <a:srgbClr val="0070C0"/>
                </a:solidFill>
              </a:rPr>
              <a:t>Category:</a:t>
            </a:r>
            <a:r>
              <a:rPr lang="en-US" sz="1350" dirty="0">
                <a:solidFill>
                  <a:prstClr val="black"/>
                </a:solidFill>
              </a:rPr>
              <a:t> list. </a:t>
            </a:r>
          </a:p>
          <a:p>
            <a:pPr lvl="0">
              <a:defRPr/>
            </a:pPr>
            <a:endParaRPr lang="en-US" sz="750" dirty="0">
              <a:solidFill>
                <a:prstClr val="black"/>
              </a:solidFill>
            </a:endParaRPr>
          </a:p>
          <a:p>
            <a:pPr lvl="0">
              <a:defRPr/>
            </a:pPr>
            <a:r>
              <a:rPr lang="en-US" sz="1350" dirty="0">
                <a:solidFill>
                  <a:prstClr val="black"/>
                </a:solidFill>
              </a:rPr>
              <a:t>In the field under </a:t>
            </a:r>
            <a:r>
              <a:rPr lang="en-US" sz="1350" dirty="0">
                <a:solidFill>
                  <a:srgbClr val="0070C0"/>
                </a:solidFill>
              </a:rPr>
              <a:t>Type:</a:t>
            </a:r>
            <a:r>
              <a:rPr lang="en-US" sz="1350" dirty="0">
                <a:solidFill>
                  <a:prstClr val="black"/>
                </a:solidFill>
              </a:rPr>
              <a:t>, enter the following format .000 to designate that you do not want </a:t>
            </a:r>
            <a:r>
              <a:rPr lang="en-US" sz="1350">
                <a:solidFill>
                  <a:prstClr val="black"/>
                </a:solidFill>
              </a:rPr>
              <a:t>a </a:t>
            </a:r>
            <a:r>
              <a:rPr lang="en-US" sz="1350" smtClean="0">
                <a:solidFill>
                  <a:prstClr val="black"/>
                </a:solidFill>
              </a:rPr>
              <a:t>zero </a:t>
            </a:r>
            <a:r>
              <a:rPr lang="en-US" sz="1350" dirty="0">
                <a:solidFill>
                  <a:prstClr val="black"/>
                </a:solidFill>
              </a:rPr>
              <a:t>before the decimal point and only want three zeroes after the decimal point.  </a:t>
            </a:r>
          </a:p>
          <a:p>
            <a:pPr lvl="0">
              <a:defRPr/>
            </a:pPr>
            <a:endParaRPr lang="en-US" sz="750" dirty="0">
              <a:solidFill>
                <a:prstClr val="black"/>
              </a:solidFill>
            </a:endParaRPr>
          </a:p>
          <a:p>
            <a:pPr lvl="0">
              <a:defRPr/>
            </a:pPr>
            <a:r>
              <a:rPr lang="en-US" sz="1350" dirty="0">
                <a:solidFill>
                  <a:prstClr val="black"/>
                </a:solidFill>
              </a:rPr>
              <a:t>Click </a:t>
            </a:r>
            <a:r>
              <a:rPr lang="en-US" sz="1350" dirty="0">
                <a:solidFill>
                  <a:srgbClr val="0070C0"/>
                </a:solidFill>
              </a:rPr>
              <a:t>OK</a:t>
            </a:r>
            <a:r>
              <a:rPr lang="en-US" sz="1350" dirty="0">
                <a:solidFill>
                  <a:prstClr val="black"/>
                </a:solidFill>
              </a:rPr>
              <a:t>.</a:t>
            </a:r>
          </a:p>
        </p:txBody>
      </p:sp>
      <p:sp>
        <p:nvSpPr>
          <p:cNvPr id="6" name="Title 1"/>
          <p:cNvSpPr txBox="1">
            <a:spLocks/>
          </p:cNvSpPr>
          <p:nvPr/>
        </p:nvSpPr>
        <p:spPr>
          <a:xfrm>
            <a:off x="6244935" y="1070372"/>
            <a:ext cx="1932709" cy="994172"/>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685800">
              <a:defRPr/>
            </a:pPr>
            <a:r>
              <a:rPr lang="en-US" sz="3600" dirty="0">
                <a:solidFill>
                  <a:schemeClr val="accent5">
                    <a:lumMod val="75000"/>
                  </a:schemeClr>
                </a:solidFill>
              </a:rPr>
              <a:t>Step 11</a:t>
            </a:r>
          </a:p>
        </p:txBody>
      </p:sp>
      <p:pic>
        <p:nvPicPr>
          <p:cNvPr id="3" name="Picture 2"/>
          <p:cNvPicPr>
            <a:picLocks noChangeAspect="1"/>
          </p:cNvPicPr>
          <p:nvPr/>
        </p:nvPicPr>
        <p:blipFill>
          <a:blip r:embed="rId2"/>
          <a:stretch>
            <a:fillRect/>
          </a:stretch>
        </p:blipFill>
        <p:spPr>
          <a:xfrm>
            <a:off x="0" y="942975"/>
            <a:ext cx="5229225" cy="5057775"/>
          </a:xfrm>
          <a:prstGeom prst="rect">
            <a:avLst/>
          </a:prstGeom>
        </p:spPr>
      </p:pic>
      <p:sp>
        <p:nvSpPr>
          <p:cNvPr id="9" name="Right Arrow 7">
            <a:extLst>
              <a:ext uri="{FF2B5EF4-FFF2-40B4-BE49-F238E27FC236}">
                <a16:creationId xmlns:a16="http://schemas.microsoft.com/office/drawing/2014/main" xmlns="" id="{84E76065-AAA0-49CC-801B-909D41E9F3BF}"/>
              </a:ext>
            </a:extLst>
          </p:cNvPr>
          <p:cNvSpPr/>
          <p:nvPr/>
        </p:nvSpPr>
        <p:spPr>
          <a:xfrm rot="8318125">
            <a:off x="2273772" y="1896365"/>
            <a:ext cx="718562" cy="43815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dirty="0">
              <a:solidFill>
                <a:prstClr val="white"/>
              </a:solidFill>
              <a:latin typeface="Calibri" panose="020F0502020204030204"/>
            </a:endParaRPr>
          </a:p>
        </p:txBody>
      </p:sp>
      <p:sp>
        <p:nvSpPr>
          <p:cNvPr id="10" name="Right Arrow 7">
            <a:extLst>
              <a:ext uri="{FF2B5EF4-FFF2-40B4-BE49-F238E27FC236}">
                <a16:creationId xmlns:a16="http://schemas.microsoft.com/office/drawing/2014/main" xmlns="" id="{96137032-C312-4CA2-8C79-B1DF133B5850}"/>
              </a:ext>
            </a:extLst>
          </p:cNvPr>
          <p:cNvSpPr/>
          <p:nvPr/>
        </p:nvSpPr>
        <p:spPr>
          <a:xfrm rot="20415751">
            <a:off x="560435" y="2874054"/>
            <a:ext cx="718562" cy="43815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dirty="0">
              <a:solidFill>
                <a:prstClr val="white"/>
              </a:solidFill>
              <a:latin typeface="Calibri" panose="020F0502020204030204"/>
            </a:endParaRPr>
          </a:p>
        </p:txBody>
      </p:sp>
      <p:sp>
        <p:nvSpPr>
          <p:cNvPr id="11" name="Right Arrow 7">
            <a:extLst>
              <a:ext uri="{FF2B5EF4-FFF2-40B4-BE49-F238E27FC236}">
                <a16:creationId xmlns:a16="http://schemas.microsoft.com/office/drawing/2014/main" xmlns="" id="{C3C8D67F-D38E-4EE8-82FB-1E0A0BCF0FE9}"/>
              </a:ext>
            </a:extLst>
          </p:cNvPr>
          <p:cNvSpPr/>
          <p:nvPr/>
        </p:nvSpPr>
        <p:spPr>
          <a:xfrm rot="3226003">
            <a:off x="3238972" y="3882349"/>
            <a:ext cx="718562" cy="43815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dirty="0">
              <a:solidFill>
                <a:prstClr val="white"/>
              </a:solidFill>
              <a:latin typeface="Calibri" panose="020F0502020204030204"/>
            </a:endParaRPr>
          </a:p>
        </p:txBody>
      </p:sp>
      <p:sp>
        <p:nvSpPr>
          <p:cNvPr id="4" name="Footer Placeholder 3"/>
          <p:cNvSpPr>
            <a:spLocks noGrp="1"/>
          </p:cNvSpPr>
          <p:nvPr>
            <p:ph type="ftr" sz="quarter" idx="11"/>
          </p:nvPr>
        </p:nvSpPr>
        <p:spPr/>
        <p:txBody>
          <a:body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7" name="Slide Number Placeholder 6"/>
          <p:cNvSpPr>
            <a:spLocks noGrp="1"/>
          </p:cNvSpPr>
          <p:nvPr>
            <p:ph type="sldNum" sz="quarter" idx="12"/>
          </p:nvPr>
        </p:nvSpPr>
        <p:spPr/>
        <p:txBody>
          <a:bodyPr/>
          <a:lstStyle/>
          <a:p>
            <a:fld id="{36AF09C5-D76C-4469-9022-20CD3FB43967}" type="slidenum">
              <a:rPr lang="en-US" smtClean="0"/>
              <a:t>13</a:t>
            </a:fld>
            <a:endParaRPr lang="en-US" dirty="0"/>
          </a:p>
        </p:txBody>
      </p:sp>
    </p:spTree>
    <p:extLst>
      <p:ext uri="{BB962C8B-B14F-4D97-AF65-F5344CB8AC3E}">
        <p14:creationId xmlns:p14="http://schemas.microsoft.com/office/powerpoint/2010/main" val="20787897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317299" y="1924735"/>
            <a:ext cx="3810421" cy="1869743"/>
          </a:xfrm>
          <a:prstGeom prst="rect">
            <a:avLst/>
          </a:prstGeom>
          <a:noFill/>
        </p:spPr>
        <p:txBody>
          <a:bodyPr wrap="square" rtlCol="0">
            <a:spAutoFit/>
          </a:bodyPr>
          <a:lstStyle/>
          <a:p>
            <a:pPr lvl="0">
              <a:defRPr/>
            </a:pPr>
            <a:r>
              <a:rPr lang="en-US" sz="1350" dirty="0">
                <a:solidFill>
                  <a:prstClr val="black"/>
                </a:solidFill>
              </a:rPr>
              <a:t>Now the output is a bit easier to read.</a:t>
            </a:r>
          </a:p>
          <a:p>
            <a:pPr lvl="0">
              <a:defRPr/>
            </a:pPr>
            <a:endParaRPr lang="en-US" sz="750" dirty="0">
              <a:solidFill>
                <a:prstClr val="black"/>
              </a:solidFill>
            </a:endParaRPr>
          </a:p>
          <a:p>
            <a:pPr lvl="0">
              <a:defRPr/>
            </a:pPr>
            <a:r>
              <a:rPr lang="en-US" sz="1350" dirty="0">
                <a:solidFill>
                  <a:prstClr val="black"/>
                </a:solidFill>
              </a:rPr>
              <a:t>In the </a:t>
            </a:r>
            <a:r>
              <a:rPr lang="en-US" sz="1350" dirty="0">
                <a:solidFill>
                  <a:srgbClr val="0070C0"/>
                </a:solidFill>
              </a:rPr>
              <a:t>Regression Statistics </a:t>
            </a:r>
            <a:r>
              <a:rPr lang="en-US" sz="1350" dirty="0">
                <a:solidFill>
                  <a:prstClr val="black"/>
                </a:solidFill>
              </a:rPr>
              <a:t>table, note that the </a:t>
            </a:r>
            <a:r>
              <a:rPr lang="en-US" sz="1350" dirty="0">
                <a:solidFill>
                  <a:srgbClr val="0070C0"/>
                </a:solidFill>
              </a:rPr>
              <a:t>R Square</a:t>
            </a:r>
            <a:r>
              <a:rPr lang="en-US" sz="1350" dirty="0">
                <a:solidFill>
                  <a:prstClr val="black"/>
                </a:solidFill>
              </a:rPr>
              <a:t> value is .636, which means that the predictor variables in the model (Product Knowledge, Extraversion, Time Management, Cooperativeness) explain 63.6% (.636 </a:t>
            </a:r>
            <a:r>
              <a:rPr lang="en-US" sz="1350" dirty="0" smtClean="0">
                <a:solidFill>
                  <a:prstClr val="black"/>
                </a:solidFill>
                <a:sym typeface="Symbol" panose="05050102010706020507" pitchFamily="18" charset="2"/>
              </a:rPr>
              <a:t></a:t>
            </a:r>
            <a:r>
              <a:rPr lang="en-US" sz="1350" dirty="0" smtClean="0">
                <a:solidFill>
                  <a:prstClr val="black"/>
                </a:solidFill>
              </a:rPr>
              <a:t> </a:t>
            </a:r>
            <a:r>
              <a:rPr lang="en-US" sz="1350" dirty="0">
                <a:solidFill>
                  <a:prstClr val="black"/>
                </a:solidFill>
              </a:rPr>
              <a:t>100) of the variance in the outcome variable (Performance Rating). </a:t>
            </a:r>
          </a:p>
        </p:txBody>
      </p:sp>
      <p:sp>
        <p:nvSpPr>
          <p:cNvPr id="6" name="Title 1"/>
          <p:cNvSpPr txBox="1">
            <a:spLocks/>
          </p:cNvSpPr>
          <p:nvPr/>
        </p:nvSpPr>
        <p:spPr>
          <a:xfrm>
            <a:off x="6324600" y="1070372"/>
            <a:ext cx="1832264" cy="994172"/>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685800">
              <a:defRPr/>
            </a:pPr>
            <a:r>
              <a:rPr lang="en-US" sz="3600" dirty="0">
                <a:solidFill>
                  <a:schemeClr val="accent5">
                    <a:lumMod val="75000"/>
                  </a:schemeClr>
                </a:solidFill>
              </a:rPr>
              <a:t>Step 12</a:t>
            </a:r>
          </a:p>
        </p:txBody>
      </p:sp>
      <p:pic>
        <p:nvPicPr>
          <p:cNvPr id="2" name="Picture 1"/>
          <p:cNvPicPr>
            <a:picLocks noChangeAspect="1"/>
          </p:cNvPicPr>
          <p:nvPr/>
        </p:nvPicPr>
        <p:blipFill>
          <a:blip r:embed="rId2"/>
          <a:stretch>
            <a:fillRect/>
          </a:stretch>
        </p:blipFill>
        <p:spPr>
          <a:xfrm>
            <a:off x="0" y="942975"/>
            <a:ext cx="5236369" cy="5057775"/>
          </a:xfrm>
          <a:prstGeom prst="rect">
            <a:avLst/>
          </a:prstGeom>
        </p:spPr>
      </p:pic>
      <p:sp>
        <p:nvSpPr>
          <p:cNvPr id="12" name="Right Arrow 7">
            <a:extLst>
              <a:ext uri="{FF2B5EF4-FFF2-40B4-BE49-F238E27FC236}">
                <a16:creationId xmlns:a16="http://schemas.microsoft.com/office/drawing/2014/main" xmlns="" id="{E259DB62-BA91-4324-A405-F012E05ED0BB}"/>
              </a:ext>
            </a:extLst>
          </p:cNvPr>
          <p:cNvSpPr/>
          <p:nvPr/>
        </p:nvSpPr>
        <p:spPr>
          <a:xfrm rot="9556097">
            <a:off x="1550958" y="2804749"/>
            <a:ext cx="718562" cy="43815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dirty="0">
              <a:solidFill>
                <a:prstClr val="white"/>
              </a:solidFill>
              <a:latin typeface="Calibri" panose="020F0502020204030204"/>
            </a:endParaRPr>
          </a:p>
        </p:txBody>
      </p:sp>
      <p:sp>
        <p:nvSpPr>
          <p:cNvPr id="4" name="Footer Placeholder 3"/>
          <p:cNvSpPr>
            <a:spLocks noGrp="1"/>
          </p:cNvSpPr>
          <p:nvPr>
            <p:ph type="ftr" sz="quarter" idx="11"/>
          </p:nvPr>
        </p:nvSpPr>
        <p:spPr/>
        <p:txBody>
          <a:body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7" name="Slide Number Placeholder 6"/>
          <p:cNvSpPr>
            <a:spLocks noGrp="1"/>
          </p:cNvSpPr>
          <p:nvPr>
            <p:ph type="sldNum" sz="quarter" idx="12"/>
          </p:nvPr>
        </p:nvSpPr>
        <p:spPr/>
        <p:txBody>
          <a:bodyPr/>
          <a:lstStyle/>
          <a:p>
            <a:fld id="{36AF09C5-D76C-4469-9022-20CD3FB43967}" type="slidenum">
              <a:rPr lang="en-US" smtClean="0"/>
              <a:t>14</a:t>
            </a:fld>
            <a:endParaRPr lang="en-US" dirty="0"/>
          </a:p>
        </p:txBody>
      </p:sp>
    </p:spTree>
    <p:extLst>
      <p:ext uri="{BB962C8B-B14F-4D97-AF65-F5344CB8AC3E}">
        <p14:creationId xmlns:p14="http://schemas.microsoft.com/office/powerpoint/2010/main" val="10239298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317299" y="1924735"/>
            <a:ext cx="3810421" cy="4362733"/>
          </a:xfrm>
          <a:prstGeom prst="rect">
            <a:avLst/>
          </a:prstGeom>
          <a:noFill/>
        </p:spPr>
        <p:txBody>
          <a:bodyPr wrap="square" rtlCol="0">
            <a:spAutoFit/>
          </a:bodyPr>
          <a:lstStyle/>
          <a:p>
            <a:pPr lvl="0">
              <a:defRPr/>
            </a:pPr>
            <a:r>
              <a:rPr lang="en-US" sz="1350" dirty="0">
                <a:solidFill>
                  <a:prstClr val="black"/>
                </a:solidFill>
              </a:rPr>
              <a:t>In the table at the very bottom, you will find your regression model estimates. The second column contains the regression weights (coefficients). The fifth column contains the </a:t>
            </a:r>
            <a:r>
              <a:rPr lang="en-US" sz="1350" i="1" dirty="0">
                <a:solidFill>
                  <a:prstClr val="black"/>
                </a:solidFill>
              </a:rPr>
              <a:t>p</a:t>
            </a:r>
            <a:r>
              <a:rPr lang="en-US" sz="1350" dirty="0">
                <a:solidFill>
                  <a:prstClr val="black"/>
                </a:solidFill>
              </a:rPr>
              <a:t> values associated with the regression weights.</a:t>
            </a:r>
          </a:p>
          <a:p>
            <a:pPr lvl="0">
              <a:defRPr/>
            </a:pPr>
            <a:endParaRPr lang="en-US" sz="750" dirty="0">
              <a:solidFill>
                <a:prstClr val="black"/>
              </a:solidFill>
            </a:endParaRPr>
          </a:p>
          <a:p>
            <a:pPr lvl="0">
              <a:defRPr/>
            </a:pPr>
            <a:r>
              <a:rPr lang="en-US" sz="1350" dirty="0">
                <a:solidFill>
                  <a:prstClr val="black"/>
                </a:solidFill>
              </a:rPr>
              <a:t>As you can see, the regression weights for Product Knowledge and Time Management are positive (.122 and .026, respectively) and have </a:t>
            </a:r>
            <a:r>
              <a:rPr lang="en-US" sz="1350" i="1" dirty="0">
                <a:solidFill>
                  <a:prstClr val="black"/>
                </a:solidFill>
              </a:rPr>
              <a:t>p</a:t>
            </a:r>
            <a:r>
              <a:rPr lang="en-US" sz="1350" dirty="0">
                <a:solidFill>
                  <a:prstClr val="black"/>
                </a:solidFill>
              </a:rPr>
              <a:t> values that are greater than the conventional </a:t>
            </a:r>
            <a:r>
              <a:rPr lang="en-US" sz="1350" dirty="0" smtClean="0">
                <a:solidFill>
                  <a:prstClr val="black"/>
                </a:solidFill>
              </a:rPr>
              <a:t>two-tailed </a:t>
            </a:r>
            <a:r>
              <a:rPr lang="en-US" sz="1350" dirty="0">
                <a:solidFill>
                  <a:prstClr val="black"/>
                </a:solidFill>
              </a:rPr>
              <a:t>cutoff </a:t>
            </a:r>
            <a:r>
              <a:rPr lang="en-US" sz="1350" dirty="0" smtClean="0">
                <a:solidFill>
                  <a:prstClr val="black"/>
                </a:solidFill>
              </a:rPr>
              <a:t>(</a:t>
            </a:r>
            <a:r>
              <a:rPr lang="en-US" sz="1350" dirty="0" smtClean="0">
                <a:solidFill>
                  <a:prstClr val="black"/>
                </a:solidFill>
                <a:sym typeface="Symbol" panose="05050102010706020507" pitchFamily="18" charset="2"/>
              </a:rPr>
              <a:t></a:t>
            </a:r>
            <a:r>
              <a:rPr lang="en-US" sz="1350" dirty="0" smtClean="0">
                <a:solidFill>
                  <a:prstClr val="black"/>
                </a:solidFill>
              </a:rPr>
              <a:t> </a:t>
            </a:r>
            <a:r>
              <a:rPr lang="en-US" sz="1350" dirty="0">
                <a:solidFill>
                  <a:prstClr val="black"/>
                </a:solidFill>
              </a:rPr>
              <a:t>level) of .05 (</a:t>
            </a:r>
            <a:r>
              <a:rPr lang="en-US" sz="1350" i="1" dirty="0">
                <a:solidFill>
                  <a:prstClr val="black"/>
                </a:solidFill>
              </a:rPr>
              <a:t>p</a:t>
            </a:r>
            <a:r>
              <a:rPr lang="en-US" sz="1350" dirty="0">
                <a:solidFill>
                  <a:prstClr val="black"/>
                </a:solidFill>
              </a:rPr>
              <a:t> = .611 and </a:t>
            </a:r>
            <a:r>
              <a:rPr lang="en-US" sz="1350" i="1" dirty="0">
                <a:solidFill>
                  <a:prstClr val="black"/>
                </a:solidFill>
              </a:rPr>
              <a:t>p</a:t>
            </a:r>
            <a:r>
              <a:rPr lang="en-US" sz="1350" dirty="0">
                <a:solidFill>
                  <a:prstClr val="black"/>
                </a:solidFill>
              </a:rPr>
              <a:t> = .909, respectively), which means we can treat these regression weights as not significantly different than zero. The regression weight of </a:t>
            </a:r>
            <a:r>
              <a:rPr lang="en-US" sz="1350" dirty="0" smtClean="0">
                <a:solidFill>
                  <a:prstClr val="black"/>
                </a:solidFill>
              </a:rPr>
              <a:t>–.</a:t>
            </a:r>
            <a:r>
              <a:rPr lang="en-US" sz="1350" dirty="0">
                <a:solidFill>
                  <a:prstClr val="black"/>
                </a:solidFill>
              </a:rPr>
              <a:t>349 for Extraversion is negative and the </a:t>
            </a:r>
            <a:r>
              <a:rPr lang="en-US" sz="1350" i="1" dirty="0">
                <a:solidFill>
                  <a:prstClr val="black"/>
                </a:solidFill>
              </a:rPr>
              <a:t>p</a:t>
            </a:r>
            <a:r>
              <a:rPr lang="en-US" sz="1350" dirty="0">
                <a:solidFill>
                  <a:prstClr val="black"/>
                </a:solidFill>
              </a:rPr>
              <a:t> value of .021 is less than .05, so its association with Performance Rating is statistically significant and negative. Finally, the regression weight of .580 for Cooperativeness is positive and the </a:t>
            </a:r>
            <a:r>
              <a:rPr lang="en-US" sz="1350" i="1" dirty="0">
                <a:solidFill>
                  <a:prstClr val="black"/>
                </a:solidFill>
              </a:rPr>
              <a:t>p</a:t>
            </a:r>
            <a:r>
              <a:rPr lang="en-US" sz="1350" dirty="0">
                <a:solidFill>
                  <a:prstClr val="black"/>
                </a:solidFill>
              </a:rPr>
              <a:t> value of .017 is less than .05, so this relation is also statistically significant.</a:t>
            </a:r>
          </a:p>
        </p:txBody>
      </p:sp>
      <p:sp>
        <p:nvSpPr>
          <p:cNvPr id="6" name="Title 1"/>
          <p:cNvSpPr txBox="1">
            <a:spLocks/>
          </p:cNvSpPr>
          <p:nvPr/>
        </p:nvSpPr>
        <p:spPr>
          <a:xfrm>
            <a:off x="6324600" y="1070372"/>
            <a:ext cx="1811482" cy="994172"/>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685800">
              <a:defRPr/>
            </a:pPr>
            <a:r>
              <a:rPr lang="en-US" sz="3600" dirty="0">
                <a:solidFill>
                  <a:schemeClr val="accent5">
                    <a:lumMod val="75000"/>
                  </a:schemeClr>
                </a:solidFill>
              </a:rPr>
              <a:t>Step 13</a:t>
            </a:r>
          </a:p>
        </p:txBody>
      </p:sp>
      <p:pic>
        <p:nvPicPr>
          <p:cNvPr id="7" name="Picture 6"/>
          <p:cNvPicPr>
            <a:picLocks noChangeAspect="1"/>
          </p:cNvPicPr>
          <p:nvPr/>
        </p:nvPicPr>
        <p:blipFill>
          <a:blip r:embed="rId2"/>
          <a:stretch>
            <a:fillRect/>
          </a:stretch>
        </p:blipFill>
        <p:spPr>
          <a:xfrm>
            <a:off x="0" y="942975"/>
            <a:ext cx="5236369" cy="5057775"/>
          </a:xfrm>
          <a:prstGeom prst="rect">
            <a:avLst/>
          </a:prstGeom>
        </p:spPr>
      </p:pic>
      <p:sp>
        <p:nvSpPr>
          <p:cNvPr id="8" name="Right Arrow 7">
            <a:extLst>
              <a:ext uri="{FF2B5EF4-FFF2-40B4-BE49-F238E27FC236}">
                <a16:creationId xmlns:a16="http://schemas.microsoft.com/office/drawing/2014/main" xmlns="" id="{2DBF2964-A789-4826-A0E7-9982F120D592}"/>
              </a:ext>
            </a:extLst>
          </p:cNvPr>
          <p:cNvSpPr/>
          <p:nvPr/>
        </p:nvSpPr>
        <p:spPr>
          <a:xfrm rot="4097618">
            <a:off x="723891" y="4176467"/>
            <a:ext cx="718562" cy="43815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dirty="0">
              <a:solidFill>
                <a:prstClr val="white"/>
              </a:solidFill>
              <a:latin typeface="Calibri" panose="020F0502020204030204"/>
            </a:endParaRPr>
          </a:p>
        </p:txBody>
      </p:sp>
      <p:sp>
        <p:nvSpPr>
          <p:cNvPr id="9" name="Right Arrow 7">
            <a:extLst>
              <a:ext uri="{FF2B5EF4-FFF2-40B4-BE49-F238E27FC236}">
                <a16:creationId xmlns:a16="http://schemas.microsoft.com/office/drawing/2014/main" xmlns="" id="{18EBBAF7-9062-4389-AD7B-4BE884405142}"/>
              </a:ext>
            </a:extLst>
          </p:cNvPr>
          <p:cNvSpPr/>
          <p:nvPr/>
        </p:nvSpPr>
        <p:spPr>
          <a:xfrm rot="4097618">
            <a:off x="2301539" y="4151065"/>
            <a:ext cx="718562" cy="43815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dirty="0">
              <a:solidFill>
                <a:prstClr val="white"/>
              </a:solidFill>
              <a:latin typeface="Calibri" panose="020F0502020204030204"/>
            </a:endParaRPr>
          </a:p>
        </p:txBody>
      </p:sp>
      <p:sp>
        <p:nvSpPr>
          <p:cNvPr id="3" name="Footer Placeholder 2"/>
          <p:cNvSpPr>
            <a:spLocks noGrp="1"/>
          </p:cNvSpPr>
          <p:nvPr>
            <p:ph type="ftr" sz="quarter" idx="11"/>
          </p:nvPr>
        </p:nvSpPr>
        <p:spPr/>
        <p:txBody>
          <a:body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4" name="Slide Number Placeholder 3"/>
          <p:cNvSpPr>
            <a:spLocks noGrp="1"/>
          </p:cNvSpPr>
          <p:nvPr>
            <p:ph type="sldNum" sz="quarter" idx="12"/>
          </p:nvPr>
        </p:nvSpPr>
        <p:spPr/>
        <p:txBody>
          <a:bodyPr/>
          <a:lstStyle/>
          <a:p>
            <a:fld id="{36AF09C5-D76C-4469-9022-20CD3FB43967}" type="slidenum">
              <a:rPr lang="en-US" smtClean="0"/>
              <a:t>15</a:t>
            </a:fld>
            <a:endParaRPr lang="en-US" dirty="0"/>
          </a:p>
        </p:txBody>
      </p:sp>
    </p:spTree>
    <p:extLst>
      <p:ext uri="{BB962C8B-B14F-4D97-AF65-F5344CB8AC3E}">
        <p14:creationId xmlns:p14="http://schemas.microsoft.com/office/powerpoint/2010/main" val="19285908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317299" y="1924735"/>
            <a:ext cx="3810421" cy="3624069"/>
          </a:xfrm>
          <a:prstGeom prst="rect">
            <a:avLst/>
          </a:prstGeom>
          <a:noFill/>
        </p:spPr>
        <p:txBody>
          <a:bodyPr wrap="square" rtlCol="0">
            <a:spAutoFit/>
          </a:bodyPr>
          <a:lstStyle/>
          <a:p>
            <a:pPr lvl="0">
              <a:defRPr/>
            </a:pPr>
            <a:r>
              <a:rPr lang="en-US" sz="1350" dirty="0">
                <a:solidFill>
                  <a:prstClr val="black"/>
                </a:solidFill>
              </a:rPr>
              <a:t>Overall, the findings of this multiple linear regression analysis indicate that when controlling for all other predictor variables in the model, Extraversion and Cooperativeness are predictive of Performance Rating. Specifically, the negative relation between Extraversion and Performance Rating implies that those with higher levels of extraversion tend to perform at a lower level than those with a lower level of extraversion. The positive relation between Cooperativeness and Performance Rating indicates that those with who are more cooperative tend to perform at a higher level. When statistically controlling for Extraversion and Cooperativeness (which is what happens in a multiple linear regression model), Product Knowledge and Time Management are not associated with Performance Rating. </a:t>
            </a:r>
          </a:p>
        </p:txBody>
      </p:sp>
      <p:sp>
        <p:nvSpPr>
          <p:cNvPr id="6" name="Title 1"/>
          <p:cNvSpPr txBox="1">
            <a:spLocks/>
          </p:cNvSpPr>
          <p:nvPr/>
        </p:nvSpPr>
        <p:spPr>
          <a:xfrm>
            <a:off x="6244936" y="1070372"/>
            <a:ext cx="1828800" cy="994172"/>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685800">
              <a:defRPr/>
            </a:pPr>
            <a:r>
              <a:rPr lang="en-US" sz="3600" dirty="0">
                <a:solidFill>
                  <a:schemeClr val="accent5">
                    <a:lumMod val="75000"/>
                  </a:schemeClr>
                </a:solidFill>
              </a:rPr>
              <a:t>Step 14</a:t>
            </a:r>
          </a:p>
        </p:txBody>
      </p:sp>
      <p:pic>
        <p:nvPicPr>
          <p:cNvPr id="7" name="Picture 6"/>
          <p:cNvPicPr>
            <a:picLocks noChangeAspect="1"/>
          </p:cNvPicPr>
          <p:nvPr/>
        </p:nvPicPr>
        <p:blipFill>
          <a:blip r:embed="rId2"/>
          <a:stretch>
            <a:fillRect/>
          </a:stretch>
        </p:blipFill>
        <p:spPr>
          <a:xfrm>
            <a:off x="0" y="942975"/>
            <a:ext cx="5236369" cy="5057775"/>
          </a:xfrm>
          <a:prstGeom prst="rect">
            <a:avLst/>
          </a:prstGeom>
        </p:spPr>
      </p:pic>
      <p:sp>
        <p:nvSpPr>
          <p:cNvPr id="8" name="Right Arrow 7">
            <a:extLst>
              <a:ext uri="{FF2B5EF4-FFF2-40B4-BE49-F238E27FC236}">
                <a16:creationId xmlns:a16="http://schemas.microsoft.com/office/drawing/2014/main" xmlns="" id="{2DBF2964-A789-4826-A0E7-9982F120D592}"/>
              </a:ext>
            </a:extLst>
          </p:cNvPr>
          <p:cNvSpPr/>
          <p:nvPr/>
        </p:nvSpPr>
        <p:spPr>
          <a:xfrm rot="4097618">
            <a:off x="723891" y="4176467"/>
            <a:ext cx="718562" cy="43815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dirty="0">
              <a:solidFill>
                <a:prstClr val="white"/>
              </a:solidFill>
              <a:latin typeface="Calibri" panose="020F0502020204030204"/>
            </a:endParaRPr>
          </a:p>
        </p:txBody>
      </p:sp>
      <p:sp>
        <p:nvSpPr>
          <p:cNvPr id="9" name="Right Arrow 7">
            <a:extLst>
              <a:ext uri="{FF2B5EF4-FFF2-40B4-BE49-F238E27FC236}">
                <a16:creationId xmlns:a16="http://schemas.microsoft.com/office/drawing/2014/main" xmlns="" id="{18EBBAF7-9062-4389-AD7B-4BE884405142}"/>
              </a:ext>
            </a:extLst>
          </p:cNvPr>
          <p:cNvSpPr/>
          <p:nvPr/>
        </p:nvSpPr>
        <p:spPr>
          <a:xfrm rot="4097618">
            <a:off x="2301539" y="4151065"/>
            <a:ext cx="718562" cy="43815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dirty="0">
              <a:solidFill>
                <a:prstClr val="white"/>
              </a:solidFill>
              <a:latin typeface="Calibri" panose="020F0502020204030204"/>
            </a:endParaRPr>
          </a:p>
        </p:txBody>
      </p:sp>
      <p:sp>
        <p:nvSpPr>
          <p:cNvPr id="3" name="Footer Placeholder 2"/>
          <p:cNvSpPr>
            <a:spLocks noGrp="1"/>
          </p:cNvSpPr>
          <p:nvPr>
            <p:ph type="ftr" sz="quarter" idx="11"/>
          </p:nvPr>
        </p:nvSpPr>
        <p:spPr/>
        <p:txBody>
          <a:body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4" name="Slide Number Placeholder 3"/>
          <p:cNvSpPr>
            <a:spLocks noGrp="1"/>
          </p:cNvSpPr>
          <p:nvPr>
            <p:ph type="sldNum" sz="quarter" idx="12"/>
          </p:nvPr>
        </p:nvSpPr>
        <p:spPr/>
        <p:txBody>
          <a:bodyPr/>
          <a:lstStyle/>
          <a:p>
            <a:fld id="{36AF09C5-D76C-4469-9022-20CD3FB43967}" type="slidenum">
              <a:rPr lang="en-US" smtClean="0"/>
              <a:t>16</a:t>
            </a:fld>
            <a:endParaRPr lang="en-US" dirty="0"/>
          </a:p>
        </p:txBody>
      </p:sp>
    </p:spTree>
    <p:extLst>
      <p:ext uri="{BB962C8B-B14F-4D97-AF65-F5344CB8AC3E}">
        <p14:creationId xmlns:p14="http://schemas.microsoft.com/office/powerpoint/2010/main" val="14554900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auto">
              <a:spcAft>
                <a:spcPts val="0"/>
              </a:spcAft>
              <a:defRPr/>
            </a:pPr>
            <a:r>
              <a:rPr lang="en-US" dirty="0">
                <a:solidFill>
                  <a:schemeClr val="accent5">
                    <a:lumMod val="75000"/>
                  </a:schemeClr>
                </a:solidFill>
              </a:rPr>
              <a:t>Questions</a:t>
            </a:r>
          </a:p>
        </p:txBody>
      </p:sp>
      <p:sp>
        <p:nvSpPr>
          <p:cNvPr id="3" name="Content Placeholder 2"/>
          <p:cNvSpPr>
            <a:spLocks noGrp="1"/>
          </p:cNvSpPr>
          <p:nvPr>
            <p:ph idx="1"/>
          </p:nvPr>
        </p:nvSpPr>
        <p:spPr>
          <a:xfrm>
            <a:off x="266700" y="2101847"/>
            <a:ext cx="8629650" cy="3962400"/>
          </a:xfrm>
        </p:spPr>
        <p:txBody>
          <a:bodyPr>
            <a:normAutofit fontScale="62500" lnSpcReduction="20000"/>
          </a:bodyPr>
          <a:lstStyle/>
          <a:p>
            <a:pPr marL="0" indent="0">
              <a:buNone/>
            </a:pPr>
            <a:r>
              <a:rPr lang="en-US" dirty="0"/>
              <a:t>You just learned how to use multiple linear regression analysis to understand the potential factors/variables that predict performance in a particular job. Next, using a different </a:t>
            </a:r>
            <a:r>
              <a:rPr lang="en-US" dirty="0" smtClean="0"/>
              <a:t>data set</a:t>
            </a:r>
            <a:r>
              <a:rPr lang="en-US" dirty="0"/>
              <a:t>, you will determine which personality dimensions (Agreeableness, Extraversion, Neuroticism, Conscientiousness) are predictive of performance on a particular job. Using data found in the “Practice” sheet of the Excel workbook, do and respond to the following:</a:t>
            </a:r>
          </a:p>
          <a:p>
            <a:pPr marL="0" indent="0">
              <a:buNone/>
            </a:pPr>
            <a:endParaRPr lang="en-US" sz="825" dirty="0"/>
          </a:p>
          <a:p>
            <a:pPr marL="385763" indent="-385763">
              <a:buAutoNum type="arabicPeriod"/>
            </a:pPr>
            <a:r>
              <a:rPr lang="en-US" dirty="0"/>
              <a:t>Run a multiple linear regression analysis with Performance as the outcome variable and Agreeableness, Extraversion, Neuroticism, and Conscientiousness as the predictor variables. </a:t>
            </a:r>
          </a:p>
          <a:p>
            <a:pPr marL="385763" indent="-385763">
              <a:buAutoNum type="arabicPeriod"/>
            </a:pPr>
            <a:r>
              <a:rPr lang="en-US" dirty="0"/>
              <a:t>Based on this sample of employees and this particular job, which personality dimension(s) is/are significantly associated with performance? Did the results align with your expectations? Why or why not?</a:t>
            </a:r>
          </a:p>
        </p:txBody>
      </p:sp>
      <p:sp>
        <p:nvSpPr>
          <p:cNvPr id="5" name="Footer Placeholder 4"/>
          <p:cNvSpPr>
            <a:spLocks noGrp="1"/>
          </p:cNvSpPr>
          <p:nvPr>
            <p:ph type="ftr" sz="quarter" idx="10"/>
          </p:nvPr>
        </p:nvSpPr>
        <p:spPr/>
        <p:txBody>
          <a:body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6" name="Slide Number Placeholder 5"/>
          <p:cNvSpPr>
            <a:spLocks noGrp="1"/>
          </p:cNvSpPr>
          <p:nvPr>
            <p:ph type="sldNum" sz="quarter" idx="11"/>
          </p:nvPr>
        </p:nvSpPr>
        <p:spPr/>
        <p:txBody>
          <a:bodyPr/>
          <a:lstStyle/>
          <a:p>
            <a:fld id="{36AF09C5-D76C-4469-9022-20CD3FB43967}" type="slidenum">
              <a:rPr lang="en-US" smtClean="0"/>
              <a:t>17</a:t>
            </a:fld>
            <a:endParaRPr lang="en-US" dirty="0"/>
          </a:p>
        </p:txBody>
      </p:sp>
    </p:spTree>
    <p:extLst>
      <p:ext uri="{BB962C8B-B14F-4D97-AF65-F5344CB8AC3E}">
        <p14:creationId xmlns:p14="http://schemas.microsoft.com/office/powerpoint/2010/main" val="13827071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auto">
              <a:spcAft>
                <a:spcPts val="0"/>
              </a:spcAft>
              <a:defRPr/>
            </a:pPr>
            <a:r>
              <a:rPr lang="en-US" dirty="0">
                <a:solidFill>
                  <a:schemeClr val="accent5">
                    <a:lumMod val="75000"/>
                  </a:schemeClr>
                </a:solidFill>
              </a:rPr>
              <a:t>Background</a:t>
            </a:r>
          </a:p>
        </p:txBody>
      </p:sp>
      <p:sp>
        <p:nvSpPr>
          <p:cNvPr id="3" name="Content Placeholder 2"/>
          <p:cNvSpPr>
            <a:spLocks noGrp="1"/>
          </p:cNvSpPr>
          <p:nvPr>
            <p:ph idx="1"/>
          </p:nvPr>
        </p:nvSpPr>
        <p:spPr>
          <a:xfrm>
            <a:off x="266700" y="2226469"/>
            <a:ext cx="8629650" cy="3774281"/>
          </a:xfrm>
        </p:spPr>
        <p:txBody>
          <a:bodyPr>
            <a:normAutofit fontScale="77500" lnSpcReduction="20000"/>
          </a:bodyPr>
          <a:lstStyle/>
          <a:p>
            <a:pPr marL="0" indent="0">
              <a:buNone/>
            </a:pPr>
            <a:r>
              <a:rPr lang="en-US" dirty="0"/>
              <a:t>In this Excel Extension tutorial, you will learn how to use data analytics (specifically, multiple linear regression analysis) to understand performance.</a:t>
            </a:r>
          </a:p>
          <a:p>
            <a:pPr marL="0" indent="0">
              <a:buNone/>
            </a:pPr>
            <a:endParaRPr lang="en-US" sz="825" dirty="0"/>
          </a:p>
          <a:p>
            <a:pPr marL="0" indent="0">
              <a:buNone/>
            </a:pPr>
            <a:r>
              <a:rPr lang="en-US" dirty="0"/>
              <a:t>For the purposes of this exercise, imagine that you want to identify factors/variables that might predict employee performance. Accordingly, you assess a group of 20 employees on their product knowledge, extraversion, time management, cooperativeness, and their job performance. Using multiple linear regression analysis, you will identify which factors/variables are significant predictors of job performance for these employees.</a:t>
            </a:r>
          </a:p>
        </p:txBody>
      </p:sp>
      <p:sp>
        <p:nvSpPr>
          <p:cNvPr id="5" name="Footer Placeholder 4"/>
          <p:cNvSpPr>
            <a:spLocks noGrp="1"/>
          </p:cNvSpPr>
          <p:nvPr>
            <p:ph type="ftr" sz="quarter" idx="10"/>
          </p:nvPr>
        </p:nvSpPr>
        <p:spPr/>
        <p:txBody>
          <a:body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6" name="Slide Number Placeholder 5"/>
          <p:cNvSpPr>
            <a:spLocks noGrp="1"/>
          </p:cNvSpPr>
          <p:nvPr>
            <p:ph type="sldNum" sz="quarter" idx="11"/>
          </p:nvPr>
        </p:nvSpPr>
        <p:spPr/>
        <p:txBody>
          <a:bodyPr/>
          <a:lstStyle/>
          <a:p>
            <a:fld id="{36AF09C5-D76C-4469-9022-20CD3FB43967}" type="slidenum">
              <a:rPr lang="en-US" smtClean="0"/>
              <a:t>2</a:t>
            </a:fld>
            <a:endParaRPr lang="en-US" dirty="0"/>
          </a:p>
        </p:txBody>
      </p:sp>
    </p:spTree>
    <p:extLst>
      <p:ext uri="{BB962C8B-B14F-4D97-AF65-F5344CB8AC3E}">
        <p14:creationId xmlns:p14="http://schemas.microsoft.com/office/powerpoint/2010/main" val="3918831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317299" y="1924735"/>
            <a:ext cx="3810421" cy="3762568"/>
          </a:xfrm>
          <a:prstGeom prst="rect">
            <a:avLst/>
          </a:prstGeom>
          <a:noFill/>
        </p:spPr>
        <p:txBody>
          <a:bodyPr wrap="square" rtlCol="0">
            <a:spAutoFit/>
          </a:bodyPr>
          <a:lstStyle/>
          <a:p>
            <a:pPr defTabSz="685800">
              <a:defRPr/>
            </a:pPr>
            <a:r>
              <a:rPr lang="en-US" sz="1350" dirty="0">
                <a:solidFill>
                  <a:prstClr val="black"/>
                </a:solidFill>
                <a:latin typeface="Calibri" panose="020F0502020204030204"/>
              </a:rPr>
              <a:t>Open the Excel workbook titled “Chapter </a:t>
            </a:r>
            <a:r>
              <a:rPr lang="en-US" sz="1350" dirty="0" smtClean="0">
                <a:solidFill>
                  <a:prstClr val="black"/>
                </a:solidFill>
                <a:latin typeface="Calibri" panose="020F0502020204030204"/>
              </a:rPr>
              <a:t>9--Excel </a:t>
            </a:r>
            <a:r>
              <a:rPr lang="en-US" sz="1350" dirty="0">
                <a:solidFill>
                  <a:prstClr val="black"/>
                </a:solidFill>
                <a:latin typeface="Calibri" panose="020F0502020204030204"/>
              </a:rPr>
              <a:t>Extension.xlsx”.</a:t>
            </a:r>
          </a:p>
          <a:p>
            <a:pPr defTabSz="685800">
              <a:defRPr/>
            </a:pPr>
            <a:endParaRPr lang="en-US" sz="750" dirty="0">
              <a:solidFill>
                <a:prstClr val="black"/>
              </a:solidFill>
              <a:latin typeface="Calibri" panose="020F0502020204030204"/>
            </a:endParaRPr>
          </a:p>
          <a:p>
            <a:pPr defTabSz="685800">
              <a:defRPr/>
            </a:pPr>
            <a:r>
              <a:rPr lang="en-US" sz="1350" dirty="0">
                <a:solidFill>
                  <a:prstClr val="black"/>
                </a:solidFill>
                <a:latin typeface="Calibri" panose="020F0502020204030204"/>
              </a:rPr>
              <a:t>Click on the sheet called Tutorial. You will use the data contained in this sheet to learn how to run a multiple linear regression analysis.</a:t>
            </a:r>
          </a:p>
          <a:p>
            <a:pPr defTabSz="685800">
              <a:defRPr/>
            </a:pPr>
            <a:endParaRPr lang="en-US" sz="750" dirty="0">
              <a:solidFill>
                <a:prstClr val="black"/>
              </a:solidFill>
              <a:latin typeface="Calibri" panose="020F0502020204030204"/>
            </a:endParaRPr>
          </a:p>
          <a:p>
            <a:pPr defTabSz="685800">
              <a:defRPr/>
            </a:pPr>
            <a:r>
              <a:rPr lang="en-US" sz="1350" dirty="0">
                <a:solidFill>
                  <a:prstClr val="black"/>
                </a:solidFill>
                <a:latin typeface="Calibri" panose="020F0502020204030204"/>
              </a:rPr>
              <a:t>Note that the sheet includes three fields/columns/variables:</a:t>
            </a:r>
          </a:p>
          <a:p>
            <a:pPr marL="600075" lvl="1" indent="-257175" defTabSz="685800">
              <a:buFont typeface="Arial" panose="020B0604020202020204" pitchFamily="34" charset="0"/>
              <a:buChar char="•"/>
              <a:defRPr/>
            </a:pPr>
            <a:r>
              <a:rPr lang="en-US" sz="1350" b="1" dirty="0">
                <a:solidFill>
                  <a:prstClr val="black"/>
                </a:solidFill>
                <a:latin typeface="Calibri" panose="020F0502020204030204"/>
              </a:rPr>
              <a:t>Employee </a:t>
            </a:r>
            <a:r>
              <a:rPr lang="en-US" sz="1350" dirty="0">
                <a:solidFill>
                  <a:prstClr val="black"/>
                </a:solidFill>
                <a:latin typeface="Calibri" panose="020F0502020204030204"/>
              </a:rPr>
              <a:t>(unique employee identifier)</a:t>
            </a:r>
          </a:p>
          <a:p>
            <a:pPr marL="600075" lvl="1" indent="-257175" defTabSz="685800">
              <a:buFont typeface="Arial" panose="020B0604020202020204" pitchFamily="34" charset="0"/>
              <a:buChar char="•"/>
              <a:defRPr/>
            </a:pPr>
            <a:r>
              <a:rPr lang="en-US" sz="1350" b="1" dirty="0">
                <a:solidFill>
                  <a:prstClr val="black"/>
                </a:solidFill>
                <a:latin typeface="Calibri" panose="020F0502020204030204"/>
              </a:rPr>
              <a:t>Product Knowledge </a:t>
            </a:r>
            <a:r>
              <a:rPr lang="en-US" sz="1350" dirty="0">
                <a:solidFill>
                  <a:prstClr val="black"/>
                </a:solidFill>
                <a:latin typeface="Calibri" panose="020F0502020204030204"/>
              </a:rPr>
              <a:t>(1 = </a:t>
            </a:r>
            <a:r>
              <a:rPr lang="en-US" sz="1350" i="1" dirty="0">
                <a:solidFill>
                  <a:prstClr val="black"/>
                </a:solidFill>
                <a:latin typeface="Calibri" panose="020F0502020204030204"/>
              </a:rPr>
              <a:t>poor</a:t>
            </a:r>
            <a:r>
              <a:rPr lang="en-US" sz="1350" dirty="0">
                <a:solidFill>
                  <a:prstClr val="black"/>
                </a:solidFill>
                <a:latin typeface="Calibri" panose="020F0502020204030204"/>
              </a:rPr>
              <a:t>, 5 = </a:t>
            </a:r>
            <a:r>
              <a:rPr lang="en-US" sz="1350" i="1" dirty="0">
                <a:solidFill>
                  <a:prstClr val="black"/>
                </a:solidFill>
                <a:latin typeface="Calibri" panose="020F0502020204030204"/>
              </a:rPr>
              <a:t>good</a:t>
            </a:r>
            <a:r>
              <a:rPr lang="en-US" sz="1350" dirty="0">
                <a:solidFill>
                  <a:prstClr val="black"/>
                </a:solidFill>
                <a:latin typeface="Calibri" panose="020F0502020204030204"/>
              </a:rPr>
              <a:t>)</a:t>
            </a:r>
          </a:p>
          <a:p>
            <a:pPr marL="600075" lvl="1" indent="-257175">
              <a:buFont typeface="Arial" panose="020B0604020202020204" pitchFamily="34" charset="0"/>
              <a:buChar char="•"/>
              <a:defRPr/>
            </a:pPr>
            <a:r>
              <a:rPr lang="en-US" sz="1350" b="1" dirty="0">
                <a:solidFill>
                  <a:prstClr val="black"/>
                </a:solidFill>
              </a:rPr>
              <a:t>Extraversion </a:t>
            </a:r>
            <a:r>
              <a:rPr lang="en-US" sz="1350" dirty="0">
                <a:solidFill>
                  <a:prstClr val="black"/>
                </a:solidFill>
              </a:rPr>
              <a:t>(1 = </a:t>
            </a:r>
            <a:r>
              <a:rPr lang="en-US" sz="1350" i="1" dirty="0">
                <a:solidFill>
                  <a:prstClr val="black"/>
                </a:solidFill>
              </a:rPr>
              <a:t>low</a:t>
            </a:r>
            <a:r>
              <a:rPr lang="en-US" sz="1350" dirty="0">
                <a:solidFill>
                  <a:prstClr val="black"/>
                </a:solidFill>
              </a:rPr>
              <a:t>, 5 = </a:t>
            </a:r>
            <a:r>
              <a:rPr lang="en-US" sz="1350" i="1" dirty="0">
                <a:solidFill>
                  <a:prstClr val="black"/>
                </a:solidFill>
              </a:rPr>
              <a:t>high</a:t>
            </a:r>
            <a:r>
              <a:rPr lang="en-US" sz="1350" dirty="0">
                <a:solidFill>
                  <a:prstClr val="black"/>
                </a:solidFill>
              </a:rPr>
              <a:t>)</a:t>
            </a:r>
          </a:p>
          <a:p>
            <a:pPr marL="600075" lvl="1" indent="-257175">
              <a:buFont typeface="Arial" panose="020B0604020202020204" pitchFamily="34" charset="0"/>
              <a:buChar char="•"/>
              <a:defRPr/>
            </a:pPr>
            <a:r>
              <a:rPr lang="en-US" sz="1350" b="1" dirty="0">
                <a:solidFill>
                  <a:prstClr val="black"/>
                </a:solidFill>
              </a:rPr>
              <a:t>Time Management </a:t>
            </a:r>
            <a:r>
              <a:rPr lang="en-US" sz="1350" dirty="0">
                <a:solidFill>
                  <a:prstClr val="black"/>
                </a:solidFill>
              </a:rPr>
              <a:t>(1 = </a:t>
            </a:r>
            <a:r>
              <a:rPr lang="en-US" sz="1350" i="1" dirty="0">
                <a:solidFill>
                  <a:prstClr val="black"/>
                </a:solidFill>
              </a:rPr>
              <a:t>poor</a:t>
            </a:r>
            <a:r>
              <a:rPr lang="en-US" sz="1350" dirty="0">
                <a:solidFill>
                  <a:prstClr val="black"/>
                </a:solidFill>
              </a:rPr>
              <a:t>, 5 = </a:t>
            </a:r>
            <a:r>
              <a:rPr lang="en-US" sz="1350" i="1" dirty="0">
                <a:solidFill>
                  <a:prstClr val="black"/>
                </a:solidFill>
              </a:rPr>
              <a:t>good</a:t>
            </a:r>
            <a:r>
              <a:rPr lang="en-US" sz="1350" dirty="0">
                <a:solidFill>
                  <a:prstClr val="black"/>
                </a:solidFill>
              </a:rPr>
              <a:t>)</a:t>
            </a:r>
          </a:p>
          <a:p>
            <a:pPr marL="600075" lvl="1" indent="-257175">
              <a:buFont typeface="Arial" panose="020B0604020202020204" pitchFamily="34" charset="0"/>
              <a:buChar char="•"/>
              <a:defRPr/>
            </a:pPr>
            <a:r>
              <a:rPr lang="en-US" sz="1350" b="1" dirty="0">
                <a:solidFill>
                  <a:prstClr val="black"/>
                </a:solidFill>
              </a:rPr>
              <a:t>Cooperativeness </a:t>
            </a:r>
            <a:r>
              <a:rPr lang="en-US" sz="1350" dirty="0">
                <a:solidFill>
                  <a:prstClr val="black"/>
                </a:solidFill>
              </a:rPr>
              <a:t>(</a:t>
            </a:r>
            <a:r>
              <a:rPr lang="en-US" sz="1350" dirty="0" smtClean="0">
                <a:solidFill>
                  <a:prstClr val="black"/>
                </a:solidFill>
              </a:rPr>
              <a:t>1 = </a:t>
            </a:r>
            <a:r>
              <a:rPr lang="en-US" sz="1350" i="1" dirty="0" smtClean="0">
                <a:solidFill>
                  <a:prstClr val="black"/>
                </a:solidFill>
              </a:rPr>
              <a:t>low</a:t>
            </a:r>
            <a:r>
              <a:rPr lang="en-US" sz="1350" dirty="0" smtClean="0">
                <a:solidFill>
                  <a:prstClr val="black"/>
                </a:solidFill>
              </a:rPr>
              <a:t>, </a:t>
            </a:r>
            <a:r>
              <a:rPr lang="en-US" sz="1350" dirty="0">
                <a:solidFill>
                  <a:prstClr val="black"/>
                </a:solidFill>
              </a:rPr>
              <a:t>5 = </a:t>
            </a:r>
            <a:r>
              <a:rPr lang="en-US" sz="1350" i="1" dirty="0">
                <a:solidFill>
                  <a:prstClr val="black"/>
                </a:solidFill>
              </a:rPr>
              <a:t>high</a:t>
            </a:r>
            <a:r>
              <a:rPr lang="en-US" sz="1350" dirty="0">
                <a:solidFill>
                  <a:prstClr val="black"/>
                </a:solidFill>
              </a:rPr>
              <a:t>)</a:t>
            </a:r>
          </a:p>
          <a:p>
            <a:pPr marL="600075" lvl="1" indent="-257175">
              <a:buFont typeface="Arial" panose="020B0604020202020204" pitchFamily="34" charset="0"/>
              <a:buChar char="•"/>
              <a:defRPr/>
            </a:pPr>
            <a:r>
              <a:rPr lang="en-US" sz="1350" b="1" dirty="0">
                <a:solidFill>
                  <a:prstClr val="black"/>
                </a:solidFill>
              </a:rPr>
              <a:t>Performance Rating </a:t>
            </a:r>
            <a:r>
              <a:rPr lang="en-US" sz="1350" dirty="0">
                <a:solidFill>
                  <a:prstClr val="black"/>
                </a:solidFill>
              </a:rPr>
              <a:t>(1 = </a:t>
            </a:r>
            <a:r>
              <a:rPr lang="en-US" sz="1350" i="1" dirty="0">
                <a:solidFill>
                  <a:prstClr val="black"/>
                </a:solidFill>
              </a:rPr>
              <a:t>low</a:t>
            </a:r>
            <a:r>
              <a:rPr lang="en-US" sz="1350" dirty="0">
                <a:solidFill>
                  <a:prstClr val="black"/>
                </a:solidFill>
              </a:rPr>
              <a:t>, 5 = </a:t>
            </a:r>
            <a:r>
              <a:rPr lang="en-US" sz="1350" i="1" dirty="0">
                <a:solidFill>
                  <a:prstClr val="black"/>
                </a:solidFill>
              </a:rPr>
              <a:t>high</a:t>
            </a:r>
            <a:r>
              <a:rPr lang="en-US" sz="1350" dirty="0">
                <a:solidFill>
                  <a:prstClr val="black"/>
                </a:solidFill>
              </a:rPr>
              <a:t>)</a:t>
            </a:r>
          </a:p>
          <a:p>
            <a:pPr defTabSz="685800">
              <a:defRPr/>
            </a:pPr>
            <a:endParaRPr lang="en-US" sz="750" dirty="0">
              <a:solidFill>
                <a:prstClr val="black"/>
              </a:solidFill>
              <a:latin typeface="Calibri" panose="020F0502020204030204"/>
            </a:endParaRPr>
          </a:p>
          <a:p>
            <a:pPr defTabSz="685800">
              <a:defRPr/>
            </a:pPr>
            <a:r>
              <a:rPr lang="en-US" sz="1350" dirty="0">
                <a:solidFill>
                  <a:prstClr val="black"/>
                </a:solidFill>
                <a:latin typeface="Calibri" panose="020F0502020204030204"/>
              </a:rPr>
              <a:t>Note that there are 20 employees in this sample.</a:t>
            </a:r>
          </a:p>
        </p:txBody>
      </p:sp>
      <p:sp>
        <p:nvSpPr>
          <p:cNvPr id="6" name="Title 1"/>
          <p:cNvSpPr txBox="1">
            <a:spLocks/>
          </p:cNvSpPr>
          <p:nvPr/>
        </p:nvSpPr>
        <p:spPr>
          <a:xfrm>
            <a:off x="6554839" y="1070372"/>
            <a:ext cx="1550070" cy="994172"/>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685800">
              <a:defRPr/>
            </a:pPr>
            <a:r>
              <a:rPr lang="en-US" sz="3600" dirty="0">
                <a:solidFill>
                  <a:schemeClr val="accent5">
                    <a:lumMod val="75000"/>
                  </a:schemeClr>
                </a:solidFill>
              </a:rPr>
              <a:t>Step 1</a:t>
            </a:r>
          </a:p>
        </p:txBody>
      </p:sp>
      <p:pic>
        <p:nvPicPr>
          <p:cNvPr id="4" name="Picture 3"/>
          <p:cNvPicPr>
            <a:picLocks noChangeAspect="1"/>
          </p:cNvPicPr>
          <p:nvPr/>
        </p:nvPicPr>
        <p:blipFill>
          <a:blip r:embed="rId2"/>
          <a:stretch>
            <a:fillRect/>
          </a:stretch>
        </p:blipFill>
        <p:spPr>
          <a:xfrm>
            <a:off x="0" y="1271587"/>
            <a:ext cx="5236369" cy="4729163"/>
          </a:xfrm>
          <a:prstGeom prst="rect">
            <a:avLst/>
          </a:prstGeom>
        </p:spPr>
      </p:pic>
      <p:sp>
        <p:nvSpPr>
          <p:cNvPr id="3" name="Footer Placeholder 2"/>
          <p:cNvSpPr>
            <a:spLocks noGrp="1"/>
          </p:cNvSpPr>
          <p:nvPr>
            <p:ph type="ftr" sz="quarter" idx="11"/>
          </p:nvPr>
        </p:nvSpPr>
        <p:spPr/>
        <p:txBody>
          <a:body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7" name="Slide Number Placeholder 6"/>
          <p:cNvSpPr>
            <a:spLocks noGrp="1"/>
          </p:cNvSpPr>
          <p:nvPr>
            <p:ph type="sldNum" sz="quarter" idx="12"/>
          </p:nvPr>
        </p:nvSpPr>
        <p:spPr/>
        <p:txBody>
          <a:bodyPr/>
          <a:lstStyle/>
          <a:p>
            <a:fld id="{36AF09C5-D76C-4469-9022-20CD3FB43967}" type="slidenum">
              <a:rPr lang="en-US" smtClean="0"/>
              <a:t>3</a:t>
            </a:fld>
            <a:endParaRPr lang="en-US" dirty="0"/>
          </a:p>
        </p:txBody>
      </p:sp>
    </p:spTree>
    <p:extLst>
      <p:ext uri="{BB962C8B-B14F-4D97-AF65-F5344CB8AC3E}">
        <p14:creationId xmlns:p14="http://schemas.microsoft.com/office/powerpoint/2010/main" val="1660470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317299" y="1924735"/>
            <a:ext cx="3810421" cy="1038746"/>
          </a:xfrm>
          <a:prstGeom prst="rect">
            <a:avLst/>
          </a:prstGeom>
          <a:noFill/>
        </p:spPr>
        <p:txBody>
          <a:bodyPr wrap="square" rtlCol="0">
            <a:spAutoFit/>
          </a:bodyPr>
          <a:lstStyle/>
          <a:p>
            <a:pPr lvl="0">
              <a:defRPr/>
            </a:pPr>
            <a:r>
              <a:rPr lang="en-US" sz="1350" dirty="0">
                <a:solidFill>
                  <a:prstClr val="black"/>
                </a:solidFill>
              </a:rPr>
              <a:t>If you haven’t already, be sure to add in the </a:t>
            </a:r>
            <a:r>
              <a:rPr lang="en-US" sz="1350" dirty="0">
                <a:solidFill>
                  <a:srgbClr val="0070C0"/>
                </a:solidFill>
              </a:rPr>
              <a:t>Analysis ToolPak </a:t>
            </a:r>
            <a:r>
              <a:rPr lang="en-US" sz="1350" dirty="0">
                <a:solidFill>
                  <a:prstClr val="black"/>
                </a:solidFill>
              </a:rPr>
              <a:t>feature in Excel, which requires the following steps.</a:t>
            </a:r>
          </a:p>
          <a:p>
            <a:pPr lvl="0">
              <a:defRPr/>
            </a:pPr>
            <a:endParaRPr lang="en-US" sz="750" dirty="0">
              <a:solidFill>
                <a:prstClr val="black"/>
              </a:solidFill>
            </a:endParaRPr>
          </a:p>
          <a:p>
            <a:pPr lvl="0">
              <a:defRPr/>
            </a:pPr>
            <a:r>
              <a:rPr lang="en-US" sz="1350" dirty="0">
                <a:solidFill>
                  <a:prstClr val="black"/>
                </a:solidFill>
              </a:rPr>
              <a:t>First, click on the </a:t>
            </a:r>
            <a:r>
              <a:rPr lang="en-US" sz="1350" dirty="0">
                <a:solidFill>
                  <a:srgbClr val="0070C0"/>
                </a:solidFill>
              </a:rPr>
              <a:t>File</a:t>
            </a:r>
            <a:r>
              <a:rPr lang="en-US" sz="1350" dirty="0">
                <a:solidFill>
                  <a:prstClr val="black"/>
                </a:solidFill>
              </a:rPr>
              <a:t> tab.</a:t>
            </a:r>
          </a:p>
        </p:txBody>
      </p:sp>
      <p:sp>
        <p:nvSpPr>
          <p:cNvPr id="6" name="Title 1"/>
          <p:cNvSpPr txBox="1">
            <a:spLocks/>
          </p:cNvSpPr>
          <p:nvPr/>
        </p:nvSpPr>
        <p:spPr>
          <a:xfrm>
            <a:off x="6324600" y="1070372"/>
            <a:ext cx="1565577" cy="994172"/>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685800">
              <a:defRPr/>
            </a:pPr>
            <a:r>
              <a:rPr lang="en-US" sz="3600" dirty="0">
                <a:solidFill>
                  <a:schemeClr val="accent5">
                    <a:lumMod val="75000"/>
                  </a:schemeClr>
                </a:solidFill>
              </a:rPr>
              <a:t>Step 2</a:t>
            </a:r>
          </a:p>
        </p:txBody>
      </p:sp>
      <p:pic>
        <p:nvPicPr>
          <p:cNvPr id="4" name="Picture 3"/>
          <p:cNvPicPr>
            <a:picLocks noChangeAspect="1"/>
          </p:cNvPicPr>
          <p:nvPr/>
        </p:nvPicPr>
        <p:blipFill>
          <a:blip r:embed="rId2"/>
          <a:stretch>
            <a:fillRect/>
          </a:stretch>
        </p:blipFill>
        <p:spPr>
          <a:xfrm>
            <a:off x="0" y="1271587"/>
            <a:ext cx="5236369" cy="4729163"/>
          </a:xfrm>
          <a:prstGeom prst="rect">
            <a:avLst/>
          </a:prstGeom>
        </p:spPr>
      </p:pic>
      <p:sp>
        <p:nvSpPr>
          <p:cNvPr id="3" name="Footer Placeholder 2"/>
          <p:cNvSpPr>
            <a:spLocks noGrp="1"/>
          </p:cNvSpPr>
          <p:nvPr>
            <p:ph type="ftr" sz="quarter" idx="11"/>
          </p:nvPr>
        </p:nvSpPr>
        <p:spPr/>
        <p:txBody>
          <a:body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7" name="Slide Number Placeholder 6"/>
          <p:cNvSpPr>
            <a:spLocks noGrp="1"/>
          </p:cNvSpPr>
          <p:nvPr>
            <p:ph type="sldNum" sz="quarter" idx="12"/>
          </p:nvPr>
        </p:nvSpPr>
        <p:spPr/>
        <p:txBody>
          <a:bodyPr/>
          <a:lstStyle/>
          <a:p>
            <a:fld id="{36AF09C5-D76C-4469-9022-20CD3FB43967}" type="slidenum">
              <a:rPr lang="en-US" smtClean="0"/>
              <a:t>4</a:t>
            </a:fld>
            <a:endParaRPr lang="en-US" dirty="0"/>
          </a:p>
        </p:txBody>
      </p:sp>
    </p:spTree>
    <p:extLst>
      <p:ext uri="{BB962C8B-B14F-4D97-AF65-F5344CB8AC3E}">
        <p14:creationId xmlns:p14="http://schemas.microsoft.com/office/powerpoint/2010/main" val="168610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1271587"/>
            <a:ext cx="5236369" cy="4729163"/>
          </a:xfrm>
          <a:prstGeom prst="rect">
            <a:avLst/>
          </a:prstGeom>
        </p:spPr>
      </p:pic>
      <p:sp>
        <p:nvSpPr>
          <p:cNvPr id="5" name="TextBox 4"/>
          <p:cNvSpPr txBox="1"/>
          <p:nvPr/>
        </p:nvSpPr>
        <p:spPr>
          <a:xfrm>
            <a:off x="5317299" y="1924735"/>
            <a:ext cx="3810421" cy="300082"/>
          </a:xfrm>
          <a:prstGeom prst="rect">
            <a:avLst/>
          </a:prstGeom>
          <a:noFill/>
        </p:spPr>
        <p:txBody>
          <a:bodyPr wrap="square" rtlCol="0">
            <a:spAutoFit/>
          </a:bodyPr>
          <a:lstStyle/>
          <a:p>
            <a:pPr lvl="0">
              <a:defRPr/>
            </a:pPr>
            <a:r>
              <a:rPr lang="en-US" sz="1350" dirty="0">
                <a:solidFill>
                  <a:prstClr val="black"/>
                </a:solidFill>
              </a:rPr>
              <a:t>Select </a:t>
            </a:r>
            <a:r>
              <a:rPr lang="en-US" sz="1350" dirty="0">
                <a:solidFill>
                  <a:srgbClr val="0070C0"/>
                </a:solidFill>
              </a:rPr>
              <a:t>Options</a:t>
            </a:r>
            <a:r>
              <a:rPr lang="en-US" sz="1350" dirty="0">
                <a:solidFill>
                  <a:prstClr val="black"/>
                </a:solidFill>
              </a:rPr>
              <a:t>.</a:t>
            </a:r>
          </a:p>
        </p:txBody>
      </p:sp>
      <p:sp>
        <p:nvSpPr>
          <p:cNvPr id="6" name="Title 1"/>
          <p:cNvSpPr txBox="1">
            <a:spLocks/>
          </p:cNvSpPr>
          <p:nvPr/>
        </p:nvSpPr>
        <p:spPr>
          <a:xfrm>
            <a:off x="6554839" y="1070372"/>
            <a:ext cx="1550070" cy="994172"/>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685800">
              <a:defRPr/>
            </a:pPr>
            <a:r>
              <a:rPr lang="en-US" sz="3600" dirty="0">
                <a:solidFill>
                  <a:schemeClr val="accent5">
                    <a:lumMod val="75000"/>
                  </a:schemeClr>
                </a:solidFill>
              </a:rPr>
              <a:t>Step 3</a:t>
            </a:r>
          </a:p>
        </p:txBody>
      </p:sp>
      <p:sp>
        <p:nvSpPr>
          <p:cNvPr id="7" name="Right Arrow 7">
            <a:extLst>
              <a:ext uri="{FF2B5EF4-FFF2-40B4-BE49-F238E27FC236}">
                <a16:creationId xmlns:a16="http://schemas.microsoft.com/office/drawing/2014/main" xmlns="" id="{742A016D-6EF3-4097-96F1-119C355769E6}"/>
              </a:ext>
            </a:extLst>
          </p:cNvPr>
          <p:cNvSpPr/>
          <p:nvPr/>
        </p:nvSpPr>
        <p:spPr>
          <a:xfrm rot="8836228">
            <a:off x="433594" y="4664413"/>
            <a:ext cx="718562" cy="43815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dirty="0">
              <a:solidFill>
                <a:prstClr val="white"/>
              </a:solidFill>
              <a:latin typeface="Calibri" panose="020F0502020204030204"/>
            </a:endParaRPr>
          </a:p>
        </p:txBody>
      </p:sp>
      <p:sp>
        <p:nvSpPr>
          <p:cNvPr id="4" name="Footer Placeholder 3"/>
          <p:cNvSpPr>
            <a:spLocks noGrp="1"/>
          </p:cNvSpPr>
          <p:nvPr>
            <p:ph type="ftr" sz="quarter" idx="11"/>
          </p:nvPr>
        </p:nvSpPr>
        <p:spPr/>
        <p:txBody>
          <a:body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8" name="Slide Number Placeholder 7"/>
          <p:cNvSpPr>
            <a:spLocks noGrp="1"/>
          </p:cNvSpPr>
          <p:nvPr>
            <p:ph type="sldNum" sz="quarter" idx="12"/>
          </p:nvPr>
        </p:nvSpPr>
        <p:spPr/>
        <p:txBody>
          <a:bodyPr/>
          <a:lstStyle/>
          <a:p>
            <a:fld id="{36AF09C5-D76C-4469-9022-20CD3FB43967}" type="slidenum">
              <a:rPr lang="en-US" smtClean="0"/>
              <a:t>5</a:t>
            </a:fld>
            <a:endParaRPr lang="en-US" dirty="0"/>
          </a:p>
        </p:txBody>
      </p:sp>
    </p:spTree>
    <p:extLst>
      <p:ext uri="{BB962C8B-B14F-4D97-AF65-F5344CB8AC3E}">
        <p14:creationId xmlns:p14="http://schemas.microsoft.com/office/powerpoint/2010/main" val="3501598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0" y="1157287"/>
            <a:ext cx="5236369" cy="4843463"/>
          </a:xfrm>
          <a:prstGeom prst="rect">
            <a:avLst/>
          </a:prstGeom>
        </p:spPr>
      </p:pic>
      <p:sp>
        <p:nvSpPr>
          <p:cNvPr id="5" name="TextBox 4"/>
          <p:cNvSpPr txBox="1"/>
          <p:nvPr/>
        </p:nvSpPr>
        <p:spPr>
          <a:xfrm>
            <a:off x="5317299" y="1924735"/>
            <a:ext cx="3810421" cy="2608406"/>
          </a:xfrm>
          <a:prstGeom prst="rect">
            <a:avLst/>
          </a:prstGeom>
          <a:noFill/>
        </p:spPr>
        <p:txBody>
          <a:bodyPr wrap="square" rtlCol="0">
            <a:spAutoFit/>
          </a:bodyPr>
          <a:lstStyle/>
          <a:p>
            <a:pPr lvl="0">
              <a:defRPr/>
            </a:pPr>
            <a:r>
              <a:rPr lang="en-US" sz="1350" dirty="0">
                <a:solidFill>
                  <a:prstClr val="black"/>
                </a:solidFill>
              </a:rPr>
              <a:t>When the </a:t>
            </a:r>
            <a:r>
              <a:rPr lang="en-US" sz="1350" dirty="0">
                <a:solidFill>
                  <a:srgbClr val="0070C0"/>
                </a:solidFill>
              </a:rPr>
              <a:t>Excel Options </a:t>
            </a:r>
            <a:r>
              <a:rPr lang="en-US" sz="1350" dirty="0">
                <a:solidFill>
                  <a:prstClr val="black"/>
                </a:solidFill>
              </a:rPr>
              <a:t>window opens, select the </a:t>
            </a:r>
            <a:r>
              <a:rPr lang="en-US" sz="1350" dirty="0">
                <a:solidFill>
                  <a:srgbClr val="0070C0"/>
                </a:solidFill>
              </a:rPr>
              <a:t>Add-Ins</a:t>
            </a:r>
            <a:r>
              <a:rPr lang="en-US" sz="1350" dirty="0">
                <a:solidFill>
                  <a:prstClr val="black"/>
                </a:solidFill>
              </a:rPr>
              <a:t> tab on the left, and then select the </a:t>
            </a:r>
            <a:r>
              <a:rPr lang="en-US" sz="1350" dirty="0">
                <a:solidFill>
                  <a:srgbClr val="0070C0"/>
                </a:solidFill>
              </a:rPr>
              <a:t>Analysis ToolPak </a:t>
            </a:r>
            <a:r>
              <a:rPr lang="en-US" sz="1350" dirty="0">
                <a:solidFill>
                  <a:prstClr val="black"/>
                </a:solidFill>
              </a:rPr>
              <a:t>in the </a:t>
            </a:r>
            <a:r>
              <a:rPr lang="en-US" sz="1350" dirty="0">
                <a:solidFill>
                  <a:srgbClr val="0070C0"/>
                </a:solidFill>
              </a:rPr>
              <a:t>Excel</a:t>
            </a:r>
            <a:r>
              <a:rPr lang="en-US" sz="1350" dirty="0">
                <a:solidFill>
                  <a:prstClr val="black"/>
                </a:solidFill>
              </a:rPr>
              <a:t> </a:t>
            </a:r>
            <a:r>
              <a:rPr lang="en-US" sz="1350" dirty="0">
                <a:solidFill>
                  <a:srgbClr val="0070C0"/>
                </a:solidFill>
              </a:rPr>
              <a:t>Add-Ins </a:t>
            </a:r>
            <a:r>
              <a:rPr lang="en-US" sz="1350" dirty="0">
                <a:solidFill>
                  <a:prstClr val="black"/>
                </a:solidFill>
              </a:rPr>
              <a:t>list, which appears next </a:t>
            </a:r>
            <a:r>
              <a:rPr lang="en-US" sz="1350" dirty="0" smtClean="0">
                <a:solidFill>
                  <a:prstClr val="black"/>
                </a:solidFill>
              </a:rPr>
              <a:t>to </a:t>
            </a:r>
            <a:r>
              <a:rPr lang="en-US" sz="1350" dirty="0" smtClean="0">
                <a:solidFill>
                  <a:srgbClr val="0070C0"/>
                </a:solidFill>
              </a:rPr>
              <a:t>Manage</a:t>
            </a:r>
            <a:r>
              <a:rPr lang="en-US" sz="1350" dirty="0" smtClean="0">
                <a:solidFill>
                  <a:prstClr val="black"/>
                </a:solidFill>
              </a:rPr>
              <a:t> </a:t>
            </a:r>
            <a:r>
              <a:rPr lang="en-US" sz="1350" dirty="0">
                <a:solidFill>
                  <a:prstClr val="black"/>
                </a:solidFill>
              </a:rPr>
              <a:t>at the bottom of the window, and click </a:t>
            </a:r>
            <a:r>
              <a:rPr lang="en-US" sz="1350" dirty="0">
                <a:solidFill>
                  <a:srgbClr val="0070C0"/>
                </a:solidFill>
              </a:rPr>
              <a:t>Go…</a:t>
            </a:r>
            <a:r>
              <a:rPr lang="en-US" sz="1350" dirty="0">
                <a:solidFill>
                  <a:prstClr val="black"/>
                </a:solidFill>
              </a:rPr>
              <a:t>. A window will open, and simply check the box next to </a:t>
            </a:r>
            <a:r>
              <a:rPr lang="en-US" sz="1350" dirty="0">
                <a:solidFill>
                  <a:srgbClr val="0070C0"/>
                </a:solidFill>
              </a:rPr>
              <a:t>Analysis ToolPak</a:t>
            </a:r>
            <a:r>
              <a:rPr lang="en-US" sz="1350" dirty="0">
                <a:solidFill>
                  <a:prstClr val="black"/>
                </a:solidFill>
              </a:rPr>
              <a:t>.</a:t>
            </a:r>
          </a:p>
          <a:p>
            <a:pPr lvl="0">
              <a:defRPr/>
            </a:pPr>
            <a:endParaRPr lang="en-US" sz="750" dirty="0">
              <a:solidFill>
                <a:prstClr val="black"/>
              </a:solidFill>
            </a:endParaRPr>
          </a:p>
          <a:p>
            <a:pPr lvl="0">
              <a:defRPr/>
            </a:pPr>
            <a:r>
              <a:rPr lang="en-US" sz="1350" dirty="0">
                <a:solidFill>
                  <a:prstClr val="black"/>
                </a:solidFill>
              </a:rPr>
              <a:t>If you already have the Analysis ToolPak application activated, it will appear in the </a:t>
            </a:r>
            <a:r>
              <a:rPr lang="en-US" sz="1350" dirty="0">
                <a:solidFill>
                  <a:srgbClr val="0070C0"/>
                </a:solidFill>
              </a:rPr>
              <a:t>Active Application Add-ins </a:t>
            </a:r>
            <a:r>
              <a:rPr lang="en-US" sz="1350" dirty="0">
                <a:solidFill>
                  <a:prstClr val="black"/>
                </a:solidFill>
              </a:rPr>
              <a:t>list, as shown in the image.</a:t>
            </a:r>
          </a:p>
          <a:p>
            <a:pPr lvl="0">
              <a:defRPr/>
            </a:pPr>
            <a:endParaRPr lang="en-US" sz="750" dirty="0">
              <a:solidFill>
                <a:prstClr val="black"/>
              </a:solidFill>
            </a:endParaRPr>
          </a:p>
          <a:p>
            <a:pPr lvl="0">
              <a:defRPr/>
            </a:pPr>
            <a:r>
              <a:rPr lang="en-US" sz="1350" dirty="0">
                <a:solidFill>
                  <a:prstClr val="black"/>
                </a:solidFill>
              </a:rPr>
              <a:t>Click </a:t>
            </a:r>
            <a:r>
              <a:rPr lang="en-US" sz="1350" dirty="0">
                <a:solidFill>
                  <a:srgbClr val="0070C0"/>
                </a:solidFill>
              </a:rPr>
              <a:t>OK</a:t>
            </a:r>
            <a:r>
              <a:rPr lang="en-US" sz="1350" dirty="0">
                <a:solidFill>
                  <a:prstClr val="black"/>
                </a:solidFill>
              </a:rPr>
              <a:t>.</a:t>
            </a:r>
          </a:p>
        </p:txBody>
      </p:sp>
      <p:sp>
        <p:nvSpPr>
          <p:cNvPr id="6" name="Title 1"/>
          <p:cNvSpPr txBox="1">
            <a:spLocks/>
          </p:cNvSpPr>
          <p:nvPr/>
        </p:nvSpPr>
        <p:spPr>
          <a:xfrm>
            <a:off x="6324600" y="1070372"/>
            <a:ext cx="1565577" cy="994172"/>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685800">
              <a:defRPr/>
            </a:pPr>
            <a:r>
              <a:rPr lang="en-US" sz="3600" dirty="0">
                <a:solidFill>
                  <a:schemeClr val="accent5">
                    <a:lumMod val="75000"/>
                  </a:schemeClr>
                </a:solidFill>
              </a:rPr>
              <a:t>Step 4</a:t>
            </a:r>
          </a:p>
        </p:txBody>
      </p:sp>
      <p:sp>
        <p:nvSpPr>
          <p:cNvPr id="7" name="Right Arrow 7">
            <a:extLst>
              <a:ext uri="{FF2B5EF4-FFF2-40B4-BE49-F238E27FC236}">
                <a16:creationId xmlns:a16="http://schemas.microsoft.com/office/drawing/2014/main" xmlns="" id="{742A016D-6EF3-4097-96F1-119C355769E6}"/>
              </a:ext>
            </a:extLst>
          </p:cNvPr>
          <p:cNvSpPr/>
          <p:nvPr/>
        </p:nvSpPr>
        <p:spPr>
          <a:xfrm rot="8836228">
            <a:off x="518146" y="2719747"/>
            <a:ext cx="718562" cy="43815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dirty="0">
              <a:solidFill>
                <a:prstClr val="white"/>
              </a:solidFill>
              <a:latin typeface="Calibri" panose="020F0502020204030204"/>
            </a:endParaRPr>
          </a:p>
        </p:txBody>
      </p:sp>
      <p:sp>
        <p:nvSpPr>
          <p:cNvPr id="8" name="Right Arrow 7">
            <a:extLst>
              <a:ext uri="{FF2B5EF4-FFF2-40B4-BE49-F238E27FC236}">
                <a16:creationId xmlns:a16="http://schemas.microsoft.com/office/drawing/2014/main" xmlns="" id="{742A016D-6EF3-4097-96F1-119C355769E6}"/>
              </a:ext>
            </a:extLst>
          </p:cNvPr>
          <p:cNvSpPr/>
          <p:nvPr/>
        </p:nvSpPr>
        <p:spPr>
          <a:xfrm rot="8836228">
            <a:off x="2258902" y="5107521"/>
            <a:ext cx="718562" cy="43815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dirty="0">
              <a:solidFill>
                <a:prstClr val="white"/>
              </a:solidFill>
              <a:latin typeface="Calibri" panose="020F0502020204030204"/>
            </a:endParaRPr>
          </a:p>
        </p:txBody>
      </p:sp>
      <p:sp>
        <p:nvSpPr>
          <p:cNvPr id="9" name="Right Arrow 8">
            <a:extLst>
              <a:ext uri="{FF2B5EF4-FFF2-40B4-BE49-F238E27FC236}">
                <a16:creationId xmlns:a16="http://schemas.microsoft.com/office/drawing/2014/main" xmlns="" id="{742A016D-6EF3-4097-96F1-119C355769E6}"/>
              </a:ext>
            </a:extLst>
          </p:cNvPr>
          <p:cNvSpPr/>
          <p:nvPr/>
        </p:nvSpPr>
        <p:spPr>
          <a:xfrm rot="8836228">
            <a:off x="3100276" y="5107520"/>
            <a:ext cx="718562" cy="43815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dirty="0">
              <a:solidFill>
                <a:prstClr val="white"/>
              </a:solidFill>
              <a:latin typeface="Calibri" panose="020F0502020204030204"/>
            </a:endParaRPr>
          </a:p>
        </p:txBody>
      </p:sp>
      <p:sp>
        <p:nvSpPr>
          <p:cNvPr id="10" name="Right Arrow 9">
            <a:extLst>
              <a:ext uri="{FF2B5EF4-FFF2-40B4-BE49-F238E27FC236}">
                <a16:creationId xmlns:a16="http://schemas.microsoft.com/office/drawing/2014/main" xmlns="" id="{742A016D-6EF3-4097-96F1-119C355769E6}"/>
              </a:ext>
            </a:extLst>
          </p:cNvPr>
          <p:cNvSpPr/>
          <p:nvPr/>
        </p:nvSpPr>
        <p:spPr>
          <a:xfrm rot="8836228">
            <a:off x="4323129" y="5403128"/>
            <a:ext cx="718562" cy="43815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dirty="0">
              <a:solidFill>
                <a:prstClr val="white"/>
              </a:solidFill>
              <a:latin typeface="Calibri" panose="020F0502020204030204"/>
            </a:endParaRPr>
          </a:p>
        </p:txBody>
      </p:sp>
      <p:sp>
        <p:nvSpPr>
          <p:cNvPr id="4" name="Footer Placeholder 3"/>
          <p:cNvSpPr>
            <a:spLocks noGrp="1"/>
          </p:cNvSpPr>
          <p:nvPr>
            <p:ph type="ftr" sz="quarter" idx="11"/>
          </p:nvPr>
        </p:nvSpPr>
        <p:spPr/>
        <p:txBody>
          <a:body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11" name="Slide Number Placeholder 10"/>
          <p:cNvSpPr>
            <a:spLocks noGrp="1"/>
          </p:cNvSpPr>
          <p:nvPr>
            <p:ph type="sldNum" sz="quarter" idx="12"/>
          </p:nvPr>
        </p:nvSpPr>
        <p:spPr/>
        <p:txBody>
          <a:bodyPr/>
          <a:lstStyle/>
          <a:p>
            <a:fld id="{36AF09C5-D76C-4469-9022-20CD3FB43967}" type="slidenum">
              <a:rPr lang="en-US" smtClean="0"/>
              <a:t>6</a:t>
            </a:fld>
            <a:endParaRPr lang="en-US" dirty="0"/>
          </a:p>
        </p:txBody>
      </p:sp>
    </p:spTree>
    <p:extLst>
      <p:ext uri="{BB962C8B-B14F-4D97-AF65-F5344CB8AC3E}">
        <p14:creationId xmlns:p14="http://schemas.microsoft.com/office/powerpoint/2010/main" val="20584253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317299" y="1924735"/>
            <a:ext cx="3810421" cy="623248"/>
          </a:xfrm>
          <a:prstGeom prst="rect">
            <a:avLst/>
          </a:prstGeom>
          <a:noFill/>
        </p:spPr>
        <p:txBody>
          <a:bodyPr wrap="square" rtlCol="0">
            <a:spAutoFit/>
          </a:bodyPr>
          <a:lstStyle/>
          <a:p>
            <a:pPr lvl="0">
              <a:defRPr/>
            </a:pPr>
            <a:r>
              <a:rPr lang="en-US" sz="1350" dirty="0">
                <a:solidFill>
                  <a:prstClr val="black"/>
                </a:solidFill>
              </a:rPr>
              <a:t>Click on the </a:t>
            </a:r>
            <a:r>
              <a:rPr lang="en-US" sz="1350" dirty="0">
                <a:solidFill>
                  <a:srgbClr val="0070C0"/>
                </a:solidFill>
              </a:rPr>
              <a:t>Data</a:t>
            </a:r>
            <a:r>
              <a:rPr lang="en-US" sz="1350" dirty="0">
                <a:solidFill>
                  <a:prstClr val="black"/>
                </a:solidFill>
              </a:rPr>
              <a:t> tab.</a:t>
            </a:r>
          </a:p>
          <a:p>
            <a:pPr lvl="0">
              <a:defRPr/>
            </a:pPr>
            <a:endParaRPr lang="en-US" sz="750" dirty="0">
              <a:solidFill>
                <a:prstClr val="black"/>
              </a:solidFill>
            </a:endParaRPr>
          </a:p>
          <a:p>
            <a:pPr lvl="0">
              <a:defRPr/>
            </a:pPr>
            <a:r>
              <a:rPr lang="en-US" sz="1350" dirty="0">
                <a:solidFill>
                  <a:prstClr val="black"/>
                </a:solidFill>
              </a:rPr>
              <a:t>Click on the </a:t>
            </a:r>
            <a:r>
              <a:rPr lang="en-US" sz="1350" dirty="0">
                <a:solidFill>
                  <a:srgbClr val="0070C0"/>
                </a:solidFill>
              </a:rPr>
              <a:t>Data Analysis </a:t>
            </a:r>
            <a:r>
              <a:rPr lang="en-US" sz="1350" dirty="0">
                <a:solidFill>
                  <a:prstClr val="black"/>
                </a:solidFill>
              </a:rPr>
              <a:t>button.</a:t>
            </a:r>
          </a:p>
        </p:txBody>
      </p:sp>
      <p:sp>
        <p:nvSpPr>
          <p:cNvPr id="6" name="Title 1"/>
          <p:cNvSpPr txBox="1">
            <a:spLocks/>
          </p:cNvSpPr>
          <p:nvPr/>
        </p:nvSpPr>
        <p:spPr>
          <a:xfrm>
            <a:off x="6554839" y="1070372"/>
            <a:ext cx="1529288" cy="994172"/>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685800">
              <a:defRPr/>
            </a:pPr>
            <a:r>
              <a:rPr lang="en-US" sz="3600" dirty="0">
                <a:solidFill>
                  <a:schemeClr val="accent5">
                    <a:lumMod val="75000"/>
                  </a:schemeClr>
                </a:solidFill>
              </a:rPr>
              <a:t>Step 5</a:t>
            </a:r>
          </a:p>
        </p:txBody>
      </p:sp>
      <p:pic>
        <p:nvPicPr>
          <p:cNvPr id="3" name="Picture 2"/>
          <p:cNvPicPr>
            <a:picLocks noChangeAspect="1"/>
          </p:cNvPicPr>
          <p:nvPr/>
        </p:nvPicPr>
        <p:blipFill>
          <a:blip r:embed="rId2"/>
          <a:stretch>
            <a:fillRect/>
          </a:stretch>
        </p:blipFill>
        <p:spPr>
          <a:xfrm>
            <a:off x="0" y="1271587"/>
            <a:ext cx="5236369" cy="4729163"/>
          </a:xfrm>
          <a:prstGeom prst="rect">
            <a:avLst/>
          </a:prstGeom>
        </p:spPr>
      </p:pic>
      <p:sp>
        <p:nvSpPr>
          <p:cNvPr id="8" name="Right Arrow 7">
            <a:extLst>
              <a:ext uri="{FF2B5EF4-FFF2-40B4-BE49-F238E27FC236}">
                <a16:creationId xmlns:a16="http://schemas.microsoft.com/office/drawing/2014/main" xmlns="" id="{742A016D-6EF3-4097-96F1-119C355769E6}"/>
              </a:ext>
            </a:extLst>
          </p:cNvPr>
          <p:cNvSpPr/>
          <p:nvPr/>
        </p:nvSpPr>
        <p:spPr>
          <a:xfrm rot="20725204">
            <a:off x="1609370" y="1543007"/>
            <a:ext cx="718562" cy="43815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dirty="0">
              <a:solidFill>
                <a:prstClr val="white"/>
              </a:solidFill>
              <a:latin typeface="Calibri" panose="020F0502020204030204"/>
            </a:endParaRPr>
          </a:p>
        </p:txBody>
      </p:sp>
      <p:sp>
        <p:nvSpPr>
          <p:cNvPr id="9" name="Right Arrow 8">
            <a:extLst>
              <a:ext uri="{FF2B5EF4-FFF2-40B4-BE49-F238E27FC236}">
                <a16:creationId xmlns:a16="http://schemas.microsoft.com/office/drawing/2014/main" xmlns="" id="{C9ED649E-B03B-4007-9169-B89CE59DA8E7}"/>
              </a:ext>
            </a:extLst>
          </p:cNvPr>
          <p:cNvSpPr/>
          <p:nvPr/>
        </p:nvSpPr>
        <p:spPr>
          <a:xfrm rot="17713660">
            <a:off x="3929332" y="1961394"/>
            <a:ext cx="718562" cy="43815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dirty="0">
              <a:solidFill>
                <a:prstClr val="white"/>
              </a:solidFill>
              <a:latin typeface="Calibri" panose="020F0502020204030204"/>
            </a:endParaRPr>
          </a:p>
        </p:txBody>
      </p:sp>
      <p:sp>
        <p:nvSpPr>
          <p:cNvPr id="4" name="Footer Placeholder 3"/>
          <p:cNvSpPr>
            <a:spLocks noGrp="1"/>
          </p:cNvSpPr>
          <p:nvPr>
            <p:ph type="ftr" sz="quarter" idx="11"/>
          </p:nvPr>
        </p:nvSpPr>
        <p:spPr/>
        <p:txBody>
          <a:body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7" name="Slide Number Placeholder 6"/>
          <p:cNvSpPr>
            <a:spLocks noGrp="1"/>
          </p:cNvSpPr>
          <p:nvPr>
            <p:ph type="sldNum" sz="quarter" idx="12"/>
          </p:nvPr>
        </p:nvSpPr>
        <p:spPr/>
        <p:txBody>
          <a:bodyPr/>
          <a:lstStyle/>
          <a:p>
            <a:fld id="{36AF09C5-D76C-4469-9022-20CD3FB43967}" type="slidenum">
              <a:rPr lang="en-US" smtClean="0"/>
              <a:t>7</a:t>
            </a:fld>
            <a:endParaRPr lang="en-US" dirty="0"/>
          </a:p>
        </p:txBody>
      </p:sp>
    </p:spTree>
    <p:extLst>
      <p:ext uri="{BB962C8B-B14F-4D97-AF65-F5344CB8AC3E}">
        <p14:creationId xmlns:p14="http://schemas.microsoft.com/office/powerpoint/2010/main" val="1906840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317299" y="1924735"/>
            <a:ext cx="3810421" cy="1777410"/>
          </a:xfrm>
          <a:prstGeom prst="rect">
            <a:avLst/>
          </a:prstGeom>
          <a:noFill/>
        </p:spPr>
        <p:txBody>
          <a:bodyPr wrap="square" rtlCol="0">
            <a:spAutoFit/>
          </a:bodyPr>
          <a:lstStyle/>
          <a:p>
            <a:pPr lvl="0">
              <a:defRPr/>
            </a:pPr>
            <a:r>
              <a:rPr lang="en-US" sz="1350" dirty="0">
                <a:solidFill>
                  <a:prstClr val="black"/>
                </a:solidFill>
              </a:rPr>
              <a:t>Let’s begin by specifying a multiple linear regression model in which we regress Performance Rating on Product Knowledge, Extraversion, Time Management, and Cooperativeness.</a:t>
            </a:r>
          </a:p>
          <a:p>
            <a:pPr lvl="0">
              <a:defRPr/>
            </a:pPr>
            <a:endParaRPr lang="en-US" sz="750" dirty="0">
              <a:solidFill>
                <a:prstClr val="black"/>
              </a:solidFill>
            </a:endParaRPr>
          </a:p>
          <a:p>
            <a:pPr lvl="0">
              <a:defRPr/>
            </a:pPr>
            <a:r>
              <a:rPr lang="en-US" sz="1350" dirty="0">
                <a:solidFill>
                  <a:prstClr val="black"/>
                </a:solidFill>
              </a:rPr>
              <a:t>To specify our multiple linear regression model, in the </a:t>
            </a:r>
            <a:r>
              <a:rPr lang="en-US" sz="1350" dirty="0">
                <a:solidFill>
                  <a:srgbClr val="0070C0"/>
                </a:solidFill>
              </a:rPr>
              <a:t>Data Analysis </a:t>
            </a:r>
            <a:r>
              <a:rPr lang="en-US" sz="1350" dirty="0">
                <a:solidFill>
                  <a:prstClr val="black"/>
                </a:solidFill>
              </a:rPr>
              <a:t>window, select </a:t>
            </a:r>
            <a:r>
              <a:rPr lang="en-US" sz="1350" dirty="0">
                <a:solidFill>
                  <a:srgbClr val="0070C0"/>
                </a:solidFill>
              </a:rPr>
              <a:t>Regression</a:t>
            </a:r>
            <a:r>
              <a:rPr lang="en-US" sz="1350" dirty="0">
                <a:solidFill>
                  <a:prstClr val="black"/>
                </a:solidFill>
              </a:rPr>
              <a:t>.</a:t>
            </a:r>
          </a:p>
          <a:p>
            <a:pPr lvl="0">
              <a:defRPr/>
            </a:pPr>
            <a:endParaRPr lang="en-US" sz="750" dirty="0">
              <a:solidFill>
                <a:prstClr val="black"/>
              </a:solidFill>
            </a:endParaRPr>
          </a:p>
          <a:p>
            <a:pPr lvl="0">
              <a:defRPr/>
            </a:pPr>
            <a:r>
              <a:rPr lang="en-US" sz="1350" dirty="0">
                <a:solidFill>
                  <a:prstClr val="black"/>
                </a:solidFill>
              </a:rPr>
              <a:t>Click </a:t>
            </a:r>
            <a:r>
              <a:rPr lang="en-US" sz="1350" dirty="0">
                <a:solidFill>
                  <a:srgbClr val="0070C0"/>
                </a:solidFill>
              </a:rPr>
              <a:t>OK</a:t>
            </a:r>
            <a:r>
              <a:rPr lang="en-US" sz="1350" dirty="0">
                <a:solidFill>
                  <a:prstClr val="black"/>
                </a:solidFill>
              </a:rPr>
              <a:t>.</a:t>
            </a:r>
          </a:p>
        </p:txBody>
      </p:sp>
      <p:sp>
        <p:nvSpPr>
          <p:cNvPr id="6" name="Title 1"/>
          <p:cNvSpPr txBox="1">
            <a:spLocks/>
          </p:cNvSpPr>
          <p:nvPr/>
        </p:nvSpPr>
        <p:spPr>
          <a:xfrm>
            <a:off x="6324600" y="1070372"/>
            <a:ext cx="1565577" cy="994172"/>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685800">
              <a:defRPr/>
            </a:pPr>
            <a:r>
              <a:rPr lang="en-US" sz="3600" dirty="0">
                <a:solidFill>
                  <a:schemeClr val="accent5">
                    <a:lumMod val="75000"/>
                  </a:schemeClr>
                </a:solidFill>
              </a:rPr>
              <a:t>Step 6</a:t>
            </a:r>
          </a:p>
        </p:txBody>
      </p:sp>
      <p:pic>
        <p:nvPicPr>
          <p:cNvPr id="2" name="Picture 1"/>
          <p:cNvPicPr>
            <a:picLocks noChangeAspect="1"/>
          </p:cNvPicPr>
          <p:nvPr/>
        </p:nvPicPr>
        <p:blipFill>
          <a:blip r:embed="rId2"/>
          <a:stretch>
            <a:fillRect/>
          </a:stretch>
        </p:blipFill>
        <p:spPr>
          <a:xfrm>
            <a:off x="0" y="1257300"/>
            <a:ext cx="5243513" cy="4743450"/>
          </a:xfrm>
          <a:prstGeom prst="rect">
            <a:avLst/>
          </a:prstGeom>
        </p:spPr>
      </p:pic>
      <p:sp>
        <p:nvSpPr>
          <p:cNvPr id="10" name="Right Arrow 7">
            <a:extLst>
              <a:ext uri="{FF2B5EF4-FFF2-40B4-BE49-F238E27FC236}">
                <a16:creationId xmlns:a16="http://schemas.microsoft.com/office/drawing/2014/main" xmlns="" id="{742A016D-6EF3-4097-96F1-119C355769E6}"/>
              </a:ext>
            </a:extLst>
          </p:cNvPr>
          <p:cNvSpPr/>
          <p:nvPr/>
        </p:nvSpPr>
        <p:spPr>
          <a:xfrm rot="10375279">
            <a:off x="4574476" y="1845469"/>
            <a:ext cx="718562" cy="43815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dirty="0">
              <a:solidFill>
                <a:prstClr val="white"/>
              </a:solidFill>
              <a:latin typeface="Calibri" panose="020F0502020204030204"/>
            </a:endParaRPr>
          </a:p>
        </p:txBody>
      </p:sp>
      <p:sp>
        <p:nvSpPr>
          <p:cNvPr id="11" name="Right Arrow 10">
            <a:extLst>
              <a:ext uri="{FF2B5EF4-FFF2-40B4-BE49-F238E27FC236}">
                <a16:creationId xmlns:a16="http://schemas.microsoft.com/office/drawing/2014/main" xmlns="" id="{C9ED649E-B03B-4007-9169-B89CE59DA8E7}"/>
              </a:ext>
            </a:extLst>
          </p:cNvPr>
          <p:cNvSpPr/>
          <p:nvPr/>
        </p:nvSpPr>
        <p:spPr>
          <a:xfrm rot="17713660">
            <a:off x="1582811" y="2704355"/>
            <a:ext cx="718562" cy="43815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dirty="0">
              <a:solidFill>
                <a:prstClr val="white"/>
              </a:solidFill>
              <a:latin typeface="Calibri" panose="020F0502020204030204"/>
            </a:endParaRPr>
          </a:p>
        </p:txBody>
      </p:sp>
      <p:sp>
        <p:nvSpPr>
          <p:cNvPr id="4" name="Footer Placeholder 3"/>
          <p:cNvSpPr>
            <a:spLocks noGrp="1"/>
          </p:cNvSpPr>
          <p:nvPr>
            <p:ph type="ftr" sz="quarter" idx="11"/>
          </p:nvPr>
        </p:nvSpPr>
        <p:spPr/>
        <p:txBody>
          <a:body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7" name="Slide Number Placeholder 6"/>
          <p:cNvSpPr>
            <a:spLocks noGrp="1"/>
          </p:cNvSpPr>
          <p:nvPr>
            <p:ph type="sldNum" sz="quarter" idx="12"/>
          </p:nvPr>
        </p:nvSpPr>
        <p:spPr/>
        <p:txBody>
          <a:bodyPr/>
          <a:lstStyle/>
          <a:p>
            <a:fld id="{36AF09C5-D76C-4469-9022-20CD3FB43967}" type="slidenum">
              <a:rPr lang="en-US" smtClean="0"/>
              <a:t>8</a:t>
            </a:fld>
            <a:endParaRPr lang="en-US" dirty="0"/>
          </a:p>
        </p:txBody>
      </p:sp>
    </p:spTree>
    <p:extLst>
      <p:ext uri="{BB962C8B-B14F-4D97-AF65-F5344CB8AC3E}">
        <p14:creationId xmlns:p14="http://schemas.microsoft.com/office/powerpoint/2010/main" val="25200772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317299" y="1924735"/>
            <a:ext cx="3810421" cy="3670236"/>
          </a:xfrm>
          <a:prstGeom prst="rect">
            <a:avLst/>
          </a:prstGeom>
          <a:noFill/>
        </p:spPr>
        <p:txBody>
          <a:bodyPr wrap="square" rtlCol="0">
            <a:spAutoFit/>
          </a:bodyPr>
          <a:lstStyle/>
          <a:p>
            <a:pPr lvl="0">
              <a:defRPr/>
            </a:pPr>
            <a:r>
              <a:rPr lang="en-US" sz="1350" dirty="0">
                <a:solidFill>
                  <a:prstClr val="black"/>
                </a:solidFill>
              </a:rPr>
              <a:t>When the </a:t>
            </a:r>
            <a:r>
              <a:rPr lang="en-US" sz="1350" dirty="0">
                <a:solidFill>
                  <a:srgbClr val="0070C0"/>
                </a:solidFill>
              </a:rPr>
              <a:t>Regression</a:t>
            </a:r>
            <a:r>
              <a:rPr lang="en-US" sz="1350" dirty="0">
                <a:solidFill>
                  <a:prstClr val="black"/>
                </a:solidFill>
              </a:rPr>
              <a:t> window opens, in the field next to </a:t>
            </a:r>
            <a:r>
              <a:rPr lang="en-US" sz="1350" dirty="0">
                <a:solidFill>
                  <a:srgbClr val="0070C0"/>
                </a:solidFill>
              </a:rPr>
              <a:t>Input Y Range:</a:t>
            </a:r>
            <a:r>
              <a:rPr lang="en-US" sz="1350" dirty="0">
                <a:solidFill>
                  <a:prstClr val="black"/>
                </a:solidFill>
              </a:rPr>
              <a:t> enter the range of cells that contains our outcome variable (Performance Rating) and associated values, including the variable labels. Next, in the field next to </a:t>
            </a:r>
            <a:r>
              <a:rPr lang="en-US" sz="1350" dirty="0">
                <a:solidFill>
                  <a:srgbClr val="0070C0"/>
                </a:solidFill>
              </a:rPr>
              <a:t>Input X Range:</a:t>
            </a:r>
            <a:r>
              <a:rPr lang="en-US" sz="1350" dirty="0">
                <a:solidFill>
                  <a:prstClr val="black"/>
                </a:solidFill>
              </a:rPr>
              <a:t> enter the ranges of cells that contain our predictor variables (Product Knowledge, Extraversion, Time Management, Cooperativeness) and associated values, including the variable labels.</a:t>
            </a:r>
          </a:p>
          <a:p>
            <a:pPr lvl="0">
              <a:defRPr/>
            </a:pPr>
            <a:endParaRPr lang="en-US" sz="750" dirty="0">
              <a:solidFill>
                <a:prstClr val="black"/>
              </a:solidFill>
            </a:endParaRPr>
          </a:p>
          <a:p>
            <a:pPr lvl="0">
              <a:defRPr/>
            </a:pPr>
            <a:r>
              <a:rPr lang="en-US" sz="1350" dirty="0">
                <a:solidFill>
                  <a:prstClr val="black"/>
                </a:solidFill>
              </a:rPr>
              <a:t>Check the box next to </a:t>
            </a:r>
            <a:r>
              <a:rPr lang="en-US" sz="1350" dirty="0">
                <a:solidFill>
                  <a:srgbClr val="0070C0"/>
                </a:solidFill>
              </a:rPr>
              <a:t>Labels</a:t>
            </a:r>
            <a:r>
              <a:rPr lang="en-US" sz="1350" dirty="0">
                <a:solidFill>
                  <a:prstClr val="black"/>
                </a:solidFill>
              </a:rPr>
              <a:t>.</a:t>
            </a:r>
          </a:p>
          <a:p>
            <a:pPr lvl="0">
              <a:defRPr/>
            </a:pPr>
            <a:endParaRPr lang="en-US" sz="750" dirty="0">
              <a:solidFill>
                <a:prstClr val="black"/>
              </a:solidFill>
            </a:endParaRPr>
          </a:p>
          <a:p>
            <a:pPr lvl="0">
              <a:defRPr/>
            </a:pPr>
            <a:r>
              <a:rPr lang="en-US" sz="1350" dirty="0">
                <a:solidFill>
                  <a:prstClr val="black"/>
                </a:solidFill>
              </a:rPr>
              <a:t>Click the bubble next to </a:t>
            </a:r>
            <a:r>
              <a:rPr lang="en-US" sz="1350" dirty="0">
                <a:solidFill>
                  <a:srgbClr val="0070C0"/>
                </a:solidFill>
              </a:rPr>
              <a:t>New Worksheet Ply</a:t>
            </a:r>
            <a:r>
              <a:rPr lang="en-US" sz="1350" dirty="0">
                <a:solidFill>
                  <a:prstClr val="black"/>
                </a:solidFill>
              </a:rPr>
              <a:t>.</a:t>
            </a:r>
          </a:p>
          <a:p>
            <a:pPr lvl="0">
              <a:defRPr/>
            </a:pPr>
            <a:endParaRPr lang="en-US" sz="750" dirty="0">
              <a:solidFill>
                <a:prstClr val="black"/>
              </a:solidFill>
            </a:endParaRPr>
          </a:p>
          <a:p>
            <a:pPr lvl="0">
              <a:defRPr/>
            </a:pPr>
            <a:r>
              <a:rPr lang="en-US" sz="1350" dirty="0">
                <a:solidFill>
                  <a:prstClr val="black"/>
                </a:solidFill>
              </a:rPr>
              <a:t>If you would like, next to </a:t>
            </a:r>
            <a:r>
              <a:rPr lang="en-US" sz="1350" dirty="0">
                <a:solidFill>
                  <a:srgbClr val="0070C0"/>
                </a:solidFill>
              </a:rPr>
              <a:t>New Worksheet Ply:</a:t>
            </a:r>
            <a:r>
              <a:rPr lang="en-US" sz="1350" dirty="0">
                <a:solidFill>
                  <a:prstClr val="black"/>
                </a:solidFill>
              </a:rPr>
              <a:t>, type in what you would like to name the new sheet. Here, “Regression” is entered in the field.</a:t>
            </a:r>
          </a:p>
          <a:p>
            <a:pPr lvl="0">
              <a:defRPr/>
            </a:pPr>
            <a:endParaRPr lang="en-US" sz="750" dirty="0">
              <a:solidFill>
                <a:prstClr val="black"/>
              </a:solidFill>
            </a:endParaRPr>
          </a:p>
          <a:p>
            <a:pPr lvl="0">
              <a:defRPr/>
            </a:pPr>
            <a:r>
              <a:rPr lang="en-US" sz="1350" dirty="0">
                <a:solidFill>
                  <a:prstClr val="black"/>
                </a:solidFill>
              </a:rPr>
              <a:t>Click </a:t>
            </a:r>
            <a:r>
              <a:rPr lang="en-US" sz="1350" dirty="0">
                <a:solidFill>
                  <a:srgbClr val="0070C0"/>
                </a:solidFill>
              </a:rPr>
              <a:t>OK</a:t>
            </a:r>
            <a:r>
              <a:rPr lang="en-US" sz="1350" dirty="0">
                <a:solidFill>
                  <a:prstClr val="black"/>
                </a:solidFill>
              </a:rPr>
              <a:t>.</a:t>
            </a:r>
          </a:p>
        </p:txBody>
      </p:sp>
      <p:sp>
        <p:nvSpPr>
          <p:cNvPr id="6" name="Title 1"/>
          <p:cNvSpPr txBox="1">
            <a:spLocks/>
          </p:cNvSpPr>
          <p:nvPr/>
        </p:nvSpPr>
        <p:spPr>
          <a:xfrm>
            <a:off x="6554838" y="1070372"/>
            <a:ext cx="1539679" cy="994172"/>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685800">
              <a:defRPr/>
            </a:pPr>
            <a:r>
              <a:rPr lang="en-US" sz="3600" dirty="0">
                <a:solidFill>
                  <a:schemeClr val="accent5">
                    <a:lumMod val="75000"/>
                  </a:schemeClr>
                </a:solidFill>
              </a:rPr>
              <a:t>Step 7</a:t>
            </a:r>
          </a:p>
        </p:txBody>
      </p:sp>
      <p:pic>
        <p:nvPicPr>
          <p:cNvPr id="3" name="Picture 2"/>
          <p:cNvPicPr>
            <a:picLocks noChangeAspect="1"/>
          </p:cNvPicPr>
          <p:nvPr/>
        </p:nvPicPr>
        <p:blipFill>
          <a:blip r:embed="rId3"/>
          <a:stretch>
            <a:fillRect/>
          </a:stretch>
        </p:blipFill>
        <p:spPr>
          <a:xfrm>
            <a:off x="0" y="1264444"/>
            <a:ext cx="5243513" cy="4736306"/>
          </a:xfrm>
          <a:prstGeom prst="rect">
            <a:avLst/>
          </a:prstGeom>
        </p:spPr>
      </p:pic>
      <p:sp>
        <p:nvSpPr>
          <p:cNvPr id="8" name="Right Arrow 7">
            <a:extLst>
              <a:ext uri="{FF2B5EF4-FFF2-40B4-BE49-F238E27FC236}">
                <a16:creationId xmlns:a16="http://schemas.microsoft.com/office/drawing/2014/main" xmlns="" id="{139DC3BC-FAD6-439D-A865-4EEDC475884C}"/>
              </a:ext>
            </a:extLst>
          </p:cNvPr>
          <p:cNvSpPr/>
          <p:nvPr/>
        </p:nvSpPr>
        <p:spPr>
          <a:xfrm rot="1779707">
            <a:off x="2449405" y="2973519"/>
            <a:ext cx="718562" cy="43815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en-US" sz="1350" dirty="0">
                <a:solidFill>
                  <a:prstClr val="white"/>
                </a:solidFill>
                <a:latin typeface="Calibri" panose="020F0502020204030204"/>
              </a:rPr>
              <a:t>5</a:t>
            </a:r>
          </a:p>
        </p:txBody>
      </p:sp>
      <p:sp>
        <p:nvSpPr>
          <p:cNvPr id="9" name="Right Arrow 7">
            <a:extLst>
              <a:ext uri="{FF2B5EF4-FFF2-40B4-BE49-F238E27FC236}">
                <a16:creationId xmlns:a16="http://schemas.microsoft.com/office/drawing/2014/main" xmlns="" id="{BD7C1A5D-CCB1-4127-80D1-8B1002F55F96}"/>
              </a:ext>
            </a:extLst>
          </p:cNvPr>
          <p:cNvSpPr/>
          <p:nvPr/>
        </p:nvSpPr>
        <p:spPr>
          <a:xfrm rot="2549070">
            <a:off x="2536057" y="1845469"/>
            <a:ext cx="718562" cy="43815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en-US" sz="1350" dirty="0">
                <a:solidFill>
                  <a:prstClr val="white"/>
                </a:solidFill>
                <a:latin typeface="Calibri" panose="020F0502020204030204"/>
              </a:rPr>
              <a:t>1</a:t>
            </a:r>
          </a:p>
        </p:txBody>
      </p:sp>
      <p:sp>
        <p:nvSpPr>
          <p:cNvPr id="12" name="Right Arrow 7">
            <a:extLst>
              <a:ext uri="{FF2B5EF4-FFF2-40B4-BE49-F238E27FC236}">
                <a16:creationId xmlns:a16="http://schemas.microsoft.com/office/drawing/2014/main" xmlns="" id="{8A2289EB-05A6-4EB0-80A3-5634AA7C2289}"/>
              </a:ext>
            </a:extLst>
          </p:cNvPr>
          <p:cNvSpPr/>
          <p:nvPr/>
        </p:nvSpPr>
        <p:spPr>
          <a:xfrm rot="21330941">
            <a:off x="2395654" y="2390796"/>
            <a:ext cx="718562" cy="43815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en-US" sz="1350" dirty="0">
                <a:solidFill>
                  <a:prstClr val="white"/>
                </a:solidFill>
                <a:latin typeface="Calibri" panose="020F0502020204030204"/>
              </a:rPr>
              <a:t>2</a:t>
            </a:r>
          </a:p>
        </p:txBody>
      </p:sp>
      <p:sp>
        <p:nvSpPr>
          <p:cNvPr id="13" name="Right Arrow 7">
            <a:extLst>
              <a:ext uri="{FF2B5EF4-FFF2-40B4-BE49-F238E27FC236}">
                <a16:creationId xmlns:a16="http://schemas.microsoft.com/office/drawing/2014/main" xmlns="" id="{0E001709-E79E-49F4-ADC9-313C5E0BFB0F}"/>
              </a:ext>
            </a:extLst>
          </p:cNvPr>
          <p:cNvSpPr/>
          <p:nvPr/>
        </p:nvSpPr>
        <p:spPr>
          <a:xfrm>
            <a:off x="1304991" y="2559050"/>
            <a:ext cx="718562" cy="43815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en-US" sz="1350" dirty="0">
                <a:solidFill>
                  <a:prstClr val="white"/>
                </a:solidFill>
                <a:latin typeface="Calibri" panose="020F0502020204030204"/>
              </a:rPr>
              <a:t>3</a:t>
            </a:r>
          </a:p>
        </p:txBody>
      </p:sp>
      <p:sp>
        <p:nvSpPr>
          <p:cNvPr id="14" name="Right Arrow 7">
            <a:extLst>
              <a:ext uri="{FF2B5EF4-FFF2-40B4-BE49-F238E27FC236}">
                <a16:creationId xmlns:a16="http://schemas.microsoft.com/office/drawing/2014/main" xmlns="" id="{FDE2DB59-661D-4C5A-B4F0-121DBD4FD8F8}"/>
              </a:ext>
            </a:extLst>
          </p:cNvPr>
          <p:cNvSpPr/>
          <p:nvPr/>
        </p:nvSpPr>
        <p:spPr>
          <a:xfrm rot="18936561">
            <a:off x="1379219" y="3455871"/>
            <a:ext cx="718562" cy="43815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en-US" sz="1350" dirty="0">
                <a:solidFill>
                  <a:prstClr val="white"/>
                </a:solidFill>
                <a:latin typeface="Calibri" panose="020F0502020204030204"/>
              </a:rPr>
              <a:t>4</a:t>
            </a:r>
          </a:p>
        </p:txBody>
      </p:sp>
      <p:sp>
        <p:nvSpPr>
          <p:cNvPr id="15" name="Right Arrow 7">
            <a:extLst>
              <a:ext uri="{FF2B5EF4-FFF2-40B4-BE49-F238E27FC236}">
                <a16:creationId xmlns:a16="http://schemas.microsoft.com/office/drawing/2014/main" xmlns="" id="{EBE88508-A003-40A4-8F3F-023C79657749}"/>
              </a:ext>
            </a:extLst>
          </p:cNvPr>
          <p:cNvSpPr/>
          <p:nvPr/>
        </p:nvSpPr>
        <p:spPr>
          <a:xfrm rot="19330265">
            <a:off x="3662584" y="2249682"/>
            <a:ext cx="718562" cy="43815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en-US" sz="1350" dirty="0">
                <a:solidFill>
                  <a:prstClr val="white"/>
                </a:solidFill>
                <a:latin typeface="Calibri" panose="020F0502020204030204"/>
              </a:rPr>
              <a:t>6</a:t>
            </a:r>
          </a:p>
        </p:txBody>
      </p:sp>
      <p:sp>
        <p:nvSpPr>
          <p:cNvPr id="4" name="Footer Placeholder 3"/>
          <p:cNvSpPr>
            <a:spLocks noGrp="1"/>
          </p:cNvSpPr>
          <p:nvPr>
            <p:ph type="ftr" sz="quarter" idx="11"/>
          </p:nvPr>
        </p:nvSpPr>
        <p:spPr/>
        <p:txBody>
          <a:body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7" name="Slide Number Placeholder 6"/>
          <p:cNvSpPr>
            <a:spLocks noGrp="1"/>
          </p:cNvSpPr>
          <p:nvPr>
            <p:ph type="sldNum" sz="quarter" idx="12"/>
          </p:nvPr>
        </p:nvSpPr>
        <p:spPr/>
        <p:txBody>
          <a:bodyPr/>
          <a:lstStyle/>
          <a:p>
            <a:fld id="{36AF09C5-D76C-4469-9022-20CD3FB43967}" type="slidenum">
              <a:rPr lang="en-US" smtClean="0"/>
              <a:t>9</a:t>
            </a:fld>
            <a:endParaRPr lang="en-US" dirty="0"/>
          </a:p>
        </p:txBody>
      </p:sp>
    </p:spTree>
    <p:extLst>
      <p:ext uri="{BB962C8B-B14F-4D97-AF65-F5344CB8AC3E}">
        <p14:creationId xmlns:p14="http://schemas.microsoft.com/office/powerpoint/2010/main" val="2800117497"/>
      </p:ext>
    </p:extLst>
  </p:cSld>
  <p:clrMapOvr>
    <a:masterClrMapping/>
  </p:clrMapOvr>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eme1" id="{FC5AD160-03EC-4592-ABE5-0F14BDE6028B}" vid="{22DC304E-35E8-44D8-A4EB-A891A666CEF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2070</TotalTime>
  <Words>1502</Words>
  <Application>Microsoft Office PowerPoint</Application>
  <PresentationFormat>On-screen Show (4:3)</PresentationFormat>
  <Paragraphs>124</Paragraphs>
  <Slides>17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Symbol</vt:lpstr>
      <vt:lpstr>Theme1</vt:lpstr>
      <vt:lpstr>Chapter 9 Excel Extension: Now You Try!</vt:lpstr>
      <vt:lpstr>Background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Caughlin</dc:creator>
  <cp:lastModifiedBy>Kanimozhi Madhanakumar</cp:lastModifiedBy>
  <cp:revision>312</cp:revision>
  <dcterms:created xsi:type="dcterms:W3CDTF">2017-03-18T00:25:05Z</dcterms:created>
  <dcterms:modified xsi:type="dcterms:W3CDTF">2019-12-03T08:20:36Z</dcterms:modified>
</cp:coreProperties>
</file>