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0"/>
  </p:notesMasterIdLst>
  <p:sldIdLst>
    <p:sldId id="275" r:id="rId2"/>
    <p:sldId id="282" r:id="rId3"/>
    <p:sldId id="257" r:id="rId4"/>
    <p:sldId id="356" r:id="rId5"/>
    <p:sldId id="357" r:id="rId6"/>
    <p:sldId id="379" r:id="rId7"/>
    <p:sldId id="359" r:id="rId8"/>
    <p:sldId id="398" r:id="rId9"/>
    <p:sldId id="399" r:id="rId10"/>
    <p:sldId id="400" r:id="rId11"/>
    <p:sldId id="401" r:id="rId12"/>
    <p:sldId id="402" r:id="rId13"/>
    <p:sldId id="403" r:id="rId14"/>
    <p:sldId id="404" r:id="rId15"/>
    <p:sldId id="395" r:id="rId16"/>
    <p:sldId id="405" r:id="rId17"/>
    <p:sldId id="406"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3" autoAdjust="0"/>
    <p:restoredTop sz="94660"/>
  </p:normalViewPr>
  <p:slideViewPr>
    <p:cSldViewPr snapToGrid="0">
      <p:cViewPr>
        <p:scale>
          <a:sx n="66" d="100"/>
          <a:sy n="66" d="100"/>
        </p:scale>
        <p:origin x="528" y="-4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5FC40-F0CE-4D07-803A-C5073246A900}" type="datetimeFigureOut">
              <a:rPr lang="en-US" smtClean="0"/>
              <a:t>12/16/2019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A7361C-DA0C-4B05-84BD-F1A4E97DAAD8}" type="slidenum">
              <a:rPr lang="en-US" smtClean="0"/>
              <a:t>‹#›</a:t>
            </a:fld>
            <a:endParaRPr lang="en-US" dirty="0"/>
          </a:p>
        </p:txBody>
      </p:sp>
    </p:spTree>
    <p:extLst>
      <p:ext uri="{BB962C8B-B14F-4D97-AF65-F5344CB8AC3E}">
        <p14:creationId xmlns:p14="http://schemas.microsoft.com/office/powerpoint/2010/main" val="3814193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a16="http://schemas.microsoft.com/office/drawing/2014/main"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29818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a16="http://schemas.microsoft.com/office/drawing/2014/main"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a16="http://schemas.microsoft.com/office/drawing/2014/main"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86244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a16="http://schemas.microsoft.com/office/drawing/2014/main"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98768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a16="http://schemas.microsoft.com/office/drawing/2014/main"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93321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a16="http://schemas.microsoft.com/office/drawing/2014/main"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56493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49614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a16="http://schemas.microsoft.com/office/drawing/2014/main"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24162129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8</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762000" y="4288607"/>
            <a:ext cx="7581900" cy="1241822"/>
          </a:xfrm>
        </p:spPr>
        <p:txBody>
          <a:bodyPr>
            <a:no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Evaluating a Training Program</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64444"/>
            <a:ext cx="4264819" cy="4736306"/>
          </a:xfrm>
          <a:prstGeom prst="rect">
            <a:avLst/>
          </a:prstGeom>
        </p:spPr>
      </p:pic>
      <p:sp>
        <p:nvSpPr>
          <p:cNvPr id="5" name="TextBox 4"/>
          <p:cNvSpPr txBox="1"/>
          <p:nvPr/>
        </p:nvSpPr>
        <p:spPr>
          <a:xfrm>
            <a:off x="4470400" y="1924735"/>
            <a:ext cx="4657320" cy="2192908"/>
          </a:xfrm>
          <a:prstGeom prst="rect">
            <a:avLst/>
          </a:prstGeom>
          <a:noFill/>
        </p:spPr>
        <p:txBody>
          <a:bodyPr wrap="square" rtlCol="0">
            <a:spAutoFit/>
          </a:bodyPr>
          <a:lstStyle/>
          <a:p>
            <a:pPr lvl="0">
              <a:defRPr/>
            </a:pPr>
            <a:r>
              <a:rPr lang="en-US" sz="1350" dirty="0">
                <a:solidFill>
                  <a:prstClr val="black"/>
                </a:solidFill>
              </a:rPr>
              <a:t>Select the cells containing Post-Test Score numeric values that correspond to the employees (rows) with “New” in the Training Group column. By doing this, you are selecting the posttest data for those individuals who were randomly assigned to the new safety training program.</a:t>
            </a:r>
          </a:p>
          <a:p>
            <a:pPr lvl="0">
              <a:defRPr/>
            </a:pPr>
            <a:endParaRPr lang="en-US" sz="750" dirty="0">
              <a:solidFill>
                <a:prstClr val="black"/>
              </a:solidFill>
            </a:endParaRPr>
          </a:p>
          <a:p>
            <a:pPr lvl="0">
              <a:defRPr/>
            </a:pPr>
            <a:r>
              <a:rPr lang="en-US" sz="1350" dirty="0">
                <a:solidFill>
                  <a:prstClr val="black"/>
                </a:solidFill>
              </a:rPr>
              <a:t>Note that the window titled </a:t>
            </a:r>
            <a:r>
              <a:rPr lang="en-US" sz="1350" dirty="0">
                <a:solidFill>
                  <a:srgbClr val="0070C0"/>
                </a:solidFill>
              </a:rPr>
              <a:t>t-Test: Two-Sample Assuming Equal Variances</a:t>
            </a:r>
            <a:r>
              <a:rPr lang="en-US" sz="1350" dirty="0">
                <a:solidFill>
                  <a:prstClr val="black"/>
                </a:solidFill>
              </a:rPr>
              <a:t> contains the array/range of cells you selected. </a:t>
            </a:r>
          </a:p>
          <a:p>
            <a:pPr lvl="0">
              <a:defRPr/>
            </a:pPr>
            <a:endParaRPr lang="en-US" sz="750" dirty="0">
              <a:solidFill>
                <a:prstClr val="black"/>
              </a:solidFill>
            </a:endParaRPr>
          </a:p>
          <a:p>
            <a:pPr lvl="0">
              <a:defRPr/>
            </a:pPr>
            <a:r>
              <a:rPr lang="en-US" sz="1350" dirty="0">
                <a:solidFill>
                  <a:prstClr val="black"/>
                </a:solidFill>
              </a:rPr>
              <a:t>When you’re done, click on the downward arrow in the </a:t>
            </a:r>
            <a:r>
              <a:rPr lang="en-US" sz="1350" dirty="0">
                <a:solidFill>
                  <a:srgbClr val="0070C0"/>
                </a:solidFill>
              </a:rPr>
              <a:t>t-Test: Two-Sample Assuming Equal Variances</a:t>
            </a:r>
            <a:r>
              <a:rPr lang="en-US" sz="1350" dirty="0">
                <a:solidFill>
                  <a:prstClr val="black"/>
                </a:solidFill>
              </a:rPr>
              <a:t> window.</a:t>
            </a:r>
          </a:p>
        </p:txBody>
      </p:sp>
      <p:sp>
        <p:nvSpPr>
          <p:cNvPr id="6" name="Title 1"/>
          <p:cNvSpPr txBox="1">
            <a:spLocks/>
          </p:cNvSpPr>
          <p:nvPr/>
        </p:nvSpPr>
        <p:spPr>
          <a:xfrm>
            <a:off x="5777345" y="1070372"/>
            <a:ext cx="151245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8</a:t>
            </a:r>
          </a:p>
        </p:txBody>
      </p:sp>
      <p:sp>
        <p:nvSpPr>
          <p:cNvPr id="7" name="Right Arrow 7">
            <a:extLst>
              <a:ext uri="{FF2B5EF4-FFF2-40B4-BE49-F238E27FC236}">
                <a16:creationId xmlns:a16="http://schemas.microsoft.com/office/drawing/2014/main" id="{742A016D-6EF3-4097-96F1-119C355769E6}"/>
              </a:ext>
            </a:extLst>
          </p:cNvPr>
          <p:cNvSpPr/>
          <p:nvPr/>
        </p:nvSpPr>
        <p:spPr>
          <a:xfrm rot="20725204">
            <a:off x="3151870" y="220503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id="{53B1BC83-7BAE-40EB-A9C1-97A06D4C5ABA}"/>
              </a:ext>
            </a:extLst>
          </p:cNvPr>
          <p:cNvSpPr/>
          <p:nvPr/>
        </p:nvSpPr>
        <p:spPr>
          <a:xfrm rot="12619218">
            <a:off x="2874791" y="361707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7">
            <a:extLst>
              <a:ext uri="{FF2B5EF4-FFF2-40B4-BE49-F238E27FC236}">
                <a16:creationId xmlns:a16="http://schemas.microsoft.com/office/drawing/2014/main" id="{18905D42-8005-4F6A-9AB4-2F792BB5E433}"/>
              </a:ext>
            </a:extLst>
          </p:cNvPr>
          <p:cNvSpPr/>
          <p:nvPr/>
        </p:nvSpPr>
        <p:spPr>
          <a:xfrm rot="12439691">
            <a:off x="1479123" y="227706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0" name="Right Bracket 9">
            <a:extLst>
              <a:ext uri="{FF2B5EF4-FFF2-40B4-BE49-F238E27FC236}">
                <a16:creationId xmlns:a16="http://schemas.microsoft.com/office/drawing/2014/main" id="{7F7CB97A-25F3-43D0-AA26-62EF28D70703}"/>
              </a:ext>
            </a:extLst>
          </p:cNvPr>
          <p:cNvSpPr/>
          <p:nvPr/>
        </p:nvSpPr>
        <p:spPr>
          <a:xfrm>
            <a:off x="1533664" y="2971017"/>
            <a:ext cx="166745" cy="1897159"/>
          </a:xfrm>
          <a:prstGeom prst="rightBracket">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1" name="Slide Number Placeholder 10"/>
          <p:cNvSpPr>
            <a:spLocks noGrp="1"/>
          </p:cNvSpPr>
          <p:nvPr>
            <p:ph type="sldNum" sz="quarter" idx="12"/>
          </p:nvPr>
        </p:nvSpPr>
        <p:spPr/>
        <p:txBody>
          <a:bodyPr/>
          <a:lstStyle/>
          <a:p>
            <a:fld id="{36AF09C5-D76C-4469-9022-20CD3FB43967}" type="slidenum">
              <a:rPr lang="en-US" smtClean="0"/>
              <a:t>10</a:t>
            </a:fld>
            <a:endParaRPr lang="en-US" dirty="0"/>
          </a:p>
        </p:txBody>
      </p:sp>
    </p:spTree>
    <p:extLst>
      <p:ext uri="{BB962C8B-B14F-4D97-AF65-F5344CB8AC3E}">
        <p14:creationId xmlns:p14="http://schemas.microsoft.com/office/powerpoint/2010/main" val="3741668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57300"/>
            <a:ext cx="4264819" cy="4743450"/>
          </a:xfrm>
          <a:prstGeom prst="rect">
            <a:avLst/>
          </a:prstGeom>
        </p:spPr>
      </p:pic>
      <p:sp>
        <p:nvSpPr>
          <p:cNvPr id="5" name="TextBox 4"/>
          <p:cNvSpPr txBox="1"/>
          <p:nvPr/>
        </p:nvSpPr>
        <p:spPr>
          <a:xfrm>
            <a:off x="4470400" y="1924735"/>
            <a:ext cx="4657320" cy="715581"/>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t-Test: Two-Sample Assuming Equal Variances</a:t>
            </a:r>
            <a:r>
              <a:rPr lang="en-US" sz="1350" dirty="0">
                <a:solidFill>
                  <a:prstClr val="black"/>
                </a:solidFill>
              </a:rPr>
              <a:t> window opens, click on the upward arrow in the field adjacent to </a:t>
            </a:r>
            <a:r>
              <a:rPr lang="en-US" sz="1350" dirty="0">
                <a:solidFill>
                  <a:srgbClr val="0070C0"/>
                </a:solidFill>
              </a:rPr>
              <a:t>Variable 2 Range:</a:t>
            </a:r>
            <a:r>
              <a:rPr lang="en-US" sz="1350" dirty="0">
                <a:solidFill>
                  <a:prstClr val="black"/>
                </a:solidFill>
              </a:rPr>
              <a:t>.</a:t>
            </a:r>
          </a:p>
        </p:txBody>
      </p:sp>
      <p:sp>
        <p:nvSpPr>
          <p:cNvPr id="6" name="Title 1"/>
          <p:cNvSpPr txBox="1">
            <a:spLocks/>
          </p:cNvSpPr>
          <p:nvPr/>
        </p:nvSpPr>
        <p:spPr>
          <a:xfrm>
            <a:off x="5735782" y="1070372"/>
            <a:ext cx="155402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9</a:t>
            </a:r>
          </a:p>
        </p:txBody>
      </p:sp>
      <p:sp>
        <p:nvSpPr>
          <p:cNvPr id="11" name="Right Arrow 10">
            <a:extLst>
              <a:ext uri="{FF2B5EF4-FFF2-40B4-BE49-F238E27FC236}">
                <a16:creationId xmlns:a16="http://schemas.microsoft.com/office/drawing/2014/main" id="{53B1BC83-7BAE-40EB-A9C1-97A06D4C5ABA}"/>
              </a:ext>
            </a:extLst>
          </p:cNvPr>
          <p:cNvSpPr/>
          <p:nvPr/>
        </p:nvSpPr>
        <p:spPr>
          <a:xfrm rot="19735831">
            <a:off x="2328349" y="259431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11</a:t>
            </a:fld>
            <a:endParaRPr lang="en-US" dirty="0"/>
          </a:p>
        </p:txBody>
      </p:sp>
    </p:spTree>
    <p:extLst>
      <p:ext uri="{BB962C8B-B14F-4D97-AF65-F5344CB8AC3E}">
        <p14:creationId xmlns:p14="http://schemas.microsoft.com/office/powerpoint/2010/main" val="99012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57300"/>
            <a:ext cx="4264819" cy="4743450"/>
          </a:xfrm>
          <a:prstGeom prst="rect">
            <a:avLst/>
          </a:prstGeom>
        </p:spPr>
      </p:pic>
      <p:sp>
        <p:nvSpPr>
          <p:cNvPr id="5" name="TextBox 4"/>
          <p:cNvSpPr txBox="1"/>
          <p:nvPr/>
        </p:nvSpPr>
        <p:spPr>
          <a:xfrm>
            <a:off x="4470400" y="1924735"/>
            <a:ext cx="4657320" cy="2192908"/>
          </a:xfrm>
          <a:prstGeom prst="rect">
            <a:avLst/>
          </a:prstGeom>
          <a:noFill/>
        </p:spPr>
        <p:txBody>
          <a:bodyPr wrap="square" rtlCol="0">
            <a:spAutoFit/>
          </a:bodyPr>
          <a:lstStyle/>
          <a:p>
            <a:pPr lvl="0">
              <a:defRPr/>
            </a:pPr>
            <a:r>
              <a:rPr lang="en-US" sz="1350" dirty="0">
                <a:solidFill>
                  <a:prstClr val="black"/>
                </a:solidFill>
              </a:rPr>
              <a:t>Select the cells containing numeric values that correspond to the employees (rows) with “Old” in the Training Group column. By doing this, you are selecting the posttest data for those individuals who were randomly assigned to the old training program.</a:t>
            </a:r>
          </a:p>
          <a:p>
            <a:pPr lvl="0">
              <a:defRPr/>
            </a:pPr>
            <a:endParaRPr lang="en-US" sz="750" dirty="0">
              <a:solidFill>
                <a:prstClr val="black"/>
              </a:solidFill>
            </a:endParaRPr>
          </a:p>
          <a:p>
            <a:pPr lvl="0">
              <a:defRPr/>
            </a:pPr>
            <a:r>
              <a:rPr lang="en-US" sz="1350" dirty="0">
                <a:solidFill>
                  <a:prstClr val="black"/>
                </a:solidFill>
              </a:rPr>
              <a:t>Note that the window titled </a:t>
            </a:r>
            <a:r>
              <a:rPr lang="en-US" sz="1350" dirty="0">
                <a:solidFill>
                  <a:srgbClr val="0070C0"/>
                </a:solidFill>
              </a:rPr>
              <a:t>t-Test: Two-Sample Assuming Equal Variances</a:t>
            </a:r>
            <a:r>
              <a:rPr lang="en-US" sz="1350" dirty="0">
                <a:solidFill>
                  <a:prstClr val="black"/>
                </a:solidFill>
              </a:rPr>
              <a:t> contains the array/range of cells you selected. </a:t>
            </a:r>
          </a:p>
          <a:p>
            <a:pPr lvl="0">
              <a:defRPr/>
            </a:pPr>
            <a:endParaRPr lang="en-US" sz="750" dirty="0">
              <a:solidFill>
                <a:prstClr val="black"/>
              </a:solidFill>
            </a:endParaRPr>
          </a:p>
          <a:p>
            <a:pPr lvl="0">
              <a:defRPr/>
            </a:pPr>
            <a:r>
              <a:rPr lang="en-US" sz="1350" dirty="0">
                <a:solidFill>
                  <a:prstClr val="black"/>
                </a:solidFill>
              </a:rPr>
              <a:t>When you’re done, click on the downward arrow in the </a:t>
            </a:r>
            <a:r>
              <a:rPr lang="en-US" sz="1350" dirty="0">
                <a:solidFill>
                  <a:srgbClr val="0070C0"/>
                </a:solidFill>
              </a:rPr>
              <a:t>t-Test: Two-Sample Assuming Equal Variances</a:t>
            </a:r>
            <a:r>
              <a:rPr lang="en-US" sz="1350" dirty="0">
                <a:solidFill>
                  <a:prstClr val="black"/>
                </a:solidFill>
              </a:rPr>
              <a:t> window.</a:t>
            </a:r>
          </a:p>
        </p:txBody>
      </p:sp>
      <p:sp>
        <p:nvSpPr>
          <p:cNvPr id="6" name="Title 1"/>
          <p:cNvSpPr txBox="1">
            <a:spLocks/>
          </p:cNvSpPr>
          <p:nvPr/>
        </p:nvSpPr>
        <p:spPr>
          <a:xfrm>
            <a:off x="5548746" y="1070372"/>
            <a:ext cx="1807164"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10</a:t>
            </a:r>
          </a:p>
        </p:txBody>
      </p:sp>
      <p:sp>
        <p:nvSpPr>
          <p:cNvPr id="7" name="Right Arrow 6">
            <a:extLst>
              <a:ext uri="{FF2B5EF4-FFF2-40B4-BE49-F238E27FC236}">
                <a16:creationId xmlns:a16="http://schemas.microsoft.com/office/drawing/2014/main" id="{53B1BC83-7BAE-40EB-A9C1-97A06D4C5ABA}"/>
              </a:ext>
            </a:extLst>
          </p:cNvPr>
          <p:cNvSpPr/>
          <p:nvPr/>
        </p:nvSpPr>
        <p:spPr>
          <a:xfrm rot="12619218">
            <a:off x="2863360" y="450010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id="{18905D42-8005-4F6A-9AB4-2F792BB5E433}"/>
              </a:ext>
            </a:extLst>
          </p:cNvPr>
          <p:cNvSpPr/>
          <p:nvPr/>
        </p:nvSpPr>
        <p:spPr>
          <a:xfrm rot="12439691">
            <a:off x="1516879" y="227275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Bracket 8">
            <a:extLst>
              <a:ext uri="{FF2B5EF4-FFF2-40B4-BE49-F238E27FC236}">
                <a16:creationId xmlns:a16="http://schemas.microsoft.com/office/drawing/2014/main" id="{7F7CB97A-25F3-43D0-AA26-62EF28D70703}"/>
              </a:ext>
            </a:extLst>
          </p:cNvPr>
          <p:cNvSpPr/>
          <p:nvPr/>
        </p:nvSpPr>
        <p:spPr>
          <a:xfrm>
            <a:off x="1598906" y="3682601"/>
            <a:ext cx="170106" cy="2073158"/>
          </a:xfrm>
          <a:prstGeom prst="rightBracket">
            <a:avLst/>
          </a:prstGeom>
          <a:ln w="508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dirty="0"/>
          </a:p>
        </p:txBody>
      </p:sp>
      <p:sp>
        <p:nvSpPr>
          <p:cNvPr id="10" name="Right Arrow 7">
            <a:extLst>
              <a:ext uri="{FF2B5EF4-FFF2-40B4-BE49-F238E27FC236}">
                <a16:creationId xmlns:a16="http://schemas.microsoft.com/office/drawing/2014/main" id="{17B6497F-96C6-467A-8F0A-476237E2D04B}"/>
              </a:ext>
            </a:extLst>
          </p:cNvPr>
          <p:cNvSpPr/>
          <p:nvPr/>
        </p:nvSpPr>
        <p:spPr>
          <a:xfrm rot="19254275">
            <a:off x="3193141" y="234386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1" name="Slide Number Placeholder 10"/>
          <p:cNvSpPr>
            <a:spLocks noGrp="1"/>
          </p:cNvSpPr>
          <p:nvPr>
            <p:ph type="sldNum" sz="quarter" idx="12"/>
          </p:nvPr>
        </p:nvSpPr>
        <p:spPr/>
        <p:txBody>
          <a:bodyPr/>
          <a:lstStyle/>
          <a:p>
            <a:fld id="{36AF09C5-D76C-4469-9022-20CD3FB43967}" type="slidenum">
              <a:rPr lang="en-US" smtClean="0"/>
              <a:t>12</a:t>
            </a:fld>
            <a:endParaRPr lang="en-US" dirty="0"/>
          </a:p>
        </p:txBody>
      </p:sp>
    </p:spTree>
    <p:extLst>
      <p:ext uri="{BB962C8B-B14F-4D97-AF65-F5344CB8AC3E}">
        <p14:creationId xmlns:p14="http://schemas.microsoft.com/office/powerpoint/2010/main" val="2733171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70400" y="1924735"/>
            <a:ext cx="4657320" cy="3139321"/>
          </a:xfrm>
          <a:prstGeom prst="rect">
            <a:avLst/>
          </a:prstGeom>
          <a:noFill/>
        </p:spPr>
        <p:txBody>
          <a:bodyPr wrap="square" rtlCol="0">
            <a:spAutoFit/>
          </a:bodyPr>
          <a:lstStyle/>
          <a:p>
            <a:pPr lvl="0">
              <a:defRPr/>
            </a:pPr>
            <a:r>
              <a:rPr lang="en-US" sz="1350" dirty="0">
                <a:solidFill>
                  <a:prstClr val="black"/>
                </a:solidFill>
              </a:rPr>
              <a:t>In the </a:t>
            </a:r>
            <a:r>
              <a:rPr lang="en-US" sz="1350" dirty="0">
                <a:solidFill>
                  <a:srgbClr val="0070C0"/>
                </a:solidFill>
              </a:rPr>
              <a:t>t-Test: Two-Sample Assuming Equal Variances</a:t>
            </a:r>
            <a:r>
              <a:rPr lang="en-US" sz="1350" dirty="0">
                <a:solidFill>
                  <a:prstClr val="black"/>
                </a:solidFill>
              </a:rPr>
              <a:t> window, enter 0 (zero) </a:t>
            </a:r>
            <a:r>
              <a:rPr lang="en-US" sz="1350" dirty="0" smtClean="0">
                <a:solidFill>
                  <a:prstClr val="black"/>
                </a:solidFill>
              </a:rPr>
              <a:t>in </a:t>
            </a:r>
            <a:r>
              <a:rPr lang="en-US" sz="1350" dirty="0">
                <a:solidFill>
                  <a:prstClr val="black"/>
                </a:solidFill>
              </a:rPr>
              <a:t>the field adjacent to </a:t>
            </a:r>
            <a:r>
              <a:rPr lang="en-US" sz="1350" dirty="0">
                <a:solidFill>
                  <a:srgbClr val="0070C0"/>
                </a:solidFill>
              </a:rPr>
              <a:t>Hypothesized Mean Difference:</a:t>
            </a:r>
            <a:r>
              <a:rPr lang="en-US" sz="1350" dirty="0">
                <a:solidFill>
                  <a:prstClr val="black"/>
                </a:solidFill>
              </a:rPr>
              <a:t>, which indicates that we will test whether the difference in posttest scores for those who participated in the new safety training program compared to those who participated in the old safety training program is statistically significantly different from zero. </a:t>
            </a:r>
          </a:p>
          <a:p>
            <a:pPr lvl="0">
              <a:defRPr/>
            </a:pPr>
            <a:endParaRPr lang="en-US" sz="750" dirty="0">
              <a:solidFill>
                <a:prstClr val="black"/>
              </a:solidFill>
            </a:endParaRPr>
          </a:p>
          <a:p>
            <a:pPr lvl="0">
              <a:defRPr/>
            </a:pPr>
            <a:r>
              <a:rPr lang="en-US" sz="1350" dirty="0">
                <a:solidFill>
                  <a:prstClr val="black"/>
                </a:solidFill>
              </a:rPr>
              <a:t>Click the bubble next to </a:t>
            </a:r>
            <a:r>
              <a:rPr lang="en-US" sz="1350" dirty="0">
                <a:solidFill>
                  <a:srgbClr val="0070C0"/>
                </a:solidFill>
              </a:rPr>
              <a:t>New Worksheet Ply</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If you would like, next to </a:t>
            </a:r>
            <a:r>
              <a:rPr lang="en-US" sz="1350" dirty="0">
                <a:solidFill>
                  <a:srgbClr val="0070C0"/>
                </a:solidFill>
              </a:rPr>
              <a:t>New Worksheet Ply:</a:t>
            </a:r>
            <a:r>
              <a:rPr lang="en-US" sz="1350" dirty="0">
                <a:solidFill>
                  <a:prstClr val="black"/>
                </a:solidFill>
              </a:rPr>
              <a:t>, type in what you would like to name the new sheet. Here, “t-Test” is entered in the field.</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5621482" y="1070372"/>
            <a:ext cx="173442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11</a:t>
            </a:r>
          </a:p>
        </p:txBody>
      </p:sp>
      <p:pic>
        <p:nvPicPr>
          <p:cNvPr id="2" name="Picture 1"/>
          <p:cNvPicPr>
            <a:picLocks noChangeAspect="1"/>
          </p:cNvPicPr>
          <p:nvPr/>
        </p:nvPicPr>
        <p:blipFill>
          <a:blip r:embed="rId2"/>
          <a:stretch>
            <a:fillRect/>
          </a:stretch>
        </p:blipFill>
        <p:spPr>
          <a:xfrm>
            <a:off x="1" y="1264444"/>
            <a:ext cx="4250531" cy="4736306"/>
          </a:xfrm>
          <a:prstGeom prst="rect">
            <a:avLst/>
          </a:prstGeom>
        </p:spPr>
      </p:pic>
      <p:sp>
        <p:nvSpPr>
          <p:cNvPr id="11" name="Right Arrow 7">
            <a:extLst>
              <a:ext uri="{FF2B5EF4-FFF2-40B4-BE49-F238E27FC236}">
                <a16:creationId xmlns:a16="http://schemas.microsoft.com/office/drawing/2014/main" id="{1616B9B3-5121-4EFB-A76F-70D2BDDAFD85}"/>
              </a:ext>
            </a:extLst>
          </p:cNvPr>
          <p:cNvSpPr/>
          <p:nvPr/>
        </p:nvSpPr>
        <p:spPr>
          <a:xfrm rot="2549070">
            <a:off x="2057482" y="232018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1</a:t>
            </a:r>
          </a:p>
        </p:txBody>
      </p:sp>
      <p:sp>
        <p:nvSpPr>
          <p:cNvPr id="12" name="Right Arrow 7">
            <a:extLst>
              <a:ext uri="{FF2B5EF4-FFF2-40B4-BE49-F238E27FC236}">
                <a16:creationId xmlns:a16="http://schemas.microsoft.com/office/drawing/2014/main" id="{71CBFC5D-F699-48D7-825E-38A244ABCBEE}"/>
              </a:ext>
            </a:extLst>
          </p:cNvPr>
          <p:cNvSpPr/>
          <p:nvPr/>
        </p:nvSpPr>
        <p:spPr>
          <a:xfrm rot="21330941">
            <a:off x="399922" y="3503951"/>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2</a:t>
            </a:r>
          </a:p>
        </p:txBody>
      </p:sp>
      <p:sp>
        <p:nvSpPr>
          <p:cNvPr id="13" name="Right Arrow 7">
            <a:extLst>
              <a:ext uri="{FF2B5EF4-FFF2-40B4-BE49-F238E27FC236}">
                <a16:creationId xmlns:a16="http://schemas.microsoft.com/office/drawing/2014/main" id="{1200208E-B1C1-4F46-940A-E106C1B01460}"/>
              </a:ext>
            </a:extLst>
          </p:cNvPr>
          <p:cNvSpPr/>
          <p:nvPr/>
        </p:nvSpPr>
        <p:spPr>
          <a:xfrm rot="19759472">
            <a:off x="1542319" y="365411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3</a:t>
            </a:r>
          </a:p>
        </p:txBody>
      </p:sp>
      <p:sp>
        <p:nvSpPr>
          <p:cNvPr id="14" name="Right Arrow 7">
            <a:extLst>
              <a:ext uri="{FF2B5EF4-FFF2-40B4-BE49-F238E27FC236}">
                <a16:creationId xmlns:a16="http://schemas.microsoft.com/office/drawing/2014/main" id="{842698C9-7EBD-4EEF-A8D0-5C711E92A8F6}"/>
              </a:ext>
            </a:extLst>
          </p:cNvPr>
          <p:cNvSpPr/>
          <p:nvPr/>
        </p:nvSpPr>
        <p:spPr>
          <a:xfrm rot="1740699">
            <a:off x="2760377" y="1959785"/>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4</a:t>
            </a: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13</a:t>
            </a:fld>
            <a:endParaRPr lang="en-US" dirty="0"/>
          </a:p>
        </p:txBody>
      </p:sp>
    </p:spTree>
    <p:extLst>
      <p:ext uri="{BB962C8B-B14F-4D97-AF65-F5344CB8AC3E}">
        <p14:creationId xmlns:p14="http://schemas.microsoft.com/office/powerpoint/2010/main" val="529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71587"/>
            <a:ext cx="5122069" cy="4729163"/>
          </a:xfrm>
          <a:prstGeom prst="rect">
            <a:avLst/>
          </a:prstGeom>
        </p:spPr>
      </p:pic>
      <p:sp>
        <p:nvSpPr>
          <p:cNvPr id="5" name="TextBox 4"/>
          <p:cNvSpPr txBox="1"/>
          <p:nvPr/>
        </p:nvSpPr>
        <p:spPr>
          <a:xfrm>
            <a:off x="5251537" y="1924735"/>
            <a:ext cx="3876183" cy="3046988"/>
          </a:xfrm>
          <a:prstGeom prst="rect">
            <a:avLst/>
          </a:prstGeom>
          <a:noFill/>
        </p:spPr>
        <p:txBody>
          <a:bodyPr wrap="square" rtlCol="0">
            <a:spAutoFit/>
          </a:bodyPr>
          <a:lstStyle/>
          <a:p>
            <a:pPr lvl="0">
              <a:defRPr/>
            </a:pPr>
            <a:r>
              <a:rPr lang="en-US" sz="1350" dirty="0">
                <a:solidFill>
                  <a:prstClr val="black"/>
                </a:solidFill>
              </a:rPr>
              <a:t>A new sheet should appear in your workbook that is named t-Test (or whatever you named the new sheet in the previous step). This sheet contains your independent-samples </a:t>
            </a:r>
            <a:r>
              <a:rPr lang="en-US" sz="1350" i="1" dirty="0" smtClean="0">
                <a:solidFill>
                  <a:prstClr val="black"/>
                </a:solidFill>
              </a:rPr>
              <a:t>t </a:t>
            </a:r>
            <a:r>
              <a:rPr lang="en-US" sz="1350" dirty="0" smtClean="0">
                <a:solidFill>
                  <a:prstClr val="black"/>
                </a:solidFill>
              </a:rPr>
              <a:t>test </a:t>
            </a:r>
            <a:r>
              <a:rPr lang="en-US" sz="1350" dirty="0">
                <a:solidFill>
                  <a:prstClr val="black"/>
                </a:solidFill>
              </a:rPr>
              <a:t>output.</a:t>
            </a:r>
          </a:p>
          <a:p>
            <a:pPr lvl="0">
              <a:defRPr/>
            </a:pPr>
            <a:endParaRPr lang="en-US" sz="750" dirty="0">
              <a:solidFill>
                <a:prstClr val="black"/>
              </a:solidFill>
            </a:endParaRPr>
          </a:p>
          <a:p>
            <a:pPr lvl="0">
              <a:defRPr/>
            </a:pPr>
            <a:r>
              <a:rPr lang="en-US" sz="1350" dirty="0">
                <a:solidFill>
                  <a:prstClr val="black"/>
                </a:solidFill>
              </a:rPr>
              <a:t>Note that the number of digits after the decimal point varies. Let’s make the number of digits after the decimal point consistent. </a:t>
            </a:r>
          </a:p>
          <a:p>
            <a:pPr lvl="0">
              <a:defRPr/>
            </a:pPr>
            <a:endParaRPr lang="en-US" sz="750" dirty="0">
              <a:solidFill>
                <a:prstClr val="black"/>
              </a:solidFill>
            </a:endParaRPr>
          </a:p>
          <a:p>
            <a:pPr lvl="0">
              <a:defRPr/>
            </a:pPr>
            <a:r>
              <a:rPr lang="en-US" sz="1350" dirty="0">
                <a:solidFill>
                  <a:prstClr val="black"/>
                </a:solidFill>
              </a:rPr>
              <a:t>Select all of the cells in the output.</a:t>
            </a:r>
          </a:p>
          <a:p>
            <a:pPr lvl="0">
              <a:defRPr/>
            </a:pPr>
            <a:endParaRPr lang="en-US" sz="750" dirty="0">
              <a:solidFill>
                <a:prstClr val="black"/>
              </a:solidFill>
            </a:endParaRPr>
          </a:p>
          <a:p>
            <a:pPr>
              <a:defRPr/>
            </a:pPr>
            <a:r>
              <a:rPr lang="en-US" sz="1350" dirty="0">
                <a:solidFill>
                  <a:prstClr val="black"/>
                </a:solidFill>
              </a:rPr>
              <a:t>Click on the </a:t>
            </a:r>
            <a:r>
              <a:rPr lang="en-US" sz="1350" dirty="0">
                <a:solidFill>
                  <a:srgbClr val="0070C0"/>
                </a:solidFill>
              </a:rPr>
              <a:t>Home</a:t>
            </a:r>
            <a:r>
              <a:rPr lang="en-US" sz="1350" dirty="0">
                <a:solidFill>
                  <a:prstClr val="black"/>
                </a:solidFill>
              </a:rPr>
              <a:t> tab.</a:t>
            </a:r>
          </a:p>
          <a:p>
            <a:pPr>
              <a:defRPr/>
            </a:pPr>
            <a:endParaRPr lang="en-US" sz="750" dirty="0">
              <a:solidFill>
                <a:prstClr val="black"/>
              </a:solidFill>
            </a:endParaRPr>
          </a:p>
          <a:p>
            <a:pPr>
              <a:defRPr/>
            </a:pPr>
            <a:r>
              <a:rPr lang="en-US" sz="1350" dirty="0">
                <a:solidFill>
                  <a:prstClr val="black"/>
                </a:solidFill>
              </a:rPr>
              <a:t>Click the small box with the arrow in the </a:t>
            </a:r>
            <a:r>
              <a:rPr lang="en-US" sz="1350" dirty="0">
                <a:solidFill>
                  <a:srgbClr val="0070C0"/>
                </a:solidFill>
              </a:rPr>
              <a:t>Number</a:t>
            </a:r>
            <a:r>
              <a:rPr lang="en-US" sz="1350" dirty="0">
                <a:solidFill>
                  <a:prstClr val="black"/>
                </a:solidFill>
              </a:rPr>
              <a:t> section.</a:t>
            </a:r>
          </a:p>
        </p:txBody>
      </p:sp>
      <p:sp>
        <p:nvSpPr>
          <p:cNvPr id="6" name="Title 1"/>
          <p:cNvSpPr txBox="1">
            <a:spLocks/>
          </p:cNvSpPr>
          <p:nvPr/>
        </p:nvSpPr>
        <p:spPr>
          <a:xfrm>
            <a:off x="6057900" y="1070372"/>
            <a:ext cx="1786523"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12</a:t>
            </a:r>
          </a:p>
        </p:txBody>
      </p:sp>
      <p:sp>
        <p:nvSpPr>
          <p:cNvPr id="10" name="Right Arrow 9">
            <a:extLst>
              <a:ext uri="{FF2B5EF4-FFF2-40B4-BE49-F238E27FC236}">
                <a16:creationId xmlns:a16="http://schemas.microsoft.com/office/drawing/2014/main" id="{53B1BC83-7BAE-40EB-A9C1-97A06D4C5ABA}"/>
              </a:ext>
            </a:extLst>
          </p:cNvPr>
          <p:cNvSpPr/>
          <p:nvPr/>
        </p:nvSpPr>
        <p:spPr>
          <a:xfrm rot="12735839">
            <a:off x="2959648" y="228088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5" name="Right Arrow 7">
            <a:extLst>
              <a:ext uri="{FF2B5EF4-FFF2-40B4-BE49-F238E27FC236}">
                <a16:creationId xmlns:a16="http://schemas.microsoft.com/office/drawing/2014/main" id="{799FC5AC-CCAE-42A4-9CB0-027C2C706E8C}"/>
              </a:ext>
            </a:extLst>
          </p:cNvPr>
          <p:cNvSpPr/>
          <p:nvPr/>
        </p:nvSpPr>
        <p:spPr>
          <a:xfrm rot="12735839">
            <a:off x="713938" y="1622906"/>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14</a:t>
            </a:fld>
            <a:endParaRPr lang="en-US" dirty="0"/>
          </a:p>
        </p:txBody>
      </p:sp>
    </p:spTree>
    <p:extLst>
      <p:ext uri="{BB962C8B-B14F-4D97-AF65-F5344CB8AC3E}">
        <p14:creationId xmlns:p14="http://schemas.microsoft.com/office/powerpoint/2010/main" val="2259391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57300"/>
            <a:ext cx="5129213" cy="4743450"/>
          </a:xfrm>
          <a:prstGeom prst="rect">
            <a:avLst/>
          </a:prstGeom>
        </p:spPr>
      </p:pic>
      <p:sp>
        <p:nvSpPr>
          <p:cNvPr id="5" name="TextBox 4"/>
          <p:cNvSpPr txBox="1"/>
          <p:nvPr/>
        </p:nvSpPr>
        <p:spPr>
          <a:xfrm>
            <a:off x="5156200" y="1924735"/>
            <a:ext cx="3971520" cy="1777410"/>
          </a:xfrm>
          <a:prstGeom prst="rect">
            <a:avLst/>
          </a:prstGeom>
          <a:noFill/>
        </p:spPr>
        <p:txBody>
          <a:bodyPr wrap="square" rtlCol="0">
            <a:spAutoFit/>
          </a:bodyPr>
          <a:lstStyle/>
          <a:p>
            <a:pPr lvl="0">
              <a:defRPr/>
            </a:pPr>
            <a:r>
              <a:rPr lang="en-US" sz="1350" dirty="0">
                <a:solidFill>
                  <a:prstClr val="black"/>
                </a:solidFill>
              </a:rPr>
              <a:t>In the </a:t>
            </a:r>
            <a:r>
              <a:rPr lang="en-US" sz="1350" dirty="0">
                <a:solidFill>
                  <a:srgbClr val="0070C0"/>
                </a:solidFill>
              </a:rPr>
              <a:t>Number</a:t>
            </a:r>
            <a:r>
              <a:rPr lang="en-US" sz="1350" dirty="0">
                <a:solidFill>
                  <a:prstClr val="black"/>
                </a:solidFill>
              </a:rPr>
              <a:t> tab of the </a:t>
            </a:r>
            <a:r>
              <a:rPr lang="en-US" sz="1350" dirty="0">
                <a:solidFill>
                  <a:srgbClr val="0070C0"/>
                </a:solidFill>
              </a:rPr>
              <a:t>Format Cells </a:t>
            </a:r>
            <a:r>
              <a:rPr lang="en-US" sz="1350" dirty="0">
                <a:solidFill>
                  <a:prstClr val="black"/>
                </a:solidFill>
              </a:rPr>
              <a:t>window, click </a:t>
            </a:r>
            <a:r>
              <a:rPr lang="en-US" sz="1350" dirty="0">
                <a:solidFill>
                  <a:srgbClr val="0070C0"/>
                </a:solidFill>
              </a:rPr>
              <a:t>Custom</a:t>
            </a:r>
            <a:r>
              <a:rPr lang="en-US" sz="1350" dirty="0">
                <a:solidFill>
                  <a:prstClr val="black"/>
                </a:solidFill>
              </a:rPr>
              <a:t> from the </a:t>
            </a:r>
            <a:r>
              <a:rPr lang="en-US" sz="1350" dirty="0">
                <a:solidFill>
                  <a:srgbClr val="0070C0"/>
                </a:solidFill>
              </a:rPr>
              <a:t>Category:</a:t>
            </a:r>
            <a:r>
              <a:rPr lang="en-US" sz="1350" dirty="0">
                <a:solidFill>
                  <a:prstClr val="black"/>
                </a:solidFill>
              </a:rPr>
              <a:t> list. </a:t>
            </a:r>
          </a:p>
          <a:p>
            <a:pPr lvl="0">
              <a:defRPr/>
            </a:pPr>
            <a:endParaRPr lang="en-US" sz="750" dirty="0">
              <a:solidFill>
                <a:prstClr val="black"/>
              </a:solidFill>
            </a:endParaRPr>
          </a:p>
          <a:p>
            <a:pPr lvl="0">
              <a:defRPr/>
            </a:pPr>
            <a:r>
              <a:rPr lang="en-US" sz="1350" dirty="0">
                <a:solidFill>
                  <a:prstClr val="black"/>
                </a:solidFill>
              </a:rPr>
              <a:t>In the field under </a:t>
            </a:r>
            <a:r>
              <a:rPr lang="en-US" sz="1350" dirty="0">
                <a:solidFill>
                  <a:srgbClr val="0070C0"/>
                </a:solidFill>
              </a:rPr>
              <a:t>Type:</a:t>
            </a:r>
            <a:r>
              <a:rPr lang="en-US" sz="1350" dirty="0">
                <a:solidFill>
                  <a:prstClr val="black"/>
                </a:solidFill>
              </a:rPr>
              <a:t>, enter the following format .000 to designate that you do not want a zero before the decimal point and only want three zeroes after the decimal point.  </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6099464" y="1070372"/>
            <a:ext cx="1787239"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13</a:t>
            </a:r>
          </a:p>
        </p:txBody>
      </p:sp>
      <p:sp>
        <p:nvSpPr>
          <p:cNvPr id="8" name="Right Arrow 7">
            <a:extLst>
              <a:ext uri="{FF2B5EF4-FFF2-40B4-BE49-F238E27FC236}">
                <a16:creationId xmlns:a16="http://schemas.microsoft.com/office/drawing/2014/main" id="{53B1BC83-7BAE-40EB-A9C1-97A06D4C5ABA}"/>
              </a:ext>
            </a:extLst>
          </p:cNvPr>
          <p:cNvSpPr/>
          <p:nvPr/>
        </p:nvSpPr>
        <p:spPr>
          <a:xfrm rot="12735839">
            <a:off x="1803360" y="243586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7" name="Right Arrow 7">
            <a:extLst>
              <a:ext uri="{FF2B5EF4-FFF2-40B4-BE49-F238E27FC236}">
                <a16:creationId xmlns:a16="http://schemas.microsoft.com/office/drawing/2014/main" id="{799FC5AC-CCAE-42A4-9CB0-027C2C706E8C}"/>
              </a:ext>
            </a:extLst>
          </p:cNvPr>
          <p:cNvSpPr/>
          <p:nvPr/>
        </p:nvSpPr>
        <p:spPr>
          <a:xfrm rot="20162219">
            <a:off x="58009" y="295710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7">
            <a:extLst>
              <a:ext uri="{FF2B5EF4-FFF2-40B4-BE49-F238E27FC236}">
                <a16:creationId xmlns:a16="http://schemas.microsoft.com/office/drawing/2014/main" id="{1D82984C-2AC4-4A7B-A837-2C4E78AE0781}"/>
              </a:ext>
            </a:extLst>
          </p:cNvPr>
          <p:cNvSpPr/>
          <p:nvPr/>
        </p:nvSpPr>
        <p:spPr>
          <a:xfrm rot="2586868">
            <a:off x="2636113" y="406576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0" name="Slide Number Placeholder 9"/>
          <p:cNvSpPr>
            <a:spLocks noGrp="1"/>
          </p:cNvSpPr>
          <p:nvPr>
            <p:ph type="sldNum" sz="quarter" idx="12"/>
          </p:nvPr>
        </p:nvSpPr>
        <p:spPr/>
        <p:txBody>
          <a:bodyPr/>
          <a:lstStyle/>
          <a:p>
            <a:fld id="{36AF09C5-D76C-4469-9022-20CD3FB43967}" type="slidenum">
              <a:rPr lang="en-US" smtClean="0"/>
              <a:t>15</a:t>
            </a:fld>
            <a:endParaRPr lang="en-US" dirty="0"/>
          </a:p>
        </p:txBody>
      </p:sp>
    </p:spTree>
    <p:extLst>
      <p:ext uri="{BB962C8B-B14F-4D97-AF65-F5344CB8AC3E}">
        <p14:creationId xmlns:p14="http://schemas.microsoft.com/office/powerpoint/2010/main" val="4017902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5122069" cy="4729163"/>
          </a:xfrm>
          <a:prstGeom prst="rect">
            <a:avLst/>
          </a:prstGeom>
        </p:spPr>
      </p:pic>
      <p:sp>
        <p:nvSpPr>
          <p:cNvPr id="5" name="TextBox 4"/>
          <p:cNvSpPr txBox="1"/>
          <p:nvPr/>
        </p:nvSpPr>
        <p:spPr>
          <a:xfrm>
            <a:off x="5156200" y="1924735"/>
            <a:ext cx="3971520" cy="3231654"/>
          </a:xfrm>
          <a:prstGeom prst="rect">
            <a:avLst/>
          </a:prstGeom>
          <a:noFill/>
        </p:spPr>
        <p:txBody>
          <a:bodyPr wrap="square" rtlCol="0">
            <a:spAutoFit/>
          </a:bodyPr>
          <a:lstStyle/>
          <a:p>
            <a:pPr lvl="0">
              <a:defRPr/>
            </a:pPr>
            <a:r>
              <a:rPr lang="en-US" sz="1350" dirty="0">
                <a:solidFill>
                  <a:prstClr val="black"/>
                </a:solidFill>
              </a:rPr>
              <a:t>The default names of the two columns containing the means and other information are “Variable 1” and “Variable 2”, which are not very informative.</a:t>
            </a:r>
          </a:p>
          <a:p>
            <a:pPr lvl="0">
              <a:defRPr/>
            </a:pPr>
            <a:endParaRPr lang="en-US" sz="750" dirty="0">
              <a:solidFill>
                <a:prstClr val="black"/>
              </a:solidFill>
            </a:endParaRPr>
          </a:p>
          <a:p>
            <a:pPr lvl="0">
              <a:defRPr/>
            </a:pPr>
            <a:r>
              <a:rPr lang="en-US" sz="1350" dirty="0">
                <a:solidFill>
                  <a:prstClr val="black"/>
                </a:solidFill>
              </a:rPr>
              <a:t>Let’s replace those default names with “New” and “Old”, respectively.</a:t>
            </a:r>
          </a:p>
          <a:p>
            <a:pPr lvl="0">
              <a:defRPr/>
            </a:pPr>
            <a:endParaRPr lang="en-US" sz="750" dirty="0">
              <a:solidFill>
                <a:prstClr val="black"/>
              </a:solidFill>
            </a:endParaRPr>
          </a:p>
          <a:p>
            <a:pPr lvl="0">
              <a:defRPr/>
            </a:pPr>
            <a:r>
              <a:rPr lang="en-US" sz="1350" dirty="0">
                <a:solidFill>
                  <a:prstClr val="black"/>
                </a:solidFill>
              </a:rPr>
              <a:t>Note that the mean (average) of safety knowledge posttest scores for those who participated in the new safety training program is 38.800 and 24.733 for those who participated in the old safety training program. Thus, our “eyeball” test tells us that descriptively the mean for those who participated in the new program is higher than those who participated in the old program. The next question is this: Is this a statistically significant difference in means?</a:t>
            </a:r>
          </a:p>
        </p:txBody>
      </p:sp>
      <p:sp>
        <p:nvSpPr>
          <p:cNvPr id="6" name="Title 1"/>
          <p:cNvSpPr txBox="1">
            <a:spLocks/>
          </p:cNvSpPr>
          <p:nvPr/>
        </p:nvSpPr>
        <p:spPr>
          <a:xfrm>
            <a:off x="6109856" y="1070372"/>
            <a:ext cx="177684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14</a:t>
            </a:r>
          </a:p>
        </p:txBody>
      </p:sp>
      <p:sp>
        <p:nvSpPr>
          <p:cNvPr id="10" name="Right Arrow 9">
            <a:extLst>
              <a:ext uri="{FF2B5EF4-FFF2-40B4-BE49-F238E27FC236}">
                <a16:creationId xmlns:a16="http://schemas.microsoft.com/office/drawing/2014/main" id="{53B1BC83-7BAE-40EB-A9C1-97A06D4C5ABA}"/>
              </a:ext>
            </a:extLst>
          </p:cNvPr>
          <p:cNvSpPr/>
          <p:nvPr/>
        </p:nvSpPr>
        <p:spPr>
          <a:xfrm rot="3417632">
            <a:off x="1492918" y="2617201"/>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1" name="Right Arrow 7">
            <a:extLst>
              <a:ext uri="{FF2B5EF4-FFF2-40B4-BE49-F238E27FC236}">
                <a16:creationId xmlns:a16="http://schemas.microsoft.com/office/drawing/2014/main" id="{1D82984C-2AC4-4A7B-A837-2C4E78AE0781}"/>
              </a:ext>
            </a:extLst>
          </p:cNvPr>
          <p:cNvSpPr/>
          <p:nvPr/>
        </p:nvSpPr>
        <p:spPr>
          <a:xfrm rot="11393168">
            <a:off x="2953558" y="3182480"/>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2" name="Right Arrow 7">
            <a:extLst>
              <a:ext uri="{FF2B5EF4-FFF2-40B4-BE49-F238E27FC236}">
                <a16:creationId xmlns:a16="http://schemas.microsoft.com/office/drawing/2014/main" id="{43ECCDBC-2C6F-4DC6-BE46-84DF5CBD5A72}"/>
              </a:ext>
            </a:extLst>
          </p:cNvPr>
          <p:cNvSpPr/>
          <p:nvPr/>
        </p:nvSpPr>
        <p:spPr>
          <a:xfrm rot="3417632">
            <a:off x="2113427" y="261720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16</a:t>
            </a:fld>
            <a:endParaRPr lang="en-US" dirty="0"/>
          </a:p>
        </p:txBody>
      </p:sp>
    </p:spTree>
    <p:extLst>
      <p:ext uri="{BB962C8B-B14F-4D97-AF65-F5344CB8AC3E}">
        <p14:creationId xmlns:p14="http://schemas.microsoft.com/office/powerpoint/2010/main" val="184395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56200" y="1924735"/>
            <a:ext cx="3971520" cy="2908489"/>
          </a:xfrm>
          <a:prstGeom prst="rect">
            <a:avLst/>
          </a:prstGeom>
          <a:noFill/>
        </p:spPr>
        <p:txBody>
          <a:bodyPr wrap="square" rtlCol="0">
            <a:spAutoFit/>
          </a:bodyPr>
          <a:lstStyle/>
          <a:p>
            <a:pPr>
              <a:defRPr/>
            </a:pPr>
            <a:r>
              <a:rPr lang="en-US" sz="1350" dirty="0">
                <a:solidFill>
                  <a:prstClr val="black"/>
                </a:solidFill>
              </a:rPr>
              <a:t>Adjacent to </a:t>
            </a:r>
            <a:r>
              <a:rPr lang="en-US" sz="1350" dirty="0">
                <a:solidFill>
                  <a:srgbClr val="0070C0"/>
                </a:solidFill>
              </a:rPr>
              <a:t>P(T&lt;=t) two-tail </a:t>
            </a:r>
            <a:r>
              <a:rPr lang="en-US" sz="1350" dirty="0">
                <a:solidFill>
                  <a:prstClr val="black"/>
                </a:solidFill>
              </a:rPr>
              <a:t>is the value .000, which is our </a:t>
            </a:r>
            <a:r>
              <a:rPr lang="en-US" sz="1350" i="1" dirty="0">
                <a:solidFill>
                  <a:prstClr val="black"/>
                </a:solidFill>
              </a:rPr>
              <a:t>p</a:t>
            </a:r>
            <a:r>
              <a:rPr lang="en-US" sz="1350" dirty="0">
                <a:solidFill>
                  <a:prstClr val="black"/>
                </a:solidFill>
              </a:rPr>
              <a:t> value (that corresponds to the </a:t>
            </a:r>
            <a:r>
              <a:rPr lang="en-US" sz="1350" i="1" dirty="0">
                <a:solidFill>
                  <a:prstClr val="black"/>
                </a:solidFill>
              </a:rPr>
              <a:t>t</a:t>
            </a:r>
            <a:r>
              <a:rPr lang="en-US" sz="1350" dirty="0">
                <a:solidFill>
                  <a:prstClr val="black"/>
                </a:solidFill>
              </a:rPr>
              <a:t>-statistic [</a:t>
            </a:r>
            <a:r>
              <a:rPr lang="en-US" sz="1350" dirty="0">
                <a:solidFill>
                  <a:srgbClr val="0070C0"/>
                </a:solidFill>
              </a:rPr>
              <a:t>t Stat</a:t>
            </a:r>
            <a:r>
              <a:rPr lang="en-US" sz="1350" dirty="0">
                <a:solidFill>
                  <a:prstClr val="black"/>
                </a:solidFill>
              </a:rPr>
              <a:t>] and degrees of freedom [</a:t>
            </a:r>
            <a:r>
              <a:rPr lang="en-US" sz="1350" dirty="0">
                <a:solidFill>
                  <a:srgbClr val="0070C0"/>
                </a:solidFill>
              </a:rPr>
              <a:t>df</a:t>
            </a:r>
            <a:r>
              <a:rPr lang="en-US" sz="1350" dirty="0">
                <a:solidFill>
                  <a:prstClr val="black"/>
                </a:solidFill>
              </a:rPr>
              <a:t>] that appear earlier in the table). Because the </a:t>
            </a:r>
            <a:r>
              <a:rPr lang="en-US" sz="1350" i="1" dirty="0">
                <a:solidFill>
                  <a:prstClr val="black"/>
                </a:solidFill>
              </a:rPr>
              <a:t>p</a:t>
            </a:r>
            <a:r>
              <a:rPr lang="en-US" sz="1350" dirty="0">
                <a:solidFill>
                  <a:prstClr val="black"/>
                </a:solidFill>
              </a:rPr>
              <a:t> value is less than the </a:t>
            </a:r>
            <a:r>
              <a:rPr lang="en-US" sz="1350">
                <a:solidFill>
                  <a:prstClr val="black"/>
                </a:solidFill>
              </a:rPr>
              <a:t>conventional </a:t>
            </a:r>
            <a:r>
              <a:rPr lang="en-US" sz="1350" smtClean="0">
                <a:solidFill>
                  <a:prstClr val="black"/>
                </a:solidFill>
              </a:rPr>
              <a:t>two-tailed </a:t>
            </a:r>
            <a:r>
              <a:rPr lang="en-US" sz="1350" dirty="0">
                <a:solidFill>
                  <a:prstClr val="black"/>
                </a:solidFill>
              </a:rPr>
              <a:t>cutoff </a:t>
            </a:r>
            <a:r>
              <a:rPr lang="en-US" sz="1350" dirty="0" smtClean="0">
                <a:solidFill>
                  <a:prstClr val="black"/>
                </a:solidFill>
              </a:rPr>
              <a:t>(</a:t>
            </a:r>
            <a:r>
              <a:rPr lang="en-US" sz="1350" dirty="0" smtClean="0">
                <a:solidFill>
                  <a:prstClr val="black"/>
                </a:solidFill>
                <a:sym typeface="Symbol" panose="05050102010706020507" pitchFamily="18" charset="2"/>
              </a:rPr>
              <a:t></a:t>
            </a:r>
            <a:r>
              <a:rPr lang="en-US" sz="1350" dirty="0" smtClean="0">
                <a:solidFill>
                  <a:prstClr val="black"/>
                </a:solidFill>
              </a:rPr>
              <a:t> </a:t>
            </a:r>
            <a:r>
              <a:rPr lang="en-US" sz="1350" dirty="0">
                <a:solidFill>
                  <a:prstClr val="black"/>
                </a:solidFill>
              </a:rPr>
              <a:t>level) of .05, we can treat the aforementioned difference in means as statistically significant. If the </a:t>
            </a:r>
            <a:r>
              <a:rPr lang="en-US" sz="1350" i="1" dirty="0">
                <a:solidFill>
                  <a:prstClr val="black"/>
                </a:solidFill>
              </a:rPr>
              <a:t>p</a:t>
            </a:r>
            <a:r>
              <a:rPr lang="en-US" sz="1350" dirty="0">
                <a:solidFill>
                  <a:prstClr val="black"/>
                </a:solidFill>
              </a:rPr>
              <a:t> value were greater than .05, then it would be nonsignificant.</a:t>
            </a:r>
          </a:p>
          <a:p>
            <a:pPr lvl="0">
              <a:defRPr/>
            </a:pPr>
            <a:endParaRPr lang="en-US" sz="750" dirty="0">
              <a:solidFill>
                <a:prstClr val="black"/>
              </a:solidFill>
            </a:endParaRPr>
          </a:p>
          <a:p>
            <a:pPr lvl="0">
              <a:defRPr/>
            </a:pPr>
            <a:r>
              <a:rPr lang="en-US" sz="1350" dirty="0">
                <a:solidFill>
                  <a:prstClr val="black"/>
                </a:solidFill>
              </a:rPr>
              <a:t>Thus, we can conclude that the new safety training program is associated with significantly higher </a:t>
            </a:r>
            <a:r>
              <a:rPr lang="en-US" sz="1350" dirty="0" smtClean="0">
                <a:solidFill>
                  <a:prstClr val="black"/>
                </a:solidFill>
              </a:rPr>
              <a:t>posttraining </a:t>
            </a:r>
            <a:r>
              <a:rPr lang="en-US" sz="1350" dirty="0">
                <a:solidFill>
                  <a:prstClr val="black"/>
                </a:solidFill>
              </a:rPr>
              <a:t>safety knowledge, as measured by a knowledge test.</a:t>
            </a:r>
          </a:p>
        </p:txBody>
      </p:sp>
      <p:sp>
        <p:nvSpPr>
          <p:cNvPr id="6" name="Title 1"/>
          <p:cNvSpPr txBox="1">
            <a:spLocks/>
          </p:cNvSpPr>
          <p:nvPr/>
        </p:nvSpPr>
        <p:spPr>
          <a:xfrm>
            <a:off x="6057900" y="1070372"/>
            <a:ext cx="1828803"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15</a:t>
            </a:r>
          </a:p>
        </p:txBody>
      </p:sp>
      <p:pic>
        <p:nvPicPr>
          <p:cNvPr id="3" name="Picture 2"/>
          <p:cNvPicPr>
            <a:picLocks noChangeAspect="1"/>
          </p:cNvPicPr>
          <p:nvPr/>
        </p:nvPicPr>
        <p:blipFill>
          <a:blip r:embed="rId2"/>
          <a:stretch>
            <a:fillRect/>
          </a:stretch>
        </p:blipFill>
        <p:spPr>
          <a:xfrm>
            <a:off x="0" y="1271587"/>
            <a:ext cx="5122069" cy="4729163"/>
          </a:xfrm>
          <a:prstGeom prst="rect">
            <a:avLst/>
          </a:prstGeom>
        </p:spPr>
      </p:pic>
      <p:sp>
        <p:nvSpPr>
          <p:cNvPr id="9" name="Right Arrow 7">
            <a:extLst>
              <a:ext uri="{FF2B5EF4-FFF2-40B4-BE49-F238E27FC236}">
                <a16:creationId xmlns:a16="http://schemas.microsoft.com/office/drawing/2014/main" id="{1D82984C-2AC4-4A7B-A837-2C4E78AE0781}"/>
              </a:ext>
            </a:extLst>
          </p:cNvPr>
          <p:cNvSpPr/>
          <p:nvPr/>
        </p:nvSpPr>
        <p:spPr>
          <a:xfrm rot="11393168">
            <a:off x="2365369" y="4495850"/>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17</a:t>
            </a:fld>
            <a:endParaRPr lang="en-US" dirty="0"/>
          </a:p>
        </p:txBody>
      </p:sp>
    </p:spTree>
    <p:extLst>
      <p:ext uri="{BB962C8B-B14F-4D97-AF65-F5344CB8AC3E}">
        <p14:creationId xmlns:p14="http://schemas.microsoft.com/office/powerpoint/2010/main" val="82389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Questions</a:t>
            </a:r>
          </a:p>
        </p:txBody>
      </p:sp>
      <p:sp>
        <p:nvSpPr>
          <p:cNvPr id="3" name="Content Placeholder 2"/>
          <p:cNvSpPr>
            <a:spLocks noGrp="1"/>
          </p:cNvSpPr>
          <p:nvPr>
            <p:ph idx="1"/>
          </p:nvPr>
        </p:nvSpPr>
        <p:spPr>
          <a:xfrm>
            <a:off x="266700" y="2101847"/>
            <a:ext cx="8629650" cy="3962400"/>
          </a:xfrm>
        </p:spPr>
        <p:txBody>
          <a:bodyPr>
            <a:normAutofit fontScale="55000" lnSpcReduction="20000"/>
          </a:bodyPr>
          <a:lstStyle/>
          <a:p>
            <a:pPr marL="0" indent="0">
              <a:buNone/>
            </a:pPr>
            <a:r>
              <a:rPr lang="en-US" dirty="0"/>
              <a:t>You just learned how to evaluate a training program using an independent-samples </a:t>
            </a:r>
            <a:r>
              <a:rPr lang="en-US" i="1" dirty="0" smtClean="0"/>
              <a:t>t </a:t>
            </a:r>
            <a:r>
              <a:rPr lang="en-US" dirty="0" smtClean="0"/>
              <a:t>test</a:t>
            </a:r>
            <a:r>
              <a:rPr lang="en-US" dirty="0"/>
              <a:t>. Now, imagine that your organization would like to evaluate its onboarding program. To do so, new employees are randomly assigned to either receive the onboarding training program or to not receive any onboarding training program. </a:t>
            </a:r>
            <a:r>
              <a:rPr lang="en-GB" dirty="0"/>
              <a:t>A </a:t>
            </a:r>
            <a:r>
              <a:rPr lang="en-GB" dirty="0" err="1"/>
              <a:t>posttest</a:t>
            </a:r>
            <a:r>
              <a:rPr lang="en-GB" dirty="0"/>
              <a:t>-only, with control group design in use, and the </a:t>
            </a:r>
            <a:r>
              <a:rPr lang="en-GB" dirty="0" err="1"/>
              <a:t>posttest</a:t>
            </a:r>
            <a:r>
              <a:rPr lang="en-GB" dirty="0"/>
              <a:t> outcomes include self-report measures of Turnover Intentions, Role Clarity, and Feelings of Acceptance, which are administered 6 months after all new employees joined the </a:t>
            </a:r>
            <a:r>
              <a:rPr lang="en-GB" dirty="0" smtClean="0"/>
              <a:t>organization</a:t>
            </a:r>
            <a:r>
              <a:rPr lang="en-US" dirty="0" smtClean="0"/>
              <a:t>. </a:t>
            </a:r>
            <a:r>
              <a:rPr lang="en-US" dirty="0"/>
              <a:t>Higher scores on each of those measures indicate higher levels of the concept. Using data found in the “Practice” sheet of the Excel workbook, do and respond to the following:</a:t>
            </a:r>
          </a:p>
          <a:p>
            <a:pPr marL="0" indent="0">
              <a:buNone/>
            </a:pPr>
            <a:endParaRPr lang="en-US" sz="825" dirty="0"/>
          </a:p>
          <a:p>
            <a:pPr marL="385763" indent="-385763">
              <a:buAutoNum type="arabicPeriod"/>
            </a:pPr>
            <a:r>
              <a:rPr lang="en-US" dirty="0"/>
              <a:t>Run three independent-samples </a:t>
            </a:r>
            <a:r>
              <a:rPr lang="en-US" i="1" dirty="0" smtClean="0"/>
              <a:t>t </a:t>
            </a:r>
            <a:r>
              <a:rPr lang="en-US" dirty="0" smtClean="0"/>
              <a:t>tests </a:t>
            </a:r>
            <a:r>
              <a:rPr lang="en-US" dirty="0"/>
              <a:t>in which you compare the average levels of turnover intentions, role clarity, and feelings of acceptance for those who participated in the onboarding program (Onboarding) and those who did not (NoOnboarding). What did you find?</a:t>
            </a:r>
          </a:p>
          <a:p>
            <a:pPr marL="385763" indent="-385763">
              <a:buAutoNum type="arabicPeriod"/>
            </a:pPr>
            <a:r>
              <a:rPr lang="en-US" dirty="0"/>
              <a:t>Based on these analyses, what is your overall impression of the organization’s new onboarding program?</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18</a:t>
            </a:fld>
            <a:endParaRPr lang="en-US" dirty="0"/>
          </a:p>
        </p:txBody>
      </p:sp>
    </p:spTree>
    <p:extLst>
      <p:ext uri="{BB962C8B-B14F-4D97-AF65-F5344CB8AC3E}">
        <p14:creationId xmlns:p14="http://schemas.microsoft.com/office/powerpoint/2010/main" val="138270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774281"/>
          </a:xfrm>
        </p:spPr>
        <p:txBody>
          <a:bodyPr>
            <a:normAutofit fontScale="55000" lnSpcReduction="20000"/>
          </a:bodyPr>
          <a:lstStyle/>
          <a:p>
            <a:pPr marL="0" indent="0">
              <a:buNone/>
            </a:pPr>
            <a:r>
              <a:rPr lang="en-US" dirty="0"/>
              <a:t>In this Excel Extension tutorial, you will learn how to apply an independent-samples </a:t>
            </a:r>
            <a:r>
              <a:rPr lang="en-US" i="1" dirty="0" smtClean="0"/>
              <a:t>t </a:t>
            </a:r>
            <a:r>
              <a:rPr lang="en-US" dirty="0" smtClean="0"/>
              <a:t>test </a:t>
            </a:r>
            <a:r>
              <a:rPr lang="en-US" dirty="0"/>
              <a:t>to evaluate the effectiveness of a training program with regard to an outcome or multiple outcomes.</a:t>
            </a:r>
          </a:p>
          <a:p>
            <a:pPr marL="0" indent="0">
              <a:buNone/>
            </a:pPr>
            <a:endParaRPr lang="en-US" sz="825" dirty="0"/>
          </a:p>
          <a:p>
            <a:pPr marL="0" indent="0">
              <a:buNone/>
            </a:pPr>
            <a:r>
              <a:rPr lang="en-US" dirty="0"/>
              <a:t>For the purposes of this exercise, imagine that you are concerned about employees in your construction firm wearing their personal protective equipment and engaging in other safety behaviors. There is an existing safety training program, but its content is outdated. As such, you develop a new safety training program. To evaluate the effectiveness of the new program, you randomly assigned a subset of employees to participate in the new safety training program and another subset to the old safety training program. After both groups complete the training, you administer a safety knowledge test. This can be </a:t>
            </a:r>
            <a:r>
              <a:rPr lang="en-US" dirty="0" smtClean="0"/>
              <a:t>described </a:t>
            </a:r>
            <a:r>
              <a:rPr lang="en-US" dirty="0"/>
              <a:t>as a posttest-only, with control group experimental design, and an independent-samples </a:t>
            </a:r>
            <a:r>
              <a:rPr lang="en-US" i="1" dirty="0" smtClean="0"/>
              <a:t>t </a:t>
            </a:r>
            <a:r>
              <a:rPr lang="en-US" dirty="0" smtClean="0"/>
              <a:t>test </a:t>
            </a:r>
            <a:r>
              <a:rPr lang="en-US" dirty="0"/>
              <a:t>can be used to evaluate whether the mean score for participants in the new safety training program is significantly different than the mean score for participants in the old safety training program. </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70400" y="1924735"/>
            <a:ext cx="4657320" cy="3970318"/>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Open the Excel workbook titled “Chapter </a:t>
            </a:r>
            <a:r>
              <a:rPr lang="en-US" sz="1350" dirty="0" smtClean="0">
                <a:solidFill>
                  <a:prstClr val="black"/>
                </a:solidFill>
                <a:latin typeface="Calibri" panose="020F0502020204030204"/>
              </a:rPr>
              <a:t>8--Excel </a:t>
            </a:r>
            <a:r>
              <a:rPr lang="en-US" sz="1350" dirty="0">
                <a:solidFill>
                  <a:prstClr val="black"/>
                </a:solidFill>
                <a:latin typeface="Calibri" panose="020F0502020204030204"/>
              </a:rPr>
              <a:t>Extension.xlsx”.</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Click on the sheet called Tutorial. You will use the data contained in this sheet to learn how to run an independent-samples </a:t>
            </a:r>
            <a:r>
              <a:rPr lang="en-US" sz="1350" i="1" dirty="0" smtClean="0">
                <a:solidFill>
                  <a:prstClr val="black"/>
                </a:solidFill>
                <a:latin typeface="Calibri" panose="020F0502020204030204"/>
              </a:rPr>
              <a:t>t </a:t>
            </a:r>
            <a:r>
              <a:rPr lang="en-US" sz="1350" dirty="0" smtClean="0">
                <a:solidFill>
                  <a:prstClr val="black"/>
                </a:solidFill>
                <a:latin typeface="Calibri" panose="020F0502020204030204"/>
              </a:rPr>
              <a:t>test</a:t>
            </a:r>
            <a:r>
              <a:rPr lang="en-US" sz="1350" dirty="0">
                <a:solidFill>
                  <a:prstClr val="black"/>
                </a:solidFill>
                <a:latin typeface="Calibri" panose="020F0502020204030204"/>
              </a:rPr>
              <a:t>.</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Note that the sheet includes three fields/columns/variables:</a:t>
            </a:r>
          </a:p>
          <a:p>
            <a:pPr marL="600075" lvl="1" indent="-257175" defTabSz="685800">
              <a:buFont typeface="Arial" panose="020B0604020202020204" pitchFamily="34" charset="0"/>
              <a:buChar char="•"/>
              <a:defRPr/>
            </a:pPr>
            <a:r>
              <a:rPr lang="en-US" sz="1350" b="1" dirty="0">
                <a:solidFill>
                  <a:prstClr val="black"/>
                </a:solidFill>
                <a:latin typeface="Calibri" panose="020F0502020204030204"/>
              </a:rPr>
              <a:t>EmployeeID </a:t>
            </a:r>
            <a:r>
              <a:rPr lang="en-US" sz="1350" dirty="0">
                <a:solidFill>
                  <a:prstClr val="black"/>
                </a:solidFill>
                <a:latin typeface="Calibri" panose="020F0502020204030204"/>
              </a:rPr>
              <a:t>(unique employee identifier)</a:t>
            </a:r>
          </a:p>
          <a:p>
            <a:pPr marL="600075" lvl="1" indent="-257175" defTabSz="685800">
              <a:buFont typeface="Arial" panose="020B0604020202020204" pitchFamily="34" charset="0"/>
              <a:buChar char="•"/>
              <a:defRPr/>
            </a:pPr>
            <a:r>
              <a:rPr lang="en-US" sz="1350" b="1" dirty="0">
                <a:solidFill>
                  <a:prstClr val="black"/>
                </a:solidFill>
                <a:latin typeface="Calibri" panose="020F0502020204030204"/>
              </a:rPr>
              <a:t>Training Group </a:t>
            </a:r>
            <a:r>
              <a:rPr lang="en-US" sz="1350" dirty="0">
                <a:solidFill>
                  <a:prstClr val="black"/>
                </a:solidFill>
                <a:latin typeface="Calibri" panose="020F0502020204030204"/>
              </a:rPr>
              <a:t>(New = new safety training program, Old = old safety training program)</a:t>
            </a:r>
          </a:p>
          <a:p>
            <a:pPr marL="600075" lvl="1" indent="-257175" defTabSz="685800">
              <a:buFont typeface="Arial" panose="020B0604020202020204" pitchFamily="34" charset="0"/>
              <a:buChar char="•"/>
              <a:defRPr/>
            </a:pPr>
            <a:r>
              <a:rPr lang="en-US" sz="1350" b="1" dirty="0">
                <a:solidFill>
                  <a:prstClr val="black"/>
                </a:solidFill>
                <a:latin typeface="Calibri" panose="020F0502020204030204"/>
              </a:rPr>
              <a:t>Posttest Score </a:t>
            </a:r>
            <a:r>
              <a:rPr lang="en-US" sz="1350" dirty="0">
                <a:solidFill>
                  <a:prstClr val="black"/>
                </a:solidFill>
                <a:latin typeface="Calibri" panose="020F0502020204030204"/>
              </a:rPr>
              <a:t>(score on safety knowledge test after training; 0 = </a:t>
            </a:r>
            <a:r>
              <a:rPr lang="en-US" sz="1350" i="1" dirty="0">
                <a:solidFill>
                  <a:prstClr val="black"/>
                </a:solidFill>
                <a:latin typeface="Calibri" panose="020F0502020204030204"/>
              </a:rPr>
              <a:t>low safety knowledge</a:t>
            </a:r>
            <a:r>
              <a:rPr lang="en-US" sz="1350" dirty="0">
                <a:solidFill>
                  <a:prstClr val="black"/>
                </a:solidFill>
                <a:latin typeface="Calibri" panose="020F0502020204030204"/>
              </a:rPr>
              <a:t>, 70 = </a:t>
            </a:r>
            <a:r>
              <a:rPr lang="en-US" sz="1350" i="1" dirty="0">
                <a:solidFill>
                  <a:prstClr val="black"/>
                </a:solidFill>
                <a:latin typeface="Calibri" panose="020F0502020204030204"/>
              </a:rPr>
              <a:t>high safety knowledge</a:t>
            </a:r>
            <a:r>
              <a:rPr lang="en-US" sz="1350" dirty="0">
                <a:solidFill>
                  <a:prstClr val="black"/>
                </a:solidFill>
                <a:latin typeface="Calibri" panose="020F0502020204030204"/>
              </a:rPr>
              <a:t>)</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Note that 30 employees were randomly assigned to complete the new training program and 30 employees were randomly assigned to complete the old training program. Everyone completed the same safety knowledge test after completing the training program they were assigned to.</a:t>
            </a:r>
          </a:p>
        </p:txBody>
      </p:sp>
      <p:sp>
        <p:nvSpPr>
          <p:cNvPr id="6" name="Title 1"/>
          <p:cNvSpPr txBox="1">
            <a:spLocks/>
          </p:cNvSpPr>
          <p:nvPr/>
        </p:nvSpPr>
        <p:spPr>
          <a:xfrm>
            <a:off x="5694691" y="1101545"/>
            <a:ext cx="1547772"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a:t>
            </a:r>
          </a:p>
        </p:txBody>
      </p:sp>
      <p:pic>
        <p:nvPicPr>
          <p:cNvPr id="7" name="Picture 6"/>
          <p:cNvPicPr>
            <a:picLocks noChangeAspect="1"/>
          </p:cNvPicPr>
          <p:nvPr/>
        </p:nvPicPr>
        <p:blipFill>
          <a:blip r:embed="rId2"/>
          <a:stretch>
            <a:fillRect/>
          </a:stretch>
        </p:blipFill>
        <p:spPr>
          <a:xfrm>
            <a:off x="0" y="1271587"/>
            <a:ext cx="4257675" cy="4729163"/>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0" y="1271587"/>
            <a:ext cx="4257675" cy="4729163"/>
          </a:xfrm>
          <a:prstGeom prst="rect">
            <a:avLst/>
          </a:prstGeom>
        </p:spPr>
      </p:pic>
      <p:sp>
        <p:nvSpPr>
          <p:cNvPr id="5" name="TextBox 4"/>
          <p:cNvSpPr txBox="1"/>
          <p:nvPr/>
        </p:nvSpPr>
        <p:spPr>
          <a:xfrm>
            <a:off x="4470400" y="1924735"/>
            <a:ext cx="4657320" cy="830997"/>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If you haven’t already, be sure to add in the </a:t>
            </a:r>
            <a:r>
              <a:rPr lang="en-US" sz="1350" dirty="0">
                <a:solidFill>
                  <a:srgbClr val="0070C0"/>
                </a:solidFill>
                <a:latin typeface="Calibri" panose="020F0502020204030204"/>
              </a:rPr>
              <a:t>Analysis ToolPak </a:t>
            </a:r>
            <a:r>
              <a:rPr lang="en-US" sz="1350" dirty="0">
                <a:solidFill>
                  <a:prstClr val="black"/>
                </a:solidFill>
                <a:latin typeface="Calibri" panose="020F0502020204030204"/>
              </a:rPr>
              <a:t>feature in Excel, which requires the following steps.</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First, click on the </a:t>
            </a:r>
            <a:r>
              <a:rPr lang="en-US" sz="1350" dirty="0">
                <a:solidFill>
                  <a:srgbClr val="0070C0"/>
                </a:solidFill>
                <a:latin typeface="Calibri" panose="020F0502020204030204"/>
              </a:rPr>
              <a:t>File</a:t>
            </a:r>
            <a:r>
              <a:rPr lang="en-US" sz="1350" dirty="0">
                <a:solidFill>
                  <a:prstClr val="black"/>
                </a:solidFill>
                <a:latin typeface="Calibri" panose="020F0502020204030204"/>
              </a:rPr>
              <a:t> tab.</a:t>
            </a:r>
          </a:p>
        </p:txBody>
      </p:sp>
      <p:sp>
        <p:nvSpPr>
          <p:cNvPr id="6" name="Title 1"/>
          <p:cNvSpPr txBox="1">
            <a:spLocks/>
          </p:cNvSpPr>
          <p:nvPr/>
        </p:nvSpPr>
        <p:spPr>
          <a:xfrm>
            <a:off x="5766955" y="1070372"/>
            <a:ext cx="1522847"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2</a:t>
            </a:r>
          </a:p>
        </p:txBody>
      </p:sp>
      <p:sp>
        <p:nvSpPr>
          <p:cNvPr id="7" name="Right Arrow 7">
            <a:extLst>
              <a:ext uri="{FF2B5EF4-FFF2-40B4-BE49-F238E27FC236}">
                <a16:creationId xmlns:a16="http://schemas.microsoft.com/office/drawing/2014/main" id="{22F2DBF5-78D0-4758-BF3C-18AE2976FFEE}"/>
              </a:ext>
            </a:extLst>
          </p:cNvPr>
          <p:cNvSpPr/>
          <p:nvPr/>
        </p:nvSpPr>
        <p:spPr>
          <a:xfrm rot="13099204">
            <a:off x="240350" y="162413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217109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4257675" cy="4729163"/>
          </a:xfrm>
          <a:prstGeom prst="rect">
            <a:avLst/>
          </a:prstGeom>
        </p:spPr>
      </p:pic>
      <p:sp>
        <p:nvSpPr>
          <p:cNvPr id="5" name="TextBox 4"/>
          <p:cNvSpPr txBox="1"/>
          <p:nvPr/>
        </p:nvSpPr>
        <p:spPr>
          <a:xfrm>
            <a:off x="4470400" y="1924735"/>
            <a:ext cx="4657320" cy="300082"/>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Select </a:t>
            </a:r>
            <a:r>
              <a:rPr lang="en-US" sz="1350" dirty="0">
                <a:solidFill>
                  <a:srgbClr val="0070C0"/>
                </a:solidFill>
                <a:latin typeface="Calibri" panose="020F0502020204030204"/>
              </a:rPr>
              <a:t>Options</a:t>
            </a:r>
            <a:r>
              <a:rPr lang="en-US" sz="1350" dirty="0">
                <a:solidFill>
                  <a:prstClr val="black"/>
                </a:solidFill>
                <a:latin typeface="Calibri" panose="020F0502020204030204"/>
              </a:rPr>
              <a:t>.</a:t>
            </a:r>
          </a:p>
        </p:txBody>
      </p:sp>
      <p:sp>
        <p:nvSpPr>
          <p:cNvPr id="6" name="Title 1"/>
          <p:cNvSpPr txBox="1">
            <a:spLocks/>
          </p:cNvSpPr>
          <p:nvPr/>
        </p:nvSpPr>
        <p:spPr>
          <a:xfrm>
            <a:off x="5704609" y="1070372"/>
            <a:ext cx="1585193"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3</a:t>
            </a:r>
          </a:p>
        </p:txBody>
      </p:sp>
      <p:sp>
        <p:nvSpPr>
          <p:cNvPr id="7" name="Right Arrow 7">
            <a:extLst>
              <a:ext uri="{FF2B5EF4-FFF2-40B4-BE49-F238E27FC236}">
                <a16:creationId xmlns:a16="http://schemas.microsoft.com/office/drawing/2014/main" id="{742A016D-6EF3-4097-96F1-119C355769E6}"/>
              </a:ext>
            </a:extLst>
          </p:cNvPr>
          <p:cNvSpPr/>
          <p:nvPr/>
        </p:nvSpPr>
        <p:spPr>
          <a:xfrm rot="8836228">
            <a:off x="480567" y="466441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184976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157287"/>
            <a:ext cx="4257675" cy="4843463"/>
          </a:xfrm>
          <a:prstGeom prst="rect">
            <a:avLst/>
          </a:prstGeom>
        </p:spPr>
      </p:pic>
      <p:sp>
        <p:nvSpPr>
          <p:cNvPr id="5" name="TextBox 4"/>
          <p:cNvSpPr txBox="1"/>
          <p:nvPr/>
        </p:nvSpPr>
        <p:spPr>
          <a:xfrm>
            <a:off x="4572000" y="1924735"/>
            <a:ext cx="4555720" cy="2192908"/>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Excel Options </a:t>
            </a:r>
            <a:r>
              <a:rPr lang="en-US" sz="1350" dirty="0">
                <a:solidFill>
                  <a:prstClr val="black"/>
                </a:solidFill>
              </a:rPr>
              <a:t>window opens, select the </a:t>
            </a:r>
            <a:r>
              <a:rPr lang="en-US" sz="1350" dirty="0">
                <a:solidFill>
                  <a:srgbClr val="0070C0"/>
                </a:solidFill>
              </a:rPr>
              <a:t>Add-Ins</a:t>
            </a:r>
            <a:r>
              <a:rPr lang="en-US" sz="1350" dirty="0">
                <a:solidFill>
                  <a:prstClr val="black"/>
                </a:solidFill>
              </a:rPr>
              <a:t> tab on the left, and then select the </a:t>
            </a:r>
            <a:r>
              <a:rPr lang="en-US" sz="1350" dirty="0">
                <a:solidFill>
                  <a:srgbClr val="0070C0"/>
                </a:solidFill>
              </a:rPr>
              <a:t>Analysis ToolPak </a:t>
            </a:r>
            <a:r>
              <a:rPr lang="en-US" sz="1350" dirty="0">
                <a:solidFill>
                  <a:prstClr val="black"/>
                </a:solidFill>
              </a:rPr>
              <a:t>in the </a:t>
            </a:r>
            <a:r>
              <a:rPr lang="en-US" sz="1350" dirty="0">
                <a:solidFill>
                  <a:srgbClr val="0070C0"/>
                </a:solidFill>
              </a:rPr>
              <a:t>Excel</a:t>
            </a:r>
            <a:r>
              <a:rPr lang="en-US" sz="1350" dirty="0">
                <a:solidFill>
                  <a:prstClr val="black"/>
                </a:solidFill>
              </a:rPr>
              <a:t> </a:t>
            </a:r>
            <a:r>
              <a:rPr lang="en-US" sz="1350" dirty="0">
                <a:solidFill>
                  <a:srgbClr val="0070C0"/>
                </a:solidFill>
              </a:rPr>
              <a:t>Add-Ins </a:t>
            </a:r>
            <a:r>
              <a:rPr lang="en-US" sz="1350" dirty="0">
                <a:solidFill>
                  <a:prstClr val="black"/>
                </a:solidFill>
              </a:rPr>
              <a:t>list, which appears </a:t>
            </a:r>
            <a:r>
              <a:rPr lang="en-US" sz="1350" dirty="0" smtClean="0">
                <a:solidFill>
                  <a:prstClr val="black"/>
                </a:solidFill>
              </a:rPr>
              <a:t>next to </a:t>
            </a:r>
            <a:r>
              <a:rPr lang="en-US" sz="1350" dirty="0" smtClean="0">
                <a:solidFill>
                  <a:srgbClr val="0070C0"/>
                </a:solidFill>
              </a:rPr>
              <a:t>Manage</a:t>
            </a:r>
            <a:r>
              <a:rPr lang="en-US" sz="1350" dirty="0" smtClean="0">
                <a:solidFill>
                  <a:prstClr val="black"/>
                </a:solidFill>
              </a:rPr>
              <a:t> </a:t>
            </a:r>
            <a:r>
              <a:rPr lang="en-US" sz="1350" dirty="0">
                <a:solidFill>
                  <a:prstClr val="black"/>
                </a:solidFill>
              </a:rPr>
              <a:t>at the bottom of the window, and click </a:t>
            </a:r>
            <a:r>
              <a:rPr lang="en-US" sz="1350" dirty="0">
                <a:solidFill>
                  <a:srgbClr val="0070C0"/>
                </a:solidFill>
              </a:rPr>
              <a:t>Go…</a:t>
            </a:r>
            <a:r>
              <a:rPr lang="en-US" sz="1350" dirty="0">
                <a:solidFill>
                  <a:prstClr val="black"/>
                </a:solidFill>
              </a:rPr>
              <a:t>. A window will open, and simply check the box next to </a:t>
            </a:r>
            <a:r>
              <a:rPr lang="en-US" sz="1350" dirty="0">
                <a:solidFill>
                  <a:srgbClr val="0070C0"/>
                </a:solidFill>
              </a:rPr>
              <a:t>Analysis ToolPak</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If you already have the Analysis ToolPak application activated, it will appear in the </a:t>
            </a:r>
            <a:r>
              <a:rPr lang="en-US" sz="1350" dirty="0">
                <a:solidFill>
                  <a:srgbClr val="0070C0"/>
                </a:solidFill>
              </a:rPr>
              <a:t>Active Application Add-ins </a:t>
            </a:r>
            <a:r>
              <a:rPr lang="en-US" sz="1350" dirty="0">
                <a:solidFill>
                  <a:prstClr val="black"/>
                </a:solidFill>
              </a:rPr>
              <a:t>list, as shown in the image.</a:t>
            </a:r>
          </a:p>
          <a:p>
            <a:pPr lvl="0">
              <a:defRPr/>
            </a:pPr>
            <a:endParaRPr lang="en-US" sz="750" dirty="0">
              <a:solidFill>
                <a:prstClr val="black"/>
              </a:solidFill>
            </a:endParaRPr>
          </a:p>
          <a:p>
            <a:pPr lvl="0">
              <a:defRPr/>
            </a:pPr>
            <a:r>
              <a:rPr lang="en-US" sz="1350" dirty="0">
                <a:solidFill>
                  <a:prstClr val="black"/>
                </a:solidFill>
              </a:rPr>
              <a:t>Click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5725391" y="1070372"/>
            <a:ext cx="1564411"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4</a:t>
            </a:r>
          </a:p>
        </p:txBody>
      </p:sp>
      <p:sp>
        <p:nvSpPr>
          <p:cNvPr id="8" name="Right Arrow 7">
            <a:extLst>
              <a:ext uri="{FF2B5EF4-FFF2-40B4-BE49-F238E27FC236}">
                <a16:creationId xmlns:a16="http://schemas.microsoft.com/office/drawing/2014/main" id="{67710E39-3021-4AE1-8D38-D69FAD3C5DB5}"/>
              </a:ext>
            </a:extLst>
          </p:cNvPr>
          <p:cNvSpPr/>
          <p:nvPr/>
        </p:nvSpPr>
        <p:spPr>
          <a:xfrm rot="8836228">
            <a:off x="458470" y="2679617"/>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7">
            <a:extLst>
              <a:ext uri="{FF2B5EF4-FFF2-40B4-BE49-F238E27FC236}">
                <a16:creationId xmlns:a16="http://schemas.microsoft.com/office/drawing/2014/main" id="{B3AF9FC7-3D37-457D-AE03-47CD9C299A78}"/>
              </a:ext>
            </a:extLst>
          </p:cNvPr>
          <p:cNvSpPr/>
          <p:nvPr/>
        </p:nvSpPr>
        <p:spPr>
          <a:xfrm rot="7284053">
            <a:off x="2163179" y="500298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0" name="Right Arrow 7">
            <a:extLst>
              <a:ext uri="{FF2B5EF4-FFF2-40B4-BE49-F238E27FC236}">
                <a16:creationId xmlns:a16="http://schemas.microsoft.com/office/drawing/2014/main" id="{E34C7682-01F6-4361-847C-12BFE7E53B1D}"/>
              </a:ext>
            </a:extLst>
          </p:cNvPr>
          <p:cNvSpPr/>
          <p:nvPr/>
        </p:nvSpPr>
        <p:spPr>
          <a:xfrm rot="7762941">
            <a:off x="3362561" y="536497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11" name="Right Arrow 9">
            <a:extLst>
              <a:ext uri="{FF2B5EF4-FFF2-40B4-BE49-F238E27FC236}">
                <a16:creationId xmlns:a16="http://schemas.microsoft.com/office/drawing/2014/main" id="{DE319A31-FBB8-4FB1-A692-351A6C16CBA8}"/>
              </a:ext>
            </a:extLst>
          </p:cNvPr>
          <p:cNvSpPr/>
          <p:nvPr/>
        </p:nvSpPr>
        <p:spPr>
          <a:xfrm rot="7284053">
            <a:off x="2965271" y="502472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118586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64996"/>
            <a:ext cx="4257675" cy="4729163"/>
          </a:xfrm>
          <a:prstGeom prst="rect">
            <a:avLst/>
          </a:prstGeom>
        </p:spPr>
      </p:pic>
      <p:sp>
        <p:nvSpPr>
          <p:cNvPr id="5" name="TextBox 4"/>
          <p:cNvSpPr txBox="1"/>
          <p:nvPr/>
        </p:nvSpPr>
        <p:spPr>
          <a:xfrm>
            <a:off x="4470400" y="1924735"/>
            <a:ext cx="4657320" cy="623248"/>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Click on the </a:t>
            </a:r>
            <a:r>
              <a:rPr lang="en-US" sz="1350" dirty="0">
                <a:solidFill>
                  <a:srgbClr val="0070C0"/>
                </a:solidFill>
                <a:latin typeface="Calibri" panose="020F0502020204030204"/>
              </a:rPr>
              <a:t>Data</a:t>
            </a:r>
            <a:r>
              <a:rPr lang="en-US" sz="1350" dirty="0">
                <a:solidFill>
                  <a:prstClr val="black"/>
                </a:solidFill>
                <a:latin typeface="Calibri" panose="020F0502020204030204"/>
              </a:rPr>
              <a:t> tab.</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Click on the </a:t>
            </a:r>
            <a:r>
              <a:rPr lang="en-US" sz="1350" dirty="0">
                <a:solidFill>
                  <a:srgbClr val="0070C0"/>
                </a:solidFill>
                <a:latin typeface="Calibri" panose="020F0502020204030204"/>
              </a:rPr>
              <a:t>Data Analysis </a:t>
            </a:r>
            <a:r>
              <a:rPr lang="en-US" sz="1350" dirty="0">
                <a:solidFill>
                  <a:prstClr val="black"/>
                </a:solidFill>
                <a:latin typeface="Calibri" panose="020F0502020204030204"/>
              </a:rPr>
              <a:t>button.</a:t>
            </a:r>
          </a:p>
        </p:txBody>
      </p:sp>
      <p:sp>
        <p:nvSpPr>
          <p:cNvPr id="6" name="Title 1"/>
          <p:cNvSpPr txBox="1">
            <a:spLocks/>
          </p:cNvSpPr>
          <p:nvPr/>
        </p:nvSpPr>
        <p:spPr>
          <a:xfrm>
            <a:off x="5569527" y="1070372"/>
            <a:ext cx="172027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5</a:t>
            </a:r>
          </a:p>
        </p:txBody>
      </p:sp>
      <p:sp>
        <p:nvSpPr>
          <p:cNvPr id="7" name="Right Arrow 7">
            <a:extLst>
              <a:ext uri="{FF2B5EF4-FFF2-40B4-BE49-F238E27FC236}">
                <a16:creationId xmlns:a16="http://schemas.microsoft.com/office/drawing/2014/main" id="{742A016D-6EF3-4097-96F1-119C355769E6}"/>
              </a:ext>
            </a:extLst>
          </p:cNvPr>
          <p:cNvSpPr/>
          <p:nvPr/>
        </p:nvSpPr>
        <p:spPr>
          <a:xfrm rot="20725204">
            <a:off x="943227" y="1465304"/>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id="{C9ED649E-B03B-4007-9169-B89CE59DA8E7}"/>
              </a:ext>
            </a:extLst>
          </p:cNvPr>
          <p:cNvSpPr/>
          <p:nvPr/>
        </p:nvSpPr>
        <p:spPr>
          <a:xfrm rot="17713660">
            <a:off x="2830150" y="2005742"/>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11820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64444"/>
            <a:ext cx="4264819" cy="4736306"/>
          </a:xfrm>
          <a:prstGeom prst="rect">
            <a:avLst/>
          </a:prstGeom>
        </p:spPr>
      </p:pic>
      <p:sp>
        <p:nvSpPr>
          <p:cNvPr id="5" name="TextBox 4"/>
          <p:cNvSpPr txBox="1"/>
          <p:nvPr/>
        </p:nvSpPr>
        <p:spPr>
          <a:xfrm>
            <a:off x="4470400" y="1924735"/>
            <a:ext cx="4657320" cy="1246495"/>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Data Analysis </a:t>
            </a:r>
            <a:r>
              <a:rPr lang="en-US" sz="1350" dirty="0">
                <a:solidFill>
                  <a:prstClr val="black"/>
                </a:solidFill>
              </a:rPr>
              <a:t>window opens, under </a:t>
            </a:r>
            <a:r>
              <a:rPr lang="en-US" sz="1350" dirty="0">
                <a:solidFill>
                  <a:srgbClr val="0070C0"/>
                </a:solidFill>
              </a:rPr>
              <a:t>Analysis Tools:</a:t>
            </a:r>
            <a:r>
              <a:rPr lang="en-US" sz="1350" dirty="0">
                <a:solidFill>
                  <a:prstClr val="black"/>
                </a:solidFill>
              </a:rPr>
              <a:t>, select </a:t>
            </a:r>
            <a:r>
              <a:rPr lang="en-US" sz="1350" dirty="0">
                <a:solidFill>
                  <a:srgbClr val="0070C0"/>
                </a:solidFill>
              </a:rPr>
              <a:t>t-Test: Two-Sample Assuming Equal Variances</a:t>
            </a:r>
            <a:r>
              <a:rPr lang="en-US" sz="1350" dirty="0">
                <a:solidFill>
                  <a:prstClr val="black"/>
                </a:solidFill>
              </a:rPr>
              <a:t>, which is what Excel calls an independent-samples </a:t>
            </a:r>
            <a:r>
              <a:rPr lang="en-US" sz="1350" i="1" dirty="0" smtClean="0">
                <a:solidFill>
                  <a:prstClr val="black"/>
                </a:solidFill>
              </a:rPr>
              <a:t>t </a:t>
            </a:r>
            <a:r>
              <a:rPr lang="en-US" sz="1350" dirty="0" smtClean="0">
                <a:solidFill>
                  <a:prstClr val="black"/>
                </a:solidFill>
              </a:rPr>
              <a:t>test</a:t>
            </a:r>
            <a:r>
              <a:rPr lang="en-US" sz="1350" dirty="0">
                <a:solidFill>
                  <a:prstClr val="black"/>
                </a:solidFill>
              </a:rPr>
              <a:t>.</a:t>
            </a:r>
          </a:p>
          <a:p>
            <a:pPr lvl="0">
              <a:defRPr/>
            </a:pPr>
            <a:endParaRPr lang="en-US" sz="750" dirty="0">
              <a:solidFill>
                <a:prstClr val="black"/>
              </a:solidFill>
            </a:endParaRPr>
          </a:p>
          <a:p>
            <a:pPr lvl="0">
              <a:defRPr/>
            </a:pPr>
            <a:r>
              <a:rPr lang="en-US" sz="1350" dirty="0">
                <a:solidFill>
                  <a:prstClr val="black"/>
                </a:solidFill>
              </a:rPr>
              <a:t>Click on </a:t>
            </a:r>
            <a:r>
              <a:rPr lang="en-US" sz="1350" dirty="0">
                <a:solidFill>
                  <a:srgbClr val="0070C0"/>
                </a:solidFill>
              </a:rPr>
              <a:t>OK</a:t>
            </a:r>
            <a:r>
              <a:rPr lang="en-US" sz="1350" dirty="0">
                <a:solidFill>
                  <a:prstClr val="black"/>
                </a:solidFill>
              </a:rPr>
              <a:t>.</a:t>
            </a:r>
          </a:p>
        </p:txBody>
      </p:sp>
      <p:sp>
        <p:nvSpPr>
          <p:cNvPr id="6" name="Title 1"/>
          <p:cNvSpPr txBox="1">
            <a:spLocks/>
          </p:cNvSpPr>
          <p:nvPr/>
        </p:nvSpPr>
        <p:spPr>
          <a:xfrm>
            <a:off x="5735782" y="1070372"/>
            <a:ext cx="1554020"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6</a:t>
            </a:r>
          </a:p>
        </p:txBody>
      </p:sp>
      <p:sp>
        <p:nvSpPr>
          <p:cNvPr id="7" name="Right Arrow 7">
            <a:extLst>
              <a:ext uri="{FF2B5EF4-FFF2-40B4-BE49-F238E27FC236}">
                <a16:creationId xmlns:a16="http://schemas.microsoft.com/office/drawing/2014/main" id="{742A016D-6EF3-4097-96F1-119C355769E6}"/>
              </a:ext>
            </a:extLst>
          </p:cNvPr>
          <p:cNvSpPr/>
          <p:nvPr/>
        </p:nvSpPr>
        <p:spPr>
          <a:xfrm rot="20725204">
            <a:off x="454712" y="2799326"/>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a:extLst>
              <a:ext uri="{FF2B5EF4-FFF2-40B4-BE49-F238E27FC236}">
                <a16:creationId xmlns:a16="http://schemas.microsoft.com/office/drawing/2014/main" id="{C9ED649E-B03B-4007-9169-B89CE59DA8E7}"/>
              </a:ext>
            </a:extLst>
          </p:cNvPr>
          <p:cNvSpPr/>
          <p:nvPr/>
        </p:nvSpPr>
        <p:spPr>
          <a:xfrm rot="17713660">
            <a:off x="2905306" y="2305823"/>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8</a:t>
            </a:fld>
            <a:endParaRPr lang="en-US" dirty="0"/>
          </a:p>
        </p:txBody>
      </p:sp>
    </p:spTree>
    <p:extLst>
      <p:ext uri="{BB962C8B-B14F-4D97-AF65-F5344CB8AC3E}">
        <p14:creationId xmlns:p14="http://schemas.microsoft.com/office/powerpoint/2010/main" val="40312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57300"/>
            <a:ext cx="4264819" cy="4743450"/>
          </a:xfrm>
          <a:prstGeom prst="rect">
            <a:avLst/>
          </a:prstGeom>
        </p:spPr>
      </p:pic>
      <p:sp>
        <p:nvSpPr>
          <p:cNvPr id="5" name="TextBox 4"/>
          <p:cNvSpPr txBox="1"/>
          <p:nvPr/>
        </p:nvSpPr>
        <p:spPr>
          <a:xfrm>
            <a:off x="4470400" y="1924735"/>
            <a:ext cx="4657320" cy="715581"/>
          </a:xfrm>
          <a:prstGeom prst="rect">
            <a:avLst/>
          </a:prstGeom>
          <a:noFill/>
        </p:spPr>
        <p:txBody>
          <a:bodyPr wrap="square" rtlCol="0">
            <a:spAutoFit/>
          </a:bodyPr>
          <a:lstStyle/>
          <a:p>
            <a:pPr lvl="0">
              <a:defRPr/>
            </a:pPr>
            <a:r>
              <a:rPr lang="en-US" sz="1350" dirty="0">
                <a:solidFill>
                  <a:prstClr val="black"/>
                </a:solidFill>
              </a:rPr>
              <a:t>When the </a:t>
            </a:r>
            <a:r>
              <a:rPr lang="en-US" sz="1350" dirty="0">
                <a:solidFill>
                  <a:srgbClr val="0070C0"/>
                </a:solidFill>
              </a:rPr>
              <a:t>t-Test: Two-Sample Assuming Equal Variances</a:t>
            </a:r>
            <a:r>
              <a:rPr lang="en-US" sz="1350" dirty="0">
                <a:solidFill>
                  <a:prstClr val="black"/>
                </a:solidFill>
              </a:rPr>
              <a:t> window opens, click on the upward arrow in the field adjacent to </a:t>
            </a:r>
            <a:r>
              <a:rPr lang="en-US" sz="1350" dirty="0">
                <a:solidFill>
                  <a:srgbClr val="0070C0"/>
                </a:solidFill>
              </a:rPr>
              <a:t>Variable 1 Range:</a:t>
            </a:r>
            <a:r>
              <a:rPr lang="en-US" sz="1350" dirty="0">
                <a:solidFill>
                  <a:prstClr val="black"/>
                </a:solidFill>
              </a:rPr>
              <a:t>.</a:t>
            </a:r>
          </a:p>
        </p:txBody>
      </p:sp>
      <p:sp>
        <p:nvSpPr>
          <p:cNvPr id="6" name="Title 1"/>
          <p:cNvSpPr txBox="1">
            <a:spLocks/>
          </p:cNvSpPr>
          <p:nvPr/>
        </p:nvSpPr>
        <p:spPr>
          <a:xfrm>
            <a:off x="5715000" y="1070372"/>
            <a:ext cx="1574802"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7</a:t>
            </a:r>
          </a:p>
        </p:txBody>
      </p:sp>
      <p:sp>
        <p:nvSpPr>
          <p:cNvPr id="7" name="Right Arrow 7">
            <a:extLst>
              <a:ext uri="{FF2B5EF4-FFF2-40B4-BE49-F238E27FC236}">
                <a16:creationId xmlns:a16="http://schemas.microsoft.com/office/drawing/2014/main" id="{742A016D-6EF3-4097-96F1-119C355769E6}"/>
              </a:ext>
            </a:extLst>
          </p:cNvPr>
          <p:cNvSpPr/>
          <p:nvPr/>
        </p:nvSpPr>
        <p:spPr>
          <a:xfrm rot="20725204">
            <a:off x="2314827" y="1845469"/>
            <a:ext cx="718562"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9</a:t>
            </a:fld>
            <a:endParaRPr lang="en-US" dirty="0"/>
          </a:p>
        </p:txBody>
      </p:sp>
    </p:spTree>
    <p:extLst>
      <p:ext uri="{BB962C8B-B14F-4D97-AF65-F5344CB8AC3E}">
        <p14:creationId xmlns:p14="http://schemas.microsoft.com/office/powerpoint/2010/main" val="188702408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2010</TotalTime>
  <Words>1733</Words>
  <Application>Microsoft Office PowerPoint</Application>
  <PresentationFormat>On-screen Show (4:3)</PresentationFormat>
  <Paragraphs>132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Symbol</vt:lpstr>
      <vt:lpstr>Theme1</vt:lpstr>
      <vt:lpstr>Chapter 8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Gagan Mahindra</cp:lastModifiedBy>
  <cp:revision>305</cp:revision>
  <dcterms:created xsi:type="dcterms:W3CDTF">2017-03-18T00:25:05Z</dcterms:created>
  <dcterms:modified xsi:type="dcterms:W3CDTF">2019-12-16T06:52:38Z</dcterms:modified>
</cp:coreProperties>
</file>