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8"/>
  </p:notesMasterIdLst>
  <p:sldIdLst>
    <p:sldId id="275" r:id="rId2"/>
    <p:sldId id="282" r:id="rId3"/>
    <p:sldId id="257" r:id="rId4"/>
    <p:sldId id="356" r:id="rId5"/>
    <p:sldId id="357" r:id="rId6"/>
    <p:sldId id="358" r:id="rId7"/>
    <p:sldId id="359" r:id="rId8"/>
    <p:sldId id="360" r:id="rId9"/>
    <p:sldId id="361" r:id="rId10"/>
    <p:sldId id="362" r:id="rId11"/>
    <p:sldId id="363" r:id="rId12"/>
    <p:sldId id="365" r:id="rId13"/>
    <p:sldId id="364" r:id="rId14"/>
    <p:sldId id="366" r:id="rId15"/>
    <p:sldId id="367" r:id="rId16"/>
    <p:sldId id="368" r:id="rId17"/>
    <p:sldId id="369" r:id="rId18"/>
    <p:sldId id="370" r:id="rId19"/>
    <p:sldId id="371" r:id="rId20"/>
    <p:sldId id="372" r:id="rId21"/>
    <p:sldId id="373" r:id="rId22"/>
    <p:sldId id="374" r:id="rId23"/>
    <p:sldId id="375" r:id="rId24"/>
    <p:sldId id="377" r:id="rId25"/>
    <p:sldId id="378"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4660"/>
  </p:normalViewPr>
  <p:slideViewPr>
    <p:cSldViewPr snapToGrid="0">
      <p:cViewPr varScale="1">
        <p:scale>
          <a:sx n="70" d="100"/>
          <a:sy n="70"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75547-71B4-4115-ABA5-4F5CEB457AEE}" type="datetimeFigureOut">
              <a:rPr lang="en-US" smtClean="0"/>
              <a:t>12/3/2019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C9B48-E956-47CA-A386-7D1777217277}" type="slidenum">
              <a:rPr lang="en-US" smtClean="0"/>
              <a:t>‹#›</a:t>
            </a:fld>
            <a:endParaRPr lang="en-US" dirty="0"/>
          </a:p>
        </p:txBody>
      </p:sp>
    </p:spTree>
    <p:extLst>
      <p:ext uri="{BB962C8B-B14F-4D97-AF65-F5344CB8AC3E}">
        <p14:creationId xmlns:p14="http://schemas.microsoft.com/office/powerpoint/2010/main" val="274046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 xmlns:a16="http://schemas.microsoft.com/office/drawing/2014/main"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47957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 xmlns:a16="http://schemas.microsoft.com/office/drawing/2014/main"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 xmlns:a16="http://schemas.microsoft.com/office/drawing/2014/main"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14127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 xmlns:a16="http://schemas.microsoft.com/office/drawing/2014/main"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43724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 xmlns:a16="http://schemas.microsoft.com/office/drawing/2014/main"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46275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 xmlns:a16="http://schemas.microsoft.com/office/drawing/2014/main"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427452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4795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 xmlns:a16="http://schemas.microsoft.com/office/drawing/2014/main"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3715569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r>
              <a:rPr lang="en-US" b="1" dirty="0">
                <a:solidFill>
                  <a:schemeClr val="accent5">
                    <a:lumMod val="75000"/>
                  </a:schemeClr>
                </a:solidFill>
              </a:rPr>
              <a:t>Chapter 7</a:t>
            </a:r>
            <a:br>
              <a:rPr lang="en-US" b="1" dirty="0">
                <a:solidFill>
                  <a:schemeClr val="accent5">
                    <a:lumMod val="75000"/>
                  </a:schemeClr>
                </a:solidFill>
              </a:rPr>
            </a:br>
            <a:r>
              <a:rPr lang="en-US" b="1" dirty="0">
                <a:solidFill>
                  <a:schemeClr val="accent5">
                    <a:lumMod val="75000"/>
                  </a:schemeClr>
                </a:solidFill>
              </a:rPr>
              <a:t>Excel Extension: Now You Try!</a:t>
            </a:r>
          </a:p>
        </p:txBody>
      </p:sp>
      <p:sp>
        <p:nvSpPr>
          <p:cNvPr id="4" name="Subtitle 2"/>
          <p:cNvSpPr>
            <a:spLocks noGrp="1"/>
          </p:cNvSpPr>
          <p:nvPr>
            <p:ph type="subTitle" idx="1"/>
          </p:nvPr>
        </p:nvSpPr>
        <p:spPr>
          <a:xfrm>
            <a:off x="571500" y="4267825"/>
            <a:ext cx="8115300" cy="1241822"/>
          </a:xfrm>
        </p:spPr>
        <p:txBody>
          <a:bodyPr>
            <a:no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Assessing the Criterion-Related Validity of Selection Procedures</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A8EF559-BB03-4C8C-A101-3C94121FD14E}"/>
              </a:ext>
            </a:extLst>
          </p:cNvPr>
          <p:cNvPicPr>
            <a:picLocks noChangeAspect="1"/>
          </p:cNvPicPr>
          <p:nvPr/>
        </p:nvPicPr>
        <p:blipFill>
          <a:blip r:embed="rId2"/>
          <a:stretch>
            <a:fillRect/>
          </a:stretch>
        </p:blipFill>
        <p:spPr>
          <a:xfrm>
            <a:off x="0" y="1293019"/>
            <a:ext cx="4314825" cy="4707731"/>
          </a:xfrm>
          <a:prstGeom prst="rect">
            <a:avLst/>
          </a:prstGeom>
        </p:spPr>
      </p:pic>
      <p:sp>
        <p:nvSpPr>
          <p:cNvPr id="5" name="TextBox 4"/>
          <p:cNvSpPr txBox="1"/>
          <p:nvPr/>
        </p:nvSpPr>
        <p:spPr>
          <a:xfrm>
            <a:off x="4470400" y="1924735"/>
            <a:ext cx="4657320" cy="4247317"/>
          </a:xfrm>
          <a:prstGeom prst="rect">
            <a:avLst/>
          </a:prstGeom>
          <a:noFill/>
        </p:spPr>
        <p:txBody>
          <a:bodyPr wrap="square" rtlCol="0">
            <a:spAutoFit/>
          </a:bodyPr>
          <a:lstStyle/>
          <a:p>
            <a:r>
              <a:rPr lang="en-US" sz="1350" dirty="0"/>
              <a:t>The sheet that we named “Correlations” should open automatically, and this sheet contains the correlation matrix we requested. </a:t>
            </a:r>
          </a:p>
          <a:p>
            <a:endParaRPr lang="en-US" sz="750" dirty="0"/>
          </a:p>
          <a:p>
            <a:r>
              <a:rPr lang="en-US" sz="1350" dirty="0"/>
              <a:t>The following correlation coefficients in the matrix represent the validity coefficients, which all happen to be statistically significant:</a:t>
            </a:r>
          </a:p>
          <a:p>
            <a:pPr marL="557213" lvl="1" indent="-214313">
              <a:buFont typeface="Arial" panose="020B0604020202020204" pitchFamily="34" charset="0"/>
              <a:buChar char="•"/>
            </a:pPr>
            <a:r>
              <a:rPr lang="en-US" sz="1350" dirty="0" smtClean="0"/>
              <a:t>Proactivity--Customer </a:t>
            </a:r>
            <a:r>
              <a:rPr lang="en-US" sz="1350" dirty="0"/>
              <a:t>Service (.391)</a:t>
            </a:r>
          </a:p>
          <a:p>
            <a:pPr marL="557213" lvl="1" indent="-214313">
              <a:buFont typeface="Arial" panose="020B0604020202020204" pitchFamily="34" charset="0"/>
              <a:buChar char="•"/>
            </a:pPr>
            <a:r>
              <a:rPr lang="en-US" sz="1350" dirty="0"/>
              <a:t>Emotional </a:t>
            </a:r>
            <a:r>
              <a:rPr lang="en-US" sz="1350" dirty="0" smtClean="0"/>
              <a:t>Intelligence--Customer </a:t>
            </a:r>
            <a:r>
              <a:rPr lang="en-US" sz="1350" dirty="0"/>
              <a:t>Service (.426)</a:t>
            </a:r>
          </a:p>
          <a:p>
            <a:pPr marL="557213" lvl="1" indent="-214313">
              <a:buFont typeface="Arial" panose="020B0604020202020204" pitchFamily="34" charset="0"/>
              <a:buChar char="•"/>
            </a:pPr>
            <a:r>
              <a:rPr lang="en-US" sz="1350" dirty="0" smtClean="0"/>
              <a:t>SJT--Customer </a:t>
            </a:r>
            <a:r>
              <a:rPr lang="en-US" sz="1350" dirty="0"/>
              <a:t>Service (.417)</a:t>
            </a:r>
          </a:p>
          <a:p>
            <a:endParaRPr lang="en-US" sz="750" dirty="0"/>
          </a:p>
          <a:p>
            <a:r>
              <a:rPr lang="en-US" sz="1350" dirty="0"/>
              <a:t>Note that the validity coefficients are all of about the same magnitude. We can describe the magnitude of a correlation (validity) coefficient as follows: </a:t>
            </a:r>
          </a:p>
          <a:p>
            <a:pPr marL="214313" indent="-214313">
              <a:buFont typeface="Arial" panose="020B0604020202020204" pitchFamily="34" charset="0"/>
              <a:buChar char="•"/>
            </a:pPr>
            <a:r>
              <a:rPr lang="en-US" sz="1350" dirty="0" smtClean="0"/>
              <a:t>&lt;.</a:t>
            </a:r>
            <a:r>
              <a:rPr lang="en-US" sz="1350" dirty="0"/>
              <a:t>10 (negligible)</a:t>
            </a:r>
          </a:p>
          <a:p>
            <a:pPr marL="214313" indent="-214313">
              <a:buFont typeface="Arial" panose="020B0604020202020204" pitchFamily="34" charset="0"/>
              <a:buChar char="•"/>
            </a:pPr>
            <a:r>
              <a:rPr lang="en-US" sz="1350" dirty="0"/>
              <a:t>.</a:t>
            </a:r>
            <a:r>
              <a:rPr lang="en-US" sz="1350" dirty="0" smtClean="0"/>
              <a:t>10</a:t>
            </a:r>
            <a:r>
              <a:rPr lang="en-GB" sz="1400" dirty="0" smtClean="0"/>
              <a:t>–</a:t>
            </a:r>
            <a:r>
              <a:rPr lang="en-US" sz="1350" dirty="0" smtClean="0"/>
              <a:t>.29 </a:t>
            </a:r>
            <a:r>
              <a:rPr lang="en-US" sz="1350" dirty="0"/>
              <a:t>(small)</a:t>
            </a:r>
          </a:p>
          <a:p>
            <a:pPr marL="214313" indent="-214313">
              <a:buFont typeface="Arial" panose="020B0604020202020204" pitchFamily="34" charset="0"/>
              <a:buChar char="•"/>
            </a:pPr>
            <a:r>
              <a:rPr lang="en-US" sz="1350" dirty="0"/>
              <a:t>.</a:t>
            </a:r>
            <a:r>
              <a:rPr lang="en-US" sz="1350" dirty="0" smtClean="0"/>
              <a:t>30</a:t>
            </a:r>
            <a:r>
              <a:rPr lang="en-GB" sz="1200" dirty="0" smtClean="0"/>
              <a:t>–</a:t>
            </a:r>
            <a:r>
              <a:rPr lang="en-US" sz="1350" dirty="0" smtClean="0"/>
              <a:t>.</a:t>
            </a:r>
            <a:r>
              <a:rPr lang="en-US" sz="1350" dirty="0"/>
              <a:t>49 (medium)</a:t>
            </a:r>
          </a:p>
          <a:p>
            <a:pPr marL="214313" indent="-214313">
              <a:buFont typeface="Arial" panose="020B0604020202020204" pitchFamily="34" charset="0"/>
              <a:buChar char="•"/>
            </a:pPr>
            <a:r>
              <a:rPr lang="en-US" sz="1350" dirty="0"/>
              <a:t>.</a:t>
            </a:r>
            <a:r>
              <a:rPr lang="en-US" sz="1350" dirty="0" smtClean="0"/>
              <a:t>50</a:t>
            </a:r>
            <a:r>
              <a:rPr lang="en-GB" sz="1200" dirty="0" smtClean="0"/>
              <a:t>–</a:t>
            </a:r>
            <a:r>
              <a:rPr lang="en-US" sz="1350" dirty="0" smtClean="0"/>
              <a:t>1.00 </a:t>
            </a:r>
            <a:r>
              <a:rPr lang="en-US" sz="1350" dirty="0"/>
              <a:t>(large)</a:t>
            </a:r>
          </a:p>
          <a:p>
            <a:endParaRPr lang="en-US" sz="750" dirty="0"/>
          </a:p>
          <a:p>
            <a:r>
              <a:rPr lang="en-US" sz="1350" dirty="0"/>
              <a:t>These three validity coefficients can be considered medium in magnitude.</a:t>
            </a:r>
          </a:p>
        </p:txBody>
      </p:sp>
      <p:sp>
        <p:nvSpPr>
          <p:cNvPr id="6" name="Title 1"/>
          <p:cNvSpPr txBox="1">
            <a:spLocks/>
          </p:cNvSpPr>
          <p:nvPr/>
        </p:nvSpPr>
        <p:spPr>
          <a:xfrm>
            <a:off x="5476009" y="1070372"/>
            <a:ext cx="181379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8</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77314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A8EF559-BB03-4C8C-A101-3C94121FD14E}"/>
              </a:ext>
            </a:extLst>
          </p:cNvPr>
          <p:cNvPicPr>
            <a:picLocks noChangeAspect="1"/>
          </p:cNvPicPr>
          <p:nvPr/>
        </p:nvPicPr>
        <p:blipFill>
          <a:blip r:embed="rId2"/>
          <a:stretch>
            <a:fillRect/>
          </a:stretch>
        </p:blipFill>
        <p:spPr>
          <a:xfrm>
            <a:off x="0" y="1293019"/>
            <a:ext cx="4314825" cy="4707731"/>
          </a:xfrm>
          <a:prstGeom prst="rect">
            <a:avLst/>
          </a:prstGeom>
        </p:spPr>
      </p:pic>
      <p:sp>
        <p:nvSpPr>
          <p:cNvPr id="5" name="TextBox 4"/>
          <p:cNvSpPr txBox="1"/>
          <p:nvPr/>
        </p:nvSpPr>
        <p:spPr>
          <a:xfrm>
            <a:off x="4470400" y="1924735"/>
            <a:ext cx="4657320" cy="4570482"/>
          </a:xfrm>
          <a:prstGeom prst="rect">
            <a:avLst/>
          </a:prstGeom>
          <a:noFill/>
        </p:spPr>
        <p:txBody>
          <a:bodyPr wrap="square" rtlCol="0">
            <a:spAutoFit/>
          </a:bodyPr>
          <a:lstStyle/>
          <a:p>
            <a:r>
              <a:rPr lang="en-US" sz="1350" dirty="0"/>
              <a:t>Now, take note of the correlations between the selection procedure variables. They are as follows:</a:t>
            </a:r>
          </a:p>
          <a:p>
            <a:pPr marL="557213" lvl="1" indent="-214313">
              <a:buFont typeface="Arial" panose="020B0604020202020204" pitchFamily="34" charset="0"/>
              <a:buChar char="•"/>
            </a:pPr>
            <a:r>
              <a:rPr lang="en-US" sz="1350" dirty="0" smtClean="0"/>
              <a:t>Proactivity--Emotional </a:t>
            </a:r>
            <a:r>
              <a:rPr lang="en-US" sz="1350" dirty="0"/>
              <a:t>Intelligence (.318)</a:t>
            </a:r>
          </a:p>
          <a:p>
            <a:pPr marL="557213" lvl="1" indent="-214313">
              <a:buFont typeface="Arial" panose="020B0604020202020204" pitchFamily="34" charset="0"/>
              <a:buChar char="•"/>
            </a:pPr>
            <a:r>
              <a:rPr lang="en-US" sz="1350" dirty="0" smtClean="0"/>
              <a:t>Proactivity--SJT </a:t>
            </a:r>
            <a:r>
              <a:rPr lang="en-US" sz="1350" dirty="0"/>
              <a:t>(.237)</a:t>
            </a:r>
          </a:p>
          <a:p>
            <a:pPr marL="557213" lvl="1" indent="-214313">
              <a:buFont typeface="Arial" panose="020B0604020202020204" pitchFamily="34" charset="0"/>
              <a:buChar char="•"/>
            </a:pPr>
            <a:r>
              <a:rPr lang="en-US" sz="1350" dirty="0" smtClean="0"/>
              <a:t>SJT--Emotional </a:t>
            </a:r>
            <a:r>
              <a:rPr lang="en-US" sz="1350" dirty="0"/>
              <a:t>Intelligence (.932)</a:t>
            </a:r>
          </a:p>
          <a:p>
            <a:endParaRPr lang="en-US" sz="750" dirty="0"/>
          </a:p>
          <a:p>
            <a:r>
              <a:rPr lang="en-US" sz="1350" dirty="0"/>
              <a:t>The correlations between proactivity and emotional intelligence and between proactivity and SJT are small-to-medium in magnitude, which indicates that there is not much redundancy (shared variance) between them. The correlation between SJT and Emotional Intelligence, however, is concerning, as the correlation is nearly 1.00, which would indicate 100% redundancy (100% shared variance). As a rule of thumb, variables that share a correlation of .85 or higher can be considered nearly indistinguishable. This very high correlation indicates that we should pick the least resource-intensive and costly selection procedure of the two. For the time being, let’s assume the SJT procedure is considerably less costly and results in virtually no disparate (adverse) impact. Thus, the next step is to determine how to weight proactivity and SJT using regression.</a:t>
            </a:r>
          </a:p>
        </p:txBody>
      </p:sp>
      <p:sp>
        <p:nvSpPr>
          <p:cNvPr id="6" name="Title 1"/>
          <p:cNvSpPr txBox="1">
            <a:spLocks/>
          </p:cNvSpPr>
          <p:nvPr/>
        </p:nvSpPr>
        <p:spPr>
          <a:xfrm>
            <a:off x="5652655" y="1070372"/>
            <a:ext cx="163714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9</a:t>
            </a:r>
          </a:p>
        </p:txBody>
      </p:sp>
      <p:sp>
        <p:nvSpPr>
          <p:cNvPr id="7" name="Right Arrow 6">
            <a:extLst>
              <a:ext uri="{FF2B5EF4-FFF2-40B4-BE49-F238E27FC236}">
                <a16:creationId xmlns="" xmlns:a16="http://schemas.microsoft.com/office/drawing/2014/main" id="{7D2A85C4-456D-4DA0-BD26-C61F7F0C124F}"/>
              </a:ext>
            </a:extLst>
          </p:cNvPr>
          <p:cNvSpPr/>
          <p:nvPr/>
        </p:nvSpPr>
        <p:spPr>
          <a:xfrm rot="8042842">
            <a:off x="2620166" y="2912330"/>
            <a:ext cx="658019"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79846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B86C072-332D-4FAE-A2FB-DEAEE76E00F9}"/>
              </a:ext>
            </a:extLst>
          </p:cNvPr>
          <p:cNvPicPr>
            <a:picLocks noChangeAspect="1"/>
          </p:cNvPicPr>
          <p:nvPr/>
        </p:nvPicPr>
        <p:blipFill>
          <a:blip r:embed="rId2"/>
          <a:stretch>
            <a:fillRect/>
          </a:stretch>
        </p:blipFill>
        <p:spPr>
          <a:xfrm>
            <a:off x="0" y="1293019"/>
            <a:ext cx="4314825" cy="4707731"/>
          </a:xfrm>
          <a:prstGeom prst="rect">
            <a:avLst/>
          </a:prstGeom>
        </p:spPr>
      </p:pic>
      <p:sp>
        <p:nvSpPr>
          <p:cNvPr id="5" name="TextBox 4"/>
          <p:cNvSpPr txBox="1"/>
          <p:nvPr/>
        </p:nvSpPr>
        <p:spPr>
          <a:xfrm>
            <a:off x="4470400" y="1924735"/>
            <a:ext cx="4657320" cy="2700739"/>
          </a:xfrm>
          <a:prstGeom prst="rect">
            <a:avLst/>
          </a:prstGeom>
          <a:noFill/>
        </p:spPr>
        <p:txBody>
          <a:bodyPr wrap="square" rtlCol="0">
            <a:spAutoFit/>
          </a:bodyPr>
          <a:lstStyle/>
          <a:p>
            <a:r>
              <a:rPr lang="en-US" sz="1350" dirty="0"/>
              <a:t>Now we’re ready to run a multiple linear regression analysis to determine the respective regression weights for the proactivity and SJT in relation to customer service when included in the same model.</a:t>
            </a:r>
          </a:p>
          <a:p>
            <a:endParaRPr lang="en-US" sz="750" dirty="0"/>
          </a:p>
          <a:p>
            <a:r>
              <a:rPr lang="en-US" sz="1350" dirty="0"/>
              <a:t>Excel can be a bit fussy when it comes to how the variables are ordered when running a regression analysis. Specifically, the predictor variables need to be in adjacent columns. As such, let’s move the emotional intelligence column to the leftmost column, as we won’t need it for the time being. </a:t>
            </a:r>
          </a:p>
          <a:p>
            <a:endParaRPr lang="en-US" sz="1350" dirty="0"/>
          </a:p>
          <a:p>
            <a:r>
              <a:rPr lang="en-US" sz="1350" dirty="0"/>
              <a:t>First, select the column containing Emotional Intelligence, and cut the cells by holding CTRL+X (or Command+X on a Mac).</a:t>
            </a:r>
          </a:p>
        </p:txBody>
      </p:sp>
      <p:sp>
        <p:nvSpPr>
          <p:cNvPr id="6" name="Title 1"/>
          <p:cNvSpPr txBox="1">
            <a:spLocks/>
          </p:cNvSpPr>
          <p:nvPr/>
        </p:nvSpPr>
        <p:spPr>
          <a:xfrm>
            <a:off x="5569528" y="1070372"/>
            <a:ext cx="184727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10</a:t>
            </a:r>
          </a:p>
        </p:txBody>
      </p:sp>
      <p:sp>
        <p:nvSpPr>
          <p:cNvPr id="7" name="Right Arrow 6">
            <a:extLst>
              <a:ext uri="{FF2B5EF4-FFF2-40B4-BE49-F238E27FC236}">
                <a16:creationId xmlns="" xmlns:a16="http://schemas.microsoft.com/office/drawing/2014/main" id="{7D2A85C4-456D-4DA0-BD26-C61F7F0C124F}"/>
              </a:ext>
            </a:extLst>
          </p:cNvPr>
          <p:cNvSpPr/>
          <p:nvPr/>
        </p:nvSpPr>
        <p:spPr>
          <a:xfrm rot="8042842">
            <a:off x="1159666" y="2480530"/>
            <a:ext cx="658019"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40281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A5B384C-8FF2-47B3-B18E-B56003EFEAC0}"/>
              </a:ext>
            </a:extLst>
          </p:cNvPr>
          <p:cNvPicPr>
            <a:picLocks noChangeAspect="1"/>
          </p:cNvPicPr>
          <p:nvPr/>
        </p:nvPicPr>
        <p:blipFill>
          <a:blip r:embed="rId2"/>
          <a:stretch>
            <a:fillRect/>
          </a:stretch>
        </p:blipFill>
        <p:spPr>
          <a:xfrm>
            <a:off x="0" y="1271587"/>
            <a:ext cx="4314825" cy="4729163"/>
          </a:xfrm>
          <a:prstGeom prst="rect">
            <a:avLst/>
          </a:prstGeom>
        </p:spPr>
      </p:pic>
      <p:sp>
        <p:nvSpPr>
          <p:cNvPr id="5" name="TextBox 4"/>
          <p:cNvSpPr txBox="1"/>
          <p:nvPr/>
        </p:nvSpPr>
        <p:spPr>
          <a:xfrm>
            <a:off x="4470400" y="1924735"/>
            <a:ext cx="4657320" cy="623248"/>
          </a:xfrm>
          <a:prstGeom prst="rect">
            <a:avLst/>
          </a:prstGeom>
          <a:noFill/>
        </p:spPr>
        <p:txBody>
          <a:bodyPr wrap="square" rtlCol="0">
            <a:spAutoFit/>
          </a:bodyPr>
          <a:lstStyle/>
          <a:p>
            <a:r>
              <a:rPr lang="en-US" sz="1350" dirty="0"/>
              <a:t>Second right click on the header of the leftmost column (</a:t>
            </a:r>
            <a:r>
              <a:rPr lang="en-US" sz="1350" dirty="0">
                <a:solidFill>
                  <a:srgbClr val="00B0F0"/>
                </a:solidFill>
              </a:rPr>
              <a:t>A</a:t>
            </a:r>
            <a:r>
              <a:rPr lang="en-US" sz="1350" dirty="0"/>
              <a:t>).</a:t>
            </a:r>
          </a:p>
          <a:p>
            <a:endParaRPr lang="en-US" sz="750" dirty="0"/>
          </a:p>
          <a:p>
            <a:r>
              <a:rPr lang="en-US" sz="1350" dirty="0"/>
              <a:t>Third, select </a:t>
            </a:r>
            <a:r>
              <a:rPr lang="en-US" sz="1350" dirty="0">
                <a:solidFill>
                  <a:srgbClr val="0070C0"/>
                </a:solidFill>
              </a:rPr>
              <a:t>Insert Cut Cells</a:t>
            </a:r>
            <a:r>
              <a:rPr lang="en-US" sz="1350" dirty="0"/>
              <a:t>. </a:t>
            </a:r>
          </a:p>
        </p:txBody>
      </p:sp>
      <p:sp>
        <p:nvSpPr>
          <p:cNvPr id="6" name="Title 1"/>
          <p:cNvSpPr txBox="1">
            <a:spLocks/>
          </p:cNvSpPr>
          <p:nvPr/>
        </p:nvSpPr>
        <p:spPr>
          <a:xfrm>
            <a:off x="5673436" y="1070372"/>
            <a:ext cx="174336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11</a:t>
            </a:r>
          </a:p>
        </p:txBody>
      </p:sp>
      <p:sp>
        <p:nvSpPr>
          <p:cNvPr id="7" name="Right Arrow 6">
            <a:extLst>
              <a:ext uri="{FF2B5EF4-FFF2-40B4-BE49-F238E27FC236}">
                <a16:creationId xmlns="" xmlns:a16="http://schemas.microsoft.com/office/drawing/2014/main" id="{7D2A85C4-456D-4DA0-BD26-C61F7F0C124F}"/>
              </a:ext>
            </a:extLst>
          </p:cNvPr>
          <p:cNvSpPr/>
          <p:nvPr/>
        </p:nvSpPr>
        <p:spPr>
          <a:xfrm rot="8042842">
            <a:off x="194467" y="2344070"/>
            <a:ext cx="658019"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6">
            <a:extLst>
              <a:ext uri="{FF2B5EF4-FFF2-40B4-BE49-F238E27FC236}">
                <a16:creationId xmlns="" xmlns:a16="http://schemas.microsoft.com/office/drawing/2014/main" id="{60290BC6-7C66-450B-BFC8-A62E637D473A}"/>
              </a:ext>
            </a:extLst>
          </p:cNvPr>
          <p:cNvSpPr/>
          <p:nvPr/>
        </p:nvSpPr>
        <p:spPr>
          <a:xfrm rot="10308089">
            <a:off x="1286666" y="3560197"/>
            <a:ext cx="658019"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55080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CEBF5FF-8DA1-476B-B1F9-4A150896EBAA}"/>
              </a:ext>
            </a:extLst>
          </p:cNvPr>
          <p:cNvPicPr>
            <a:picLocks noChangeAspect="1"/>
          </p:cNvPicPr>
          <p:nvPr/>
        </p:nvPicPr>
        <p:blipFill>
          <a:blip r:embed="rId2"/>
          <a:stretch>
            <a:fillRect/>
          </a:stretch>
        </p:blipFill>
        <p:spPr>
          <a:xfrm>
            <a:off x="3581" y="1293019"/>
            <a:ext cx="4314825" cy="4707731"/>
          </a:xfrm>
          <a:prstGeom prst="rect">
            <a:avLst/>
          </a:prstGeom>
        </p:spPr>
      </p:pic>
      <p:sp>
        <p:nvSpPr>
          <p:cNvPr id="5" name="TextBox 4"/>
          <p:cNvSpPr txBox="1"/>
          <p:nvPr/>
        </p:nvSpPr>
        <p:spPr>
          <a:xfrm>
            <a:off x="4470400" y="1924735"/>
            <a:ext cx="4657320" cy="507831"/>
          </a:xfrm>
          <a:prstGeom prst="rect">
            <a:avLst/>
          </a:prstGeom>
          <a:noFill/>
        </p:spPr>
        <p:txBody>
          <a:bodyPr wrap="square" rtlCol="0">
            <a:spAutoFit/>
          </a:bodyPr>
          <a:lstStyle/>
          <a:p>
            <a:r>
              <a:rPr lang="en-US" sz="1350" dirty="0"/>
              <a:t>Now the variables are in an order that will be amenable to multiple linear regression analysis in Excel. </a:t>
            </a:r>
          </a:p>
        </p:txBody>
      </p:sp>
      <p:sp>
        <p:nvSpPr>
          <p:cNvPr id="6" name="Title 1"/>
          <p:cNvSpPr txBox="1">
            <a:spLocks/>
          </p:cNvSpPr>
          <p:nvPr/>
        </p:nvSpPr>
        <p:spPr>
          <a:xfrm>
            <a:off x="5621482" y="1070372"/>
            <a:ext cx="179531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12</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20313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623248"/>
          </a:xfrm>
          <a:prstGeom prst="rect">
            <a:avLst/>
          </a:prstGeom>
          <a:noFill/>
        </p:spPr>
        <p:txBody>
          <a:bodyPr wrap="square" rtlCol="0">
            <a:spAutoFit/>
          </a:bodyPr>
          <a:lstStyle/>
          <a:p>
            <a:r>
              <a:rPr lang="en-US" sz="1350" dirty="0"/>
              <a:t>Click on the </a:t>
            </a:r>
            <a:r>
              <a:rPr lang="en-US" sz="1350" dirty="0">
                <a:solidFill>
                  <a:srgbClr val="0070C0"/>
                </a:solidFill>
              </a:rPr>
              <a:t>Data</a:t>
            </a:r>
            <a:r>
              <a:rPr lang="en-US" sz="1350" dirty="0"/>
              <a:t> tab.</a:t>
            </a:r>
          </a:p>
          <a:p>
            <a:endParaRPr lang="en-US" sz="750" dirty="0"/>
          </a:p>
          <a:p>
            <a:r>
              <a:rPr lang="en-US" sz="1350" dirty="0"/>
              <a:t>Click on the </a:t>
            </a:r>
            <a:r>
              <a:rPr lang="en-US" sz="1350" dirty="0">
                <a:solidFill>
                  <a:srgbClr val="0070C0"/>
                </a:solidFill>
              </a:rPr>
              <a:t>Data Analysis </a:t>
            </a:r>
            <a:r>
              <a:rPr lang="en-US" sz="1350" dirty="0"/>
              <a:t>button.</a:t>
            </a:r>
          </a:p>
        </p:txBody>
      </p:sp>
      <p:sp>
        <p:nvSpPr>
          <p:cNvPr id="6" name="Title 1"/>
          <p:cNvSpPr txBox="1">
            <a:spLocks/>
          </p:cNvSpPr>
          <p:nvPr/>
        </p:nvSpPr>
        <p:spPr>
          <a:xfrm>
            <a:off x="5621482" y="1070372"/>
            <a:ext cx="179531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13</a:t>
            </a:r>
          </a:p>
        </p:txBody>
      </p:sp>
      <p:pic>
        <p:nvPicPr>
          <p:cNvPr id="3" name="Picture 2">
            <a:extLst>
              <a:ext uri="{FF2B5EF4-FFF2-40B4-BE49-F238E27FC236}">
                <a16:creationId xmlns="" xmlns:a16="http://schemas.microsoft.com/office/drawing/2014/main" id="{62B54D20-DB11-40F8-A89F-A53013779628}"/>
              </a:ext>
            </a:extLst>
          </p:cNvPr>
          <p:cNvPicPr>
            <a:picLocks noChangeAspect="1"/>
          </p:cNvPicPr>
          <p:nvPr/>
        </p:nvPicPr>
        <p:blipFill>
          <a:blip r:embed="rId2"/>
          <a:stretch>
            <a:fillRect/>
          </a:stretch>
        </p:blipFill>
        <p:spPr>
          <a:xfrm>
            <a:off x="0" y="1293019"/>
            <a:ext cx="4314825" cy="4707731"/>
          </a:xfrm>
          <a:prstGeom prst="rect">
            <a:avLst/>
          </a:prstGeom>
        </p:spPr>
      </p:pic>
      <p:sp>
        <p:nvSpPr>
          <p:cNvPr id="7" name="Right Arrow 7">
            <a:extLst>
              <a:ext uri="{FF2B5EF4-FFF2-40B4-BE49-F238E27FC236}">
                <a16:creationId xmlns="" xmlns:a16="http://schemas.microsoft.com/office/drawing/2014/main" id="{B5DE6C03-F738-41A3-8588-99375DF8CF97}"/>
              </a:ext>
            </a:extLst>
          </p:cNvPr>
          <p:cNvSpPr/>
          <p:nvPr/>
        </p:nvSpPr>
        <p:spPr>
          <a:xfrm rot="8836228">
            <a:off x="1825046" y="116284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3066654F-54B9-4538-86CF-2967BD2B52C7}"/>
              </a:ext>
            </a:extLst>
          </p:cNvPr>
          <p:cNvSpPr/>
          <p:nvPr/>
        </p:nvSpPr>
        <p:spPr>
          <a:xfrm rot="17713660">
            <a:off x="2666465" y="200574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86848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417D4D-4EAA-4815-9032-AFE1850C0011}"/>
              </a:ext>
            </a:extLst>
          </p:cNvPr>
          <p:cNvPicPr>
            <a:picLocks noChangeAspect="1"/>
          </p:cNvPicPr>
          <p:nvPr/>
        </p:nvPicPr>
        <p:blipFill>
          <a:blip r:embed="rId2"/>
          <a:stretch>
            <a:fillRect/>
          </a:stretch>
        </p:blipFill>
        <p:spPr>
          <a:xfrm>
            <a:off x="0" y="1293019"/>
            <a:ext cx="4300538" cy="4707731"/>
          </a:xfrm>
          <a:prstGeom prst="rect">
            <a:avLst/>
          </a:prstGeom>
        </p:spPr>
      </p:pic>
      <p:sp>
        <p:nvSpPr>
          <p:cNvPr id="5" name="TextBox 4"/>
          <p:cNvSpPr txBox="1"/>
          <p:nvPr/>
        </p:nvSpPr>
        <p:spPr>
          <a:xfrm>
            <a:off x="4470400" y="1924735"/>
            <a:ext cx="4657320" cy="830997"/>
          </a:xfrm>
          <a:prstGeom prst="rect">
            <a:avLst/>
          </a:prstGeom>
          <a:noFill/>
        </p:spPr>
        <p:txBody>
          <a:bodyPr wrap="square" rtlCol="0">
            <a:spAutoFit/>
          </a:bodyPr>
          <a:lstStyle/>
          <a:p>
            <a:r>
              <a:rPr lang="en-US" sz="1350" dirty="0"/>
              <a:t>To specify our multiple linear regression model, in the </a:t>
            </a:r>
            <a:r>
              <a:rPr lang="en-US" sz="1350" dirty="0">
                <a:solidFill>
                  <a:srgbClr val="0070C0"/>
                </a:solidFill>
              </a:rPr>
              <a:t>Data Analysis </a:t>
            </a:r>
            <a:r>
              <a:rPr lang="en-US" sz="1350" dirty="0"/>
              <a:t>window, select </a:t>
            </a:r>
            <a:r>
              <a:rPr lang="en-US" sz="1350" dirty="0">
                <a:solidFill>
                  <a:srgbClr val="0070C0"/>
                </a:solidFill>
              </a:rPr>
              <a:t>Regression</a:t>
            </a:r>
            <a:r>
              <a:rPr lang="en-US" sz="1350" dirty="0"/>
              <a:t>.</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5538356" y="1070372"/>
            <a:ext cx="187844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14</a:t>
            </a:r>
          </a:p>
        </p:txBody>
      </p:sp>
      <p:sp>
        <p:nvSpPr>
          <p:cNvPr id="9" name="Right Arrow 7">
            <a:extLst>
              <a:ext uri="{FF2B5EF4-FFF2-40B4-BE49-F238E27FC236}">
                <a16:creationId xmlns="" xmlns:a16="http://schemas.microsoft.com/office/drawing/2014/main" id="{DB2B0093-1471-4E2B-A4F7-5B3B0D43CE8F}"/>
              </a:ext>
            </a:extLst>
          </p:cNvPr>
          <p:cNvSpPr/>
          <p:nvPr/>
        </p:nvSpPr>
        <p:spPr>
          <a:xfrm rot="8318125">
            <a:off x="3810996" y="153997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Arrow 7">
            <a:extLst>
              <a:ext uri="{FF2B5EF4-FFF2-40B4-BE49-F238E27FC236}">
                <a16:creationId xmlns="" xmlns:a16="http://schemas.microsoft.com/office/drawing/2014/main" id="{A16A1F08-7677-487B-AE02-BD331F0804E5}"/>
              </a:ext>
            </a:extLst>
          </p:cNvPr>
          <p:cNvSpPr/>
          <p:nvPr/>
        </p:nvSpPr>
        <p:spPr>
          <a:xfrm rot="17713660">
            <a:off x="938748" y="261945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422472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8786DA6-7064-4421-98DD-FFDCC80201E1}"/>
              </a:ext>
            </a:extLst>
          </p:cNvPr>
          <p:cNvPicPr>
            <a:picLocks noChangeAspect="1"/>
          </p:cNvPicPr>
          <p:nvPr/>
        </p:nvPicPr>
        <p:blipFill>
          <a:blip r:embed="rId2"/>
          <a:stretch>
            <a:fillRect/>
          </a:stretch>
        </p:blipFill>
        <p:spPr>
          <a:xfrm>
            <a:off x="0" y="1285875"/>
            <a:ext cx="4300538" cy="4714875"/>
          </a:xfrm>
          <a:prstGeom prst="rect">
            <a:avLst/>
          </a:prstGeom>
        </p:spPr>
      </p:pic>
      <p:sp>
        <p:nvSpPr>
          <p:cNvPr id="5" name="TextBox 4"/>
          <p:cNvSpPr txBox="1"/>
          <p:nvPr/>
        </p:nvSpPr>
        <p:spPr>
          <a:xfrm>
            <a:off x="4470400" y="1924735"/>
            <a:ext cx="4657320" cy="3254737"/>
          </a:xfrm>
          <a:prstGeom prst="rect">
            <a:avLst/>
          </a:prstGeom>
          <a:noFill/>
        </p:spPr>
        <p:txBody>
          <a:bodyPr wrap="square" rtlCol="0">
            <a:spAutoFit/>
          </a:bodyPr>
          <a:lstStyle/>
          <a:p>
            <a:r>
              <a:rPr lang="en-US" sz="1350" dirty="0"/>
              <a:t>When the </a:t>
            </a:r>
            <a:r>
              <a:rPr lang="en-US" sz="1350" dirty="0">
                <a:solidFill>
                  <a:srgbClr val="0070C0"/>
                </a:solidFill>
              </a:rPr>
              <a:t>Regression</a:t>
            </a:r>
            <a:r>
              <a:rPr lang="en-US" sz="1350" dirty="0"/>
              <a:t> window opens, in the field next to </a:t>
            </a:r>
            <a:r>
              <a:rPr lang="en-US" sz="1350" dirty="0">
                <a:solidFill>
                  <a:srgbClr val="0070C0"/>
                </a:solidFill>
              </a:rPr>
              <a:t>Input Y Range:</a:t>
            </a:r>
            <a:r>
              <a:rPr lang="en-US" sz="1350" dirty="0"/>
              <a:t> enter the range of cells that contains our criterion variable (Customer Service) and associated values, including the variable labels. Next, in the field next to </a:t>
            </a:r>
            <a:r>
              <a:rPr lang="en-US" sz="1350" dirty="0">
                <a:solidFill>
                  <a:srgbClr val="0070C0"/>
                </a:solidFill>
              </a:rPr>
              <a:t>Input X Range:</a:t>
            </a:r>
            <a:r>
              <a:rPr lang="en-US" sz="1350" dirty="0"/>
              <a:t> enter the range of cells that contains our predictor variables (Proactivity and SJT) and associated values, including the variable labels.</a:t>
            </a:r>
          </a:p>
          <a:p>
            <a:endParaRPr lang="en-US" sz="750" dirty="0"/>
          </a:p>
          <a:p>
            <a:r>
              <a:rPr lang="en-US" sz="1350" dirty="0"/>
              <a:t>Check the box next to </a:t>
            </a:r>
            <a:r>
              <a:rPr lang="en-US" sz="1350" dirty="0">
                <a:solidFill>
                  <a:srgbClr val="0070C0"/>
                </a:solidFill>
              </a:rPr>
              <a:t>Labels</a:t>
            </a:r>
            <a:r>
              <a:rPr lang="en-US" sz="1350" dirty="0"/>
              <a:t>.</a:t>
            </a:r>
          </a:p>
          <a:p>
            <a:endParaRPr lang="en-US" sz="750" dirty="0"/>
          </a:p>
          <a:p>
            <a:r>
              <a:rPr lang="en-US" sz="1350" dirty="0"/>
              <a:t>Click the bubble next to </a:t>
            </a:r>
            <a:r>
              <a:rPr lang="en-US" sz="1350" dirty="0">
                <a:solidFill>
                  <a:srgbClr val="0070C0"/>
                </a:solidFill>
              </a:rPr>
              <a:t>New Worksheet Ply</a:t>
            </a:r>
            <a:r>
              <a:rPr lang="en-US" sz="1350" dirty="0"/>
              <a:t>.</a:t>
            </a:r>
          </a:p>
          <a:p>
            <a:endParaRPr lang="en-US" sz="750" dirty="0"/>
          </a:p>
          <a:p>
            <a:r>
              <a:rPr lang="en-US" sz="1350" dirty="0"/>
              <a:t>If you would like, next to </a:t>
            </a:r>
            <a:r>
              <a:rPr lang="en-US" sz="1350" dirty="0">
                <a:solidFill>
                  <a:srgbClr val="0070C0"/>
                </a:solidFill>
              </a:rPr>
              <a:t>New Worksheet Ply:</a:t>
            </a:r>
            <a:r>
              <a:rPr lang="en-US" sz="1350" dirty="0"/>
              <a:t>, type in what you would like to name the new sheet. Here, “Regression” is entered in the field.</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5631874" y="1070372"/>
            <a:ext cx="178492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15</a:t>
            </a:r>
          </a:p>
        </p:txBody>
      </p:sp>
      <p:sp>
        <p:nvSpPr>
          <p:cNvPr id="8" name="Right Arrow 7">
            <a:extLst>
              <a:ext uri="{FF2B5EF4-FFF2-40B4-BE49-F238E27FC236}">
                <a16:creationId xmlns="" xmlns:a16="http://schemas.microsoft.com/office/drawing/2014/main" id="{139DC3BC-FAD6-439D-A865-4EEDC475884C}"/>
              </a:ext>
            </a:extLst>
          </p:cNvPr>
          <p:cNvSpPr/>
          <p:nvPr/>
        </p:nvSpPr>
        <p:spPr>
          <a:xfrm rot="1779707">
            <a:off x="2948470" y="145640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11" name="Right Arrow 7">
            <a:extLst>
              <a:ext uri="{FF2B5EF4-FFF2-40B4-BE49-F238E27FC236}">
                <a16:creationId xmlns="" xmlns:a16="http://schemas.microsoft.com/office/drawing/2014/main" id="{BD7C1A5D-CCB1-4127-80D1-8B1002F55F96}"/>
              </a:ext>
            </a:extLst>
          </p:cNvPr>
          <p:cNvSpPr/>
          <p:nvPr/>
        </p:nvSpPr>
        <p:spPr>
          <a:xfrm rot="1624746">
            <a:off x="1722184" y="170699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12" name="Right Arrow 7">
            <a:extLst>
              <a:ext uri="{FF2B5EF4-FFF2-40B4-BE49-F238E27FC236}">
                <a16:creationId xmlns="" xmlns:a16="http://schemas.microsoft.com/office/drawing/2014/main" id="{8A2289EB-05A6-4EB0-80A3-5634AA7C2289}"/>
              </a:ext>
            </a:extLst>
          </p:cNvPr>
          <p:cNvSpPr/>
          <p:nvPr/>
        </p:nvSpPr>
        <p:spPr>
          <a:xfrm rot="924305">
            <a:off x="590832" y="207844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13" name="Right Arrow 7">
            <a:extLst>
              <a:ext uri="{FF2B5EF4-FFF2-40B4-BE49-F238E27FC236}">
                <a16:creationId xmlns="" xmlns:a16="http://schemas.microsoft.com/office/drawing/2014/main" id="{0E001709-E79E-49F4-ADC9-313C5E0BFB0F}"/>
              </a:ext>
            </a:extLst>
          </p:cNvPr>
          <p:cNvSpPr/>
          <p:nvPr/>
        </p:nvSpPr>
        <p:spPr>
          <a:xfrm>
            <a:off x="593434" y="290598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14" name="Right Arrow 7">
            <a:extLst>
              <a:ext uri="{FF2B5EF4-FFF2-40B4-BE49-F238E27FC236}">
                <a16:creationId xmlns="" xmlns:a16="http://schemas.microsoft.com/office/drawing/2014/main" id="{FDE2DB59-661D-4C5A-B4F0-121DBD4FD8F8}"/>
              </a:ext>
            </a:extLst>
          </p:cNvPr>
          <p:cNvSpPr/>
          <p:nvPr/>
        </p:nvSpPr>
        <p:spPr>
          <a:xfrm rot="18936561">
            <a:off x="1790988" y="316589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340946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86D496F-EC05-4CF0-8A3B-A765868E0FAF}"/>
              </a:ext>
            </a:extLst>
          </p:cNvPr>
          <p:cNvPicPr>
            <a:picLocks noChangeAspect="1"/>
          </p:cNvPicPr>
          <p:nvPr/>
        </p:nvPicPr>
        <p:blipFill>
          <a:blip r:embed="rId2"/>
          <a:stretch>
            <a:fillRect/>
          </a:stretch>
        </p:blipFill>
        <p:spPr>
          <a:xfrm>
            <a:off x="0" y="1185862"/>
            <a:ext cx="5272088" cy="4814888"/>
          </a:xfrm>
          <a:prstGeom prst="rect">
            <a:avLst/>
          </a:prstGeom>
        </p:spPr>
      </p:pic>
      <p:sp>
        <p:nvSpPr>
          <p:cNvPr id="5" name="TextBox 4"/>
          <p:cNvSpPr txBox="1"/>
          <p:nvPr/>
        </p:nvSpPr>
        <p:spPr>
          <a:xfrm>
            <a:off x="5405194" y="1924735"/>
            <a:ext cx="3722526" cy="2077492"/>
          </a:xfrm>
          <a:prstGeom prst="rect">
            <a:avLst/>
          </a:prstGeom>
          <a:noFill/>
        </p:spPr>
        <p:txBody>
          <a:bodyPr wrap="square" rtlCol="0">
            <a:spAutoFit/>
          </a:bodyPr>
          <a:lstStyle/>
          <a:p>
            <a:r>
              <a:rPr lang="en-US" sz="1350" dirty="0"/>
              <a:t>A new sheet should appear in your workbook that </a:t>
            </a:r>
            <a:r>
              <a:rPr lang="en-US" sz="1350" dirty="0" smtClean="0"/>
              <a:t>Regression </a:t>
            </a:r>
            <a:r>
              <a:rPr lang="en-US" sz="1350" dirty="0"/>
              <a:t>(or whatever you named </a:t>
            </a:r>
            <a:r>
              <a:rPr lang="en-US" sz="1350"/>
              <a:t>the </a:t>
            </a:r>
            <a:r>
              <a:rPr lang="en-US" sz="1350" smtClean="0"/>
              <a:t>new sheet </a:t>
            </a:r>
            <a:r>
              <a:rPr lang="en-US" sz="1350" dirty="0"/>
              <a:t>in the previous step). This sheet contains your multiple linear regression model output.</a:t>
            </a:r>
          </a:p>
          <a:p>
            <a:endParaRPr lang="en-US" sz="750" dirty="0"/>
          </a:p>
          <a:p>
            <a:r>
              <a:rPr lang="en-US" sz="1350" dirty="0"/>
              <a:t>Note that the number of digits after the decimal point varies and that some of the values in the output are in scientific notation (e.g., </a:t>
            </a:r>
            <a:r>
              <a:rPr lang="en-US" sz="1350" dirty="0" smtClean="0"/>
              <a:t>2.66E–21</a:t>
            </a:r>
            <a:r>
              <a:rPr lang="en-US" sz="1350" dirty="0"/>
              <a:t>). </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16</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324268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4372C67-4325-4BEE-9B99-61081D048A79}"/>
              </a:ext>
            </a:extLst>
          </p:cNvPr>
          <p:cNvPicPr>
            <a:picLocks noChangeAspect="1"/>
          </p:cNvPicPr>
          <p:nvPr/>
        </p:nvPicPr>
        <p:blipFill>
          <a:blip r:embed="rId2"/>
          <a:stretch>
            <a:fillRect/>
          </a:stretch>
        </p:blipFill>
        <p:spPr>
          <a:xfrm>
            <a:off x="3580" y="1185862"/>
            <a:ext cx="5272088" cy="4814888"/>
          </a:xfrm>
          <a:prstGeom prst="rect">
            <a:avLst/>
          </a:prstGeom>
        </p:spPr>
      </p:pic>
      <p:sp>
        <p:nvSpPr>
          <p:cNvPr id="5" name="TextBox 4"/>
          <p:cNvSpPr txBox="1"/>
          <p:nvPr/>
        </p:nvSpPr>
        <p:spPr>
          <a:xfrm>
            <a:off x="5405194" y="1924735"/>
            <a:ext cx="3722526" cy="1246495"/>
          </a:xfrm>
          <a:prstGeom prst="rect">
            <a:avLst/>
          </a:prstGeom>
          <a:noFill/>
        </p:spPr>
        <p:txBody>
          <a:bodyPr wrap="square" rtlCol="0">
            <a:spAutoFit/>
          </a:bodyPr>
          <a:lstStyle/>
          <a:p>
            <a:r>
              <a:rPr lang="en-US" sz="1350" dirty="0"/>
              <a:t>To make your output easier to read, consider formatting the values to have </a:t>
            </a:r>
            <a:r>
              <a:rPr lang="en-US" sz="1350" smtClean="0"/>
              <a:t>two or </a:t>
            </a:r>
            <a:r>
              <a:rPr lang="en-US" sz="1350" dirty="0" smtClean="0"/>
              <a:t>three </a:t>
            </a:r>
            <a:r>
              <a:rPr lang="en-US" sz="1350" dirty="0"/>
              <a:t>digits after the decimal. </a:t>
            </a:r>
          </a:p>
          <a:p>
            <a:endParaRPr lang="en-US" sz="750" dirty="0"/>
          </a:p>
          <a:p>
            <a:r>
              <a:rPr lang="en-US" sz="1350" dirty="0"/>
              <a:t>To do so, first, select all of the cells in the output. </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17</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19</a:t>
            </a:fld>
            <a:endParaRPr lang="en-US" dirty="0"/>
          </a:p>
        </p:txBody>
      </p:sp>
    </p:spTree>
    <p:extLst>
      <p:ext uri="{BB962C8B-B14F-4D97-AF65-F5344CB8AC3E}">
        <p14:creationId xmlns:p14="http://schemas.microsoft.com/office/powerpoint/2010/main" val="218994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500438"/>
          </a:xfrm>
        </p:spPr>
        <p:txBody>
          <a:bodyPr>
            <a:normAutofit fontScale="70000" lnSpcReduction="20000"/>
          </a:bodyPr>
          <a:lstStyle/>
          <a:p>
            <a:pPr marL="0" indent="0">
              <a:buNone/>
            </a:pPr>
            <a:r>
              <a:rPr lang="en-US" dirty="0"/>
              <a:t>In this Excel Extension tutorial, you will learn how to assess the criterion-related validity of selection procedures using correlation and regression analyses. </a:t>
            </a:r>
          </a:p>
          <a:p>
            <a:pPr marL="0" indent="0">
              <a:buNone/>
            </a:pPr>
            <a:endParaRPr lang="en-US" sz="825" dirty="0"/>
          </a:p>
          <a:p>
            <a:pPr marL="0" indent="0">
              <a:buNone/>
            </a:pPr>
            <a:r>
              <a:rPr lang="en-US" dirty="0"/>
              <a:t>For the purposes of this exercise, imagine that your HR team is revamping the selection procedures for the Sales Associate job. Your team has conducted a concurrent validation study in which Sales Associate job incumbents complete the following selection procedures: proactivity assessment, emotional intelligence inventory, and situational judgment test (SJT). With regard to the criterion (outcome) of interest, the job incumbents were also assessed in terms of their customer service job performance. </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5194" y="1924735"/>
            <a:ext cx="3722526" cy="507831"/>
          </a:xfrm>
          <a:prstGeom prst="rect">
            <a:avLst/>
          </a:prstGeom>
          <a:noFill/>
        </p:spPr>
        <p:txBody>
          <a:bodyPr wrap="square" rtlCol="0">
            <a:spAutoFit/>
          </a:bodyPr>
          <a:lstStyle/>
          <a:p>
            <a:r>
              <a:rPr lang="en-US" sz="1350" dirty="0"/>
              <a:t>Second, click on the </a:t>
            </a:r>
            <a:r>
              <a:rPr lang="en-US" sz="1350" dirty="0">
                <a:solidFill>
                  <a:srgbClr val="0070C0"/>
                </a:solidFill>
              </a:rPr>
              <a:t>Home</a:t>
            </a:r>
            <a:r>
              <a:rPr lang="en-US" sz="1350" dirty="0"/>
              <a:t> tab, and click the small box with the arrow in the </a:t>
            </a:r>
            <a:r>
              <a:rPr lang="en-US" sz="1350" dirty="0">
                <a:solidFill>
                  <a:srgbClr val="0070C0"/>
                </a:solidFill>
              </a:rPr>
              <a:t>Number</a:t>
            </a:r>
            <a:r>
              <a:rPr lang="en-US" sz="1350" dirty="0"/>
              <a:t> section.</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18</a:t>
            </a:r>
          </a:p>
        </p:txBody>
      </p:sp>
      <p:pic>
        <p:nvPicPr>
          <p:cNvPr id="4" name="Picture 3">
            <a:extLst>
              <a:ext uri="{FF2B5EF4-FFF2-40B4-BE49-F238E27FC236}">
                <a16:creationId xmlns="" xmlns:a16="http://schemas.microsoft.com/office/drawing/2014/main" id="{25F31233-E9F6-4C64-95B1-097B160234F4}"/>
              </a:ext>
            </a:extLst>
          </p:cNvPr>
          <p:cNvPicPr>
            <a:picLocks noChangeAspect="1"/>
          </p:cNvPicPr>
          <p:nvPr/>
        </p:nvPicPr>
        <p:blipFill>
          <a:blip r:embed="rId2"/>
          <a:stretch>
            <a:fillRect/>
          </a:stretch>
        </p:blipFill>
        <p:spPr>
          <a:xfrm>
            <a:off x="0" y="1185862"/>
            <a:ext cx="5272088" cy="4814888"/>
          </a:xfrm>
          <a:prstGeom prst="rect">
            <a:avLst/>
          </a:prstGeom>
        </p:spPr>
      </p:pic>
      <p:sp>
        <p:nvSpPr>
          <p:cNvPr id="7" name="Right Arrow 7">
            <a:extLst>
              <a:ext uri="{FF2B5EF4-FFF2-40B4-BE49-F238E27FC236}">
                <a16:creationId xmlns="" xmlns:a16="http://schemas.microsoft.com/office/drawing/2014/main" id="{3C434041-BE55-4B85-AD32-5C1ABAABAFE2}"/>
              </a:ext>
            </a:extLst>
          </p:cNvPr>
          <p:cNvSpPr/>
          <p:nvPr/>
        </p:nvSpPr>
        <p:spPr>
          <a:xfrm rot="8318125">
            <a:off x="2934695" y="179467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38BE664A-AAF1-401C-8EC9-9D699E5220A5}"/>
              </a:ext>
            </a:extLst>
          </p:cNvPr>
          <p:cNvSpPr/>
          <p:nvPr/>
        </p:nvSpPr>
        <p:spPr>
          <a:xfrm rot="17713660">
            <a:off x="-7970" y="164892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20</a:t>
            </a:fld>
            <a:endParaRPr lang="en-US" dirty="0"/>
          </a:p>
        </p:txBody>
      </p:sp>
    </p:spTree>
    <p:extLst>
      <p:ext uri="{BB962C8B-B14F-4D97-AF65-F5344CB8AC3E}">
        <p14:creationId xmlns:p14="http://schemas.microsoft.com/office/powerpoint/2010/main" val="17480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0604087-0EF5-492D-867D-1E642B16AB33}"/>
              </a:ext>
            </a:extLst>
          </p:cNvPr>
          <p:cNvPicPr>
            <a:picLocks noChangeAspect="1"/>
          </p:cNvPicPr>
          <p:nvPr/>
        </p:nvPicPr>
        <p:blipFill>
          <a:blip r:embed="rId2"/>
          <a:stretch>
            <a:fillRect/>
          </a:stretch>
        </p:blipFill>
        <p:spPr>
          <a:xfrm>
            <a:off x="0" y="1178719"/>
            <a:ext cx="5272088" cy="4822031"/>
          </a:xfrm>
          <a:prstGeom prst="rect">
            <a:avLst/>
          </a:prstGeom>
        </p:spPr>
      </p:pic>
      <p:sp>
        <p:nvSpPr>
          <p:cNvPr id="5" name="TextBox 4"/>
          <p:cNvSpPr txBox="1"/>
          <p:nvPr/>
        </p:nvSpPr>
        <p:spPr>
          <a:xfrm>
            <a:off x="5405194" y="1924735"/>
            <a:ext cx="3722526" cy="1777410"/>
          </a:xfrm>
          <a:prstGeom prst="rect">
            <a:avLst/>
          </a:prstGeom>
          <a:noFill/>
        </p:spPr>
        <p:txBody>
          <a:bodyPr wrap="square" rtlCol="0">
            <a:spAutoFit/>
          </a:bodyPr>
          <a:lstStyle/>
          <a:p>
            <a:r>
              <a:rPr lang="en-US" sz="1350" dirty="0"/>
              <a:t>Third, in the </a:t>
            </a:r>
            <a:r>
              <a:rPr lang="en-US" sz="1350" dirty="0">
                <a:solidFill>
                  <a:srgbClr val="0070C0"/>
                </a:solidFill>
              </a:rPr>
              <a:t>Number</a:t>
            </a:r>
            <a:r>
              <a:rPr lang="en-US" sz="1350" dirty="0"/>
              <a:t> tab of the </a:t>
            </a:r>
            <a:r>
              <a:rPr lang="en-US" sz="1350" dirty="0">
                <a:solidFill>
                  <a:srgbClr val="0070C0"/>
                </a:solidFill>
              </a:rPr>
              <a:t>Format Cells </a:t>
            </a:r>
            <a:r>
              <a:rPr lang="en-US" sz="1350" dirty="0"/>
              <a:t>window, click </a:t>
            </a:r>
            <a:r>
              <a:rPr lang="en-US" sz="1350" dirty="0">
                <a:solidFill>
                  <a:srgbClr val="0070C0"/>
                </a:solidFill>
              </a:rPr>
              <a:t>Custom</a:t>
            </a:r>
            <a:r>
              <a:rPr lang="en-US" sz="1350" dirty="0"/>
              <a:t> from the </a:t>
            </a:r>
            <a:r>
              <a:rPr lang="en-US" sz="1350" dirty="0">
                <a:solidFill>
                  <a:srgbClr val="0070C0"/>
                </a:solidFill>
              </a:rPr>
              <a:t>Category:</a:t>
            </a:r>
            <a:r>
              <a:rPr lang="en-US" sz="1350" dirty="0"/>
              <a:t> list. </a:t>
            </a:r>
          </a:p>
          <a:p>
            <a:endParaRPr lang="en-US" sz="750" dirty="0"/>
          </a:p>
          <a:p>
            <a:r>
              <a:rPr lang="en-US" sz="1350" dirty="0"/>
              <a:t>In the field under </a:t>
            </a:r>
            <a:r>
              <a:rPr lang="en-US" sz="1350" dirty="0">
                <a:solidFill>
                  <a:srgbClr val="0070C0"/>
                </a:solidFill>
              </a:rPr>
              <a:t>Type:</a:t>
            </a:r>
            <a:r>
              <a:rPr lang="en-US" sz="1350" dirty="0"/>
              <a:t>, enter the following format .000 to designate that you do not want a zero before the decimal point and only want three zeroes after the decimal point.  </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19</a:t>
            </a:r>
          </a:p>
        </p:txBody>
      </p:sp>
      <p:sp>
        <p:nvSpPr>
          <p:cNvPr id="7" name="Right Arrow 7">
            <a:extLst>
              <a:ext uri="{FF2B5EF4-FFF2-40B4-BE49-F238E27FC236}">
                <a16:creationId xmlns="" xmlns:a16="http://schemas.microsoft.com/office/drawing/2014/main" id="{3C434041-BE55-4B85-AD32-5C1ABAABAFE2}"/>
              </a:ext>
            </a:extLst>
          </p:cNvPr>
          <p:cNvSpPr/>
          <p:nvPr/>
        </p:nvSpPr>
        <p:spPr>
          <a:xfrm rot="8318125">
            <a:off x="2439394" y="194803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38BE664A-AAF1-401C-8EC9-9D699E5220A5}"/>
              </a:ext>
            </a:extLst>
          </p:cNvPr>
          <p:cNvSpPr/>
          <p:nvPr/>
        </p:nvSpPr>
        <p:spPr>
          <a:xfrm rot="20415751">
            <a:off x="703229" y="288238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7">
            <a:extLst>
              <a:ext uri="{FF2B5EF4-FFF2-40B4-BE49-F238E27FC236}">
                <a16:creationId xmlns="" xmlns:a16="http://schemas.microsoft.com/office/drawing/2014/main" id="{BCAAFF4C-F2E8-4AA2-BAF5-0EAE9EDD76AE}"/>
              </a:ext>
            </a:extLst>
          </p:cNvPr>
          <p:cNvSpPr/>
          <p:nvPr/>
        </p:nvSpPr>
        <p:spPr>
          <a:xfrm rot="3226003">
            <a:off x="3366494" y="399059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0" name="Slide Number Placeholder 9"/>
          <p:cNvSpPr>
            <a:spLocks noGrp="1"/>
          </p:cNvSpPr>
          <p:nvPr>
            <p:ph type="sldNum" sz="quarter" idx="12"/>
          </p:nvPr>
        </p:nvSpPr>
        <p:spPr/>
        <p:txBody>
          <a:bodyPr/>
          <a:lstStyle/>
          <a:p>
            <a:fld id="{36AF09C5-D76C-4469-9022-20CD3FB43967}" type="slidenum">
              <a:rPr lang="en-US" smtClean="0"/>
              <a:t>21</a:t>
            </a:fld>
            <a:endParaRPr lang="en-US" dirty="0"/>
          </a:p>
        </p:txBody>
      </p:sp>
    </p:spTree>
    <p:extLst>
      <p:ext uri="{BB962C8B-B14F-4D97-AF65-F5344CB8AC3E}">
        <p14:creationId xmlns:p14="http://schemas.microsoft.com/office/powerpoint/2010/main" val="239952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029AC51-384A-47E3-888F-202B50C3385A}"/>
              </a:ext>
            </a:extLst>
          </p:cNvPr>
          <p:cNvPicPr>
            <a:picLocks noChangeAspect="1"/>
          </p:cNvPicPr>
          <p:nvPr/>
        </p:nvPicPr>
        <p:blipFill>
          <a:blip r:embed="rId2"/>
          <a:stretch>
            <a:fillRect/>
          </a:stretch>
        </p:blipFill>
        <p:spPr>
          <a:xfrm>
            <a:off x="0" y="1185862"/>
            <a:ext cx="5272088" cy="4814888"/>
          </a:xfrm>
          <a:prstGeom prst="rect">
            <a:avLst/>
          </a:prstGeom>
        </p:spPr>
      </p:pic>
      <p:sp>
        <p:nvSpPr>
          <p:cNvPr id="5" name="TextBox 4"/>
          <p:cNvSpPr txBox="1"/>
          <p:nvPr/>
        </p:nvSpPr>
        <p:spPr>
          <a:xfrm>
            <a:off x="5405194" y="1924735"/>
            <a:ext cx="3722526" cy="2285241"/>
          </a:xfrm>
          <a:prstGeom prst="rect">
            <a:avLst/>
          </a:prstGeom>
          <a:noFill/>
        </p:spPr>
        <p:txBody>
          <a:bodyPr wrap="square" rtlCol="0">
            <a:spAutoFit/>
          </a:bodyPr>
          <a:lstStyle/>
          <a:p>
            <a:r>
              <a:rPr lang="en-US" sz="1350" dirty="0"/>
              <a:t>Now the output is a bit easier to read.</a:t>
            </a:r>
          </a:p>
          <a:p>
            <a:endParaRPr lang="en-US" sz="750" dirty="0"/>
          </a:p>
          <a:p>
            <a:r>
              <a:rPr lang="en-US" sz="1350" dirty="0"/>
              <a:t>In the </a:t>
            </a:r>
            <a:r>
              <a:rPr lang="en-US" sz="1350" dirty="0">
                <a:solidFill>
                  <a:srgbClr val="0070C0"/>
                </a:solidFill>
              </a:rPr>
              <a:t>Regression Statistics </a:t>
            </a:r>
            <a:r>
              <a:rPr lang="en-US" sz="1350" dirty="0"/>
              <a:t>table, note that the </a:t>
            </a:r>
            <a:r>
              <a:rPr lang="en-US" sz="1350" dirty="0">
                <a:solidFill>
                  <a:srgbClr val="0070C0"/>
                </a:solidFill>
              </a:rPr>
              <a:t>R Square</a:t>
            </a:r>
            <a:r>
              <a:rPr lang="en-US" sz="1350" dirty="0"/>
              <a:t> value is .264, which means that collectively the predictor variables in the model (Proactivity and SJT) explain 26.4% (.264 </a:t>
            </a:r>
            <a:r>
              <a:rPr lang="en-US" sz="1350" dirty="0" smtClean="0">
                <a:sym typeface="Symbol" panose="05050102010706020507" pitchFamily="18" charset="2"/>
              </a:rPr>
              <a:t></a:t>
            </a:r>
            <a:r>
              <a:rPr lang="en-US" sz="1350" dirty="0" smtClean="0"/>
              <a:t> </a:t>
            </a:r>
            <a:r>
              <a:rPr lang="en-US" sz="1350" dirty="0"/>
              <a:t>100) of the variance in the criterion (Customer Service). This may not seem like a large amount of variance explained, but this is actually quite good for a criterion-related validity study. </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20</a:t>
            </a:r>
          </a:p>
        </p:txBody>
      </p:sp>
      <p:sp>
        <p:nvSpPr>
          <p:cNvPr id="10" name="Right Arrow 7">
            <a:extLst>
              <a:ext uri="{FF2B5EF4-FFF2-40B4-BE49-F238E27FC236}">
                <a16:creationId xmlns="" xmlns:a16="http://schemas.microsoft.com/office/drawing/2014/main" id="{6F48BEAB-5CB5-47CE-A646-7A226DECDBB3}"/>
              </a:ext>
            </a:extLst>
          </p:cNvPr>
          <p:cNvSpPr/>
          <p:nvPr/>
        </p:nvSpPr>
        <p:spPr>
          <a:xfrm rot="9556097">
            <a:off x="1586449" y="308025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22</a:t>
            </a:fld>
            <a:endParaRPr lang="en-US" dirty="0"/>
          </a:p>
        </p:txBody>
      </p:sp>
    </p:spTree>
    <p:extLst>
      <p:ext uri="{BB962C8B-B14F-4D97-AF65-F5344CB8AC3E}">
        <p14:creationId xmlns:p14="http://schemas.microsoft.com/office/powerpoint/2010/main" val="285635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029AC51-384A-47E3-888F-202B50C3385A}"/>
              </a:ext>
            </a:extLst>
          </p:cNvPr>
          <p:cNvPicPr>
            <a:picLocks noChangeAspect="1"/>
          </p:cNvPicPr>
          <p:nvPr/>
        </p:nvPicPr>
        <p:blipFill>
          <a:blip r:embed="rId2"/>
          <a:stretch>
            <a:fillRect/>
          </a:stretch>
        </p:blipFill>
        <p:spPr>
          <a:xfrm>
            <a:off x="0" y="1185862"/>
            <a:ext cx="5272088" cy="4814888"/>
          </a:xfrm>
          <a:prstGeom prst="rect">
            <a:avLst/>
          </a:prstGeom>
        </p:spPr>
      </p:pic>
      <p:sp>
        <p:nvSpPr>
          <p:cNvPr id="5" name="TextBox 4"/>
          <p:cNvSpPr txBox="1"/>
          <p:nvPr/>
        </p:nvSpPr>
        <p:spPr>
          <a:xfrm>
            <a:off x="5405194" y="1924735"/>
            <a:ext cx="3722526" cy="4593565"/>
          </a:xfrm>
          <a:prstGeom prst="rect">
            <a:avLst/>
          </a:prstGeom>
          <a:noFill/>
        </p:spPr>
        <p:txBody>
          <a:bodyPr wrap="square" rtlCol="0">
            <a:spAutoFit/>
          </a:bodyPr>
          <a:lstStyle/>
          <a:p>
            <a:r>
              <a:rPr lang="en-US" sz="1350" dirty="0"/>
              <a:t>In the table at the very bottom, you will find your regression model estimates. The first column contains the names of the predictor variables and the intercept. The second column contains the regression weights (coefficients). The fifth column contains the </a:t>
            </a:r>
            <a:r>
              <a:rPr lang="en-US" sz="1350" i="1" dirty="0"/>
              <a:t>p</a:t>
            </a:r>
            <a:r>
              <a:rPr lang="en-US" sz="1350" dirty="0"/>
              <a:t> values associated with the regression weights, which we use to determine whether they are statistically significant (i.e., significantly different from zero).</a:t>
            </a:r>
          </a:p>
          <a:p>
            <a:endParaRPr lang="en-US" sz="750" dirty="0"/>
          </a:p>
          <a:p>
            <a:r>
              <a:rPr lang="en-US" sz="1350" dirty="0"/>
              <a:t>As you can see, the regression weights for Proactivity and SJT (in relation to Customer Service) have </a:t>
            </a:r>
            <a:r>
              <a:rPr lang="en-US" sz="1350" i="1" dirty="0"/>
              <a:t>p</a:t>
            </a:r>
            <a:r>
              <a:rPr lang="en-US" sz="1350" dirty="0"/>
              <a:t> values that are less than the conventional cutoff </a:t>
            </a:r>
            <a:r>
              <a:rPr lang="en-US" sz="1350" dirty="0" smtClean="0"/>
              <a:t>(</a:t>
            </a:r>
            <a:r>
              <a:rPr lang="en-US" sz="1350" dirty="0" smtClean="0">
                <a:sym typeface="Symbol" panose="05050102010706020507" pitchFamily="18" charset="2"/>
              </a:rPr>
              <a:t></a:t>
            </a:r>
            <a:r>
              <a:rPr lang="en-US" sz="1350" dirty="0" smtClean="0"/>
              <a:t> </a:t>
            </a:r>
            <a:r>
              <a:rPr lang="en-US" sz="1350" dirty="0"/>
              <a:t>level) of .05, which means we can treat these as statistically significant.</a:t>
            </a:r>
          </a:p>
          <a:p>
            <a:endParaRPr lang="en-US" sz="750" dirty="0"/>
          </a:p>
          <a:p>
            <a:r>
              <a:rPr lang="en-US" sz="1350" dirty="0"/>
              <a:t>Using the regression weights, we can write the following regression equation:</a:t>
            </a:r>
          </a:p>
          <a:p>
            <a:endParaRPr lang="en-US" sz="750" dirty="0"/>
          </a:p>
          <a:p>
            <a:r>
              <a:rPr lang="en-US" sz="1350" i="1" dirty="0"/>
              <a:t>Y</a:t>
            </a:r>
            <a:r>
              <a:rPr lang="en-US" sz="1350" dirty="0"/>
              <a:t> = 5.527 + .385(Proactivity score) + .567(SJT score) </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21</a:t>
            </a:r>
          </a:p>
        </p:txBody>
      </p:sp>
      <p:sp>
        <p:nvSpPr>
          <p:cNvPr id="11" name="Right Arrow 7">
            <a:extLst>
              <a:ext uri="{FF2B5EF4-FFF2-40B4-BE49-F238E27FC236}">
                <a16:creationId xmlns="" xmlns:a16="http://schemas.microsoft.com/office/drawing/2014/main" id="{17C80374-0142-4197-964F-64BC9D1B605B}"/>
              </a:ext>
            </a:extLst>
          </p:cNvPr>
          <p:cNvSpPr/>
          <p:nvPr/>
        </p:nvSpPr>
        <p:spPr>
          <a:xfrm rot="4097618">
            <a:off x="748247" y="444525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Arrow 7">
            <a:extLst>
              <a:ext uri="{FF2B5EF4-FFF2-40B4-BE49-F238E27FC236}">
                <a16:creationId xmlns="" xmlns:a16="http://schemas.microsoft.com/office/drawing/2014/main" id="{602B7563-7EA0-48F3-BB8D-36F3BB108B3E}"/>
              </a:ext>
            </a:extLst>
          </p:cNvPr>
          <p:cNvSpPr/>
          <p:nvPr/>
        </p:nvSpPr>
        <p:spPr>
          <a:xfrm rot="4097618">
            <a:off x="2325895" y="441985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23</a:t>
            </a:fld>
            <a:endParaRPr lang="en-US" dirty="0"/>
          </a:p>
        </p:txBody>
      </p:sp>
    </p:spTree>
    <p:extLst>
      <p:ext uri="{BB962C8B-B14F-4D97-AF65-F5344CB8AC3E}">
        <p14:creationId xmlns:p14="http://schemas.microsoft.com/office/powerpoint/2010/main" val="251865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134F16F-7DB7-4398-A27E-8DC9CF62356F}"/>
              </a:ext>
            </a:extLst>
          </p:cNvPr>
          <p:cNvPicPr>
            <a:picLocks noChangeAspect="1"/>
          </p:cNvPicPr>
          <p:nvPr/>
        </p:nvPicPr>
        <p:blipFill>
          <a:blip r:embed="rId2"/>
          <a:stretch>
            <a:fillRect/>
          </a:stretch>
        </p:blipFill>
        <p:spPr>
          <a:xfrm>
            <a:off x="0" y="1185862"/>
            <a:ext cx="5272088" cy="4814888"/>
          </a:xfrm>
          <a:prstGeom prst="rect">
            <a:avLst/>
          </a:prstGeom>
        </p:spPr>
      </p:pic>
      <p:sp>
        <p:nvSpPr>
          <p:cNvPr id="5" name="TextBox 4"/>
          <p:cNvSpPr txBox="1"/>
          <p:nvPr/>
        </p:nvSpPr>
        <p:spPr>
          <a:xfrm>
            <a:off x="5405194" y="1924735"/>
            <a:ext cx="3722526" cy="2423740"/>
          </a:xfrm>
          <a:prstGeom prst="rect">
            <a:avLst/>
          </a:prstGeom>
          <a:noFill/>
        </p:spPr>
        <p:txBody>
          <a:bodyPr wrap="square" rtlCol="0">
            <a:spAutoFit/>
          </a:bodyPr>
          <a:lstStyle/>
          <a:p>
            <a:r>
              <a:rPr lang="en-US" sz="1350" dirty="0"/>
              <a:t>Let’s practice plugging hypothetical values into the regression equation. </a:t>
            </a:r>
          </a:p>
          <a:p>
            <a:endParaRPr lang="en-US" sz="750" dirty="0"/>
          </a:p>
          <a:p>
            <a:r>
              <a:rPr lang="en-US" sz="1350" dirty="0"/>
              <a:t>For example, imagine that an applicant scores a 14 on the proactivity assessment and a 9 on the SJT.</a:t>
            </a:r>
          </a:p>
          <a:p>
            <a:endParaRPr lang="en-US" sz="750" dirty="0"/>
          </a:p>
          <a:p>
            <a:r>
              <a:rPr lang="en-US" sz="1350" dirty="0"/>
              <a:t>In an empty cell, enter an </a:t>
            </a:r>
            <a:r>
              <a:rPr lang="en-US" sz="1350" dirty="0">
                <a:solidFill>
                  <a:srgbClr val="0070C0"/>
                </a:solidFill>
              </a:rPr>
              <a:t>=</a:t>
            </a:r>
            <a:r>
              <a:rPr lang="en-US" sz="1350" dirty="0"/>
              <a:t> sign, followed by the regression equation with those two scores. It should look something like:</a:t>
            </a:r>
          </a:p>
          <a:p>
            <a:endParaRPr lang="en-US" sz="750" dirty="0"/>
          </a:p>
          <a:p>
            <a:r>
              <a:rPr lang="en-US" sz="1350" dirty="0">
                <a:solidFill>
                  <a:srgbClr val="0070C0"/>
                </a:solidFill>
              </a:rPr>
              <a:t>=</a:t>
            </a:r>
            <a:r>
              <a:rPr lang="en-US" sz="1350" dirty="0">
                <a:solidFill>
                  <a:srgbClr val="00B050"/>
                </a:solidFill>
              </a:rPr>
              <a:t>5.527</a:t>
            </a:r>
            <a:r>
              <a:rPr lang="en-US" sz="1350" dirty="0">
                <a:solidFill>
                  <a:srgbClr val="0070C0"/>
                </a:solidFill>
              </a:rPr>
              <a:t>+</a:t>
            </a:r>
            <a:r>
              <a:rPr lang="en-US" sz="1350" dirty="0">
                <a:solidFill>
                  <a:srgbClr val="00B050"/>
                </a:solidFill>
              </a:rPr>
              <a:t>0.385</a:t>
            </a:r>
            <a:r>
              <a:rPr lang="en-US" sz="1350" dirty="0">
                <a:solidFill>
                  <a:srgbClr val="0070C0"/>
                </a:solidFill>
              </a:rPr>
              <a:t>*</a:t>
            </a:r>
            <a:r>
              <a:rPr lang="en-US" sz="1350" dirty="0">
                <a:solidFill>
                  <a:srgbClr val="00B050"/>
                </a:solidFill>
              </a:rPr>
              <a:t>14</a:t>
            </a:r>
            <a:r>
              <a:rPr lang="en-US" sz="1350" dirty="0">
                <a:solidFill>
                  <a:srgbClr val="0070C0"/>
                </a:solidFill>
              </a:rPr>
              <a:t>+</a:t>
            </a:r>
            <a:r>
              <a:rPr lang="en-US" sz="1350" dirty="0">
                <a:solidFill>
                  <a:srgbClr val="00B050"/>
                </a:solidFill>
              </a:rPr>
              <a:t>0.567</a:t>
            </a:r>
            <a:r>
              <a:rPr lang="en-US" sz="1350" dirty="0">
                <a:solidFill>
                  <a:srgbClr val="0070C0"/>
                </a:solidFill>
              </a:rPr>
              <a:t>*</a:t>
            </a:r>
            <a:r>
              <a:rPr lang="en-US" sz="1350" dirty="0">
                <a:solidFill>
                  <a:srgbClr val="00B050"/>
                </a:solidFill>
              </a:rPr>
              <a:t>9</a:t>
            </a:r>
          </a:p>
          <a:p>
            <a:endParaRPr lang="en-US" sz="750" dirty="0"/>
          </a:p>
          <a:p>
            <a:r>
              <a:rPr lang="en-US" sz="1350" dirty="0"/>
              <a:t>Click ENTER.</a:t>
            </a:r>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22</a:t>
            </a:r>
          </a:p>
        </p:txBody>
      </p:sp>
      <p:sp>
        <p:nvSpPr>
          <p:cNvPr id="7" name="Right Arrow 7">
            <a:extLst>
              <a:ext uri="{FF2B5EF4-FFF2-40B4-BE49-F238E27FC236}">
                <a16:creationId xmlns="" xmlns:a16="http://schemas.microsoft.com/office/drawing/2014/main" id="{602B7563-7EA0-48F3-BB8D-36F3BB108B3E}"/>
              </a:ext>
            </a:extLst>
          </p:cNvPr>
          <p:cNvSpPr/>
          <p:nvPr/>
        </p:nvSpPr>
        <p:spPr>
          <a:xfrm rot="4097618">
            <a:off x="1627396" y="279509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24</a:t>
            </a:fld>
            <a:endParaRPr lang="en-US" dirty="0"/>
          </a:p>
        </p:txBody>
      </p:sp>
    </p:spTree>
    <p:extLst>
      <p:ext uri="{BB962C8B-B14F-4D97-AF65-F5344CB8AC3E}">
        <p14:creationId xmlns:p14="http://schemas.microsoft.com/office/powerpoint/2010/main" val="24461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5194" y="1924735"/>
            <a:ext cx="3722526" cy="2192908"/>
          </a:xfrm>
          <a:prstGeom prst="rect">
            <a:avLst/>
          </a:prstGeom>
          <a:noFill/>
        </p:spPr>
        <p:txBody>
          <a:bodyPr wrap="square" rtlCol="0">
            <a:spAutoFit/>
          </a:bodyPr>
          <a:lstStyle/>
          <a:p>
            <a:r>
              <a:rPr lang="en-US" sz="1350" dirty="0"/>
              <a:t>For an applicant who scores a 14 on the proactivity assessment and a 9 on the SJT, we can predict that their future customer service job performance will be 16.020. </a:t>
            </a:r>
          </a:p>
          <a:p>
            <a:endParaRPr lang="en-US" sz="750" dirty="0"/>
          </a:p>
          <a:p>
            <a:r>
              <a:rPr lang="en-US" sz="1350" dirty="0"/>
              <a:t>If you would like to continue practicing, consider running a multiple linear regression model with Proactivity and Emotional Intelligence as the predictor variables and Customer Service as the criterion variable.</a:t>
            </a:r>
          </a:p>
          <a:p>
            <a:endParaRPr lang="en-US" sz="750" dirty="0"/>
          </a:p>
        </p:txBody>
      </p:sp>
      <p:sp>
        <p:nvSpPr>
          <p:cNvPr id="6" name="Title 1"/>
          <p:cNvSpPr txBox="1">
            <a:spLocks/>
          </p:cNvSpPr>
          <p:nvPr/>
        </p:nvSpPr>
        <p:spPr>
          <a:xfrm>
            <a:off x="6324601" y="1070372"/>
            <a:ext cx="179070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23</a:t>
            </a:r>
          </a:p>
        </p:txBody>
      </p:sp>
      <p:sp>
        <p:nvSpPr>
          <p:cNvPr id="7" name="Right Arrow 7">
            <a:extLst>
              <a:ext uri="{FF2B5EF4-FFF2-40B4-BE49-F238E27FC236}">
                <a16:creationId xmlns="" xmlns:a16="http://schemas.microsoft.com/office/drawing/2014/main" id="{602B7563-7EA0-48F3-BB8D-36F3BB108B3E}"/>
              </a:ext>
            </a:extLst>
          </p:cNvPr>
          <p:cNvSpPr/>
          <p:nvPr/>
        </p:nvSpPr>
        <p:spPr>
          <a:xfrm rot="4097618">
            <a:off x="1627396" y="279509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Picture 2">
            <a:extLst>
              <a:ext uri="{FF2B5EF4-FFF2-40B4-BE49-F238E27FC236}">
                <a16:creationId xmlns="" xmlns:a16="http://schemas.microsoft.com/office/drawing/2014/main" id="{84F9C1D1-1610-4EDF-8C49-FE623AD2C983}"/>
              </a:ext>
            </a:extLst>
          </p:cNvPr>
          <p:cNvPicPr>
            <a:picLocks noChangeAspect="1"/>
          </p:cNvPicPr>
          <p:nvPr/>
        </p:nvPicPr>
        <p:blipFill>
          <a:blip r:embed="rId2"/>
          <a:stretch>
            <a:fillRect/>
          </a:stretch>
        </p:blipFill>
        <p:spPr>
          <a:xfrm>
            <a:off x="3580" y="1185862"/>
            <a:ext cx="5272088" cy="4814888"/>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25</a:t>
            </a:fld>
            <a:endParaRPr lang="en-US" dirty="0"/>
          </a:p>
        </p:txBody>
      </p:sp>
    </p:spTree>
    <p:extLst>
      <p:ext uri="{BB962C8B-B14F-4D97-AF65-F5344CB8AC3E}">
        <p14:creationId xmlns:p14="http://schemas.microsoft.com/office/powerpoint/2010/main" val="163228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Questions</a:t>
            </a:r>
          </a:p>
        </p:txBody>
      </p:sp>
      <p:sp>
        <p:nvSpPr>
          <p:cNvPr id="3" name="Content Placeholder 2"/>
          <p:cNvSpPr>
            <a:spLocks noGrp="1"/>
          </p:cNvSpPr>
          <p:nvPr>
            <p:ph idx="1"/>
          </p:nvPr>
        </p:nvSpPr>
        <p:spPr>
          <a:xfrm>
            <a:off x="266700" y="2101847"/>
            <a:ext cx="8629650" cy="3962400"/>
          </a:xfrm>
        </p:spPr>
        <p:txBody>
          <a:bodyPr>
            <a:normAutofit fontScale="47500" lnSpcReduction="20000"/>
          </a:bodyPr>
          <a:lstStyle/>
          <a:p>
            <a:pPr marL="0" indent="0">
              <a:buNone/>
            </a:pPr>
            <a:r>
              <a:rPr lang="en-US" dirty="0"/>
              <a:t>You just learned how to create a correlation matrix and to run a regression analysis in Excel. Now, it’s time to apply your new skills to a new </a:t>
            </a:r>
            <a:r>
              <a:rPr lang="en-US" dirty="0" smtClean="0"/>
              <a:t>data set</a:t>
            </a:r>
            <a:r>
              <a:rPr lang="en-US" dirty="0"/>
              <a:t>, which appears in the sheet called “Practice” in the Excel workbook. This time, your team is assessing the criterion-related validities for a scored structured interview (StructuredInterview) and work sample assessment (WorkSample) in relation to overall job performance (JobPerformance) for a Software Developer job. You have already established that both selection procedures are significantly associated with job performance by themselves (as evidenced by correlation analyses), and now it’s time assess whether there is any redundancy between the two selection procedure variables (i.e., very large correlation), if both are still significantly associated with job performance when specified in the same regression model, and what the collective criterion-related validity of the selection procedures are in terms of the </a:t>
            </a:r>
            <a:r>
              <a:rPr lang="en-US" i="1" dirty="0"/>
              <a:t>R</a:t>
            </a:r>
            <a:r>
              <a:rPr lang="en-US" dirty="0"/>
              <a:t>-squared value. Respond to the following questions.</a:t>
            </a:r>
          </a:p>
          <a:p>
            <a:pPr marL="0" indent="0">
              <a:buNone/>
            </a:pPr>
            <a:endParaRPr lang="en-US" sz="825" dirty="0"/>
          </a:p>
          <a:p>
            <a:pPr marL="385763" indent="-385763">
              <a:buAutoNum type="arabicPeriod"/>
            </a:pPr>
            <a:r>
              <a:rPr lang="en-US" dirty="0"/>
              <a:t>Is there any concerning amount of redundancy between scores on the structured interview and scores on the work sample? How do you know?</a:t>
            </a:r>
          </a:p>
          <a:p>
            <a:pPr marL="385763" indent="-385763">
              <a:buAutoNum type="arabicPeriod"/>
            </a:pPr>
            <a:r>
              <a:rPr lang="en-US" dirty="0"/>
              <a:t>Are both selection procedure variables still significantly associated with job performance when specified in the same multiple linear regression model? How do you know?</a:t>
            </a:r>
          </a:p>
          <a:p>
            <a:pPr marL="385763" indent="-385763">
              <a:buAutoNum type="arabicPeriod"/>
            </a:pPr>
            <a:r>
              <a:rPr lang="en-US" dirty="0"/>
              <a:t>What is the </a:t>
            </a:r>
            <a:r>
              <a:rPr lang="en-US" i="1" dirty="0"/>
              <a:t>R</a:t>
            </a:r>
            <a:r>
              <a:rPr lang="en-US" dirty="0"/>
              <a:t>-square value for the model? What does this value indicate?</a:t>
            </a:r>
          </a:p>
          <a:p>
            <a:pPr marL="385763" indent="-385763">
              <a:buAutoNum type="arabicPeriod"/>
            </a:pPr>
            <a:r>
              <a:rPr lang="en-US" dirty="0"/>
              <a:t>Do you recommend that the organization use both selection procedures in the future? Why or why not?</a:t>
            </a:r>
          </a:p>
          <a:p>
            <a:pPr marL="0" indent="0">
              <a:buNone/>
            </a:pPr>
            <a:endParaRPr lang="en-US" sz="825" dirty="0"/>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26</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3970318"/>
          </a:xfrm>
          <a:prstGeom prst="rect">
            <a:avLst/>
          </a:prstGeom>
          <a:noFill/>
        </p:spPr>
        <p:txBody>
          <a:bodyPr wrap="square" rtlCol="0">
            <a:spAutoFit/>
          </a:bodyPr>
          <a:lstStyle/>
          <a:p>
            <a:r>
              <a:rPr lang="en-US" sz="1350" dirty="0"/>
              <a:t>Open the Excel workbook titled “Chapter </a:t>
            </a:r>
            <a:r>
              <a:rPr lang="en-US" sz="1350" dirty="0" smtClean="0"/>
              <a:t>7--Excel </a:t>
            </a:r>
            <a:r>
              <a:rPr lang="en-US" sz="1350" dirty="0"/>
              <a:t>Extension.xlsx”.</a:t>
            </a:r>
          </a:p>
          <a:p>
            <a:endParaRPr lang="en-US" sz="750" dirty="0"/>
          </a:p>
          <a:p>
            <a:r>
              <a:rPr lang="en-US" sz="1350" dirty="0"/>
              <a:t>Click on the sheet called Tutorial. You will use the data contained in this sheet to learn how to create a correlation matrix and a multiple linear regression model in Excel.</a:t>
            </a:r>
          </a:p>
          <a:p>
            <a:endParaRPr lang="en-US" sz="750" dirty="0"/>
          </a:p>
          <a:p>
            <a:r>
              <a:rPr lang="en-US" sz="1350" dirty="0"/>
              <a:t>Note that the sheet includes four fields/columns/variables:</a:t>
            </a:r>
          </a:p>
          <a:p>
            <a:pPr marL="600075" lvl="1" indent="-257175">
              <a:buFont typeface="Arial" panose="020B0604020202020204" pitchFamily="34" charset="0"/>
              <a:buChar char="•"/>
            </a:pPr>
            <a:r>
              <a:rPr lang="en-US" sz="1350" b="1" dirty="0"/>
              <a:t>Proactivity</a:t>
            </a:r>
            <a:r>
              <a:rPr lang="en-US" sz="1350" dirty="0"/>
              <a:t> (productivity assessment; 1 = </a:t>
            </a:r>
            <a:r>
              <a:rPr lang="en-US" sz="1350" i="1" dirty="0"/>
              <a:t>low proactivity</a:t>
            </a:r>
            <a:r>
              <a:rPr lang="en-US" sz="1350" dirty="0"/>
              <a:t>, 15 = </a:t>
            </a:r>
            <a:r>
              <a:rPr lang="en-US" sz="1350" i="1" dirty="0"/>
              <a:t>high proactivity</a:t>
            </a:r>
            <a:r>
              <a:rPr lang="en-US" sz="1350" dirty="0"/>
              <a:t>)</a:t>
            </a:r>
          </a:p>
          <a:p>
            <a:pPr marL="600075" lvl="1" indent="-257175">
              <a:buFont typeface="Arial" panose="020B0604020202020204" pitchFamily="34" charset="0"/>
              <a:buChar char="•"/>
            </a:pPr>
            <a:r>
              <a:rPr lang="en-US" sz="1350" b="1" dirty="0"/>
              <a:t>Emotional Intelligence </a:t>
            </a:r>
            <a:r>
              <a:rPr lang="en-US" sz="1350" dirty="0"/>
              <a:t>(emotional intelligence inventory; 1 = </a:t>
            </a:r>
            <a:r>
              <a:rPr lang="en-US" sz="1350" i="1" dirty="0"/>
              <a:t>low emotional intelligence</a:t>
            </a:r>
            <a:r>
              <a:rPr lang="en-US" sz="1350" dirty="0"/>
              <a:t>, 10 = </a:t>
            </a:r>
            <a:r>
              <a:rPr lang="en-US" sz="1350" i="1" dirty="0"/>
              <a:t>high emotional intelligence</a:t>
            </a:r>
            <a:r>
              <a:rPr lang="en-US" sz="1350" dirty="0"/>
              <a:t>)</a:t>
            </a:r>
          </a:p>
          <a:p>
            <a:pPr marL="600075" lvl="1" indent="-257175">
              <a:buFont typeface="Arial" panose="020B0604020202020204" pitchFamily="34" charset="0"/>
              <a:buChar char="•"/>
            </a:pPr>
            <a:r>
              <a:rPr lang="en-US" sz="1350" b="1" dirty="0"/>
              <a:t>SJT</a:t>
            </a:r>
            <a:r>
              <a:rPr lang="en-US" sz="1350" dirty="0"/>
              <a:t> (situational judgment test; 1 = </a:t>
            </a:r>
            <a:r>
              <a:rPr lang="en-US" sz="1350" i="1" dirty="0"/>
              <a:t>low SJT</a:t>
            </a:r>
            <a:r>
              <a:rPr lang="en-US" sz="1350" dirty="0"/>
              <a:t>, 10 = </a:t>
            </a:r>
            <a:r>
              <a:rPr lang="en-US" sz="1350" i="1" dirty="0"/>
              <a:t>high SJT</a:t>
            </a:r>
            <a:r>
              <a:rPr lang="en-US" sz="1350" dirty="0"/>
              <a:t>)</a:t>
            </a:r>
          </a:p>
          <a:p>
            <a:pPr marL="600075" lvl="1" indent="-257175">
              <a:buFont typeface="Arial" panose="020B0604020202020204" pitchFamily="34" charset="0"/>
              <a:buChar char="•"/>
            </a:pPr>
            <a:r>
              <a:rPr lang="en-US" sz="1350" b="1" dirty="0"/>
              <a:t>Customer Service </a:t>
            </a:r>
            <a:r>
              <a:rPr lang="en-US" sz="1350" dirty="0"/>
              <a:t>(customer service job performance; 1 = </a:t>
            </a:r>
            <a:r>
              <a:rPr lang="en-US" sz="1350" i="1" dirty="0"/>
              <a:t>low performance</a:t>
            </a:r>
            <a:r>
              <a:rPr lang="en-US" sz="1350" dirty="0"/>
              <a:t>, 30 = </a:t>
            </a:r>
            <a:r>
              <a:rPr lang="en-US" sz="1350" i="1" dirty="0"/>
              <a:t>high performance</a:t>
            </a:r>
            <a:r>
              <a:rPr lang="en-US" sz="1350" dirty="0"/>
              <a:t>) </a:t>
            </a:r>
          </a:p>
          <a:p>
            <a:endParaRPr lang="en-US" sz="750" dirty="0"/>
          </a:p>
          <a:p>
            <a:r>
              <a:rPr lang="en-US" sz="1350" dirty="0"/>
              <a:t>Note that there are 300 employees in this sample.</a:t>
            </a:r>
          </a:p>
        </p:txBody>
      </p:sp>
      <p:sp>
        <p:nvSpPr>
          <p:cNvPr id="6" name="Title 1"/>
          <p:cNvSpPr txBox="1">
            <a:spLocks/>
          </p:cNvSpPr>
          <p:nvPr/>
        </p:nvSpPr>
        <p:spPr>
          <a:xfrm>
            <a:off x="5746173" y="1070372"/>
            <a:ext cx="154362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1</a:t>
            </a:r>
          </a:p>
        </p:txBody>
      </p:sp>
      <p:pic>
        <p:nvPicPr>
          <p:cNvPr id="4" name="Picture 3">
            <a:extLst>
              <a:ext uri="{FF2B5EF4-FFF2-40B4-BE49-F238E27FC236}">
                <a16:creationId xmlns="" xmlns:a16="http://schemas.microsoft.com/office/drawing/2014/main" id="{932B15BE-88DF-4334-AE4E-E4782CAB0E4D}"/>
              </a:ext>
            </a:extLst>
          </p:cNvPr>
          <p:cNvPicPr>
            <a:picLocks noChangeAspect="1"/>
          </p:cNvPicPr>
          <p:nvPr/>
        </p:nvPicPr>
        <p:blipFill>
          <a:blip r:embed="rId2"/>
          <a:stretch>
            <a:fillRect/>
          </a:stretch>
        </p:blipFill>
        <p:spPr>
          <a:xfrm>
            <a:off x="0" y="1293019"/>
            <a:ext cx="4314825" cy="4707731"/>
          </a:xfrm>
          <a:prstGeom prst="rect">
            <a:avLst/>
          </a:prstGeom>
        </p:spPr>
      </p:pic>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830997"/>
          </a:xfrm>
          <a:prstGeom prst="rect">
            <a:avLst/>
          </a:prstGeom>
          <a:noFill/>
        </p:spPr>
        <p:txBody>
          <a:bodyPr wrap="square" rtlCol="0">
            <a:spAutoFit/>
          </a:bodyPr>
          <a:lstStyle/>
          <a:p>
            <a:r>
              <a:rPr lang="en-US" sz="1350" dirty="0"/>
              <a:t>If you haven’t already, be sure to add in the </a:t>
            </a:r>
            <a:r>
              <a:rPr lang="en-US" sz="1350" dirty="0">
                <a:solidFill>
                  <a:srgbClr val="0070C0"/>
                </a:solidFill>
              </a:rPr>
              <a:t>Analysis ToolPak </a:t>
            </a:r>
            <a:r>
              <a:rPr lang="en-US" sz="1350" dirty="0"/>
              <a:t>feature in Excel, which requires the following steps.</a:t>
            </a:r>
          </a:p>
          <a:p>
            <a:endParaRPr lang="en-US" sz="750" dirty="0"/>
          </a:p>
          <a:p>
            <a:r>
              <a:rPr lang="en-US" sz="1350" dirty="0"/>
              <a:t>First, click on the </a:t>
            </a:r>
            <a:r>
              <a:rPr lang="en-US" sz="1350" dirty="0">
                <a:solidFill>
                  <a:srgbClr val="0070C0"/>
                </a:solidFill>
              </a:rPr>
              <a:t>File</a:t>
            </a:r>
            <a:r>
              <a:rPr lang="en-US" sz="1350" dirty="0"/>
              <a:t> tab.</a:t>
            </a:r>
          </a:p>
        </p:txBody>
      </p:sp>
      <p:sp>
        <p:nvSpPr>
          <p:cNvPr id="6" name="Title 1"/>
          <p:cNvSpPr txBox="1">
            <a:spLocks/>
          </p:cNvSpPr>
          <p:nvPr/>
        </p:nvSpPr>
        <p:spPr>
          <a:xfrm>
            <a:off x="5756564" y="1070372"/>
            <a:ext cx="153323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2</a:t>
            </a:r>
          </a:p>
        </p:txBody>
      </p:sp>
      <p:pic>
        <p:nvPicPr>
          <p:cNvPr id="4" name="Picture 3">
            <a:extLst>
              <a:ext uri="{FF2B5EF4-FFF2-40B4-BE49-F238E27FC236}">
                <a16:creationId xmlns="" xmlns:a16="http://schemas.microsoft.com/office/drawing/2014/main" id="{932B15BE-88DF-4334-AE4E-E4782CAB0E4D}"/>
              </a:ext>
            </a:extLst>
          </p:cNvPr>
          <p:cNvPicPr>
            <a:picLocks noChangeAspect="1"/>
          </p:cNvPicPr>
          <p:nvPr/>
        </p:nvPicPr>
        <p:blipFill>
          <a:blip r:embed="rId2"/>
          <a:stretch>
            <a:fillRect/>
          </a:stretch>
        </p:blipFill>
        <p:spPr>
          <a:xfrm>
            <a:off x="0" y="1293019"/>
            <a:ext cx="4314825" cy="4707731"/>
          </a:xfrm>
          <a:prstGeom prst="rect">
            <a:avLst/>
          </a:prstGeom>
        </p:spPr>
      </p:pic>
      <p:sp>
        <p:nvSpPr>
          <p:cNvPr id="7" name="Right Arrow 7">
            <a:extLst>
              <a:ext uri="{FF2B5EF4-FFF2-40B4-BE49-F238E27FC236}">
                <a16:creationId xmlns="" xmlns:a16="http://schemas.microsoft.com/office/drawing/2014/main" id="{22F2DBF5-78D0-4758-BF3C-18AE2976FFEE}"/>
              </a:ext>
            </a:extLst>
          </p:cNvPr>
          <p:cNvSpPr/>
          <p:nvPr/>
        </p:nvSpPr>
        <p:spPr>
          <a:xfrm rot="13099204">
            <a:off x="274060" y="170566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217109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300082"/>
          </a:xfrm>
          <a:prstGeom prst="rect">
            <a:avLst/>
          </a:prstGeom>
          <a:noFill/>
        </p:spPr>
        <p:txBody>
          <a:bodyPr wrap="square" rtlCol="0">
            <a:spAutoFit/>
          </a:bodyPr>
          <a:lstStyle/>
          <a:p>
            <a:r>
              <a:rPr lang="en-US" sz="1350" dirty="0"/>
              <a:t>Select </a:t>
            </a:r>
            <a:r>
              <a:rPr lang="en-US" sz="1350" dirty="0">
                <a:solidFill>
                  <a:srgbClr val="0070C0"/>
                </a:solidFill>
              </a:rPr>
              <a:t>Options</a:t>
            </a:r>
            <a:r>
              <a:rPr lang="en-US" sz="1350" dirty="0"/>
              <a:t>.</a:t>
            </a:r>
          </a:p>
        </p:txBody>
      </p:sp>
      <p:sp>
        <p:nvSpPr>
          <p:cNvPr id="6" name="Title 1"/>
          <p:cNvSpPr txBox="1">
            <a:spLocks/>
          </p:cNvSpPr>
          <p:nvPr/>
        </p:nvSpPr>
        <p:spPr>
          <a:xfrm>
            <a:off x="5735782" y="1070372"/>
            <a:ext cx="155402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3</a:t>
            </a:r>
          </a:p>
        </p:txBody>
      </p:sp>
      <p:pic>
        <p:nvPicPr>
          <p:cNvPr id="2" name="Picture 1">
            <a:extLst>
              <a:ext uri="{FF2B5EF4-FFF2-40B4-BE49-F238E27FC236}">
                <a16:creationId xmlns="" xmlns:a16="http://schemas.microsoft.com/office/drawing/2014/main" id="{D702F944-BD94-4582-AE86-A5FB6D69D36C}"/>
              </a:ext>
            </a:extLst>
          </p:cNvPr>
          <p:cNvPicPr>
            <a:picLocks noChangeAspect="1"/>
          </p:cNvPicPr>
          <p:nvPr/>
        </p:nvPicPr>
        <p:blipFill>
          <a:blip r:embed="rId2"/>
          <a:stretch>
            <a:fillRect/>
          </a:stretch>
        </p:blipFill>
        <p:spPr>
          <a:xfrm>
            <a:off x="0" y="1293019"/>
            <a:ext cx="4314825" cy="4707731"/>
          </a:xfrm>
          <a:prstGeom prst="rect">
            <a:avLst/>
          </a:prstGeom>
        </p:spPr>
      </p:pic>
      <p:sp>
        <p:nvSpPr>
          <p:cNvPr id="7" name="Right Arrow 7">
            <a:extLst>
              <a:ext uri="{FF2B5EF4-FFF2-40B4-BE49-F238E27FC236}">
                <a16:creationId xmlns="" xmlns:a16="http://schemas.microsoft.com/office/drawing/2014/main" id="{742A016D-6EF3-4097-96F1-119C355769E6}"/>
              </a:ext>
            </a:extLst>
          </p:cNvPr>
          <p:cNvSpPr/>
          <p:nvPr/>
        </p:nvSpPr>
        <p:spPr>
          <a:xfrm rot="8836228">
            <a:off x="464560" y="523626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18497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4463" y="1924735"/>
            <a:ext cx="3173257" cy="3023905"/>
          </a:xfrm>
          <a:prstGeom prst="rect">
            <a:avLst/>
          </a:prstGeom>
          <a:noFill/>
        </p:spPr>
        <p:txBody>
          <a:bodyPr wrap="square" rtlCol="0">
            <a:spAutoFit/>
          </a:bodyPr>
          <a:lstStyle/>
          <a:p>
            <a:r>
              <a:rPr lang="en-US" sz="1350" dirty="0"/>
              <a:t>When the </a:t>
            </a:r>
            <a:r>
              <a:rPr lang="en-US" sz="1350" dirty="0">
                <a:solidFill>
                  <a:srgbClr val="0070C0"/>
                </a:solidFill>
              </a:rPr>
              <a:t>Excel Options </a:t>
            </a:r>
            <a:r>
              <a:rPr lang="en-US" sz="1350" dirty="0"/>
              <a:t>window opens, select the </a:t>
            </a:r>
            <a:r>
              <a:rPr lang="en-US" sz="1350" dirty="0">
                <a:solidFill>
                  <a:srgbClr val="0070C0"/>
                </a:solidFill>
              </a:rPr>
              <a:t>Add-Ins</a:t>
            </a:r>
            <a:r>
              <a:rPr lang="en-US" sz="1350" dirty="0"/>
              <a:t> tab on the left, and then select the </a:t>
            </a:r>
            <a:r>
              <a:rPr lang="en-US" sz="1350" dirty="0">
                <a:solidFill>
                  <a:srgbClr val="0070C0"/>
                </a:solidFill>
              </a:rPr>
              <a:t>Analysis ToolPak </a:t>
            </a:r>
            <a:r>
              <a:rPr lang="en-US" sz="1350" dirty="0"/>
              <a:t>in the </a:t>
            </a:r>
            <a:r>
              <a:rPr lang="en-US" sz="1350" dirty="0">
                <a:solidFill>
                  <a:srgbClr val="0070C0"/>
                </a:solidFill>
              </a:rPr>
              <a:t>Excel</a:t>
            </a:r>
            <a:r>
              <a:rPr lang="en-US" sz="1350" dirty="0"/>
              <a:t> </a:t>
            </a:r>
            <a:r>
              <a:rPr lang="en-US" sz="1350" dirty="0">
                <a:solidFill>
                  <a:srgbClr val="0070C0"/>
                </a:solidFill>
              </a:rPr>
              <a:t>Add-Ins </a:t>
            </a:r>
            <a:r>
              <a:rPr lang="en-US" sz="1350" dirty="0"/>
              <a:t>list, which appears next </a:t>
            </a:r>
            <a:r>
              <a:rPr lang="en-US" sz="1350" dirty="0" smtClean="0"/>
              <a:t>to </a:t>
            </a:r>
            <a:r>
              <a:rPr lang="en-US" sz="1350" dirty="0" smtClean="0">
                <a:solidFill>
                  <a:srgbClr val="0070C0"/>
                </a:solidFill>
              </a:rPr>
              <a:t>Manage</a:t>
            </a:r>
            <a:r>
              <a:rPr lang="en-US" sz="1350" dirty="0" smtClean="0"/>
              <a:t> </a:t>
            </a:r>
            <a:r>
              <a:rPr lang="en-US" sz="1350" dirty="0"/>
              <a:t>at the bottom of the window, and click </a:t>
            </a:r>
            <a:r>
              <a:rPr lang="en-US" sz="1350" dirty="0">
                <a:solidFill>
                  <a:srgbClr val="0070C0"/>
                </a:solidFill>
              </a:rPr>
              <a:t>Go…</a:t>
            </a:r>
            <a:r>
              <a:rPr lang="en-US" sz="1350" dirty="0"/>
              <a:t>. A window will open, and simply check the box next to </a:t>
            </a:r>
            <a:r>
              <a:rPr lang="en-US" sz="1350" dirty="0">
                <a:solidFill>
                  <a:srgbClr val="0070C0"/>
                </a:solidFill>
              </a:rPr>
              <a:t>Analysis ToolPak</a:t>
            </a:r>
            <a:r>
              <a:rPr lang="en-US" sz="1350" dirty="0"/>
              <a:t>.</a:t>
            </a:r>
          </a:p>
          <a:p>
            <a:endParaRPr lang="en-US" sz="750" dirty="0"/>
          </a:p>
          <a:p>
            <a:r>
              <a:rPr lang="en-US" sz="1350" dirty="0"/>
              <a:t>If you already have the Analysis ToolPak application activated, it will appear in the </a:t>
            </a:r>
            <a:r>
              <a:rPr lang="en-US" sz="1350" dirty="0">
                <a:solidFill>
                  <a:srgbClr val="0070C0"/>
                </a:solidFill>
              </a:rPr>
              <a:t>Active Application Add-ins </a:t>
            </a:r>
            <a:r>
              <a:rPr lang="en-US" sz="1350" dirty="0"/>
              <a:t>list, as shown in the image.</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660573" y="1070372"/>
            <a:ext cx="150552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4</a:t>
            </a:r>
          </a:p>
        </p:txBody>
      </p:sp>
      <p:pic>
        <p:nvPicPr>
          <p:cNvPr id="2" name="Picture 1">
            <a:extLst>
              <a:ext uri="{FF2B5EF4-FFF2-40B4-BE49-F238E27FC236}">
                <a16:creationId xmlns="" xmlns:a16="http://schemas.microsoft.com/office/drawing/2014/main" id="{FB7F6E1E-0D02-4B73-94B2-4B6AADDAAC4A}"/>
              </a:ext>
            </a:extLst>
          </p:cNvPr>
          <p:cNvPicPr>
            <a:picLocks noChangeAspect="1"/>
          </p:cNvPicPr>
          <p:nvPr/>
        </p:nvPicPr>
        <p:blipFill>
          <a:blip r:embed="rId2"/>
          <a:stretch>
            <a:fillRect/>
          </a:stretch>
        </p:blipFill>
        <p:spPr>
          <a:xfrm>
            <a:off x="0" y="1157287"/>
            <a:ext cx="5900738" cy="4843463"/>
          </a:xfrm>
          <a:prstGeom prst="rect">
            <a:avLst/>
          </a:prstGeom>
        </p:spPr>
      </p:pic>
      <p:sp>
        <p:nvSpPr>
          <p:cNvPr id="7" name="Right Arrow 7">
            <a:extLst>
              <a:ext uri="{FF2B5EF4-FFF2-40B4-BE49-F238E27FC236}">
                <a16:creationId xmlns="" xmlns:a16="http://schemas.microsoft.com/office/drawing/2014/main" id="{138D6085-051B-4BFD-8232-E6F2B68973F5}"/>
              </a:ext>
            </a:extLst>
          </p:cNvPr>
          <p:cNvSpPr/>
          <p:nvPr/>
        </p:nvSpPr>
        <p:spPr>
          <a:xfrm rot="8836228">
            <a:off x="464560" y="292907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56953DB1-A008-4173-9871-D0EE2B33D4D4}"/>
              </a:ext>
            </a:extLst>
          </p:cNvPr>
          <p:cNvSpPr/>
          <p:nvPr/>
        </p:nvSpPr>
        <p:spPr>
          <a:xfrm rot="7284053">
            <a:off x="2163179" y="50029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7">
            <a:extLst>
              <a:ext uri="{FF2B5EF4-FFF2-40B4-BE49-F238E27FC236}">
                <a16:creationId xmlns="" xmlns:a16="http://schemas.microsoft.com/office/drawing/2014/main" id="{3C15DEB4-6DC9-4EA0-BF14-DB7406C70489}"/>
              </a:ext>
            </a:extLst>
          </p:cNvPr>
          <p:cNvSpPr/>
          <p:nvPr/>
        </p:nvSpPr>
        <p:spPr>
          <a:xfrm rot="4824942">
            <a:off x="4331563" y="525349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ight Arrow 9">
            <a:extLst>
              <a:ext uri="{FF2B5EF4-FFF2-40B4-BE49-F238E27FC236}">
                <a16:creationId xmlns="" xmlns:a16="http://schemas.microsoft.com/office/drawing/2014/main" id="{56953DB1-A008-4173-9871-D0EE2B33D4D4}"/>
              </a:ext>
            </a:extLst>
          </p:cNvPr>
          <p:cNvSpPr/>
          <p:nvPr/>
        </p:nvSpPr>
        <p:spPr>
          <a:xfrm rot="7284053">
            <a:off x="2965271" y="50247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1" name="Slide Number Placeholder 10"/>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46553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126B6FA-2BF2-4DC6-B099-C16B4E7C0E0A}"/>
              </a:ext>
            </a:extLst>
          </p:cNvPr>
          <p:cNvPicPr>
            <a:picLocks noChangeAspect="1"/>
          </p:cNvPicPr>
          <p:nvPr/>
        </p:nvPicPr>
        <p:blipFill>
          <a:blip r:embed="rId2"/>
          <a:stretch>
            <a:fillRect/>
          </a:stretch>
        </p:blipFill>
        <p:spPr>
          <a:xfrm>
            <a:off x="0" y="1293019"/>
            <a:ext cx="4314825" cy="4707731"/>
          </a:xfrm>
          <a:prstGeom prst="rect">
            <a:avLst/>
          </a:prstGeom>
        </p:spPr>
      </p:pic>
      <p:sp>
        <p:nvSpPr>
          <p:cNvPr id="5" name="TextBox 4"/>
          <p:cNvSpPr txBox="1"/>
          <p:nvPr/>
        </p:nvSpPr>
        <p:spPr>
          <a:xfrm>
            <a:off x="4470400" y="1924735"/>
            <a:ext cx="4657320" cy="623248"/>
          </a:xfrm>
          <a:prstGeom prst="rect">
            <a:avLst/>
          </a:prstGeom>
          <a:noFill/>
        </p:spPr>
        <p:txBody>
          <a:bodyPr wrap="square" rtlCol="0">
            <a:spAutoFit/>
          </a:bodyPr>
          <a:lstStyle/>
          <a:p>
            <a:r>
              <a:rPr lang="en-US" sz="1350" dirty="0"/>
              <a:t>Click on the </a:t>
            </a:r>
            <a:r>
              <a:rPr lang="en-US" sz="1350" dirty="0">
                <a:solidFill>
                  <a:srgbClr val="0070C0"/>
                </a:solidFill>
              </a:rPr>
              <a:t>Data</a:t>
            </a:r>
            <a:r>
              <a:rPr lang="en-US" sz="1350" dirty="0"/>
              <a:t> tab.</a:t>
            </a:r>
          </a:p>
          <a:p>
            <a:endParaRPr lang="en-US" sz="750" dirty="0"/>
          </a:p>
          <a:p>
            <a:r>
              <a:rPr lang="en-US" sz="1350" dirty="0"/>
              <a:t>Click on the </a:t>
            </a:r>
            <a:r>
              <a:rPr lang="en-US" sz="1350" dirty="0">
                <a:solidFill>
                  <a:srgbClr val="0070C0"/>
                </a:solidFill>
              </a:rPr>
              <a:t>Data Analysis </a:t>
            </a:r>
            <a:r>
              <a:rPr lang="en-US" sz="1350" dirty="0"/>
              <a:t>button.</a:t>
            </a:r>
          </a:p>
        </p:txBody>
      </p:sp>
      <p:sp>
        <p:nvSpPr>
          <p:cNvPr id="6" name="Title 1"/>
          <p:cNvSpPr txBox="1">
            <a:spLocks/>
          </p:cNvSpPr>
          <p:nvPr/>
        </p:nvSpPr>
        <p:spPr>
          <a:xfrm>
            <a:off x="5725391" y="1070372"/>
            <a:ext cx="156441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5</a:t>
            </a:r>
          </a:p>
        </p:txBody>
      </p:sp>
      <p:sp>
        <p:nvSpPr>
          <p:cNvPr id="7" name="Right Arrow 7">
            <a:extLst>
              <a:ext uri="{FF2B5EF4-FFF2-40B4-BE49-F238E27FC236}">
                <a16:creationId xmlns="" xmlns:a16="http://schemas.microsoft.com/office/drawing/2014/main" id="{742A016D-6EF3-4097-96F1-119C355769E6}"/>
              </a:ext>
            </a:extLst>
          </p:cNvPr>
          <p:cNvSpPr/>
          <p:nvPr/>
        </p:nvSpPr>
        <p:spPr>
          <a:xfrm rot="8836228">
            <a:off x="1825046" y="116284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C9ED649E-B03B-4007-9169-B89CE59DA8E7}"/>
              </a:ext>
            </a:extLst>
          </p:cNvPr>
          <p:cNvSpPr/>
          <p:nvPr/>
        </p:nvSpPr>
        <p:spPr>
          <a:xfrm rot="17713660">
            <a:off x="2666465" y="200574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1182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33B6C9-F7AA-47D6-B597-5C4D47ED5298}"/>
              </a:ext>
            </a:extLst>
          </p:cNvPr>
          <p:cNvPicPr>
            <a:picLocks noChangeAspect="1"/>
          </p:cNvPicPr>
          <p:nvPr/>
        </p:nvPicPr>
        <p:blipFill>
          <a:blip r:embed="rId2"/>
          <a:stretch>
            <a:fillRect/>
          </a:stretch>
        </p:blipFill>
        <p:spPr>
          <a:xfrm>
            <a:off x="16281" y="1285875"/>
            <a:ext cx="4307681" cy="4714875"/>
          </a:xfrm>
          <a:prstGeom prst="rect">
            <a:avLst/>
          </a:prstGeom>
        </p:spPr>
      </p:pic>
      <p:sp>
        <p:nvSpPr>
          <p:cNvPr id="5" name="TextBox 4"/>
          <p:cNvSpPr txBox="1"/>
          <p:nvPr/>
        </p:nvSpPr>
        <p:spPr>
          <a:xfrm>
            <a:off x="4470400" y="1924735"/>
            <a:ext cx="4657320" cy="1569660"/>
          </a:xfrm>
          <a:prstGeom prst="rect">
            <a:avLst/>
          </a:prstGeom>
          <a:noFill/>
        </p:spPr>
        <p:txBody>
          <a:bodyPr wrap="square" rtlCol="0">
            <a:spAutoFit/>
          </a:bodyPr>
          <a:lstStyle/>
          <a:p>
            <a:r>
              <a:rPr lang="en-US" sz="1350" dirty="0"/>
              <a:t>As a first step in the criterion-related validation process, let’s create a correlation matrix that contains the intercorrelations between the three selection procedure scores and the customer service job performance scores.</a:t>
            </a:r>
          </a:p>
          <a:p>
            <a:endParaRPr lang="en-US" sz="750" dirty="0"/>
          </a:p>
          <a:p>
            <a:r>
              <a:rPr lang="en-US" sz="1350" dirty="0"/>
              <a:t>To do so, in the </a:t>
            </a:r>
            <a:r>
              <a:rPr lang="en-US" sz="1350" dirty="0">
                <a:solidFill>
                  <a:srgbClr val="0070C0"/>
                </a:solidFill>
              </a:rPr>
              <a:t>Data Analysis </a:t>
            </a:r>
            <a:r>
              <a:rPr lang="en-US" sz="1350" dirty="0"/>
              <a:t>window, select </a:t>
            </a:r>
            <a:r>
              <a:rPr lang="en-US" sz="1350" dirty="0">
                <a:solidFill>
                  <a:srgbClr val="0070C0"/>
                </a:solidFill>
              </a:rPr>
              <a:t>Correlation</a:t>
            </a:r>
            <a:r>
              <a:rPr lang="en-US" sz="1350" dirty="0"/>
              <a:t>.</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5734375" y="1070372"/>
            <a:ext cx="155542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6</a:t>
            </a:r>
          </a:p>
        </p:txBody>
      </p:sp>
      <p:sp>
        <p:nvSpPr>
          <p:cNvPr id="7" name="Right Arrow 7">
            <a:extLst>
              <a:ext uri="{FF2B5EF4-FFF2-40B4-BE49-F238E27FC236}">
                <a16:creationId xmlns="" xmlns:a16="http://schemas.microsoft.com/office/drawing/2014/main" id="{742A016D-6EF3-4097-96F1-119C355769E6}"/>
              </a:ext>
            </a:extLst>
          </p:cNvPr>
          <p:cNvSpPr/>
          <p:nvPr/>
        </p:nvSpPr>
        <p:spPr>
          <a:xfrm rot="10375279">
            <a:off x="4011274" y="150758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 xmlns:a16="http://schemas.microsoft.com/office/drawing/2014/main" id="{C9ED649E-B03B-4007-9169-B89CE59DA8E7}"/>
              </a:ext>
            </a:extLst>
          </p:cNvPr>
          <p:cNvSpPr/>
          <p:nvPr/>
        </p:nvSpPr>
        <p:spPr>
          <a:xfrm rot="17713660">
            <a:off x="1053048" y="226385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129145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8CF83FA-CB64-4F56-B800-A4CB88885DCB}"/>
              </a:ext>
            </a:extLst>
          </p:cNvPr>
          <p:cNvPicPr>
            <a:picLocks noChangeAspect="1"/>
          </p:cNvPicPr>
          <p:nvPr/>
        </p:nvPicPr>
        <p:blipFill>
          <a:blip r:embed="rId2"/>
          <a:stretch>
            <a:fillRect/>
          </a:stretch>
        </p:blipFill>
        <p:spPr>
          <a:xfrm>
            <a:off x="0" y="1307307"/>
            <a:ext cx="4314825" cy="4693444"/>
          </a:xfrm>
          <a:prstGeom prst="rect">
            <a:avLst/>
          </a:prstGeom>
        </p:spPr>
      </p:pic>
      <p:sp>
        <p:nvSpPr>
          <p:cNvPr id="5" name="TextBox 4"/>
          <p:cNvSpPr txBox="1"/>
          <p:nvPr/>
        </p:nvSpPr>
        <p:spPr>
          <a:xfrm>
            <a:off x="4470400" y="1924735"/>
            <a:ext cx="4657320" cy="2423740"/>
          </a:xfrm>
          <a:prstGeom prst="rect">
            <a:avLst/>
          </a:prstGeom>
          <a:noFill/>
        </p:spPr>
        <p:txBody>
          <a:bodyPr wrap="square" rtlCol="0">
            <a:spAutoFit/>
          </a:bodyPr>
          <a:lstStyle/>
          <a:p>
            <a:r>
              <a:rPr lang="en-US" sz="1350" dirty="0"/>
              <a:t>When the </a:t>
            </a:r>
            <a:r>
              <a:rPr lang="en-US" sz="1350" dirty="0">
                <a:solidFill>
                  <a:srgbClr val="0070C0"/>
                </a:solidFill>
              </a:rPr>
              <a:t>Correlation</a:t>
            </a:r>
            <a:r>
              <a:rPr lang="en-US" sz="1350" dirty="0"/>
              <a:t> window opens, in the field next to </a:t>
            </a:r>
            <a:r>
              <a:rPr lang="en-US" sz="1350" dirty="0">
                <a:solidFill>
                  <a:srgbClr val="0070C0"/>
                </a:solidFill>
              </a:rPr>
              <a:t>Input Range:</a:t>
            </a:r>
            <a:r>
              <a:rPr lang="en-US" sz="1350" dirty="0"/>
              <a:t> enter the range of cells that contains all four variables and associated values, including the variable labels.</a:t>
            </a:r>
          </a:p>
          <a:p>
            <a:endParaRPr lang="en-US" sz="750" dirty="0"/>
          </a:p>
          <a:p>
            <a:r>
              <a:rPr lang="en-US" sz="1350" dirty="0"/>
              <a:t>Check the box next to </a:t>
            </a:r>
            <a:r>
              <a:rPr lang="en-US" sz="1350" dirty="0">
                <a:solidFill>
                  <a:srgbClr val="0070C0"/>
                </a:solidFill>
              </a:rPr>
              <a:t>Labels in First Row</a:t>
            </a:r>
            <a:r>
              <a:rPr lang="en-US" sz="1350" dirty="0"/>
              <a:t>.</a:t>
            </a:r>
          </a:p>
          <a:p>
            <a:endParaRPr lang="en-US" sz="750" dirty="0"/>
          </a:p>
          <a:p>
            <a:r>
              <a:rPr lang="en-US" sz="1350" dirty="0"/>
              <a:t>Click the bubble next to </a:t>
            </a:r>
            <a:r>
              <a:rPr lang="en-US" sz="1350" dirty="0">
                <a:solidFill>
                  <a:srgbClr val="0070C0"/>
                </a:solidFill>
              </a:rPr>
              <a:t>New Worksheet Ply</a:t>
            </a:r>
            <a:r>
              <a:rPr lang="en-US" sz="1350" dirty="0"/>
              <a:t>.</a:t>
            </a:r>
          </a:p>
          <a:p>
            <a:endParaRPr lang="en-US" sz="750" dirty="0"/>
          </a:p>
          <a:p>
            <a:r>
              <a:rPr lang="en-US" sz="1350" dirty="0"/>
              <a:t>If you would like, next to </a:t>
            </a:r>
            <a:r>
              <a:rPr lang="en-US" sz="1350" dirty="0">
                <a:solidFill>
                  <a:srgbClr val="0070C0"/>
                </a:solidFill>
              </a:rPr>
              <a:t>New Worksheet Ply:</a:t>
            </a:r>
            <a:r>
              <a:rPr lang="en-US" sz="1350" dirty="0"/>
              <a:t>, type in what you would like to name the new sheet. Here, “Correlations” is entered in the field.</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5704609" y="1070372"/>
            <a:ext cx="158519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a:solidFill>
                  <a:schemeClr val="accent5">
                    <a:lumMod val="75000"/>
                  </a:schemeClr>
                </a:solidFill>
              </a:rPr>
              <a:t>Step 7</a:t>
            </a:r>
          </a:p>
        </p:txBody>
      </p:sp>
      <p:sp>
        <p:nvSpPr>
          <p:cNvPr id="7" name="Right Arrow 7">
            <a:extLst>
              <a:ext uri="{FF2B5EF4-FFF2-40B4-BE49-F238E27FC236}">
                <a16:creationId xmlns="" xmlns:a16="http://schemas.microsoft.com/office/drawing/2014/main" id="{742A016D-6EF3-4097-96F1-119C355769E6}"/>
              </a:ext>
            </a:extLst>
          </p:cNvPr>
          <p:cNvSpPr/>
          <p:nvPr/>
        </p:nvSpPr>
        <p:spPr>
          <a:xfrm rot="1779707">
            <a:off x="2948470" y="145640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a:t>
            </a:r>
          </a:p>
        </p:txBody>
      </p:sp>
      <p:sp>
        <p:nvSpPr>
          <p:cNvPr id="8" name="Right Arrow 7">
            <a:extLst>
              <a:ext uri="{FF2B5EF4-FFF2-40B4-BE49-F238E27FC236}">
                <a16:creationId xmlns="" xmlns:a16="http://schemas.microsoft.com/office/drawing/2014/main" id="{C9ED649E-B03B-4007-9169-B89CE59DA8E7}"/>
              </a:ext>
            </a:extLst>
          </p:cNvPr>
          <p:cNvSpPr/>
          <p:nvPr/>
        </p:nvSpPr>
        <p:spPr>
          <a:xfrm rot="1624746">
            <a:off x="1914541" y="150035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9" name="Right Arrow 7">
            <a:extLst>
              <a:ext uri="{FF2B5EF4-FFF2-40B4-BE49-F238E27FC236}">
                <a16:creationId xmlns="" xmlns:a16="http://schemas.microsoft.com/office/drawing/2014/main" id="{179B42B4-4493-4C19-863A-A6734A3CF0C2}"/>
              </a:ext>
            </a:extLst>
          </p:cNvPr>
          <p:cNvSpPr/>
          <p:nvPr/>
        </p:nvSpPr>
        <p:spPr>
          <a:xfrm rot="924305">
            <a:off x="777038" y="201230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10" name="Right Arrow 7">
            <a:extLst>
              <a:ext uri="{FF2B5EF4-FFF2-40B4-BE49-F238E27FC236}">
                <a16:creationId xmlns="" xmlns:a16="http://schemas.microsoft.com/office/drawing/2014/main" id="{17EA9D6E-1334-4F2A-9B73-9048EFDCF225}"/>
              </a:ext>
            </a:extLst>
          </p:cNvPr>
          <p:cNvSpPr/>
          <p:nvPr/>
        </p:nvSpPr>
        <p:spPr>
          <a:xfrm>
            <a:off x="777038" y="265925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11" name="Right Arrow 7">
            <a:extLst>
              <a:ext uri="{FF2B5EF4-FFF2-40B4-BE49-F238E27FC236}">
                <a16:creationId xmlns="" xmlns:a16="http://schemas.microsoft.com/office/drawing/2014/main" id="{B9D4BE14-37E4-44FC-B9FB-B24E4328FDD9}"/>
              </a:ext>
            </a:extLst>
          </p:cNvPr>
          <p:cNvSpPr/>
          <p:nvPr/>
        </p:nvSpPr>
        <p:spPr>
          <a:xfrm rot="18936561">
            <a:off x="1956138" y="293299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2" name="Slide Number Placeholder 11"/>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185347430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1608</TotalTime>
  <Words>2411</Words>
  <Application>Microsoft Office PowerPoint</Application>
  <PresentationFormat>On-screen Show (4:3)</PresentationFormat>
  <Paragraphs>213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Symbol</vt:lpstr>
      <vt:lpstr>Theme1</vt:lpstr>
      <vt:lpstr>Chapter 7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215</cp:revision>
  <dcterms:created xsi:type="dcterms:W3CDTF">2017-03-18T00:25:05Z</dcterms:created>
  <dcterms:modified xsi:type="dcterms:W3CDTF">2019-12-03T08:19:43Z</dcterms:modified>
</cp:coreProperties>
</file>