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Lst>
  <p:notesMasterIdLst>
    <p:notesMasterId r:id="rId9"/>
  </p:notesMasterIdLst>
  <p:sldIdLst>
    <p:sldId id="275" r:id="rId2"/>
    <p:sldId id="282" r:id="rId3"/>
    <p:sldId id="257" r:id="rId4"/>
    <p:sldId id="329" r:id="rId5"/>
    <p:sldId id="330" r:id="rId6"/>
    <p:sldId id="331" r:id="rId7"/>
    <p:sldId id="287"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223" autoAdjust="0"/>
    <p:restoredTop sz="94660"/>
  </p:normalViewPr>
  <p:slideViewPr>
    <p:cSldViewPr snapToGrid="0">
      <p:cViewPr varScale="1">
        <p:scale>
          <a:sx n="70" d="100"/>
          <a:sy n="70" d="100"/>
        </p:scale>
        <p:origin x="1236"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01B8329-FAED-44A8-B33C-FBE401D645C6}" type="datetimeFigureOut">
              <a:rPr lang="en-US" smtClean="0"/>
              <a:t>11/27/2019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979D16F-4C1D-4938-B43C-E8747AA066A0}" type="slidenum">
              <a:rPr lang="en-US" smtClean="0"/>
              <a:t>‹#›</a:t>
            </a:fld>
            <a:endParaRPr lang="en-US" dirty="0"/>
          </a:p>
        </p:txBody>
      </p:sp>
    </p:spTree>
    <p:extLst>
      <p:ext uri="{BB962C8B-B14F-4D97-AF65-F5344CB8AC3E}">
        <p14:creationId xmlns:p14="http://schemas.microsoft.com/office/powerpoint/2010/main" val="4227218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5" name="Footer Placeholder 4">
            <a:extLst>
              <a:ext uri="{FF2B5EF4-FFF2-40B4-BE49-F238E27FC236}">
                <a16:creationId xmlns:a16="http://schemas.microsoft.com/office/drawing/2014/main" xmlns="" id="{FC64A8EC-2933-D046-BD5C-E4A09273809E}"/>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a16="http://schemas.microsoft.com/office/drawing/2014/main" xmlns="" id="{D7470CBF-8407-7D42-9139-3B3A1DD4DC00}"/>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3495667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57200" y="1981200"/>
            <a:ext cx="82296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4">
            <a:extLst>
              <a:ext uri="{FF2B5EF4-FFF2-40B4-BE49-F238E27FC236}">
                <a16:creationId xmlns:a16="http://schemas.microsoft.com/office/drawing/2014/main" xmlns="" id="{6CD498F4-408C-7943-832C-94C8FF70E5DC}"/>
              </a:ext>
            </a:extLst>
          </p:cNvPr>
          <p:cNvSpPr>
            <a:spLocks noGrp="1"/>
          </p:cNvSpPr>
          <p:nvPr>
            <p:ph type="ftr" sz="quarter" idx="10"/>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5" name="Slide Number Placeholder 5">
            <a:extLst>
              <a:ext uri="{FF2B5EF4-FFF2-40B4-BE49-F238E27FC236}">
                <a16:creationId xmlns:a16="http://schemas.microsoft.com/office/drawing/2014/main" xmlns="" id="{5C9611B1-4122-7843-B869-BDAAA39A920A}"/>
              </a:ext>
            </a:extLst>
          </p:cNvPr>
          <p:cNvSpPr>
            <a:spLocks noGrp="1"/>
          </p:cNvSpPr>
          <p:nvPr>
            <p:ph type="sldNum" sz="quarter" idx="11"/>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30218928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lstStyle>
            <a:lvl1pPr algn="ctr">
              <a:defRPr sz="6000" b="0" cap="none" baseline="0"/>
            </a:lvl1pPr>
          </a:lstStyle>
          <a:p>
            <a:r>
              <a:rPr lang="en-US" smtClean="0"/>
              <a:t>Click to edit Master title style</a:t>
            </a:r>
            <a:endParaRPr dirty="0"/>
          </a:p>
        </p:txBody>
      </p:sp>
      <p:sp>
        <p:nvSpPr>
          <p:cNvPr id="3" name="Text Placeholder 2"/>
          <p:cNvSpPr>
            <a:spLocks noGrp="1"/>
          </p:cNvSpPr>
          <p:nvPr>
            <p:ph type="body" idx="1"/>
          </p:nvPr>
        </p:nvSpPr>
        <p:spPr>
          <a:xfrm>
            <a:off x="498475" y="3654519"/>
            <a:ext cx="8147050" cy="1500187"/>
          </a:xfrm>
        </p:spPr>
        <p:txBody>
          <a:bodyPr>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5" name="Footer Placeholder 4">
            <a:extLst>
              <a:ext uri="{FF2B5EF4-FFF2-40B4-BE49-F238E27FC236}">
                <a16:creationId xmlns:a16="http://schemas.microsoft.com/office/drawing/2014/main" xmlns="" id="{CC4D1069-5247-A340-AB0D-95C13C1EAB47}"/>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a16="http://schemas.microsoft.com/office/drawing/2014/main" xmlns="" id="{AA273F20-C047-BE45-B12C-BB64B78BE7E2}"/>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37801840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Footer Placeholder 4">
            <a:extLst>
              <a:ext uri="{FF2B5EF4-FFF2-40B4-BE49-F238E27FC236}">
                <a16:creationId xmlns:a16="http://schemas.microsoft.com/office/drawing/2014/main" xmlns="" id="{FF4C8485-DD31-0044-9B3E-DD46EEA565D0}"/>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5">
            <a:extLst>
              <a:ext uri="{FF2B5EF4-FFF2-40B4-BE49-F238E27FC236}">
                <a16:creationId xmlns:a16="http://schemas.microsoft.com/office/drawing/2014/main" xmlns="" id="{D2B94862-11CC-A948-A89E-C0D393FE5BE1}"/>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901550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4">
            <a:extLst>
              <a:ext uri="{FF2B5EF4-FFF2-40B4-BE49-F238E27FC236}">
                <a16:creationId xmlns:a16="http://schemas.microsoft.com/office/drawing/2014/main" xmlns="" id="{C3749E9D-A044-BC4C-AC7B-DCC18ECEE850}"/>
              </a:ext>
            </a:extLst>
          </p:cNvPr>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5">
            <a:extLst>
              <a:ext uri="{FF2B5EF4-FFF2-40B4-BE49-F238E27FC236}">
                <a16:creationId xmlns:a16="http://schemas.microsoft.com/office/drawing/2014/main" xmlns="" id="{F5196CE7-9B24-5340-9CDE-A619970CE3B2}"/>
              </a:ext>
            </a:extLst>
          </p:cNvPr>
          <p:cNvSpPr>
            <a:spLocks noGrp="1"/>
          </p:cNvSpPr>
          <p:nvPr>
            <p:ph type="sldNum" sz="quarter" idx="12"/>
          </p:nvPr>
        </p:nvSpPr>
        <p:spPr/>
        <p:txBody>
          <a:bodyPr/>
          <a:lstStyle>
            <a:lvl1pPr>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596283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a:t>
            </a:fld>
            <a:endParaRPr lang="en-US" dirty="0"/>
          </a:p>
        </p:txBody>
      </p:sp>
    </p:spTree>
    <p:extLst>
      <p:ext uri="{BB962C8B-B14F-4D97-AF65-F5344CB8AC3E}">
        <p14:creationId xmlns:p14="http://schemas.microsoft.com/office/powerpoint/2010/main" val="2052335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026" name="Title Placeholder 1"/>
          <p:cNvSpPr>
            <a:spLocks noGrp="1"/>
          </p:cNvSpPr>
          <p:nvPr>
            <p:ph type="title"/>
          </p:nvPr>
        </p:nvSpPr>
        <p:spPr bwMode="auto">
          <a:xfrm>
            <a:off x="457200" y="960438"/>
            <a:ext cx="8229600" cy="868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US" altLang="en-US" dirty="0"/>
          </a:p>
        </p:txBody>
      </p:sp>
      <p:sp>
        <p:nvSpPr>
          <p:cNvPr id="1027" name="Text Placeholder 2"/>
          <p:cNvSpPr>
            <a:spLocks noGrp="1"/>
          </p:cNvSpPr>
          <p:nvPr>
            <p:ph type="body" idx="1"/>
          </p:nvPr>
        </p:nvSpPr>
        <p:spPr bwMode="auto">
          <a:xfrm>
            <a:off x="457200" y="1905000"/>
            <a:ext cx="8229600" cy="422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US" altLang="en-US" dirty="0"/>
          </a:p>
        </p:txBody>
      </p:sp>
      <p:sp>
        <p:nvSpPr>
          <p:cNvPr id="5" name="Footer Placeholder 4">
            <a:extLst>
              <a:ext uri="{FF2B5EF4-FFF2-40B4-BE49-F238E27FC236}">
                <a16:creationId xmlns:a16="http://schemas.microsoft.com/office/drawing/2014/main" xmlns="" id="{6CD498F4-408C-7943-832C-94C8FF70E5DC}"/>
              </a:ext>
            </a:extLst>
          </p:cNvPr>
          <p:cNvSpPr>
            <a:spLocks noGrp="1"/>
          </p:cNvSpPr>
          <p:nvPr>
            <p:ph type="ftr" sz="quarter" idx="3"/>
          </p:nvPr>
        </p:nvSpPr>
        <p:spPr>
          <a:xfrm>
            <a:off x="457200" y="6356350"/>
            <a:ext cx="5867400" cy="365125"/>
          </a:xfrm>
          <a:prstGeom prst="rect">
            <a:avLst/>
          </a:prstGeom>
        </p:spPr>
        <p:txBody>
          <a:bodyPr vert="horz" lIns="91440" tIns="45720" rIns="91440" bIns="45720" rtlCol="0" anchor="ctr"/>
          <a:lstStyle>
            <a:lvl1pPr algn="ctr">
              <a:defRPr lang="en-US" sz="1000" smtClean="0">
                <a:effectLst/>
              </a:defRPr>
            </a:lvl1p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a:extLst>
              <a:ext uri="{FF2B5EF4-FFF2-40B4-BE49-F238E27FC236}">
                <a16:creationId xmlns:a16="http://schemas.microsoft.com/office/drawing/2014/main" xmlns="" id="{5C9611B1-4122-7843-B869-BDAAA39A920A}"/>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36AF09C5-D76C-4469-9022-20CD3FB43967}" type="slidenum">
              <a:rPr lang="en-US" smtClean="0"/>
              <a:t>‹#›</a:t>
            </a:fld>
            <a:endParaRPr lang="en-US" dirty="0"/>
          </a:p>
        </p:txBody>
      </p:sp>
    </p:spTree>
    <p:extLst>
      <p:ext uri="{BB962C8B-B14F-4D97-AF65-F5344CB8AC3E}">
        <p14:creationId xmlns:p14="http://schemas.microsoft.com/office/powerpoint/2010/main" val="2137110327"/>
      </p:ext>
    </p:extLst>
  </p:cSld>
  <p:clrMap bg1="lt1" tx1="dk1" bg2="lt2" tx2="dk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Lst>
  <p:hf hdr="0" dt="0"/>
  <p:txStyles>
    <p:titleStyle>
      <a:lvl1pPr algn="ctr" rtl="0" eaLnBrk="1" fontAlgn="base" hangingPunct="1">
        <a:spcBef>
          <a:spcPct val="0"/>
        </a:spcBef>
        <a:spcAft>
          <a:spcPct val="0"/>
        </a:spcAft>
        <a:defRPr sz="3600" kern="120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Arial" panose="020B0604020202020204" pitchFamily="34" charset="0"/>
        </a:defRPr>
      </a:lvl2pPr>
      <a:lvl3pPr algn="ctr" rtl="0" eaLnBrk="1" fontAlgn="base" hangingPunct="1">
        <a:spcBef>
          <a:spcPct val="0"/>
        </a:spcBef>
        <a:spcAft>
          <a:spcPct val="0"/>
        </a:spcAft>
        <a:defRPr sz="3600">
          <a:solidFill>
            <a:schemeClr val="tx1"/>
          </a:solidFill>
          <a:latin typeface="Arial" panose="020B0604020202020204" pitchFamily="34" charset="0"/>
        </a:defRPr>
      </a:lvl3pPr>
      <a:lvl4pPr algn="ctr" rtl="0" eaLnBrk="1" fontAlgn="base" hangingPunct="1">
        <a:spcBef>
          <a:spcPct val="0"/>
        </a:spcBef>
        <a:spcAft>
          <a:spcPct val="0"/>
        </a:spcAft>
        <a:defRPr sz="3600">
          <a:solidFill>
            <a:schemeClr val="tx1"/>
          </a:solidFill>
          <a:latin typeface="Arial" panose="020B0604020202020204" pitchFamily="34" charset="0"/>
        </a:defRPr>
      </a:lvl4pPr>
      <a:lvl5pPr algn="ctr" rtl="0" eaLnBrk="1" fontAlgn="base" hangingPunct="1">
        <a:spcBef>
          <a:spcPct val="0"/>
        </a:spcBef>
        <a:spcAft>
          <a:spcPct val="0"/>
        </a:spcAft>
        <a:defRPr sz="3600">
          <a:solidFill>
            <a:schemeClr val="tx1"/>
          </a:solidFill>
          <a:latin typeface="Arial" panose="020B0604020202020204" pitchFamily="34" charset="0"/>
        </a:defRPr>
      </a:lvl5pPr>
      <a:lvl6pPr marL="457200" algn="ctr" rtl="0" eaLnBrk="1" fontAlgn="base" hangingPunct="1">
        <a:spcBef>
          <a:spcPct val="0"/>
        </a:spcBef>
        <a:spcAft>
          <a:spcPct val="0"/>
        </a:spcAft>
        <a:defRPr sz="3600">
          <a:solidFill>
            <a:schemeClr val="tx1"/>
          </a:solidFill>
          <a:latin typeface="Arial" panose="020B0604020202020204" pitchFamily="34" charset="0"/>
        </a:defRPr>
      </a:lvl6pPr>
      <a:lvl7pPr marL="914400" algn="ctr" rtl="0" eaLnBrk="1" fontAlgn="base" hangingPunct="1">
        <a:spcBef>
          <a:spcPct val="0"/>
        </a:spcBef>
        <a:spcAft>
          <a:spcPct val="0"/>
        </a:spcAft>
        <a:defRPr sz="3600">
          <a:solidFill>
            <a:schemeClr val="tx1"/>
          </a:solidFill>
          <a:latin typeface="Arial" panose="020B0604020202020204" pitchFamily="34" charset="0"/>
        </a:defRPr>
      </a:lvl7pPr>
      <a:lvl8pPr marL="1371600" algn="ctr" rtl="0" eaLnBrk="1" fontAlgn="base" hangingPunct="1">
        <a:spcBef>
          <a:spcPct val="0"/>
        </a:spcBef>
        <a:spcAft>
          <a:spcPct val="0"/>
        </a:spcAft>
        <a:defRPr sz="3600">
          <a:solidFill>
            <a:schemeClr val="tx1"/>
          </a:solidFill>
          <a:latin typeface="Arial" panose="020B0604020202020204" pitchFamily="34" charset="0"/>
        </a:defRPr>
      </a:lvl8pPr>
      <a:lvl9pPr marL="1828800" algn="ctr" rtl="0" eaLnBrk="1" fontAlgn="base" hangingPunct="1">
        <a:spcBef>
          <a:spcPct val="0"/>
        </a:spcBef>
        <a:spcAft>
          <a:spcPct val="0"/>
        </a:spcAft>
        <a:defRPr sz="3600">
          <a:solidFill>
            <a:schemeClr val="tx1"/>
          </a:solidFill>
          <a:latin typeface="Arial" panose="020B0604020202020204"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8125" y="2327672"/>
            <a:ext cx="8677275" cy="1790700"/>
          </a:xfrm>
        </p:spPr>
        <p:txBody>
          <a:bodyPr>
            <a:normAutofit/>
          </a:bodyPr>
          <a:lstStyle/>
          <a:p>
            <a:r>
              <a:rPr lang="en-US" b="1" dirty="0">
                <a:solidFill>
                  <a:schemeClr val="accent5">
                    <a:lumMod val="75000"/>
                  </a:schemeClr>
                </a:solidFill>
              </a:rPr>
              <a:t>Chapter 5</a:t>
            </a:r>
            <a:br>
              <a:rPr lang="en-US" b="1" dirty="0">
                <a:solidFill>
                  <a:schemeClr val="accent5">
                    <a:lumMod val="75000"/>
                  </a:schemeClr>
                </a:solidFill>
              </a:rPr>
            </a:br>
            <a:r>
              <a:rPr lang="en-US" b="1" dirty="0">
                <a:solidFill>
                  <a:schemeClr val="accent5">
                    <a:lumMod val="75000"/>
                  </a:schemeClr>
                </a:solidFill>
              </a:rPr>
              <a:t>Excel Extension: Now You Try!</a:t>
            </a:r>
          </a:p>
        </p:txBody>
      </p:sp>
      <p:sp>
        <p:nvSpPr>
          <p:cNvPr id="4" name="Subtitle 2"/>
          <p:cNvSpPr>
            <a:spLocks noGrp="1"/>
          </p:cNvSpPr>
          <p:nvPr>
            <p:ph type="subTitle" idx="1"/>
          </p:nvPr>
        </p:nvSpPr>
        <p:spPr>
          <a:xfrm>
            <a:off x="1143000" y="4267825"/>
            <a:ext cx="6858000" cy="1241822"/>
          </a:xfrm>
        </p:spPr>
        <p:txBody>
          <a:bodyPr>
            <a:noAutofit/>
          </a:bodyPr>
          <a:lstStyle/>
          <a:p>
            <a:r>
              <a:rPr lang="en-US" sz="4000" b="1" dirty="0">
                <a:solidFill>
                  <a:schemeClr val="accent5">
                    <a:lumMod val="75000"/>
                  </a:schemeClr>
                </a:solidFill>
                <a:effectLst>
                  <a:outerShdw blurRad="38100" dist="38100" dir="2700000" algn="tl">
                    <a:srgbClr val="000000">
                      <a:alpha val="43137"/>
                    </a:srgbClr>
                  </a:outerShdw>
                </a:effectLst>
                <a:latin typeface="+mj-lt"/>
                <a:ea typeface="+mj-ea"/>
                <a:cs typeface="+mj-cs"/>
              </a:rPr>
              <a:t>Evaluating </a:t>
            </a:r>
            <a:r>
              <a:rPr lang="en-US" sz="4000" b="1" dirty="0" smtClean="0">
                <a:solidFill>
                  <a:schemeClr val="accent5">
                    <a:lumMod val="75000"/>
                  </a:schemeClr>
                </a:solidFill>
                <a:effectLst>
                  <a:outerShdw blurRad="38100" dist="38100" dir="2700000" algn="tl">
                    <a:srgbClr val="000000">
                      <a:alpha val="43137"/>
                    </a:srgbClr>
                  </a:outerShdw>
                </a:effectLst>
                <a:latin typeface="+mj-lt"/>
                <a:ea typeface="+mj-ea"/>
                <a:cs typeface="+mj-cs"/>
              </a:rPr>
              <a:t>Task-KSA(O) </a:t>
            </a:r>
            <a:r>
              <a:rPr lang="en-US" sz="4000" b="1" dirty="0">
                <a:solidFill>
                  <a:schemeClr val="accent5">
                    <a:lumMod val="75000"/>
                  </a:schemeClr>
                </a:solidFill>
                <a:effectLst>
                  <a:outerShdw blurRad="38100" dist="38100" dir="2700000" algn="tl">
                    <a:srgbClr val="000000">
                      <a:alpha val="43137"/>
                    </a:srgbClr>
                  </a:outerShdw>
                </a:effectLst>
                <a:latin typeface="+mj-lt"/>
                <a:ea typeface="+mj-ea"/>
                <a:cs typeface="+mj-cs"/>
              </a:rPr>
              <a:t>Analysis Data</a:t>
            </a:r>
          </a:p>
        </p:txBody>
      </p:sp>
      <p:sp>
        <p:nvSpPr>
          <p:cNvPr id="5" name="Footer Placeholder 4"/>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2"/>
          </p:nvPr>
        </p:nvSpPr>
        <p:spPr/>
        <p:txBody>
          <a:bodyPr/>
          <a:lstStyle/>
          <a:p>
            <a:fld id="{36AF09C5-D76C-4469-9022-20CD3FB43967}" type="slidenum">
              <a:rPr lang="en-US" smtClean="0"/>
              <a:t>1</a:t>
            </a:fld>
            <a:endParaRPr lang="en-US" dirty="0"/>
          </a:p>
        </p:txBody>
      </p:sp>
    </p:spTree>
    <p:extLst>
      <p:ext uri="{BB962C8B-B14F-4D97-AF65-F5344CB8AC3E}">
        <p14:creationId xmlns:p14="http://schemas.microsoft.com/office/powerpoint/2010/main" val="19321241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solidFill>
                  <a:schemeClr val="accent5">
                    <a:lumMod val="75000"/>
                  </a:schemeClr>
                </a:solidFill>
              </a:rPr>
              <a:t>Background</a:t>
            </a:r>
          </a:p>
        </p:txBody>
      </p:sp>
      <p:sp>
        <p:nvSpPr>
          <p:cNvPr id="3" name="Content Placeholder 2"/>
          <p:cNvSpPr>
            <a:spLocks noGrp="1"/>
          </p:cNvSpPr>
          <p:nvPr>
            <p:ph idx="1"/>
          </p:nvPr>
        </p:nvSpPr>
        <p:spPr>
          <a:xfrm>
            <a:off x="266700" y="2226469"/>
            <a:ext cx="8629650" cy="3500438"/>
          </a:xfrm>
        </p:spPr>
        <p:txBody>
          <a:bodyPr>
            <a:normAutofit fontScale="62500" lnSpcReduction="20000"/>
          </a:bodyPr>
          <a:lstStyle/>
          <a:p>
            <a:pPr marL="0" indent="0">
              <a:buNone/>
            </a:pPr>
            <a:r>
              <a:rPr lang="en-US" dirty="0"/>
              <a:t>In this Excel Extension tutorial, you will learn how to evaluate task-KSA(O) analysis data by calculating the mean and standard deviation of task criticality ratings. </a:t>
            </a:r>
          </a:p>
          <a:p>
            <a:pPr marL="0" indent="0">
              <a:buNone/>
            </a:pPr>
            <a:endParaRPr lang="en-US" sz="825" dirty="0"/>
          </a:p>
          <a:p>
            <a:pPr marL="0" indent="0">
              <a:buNone/>
            </a:pPr>
            <a:r>
              <a:rPr lang="en-US" dirty="0"/>
              <a:t>For the purposes of this exercise, imagine that eight subject matter experts (SMEs) rated 11 tasks on a 1 ̶ 5 criticality rating scale, where 1 indicates </a:t>
            </a:r>
            <a:r>
              <a:rPr lang="en-US" i="1" dirty="0"/>
              <a:t>very low criticality</a:t>
            </a:r>
            <a:r>
              <a:rPr lang="en-US" dirty="0"/>
              <a:t> and 5 indicates </a:t>
            </a:r>
            <a:r>
              <a:rPr lang="en-US" i="1" dirty="0"/>
              <a:t>very high criticality</a:t>
            </a:r>
            <a:r>
              <a:rPr lang="en-US" dirty="0"/>
              <a:t>. As the job analyst, your job is to calculate the mean and standard deviation of SME ratings for each task. If you recall, the mean is a measure of central tendency, and the standard deviation </a:t>
            </a:r>
            <a:r>
              <a:rPr lang="en-US" dirty="0" smtClean="0"/>
              <a:t>represents </a:t>
            </a:r>
            <a:r>
              <a:rPr lang="en-US" dirty="0"/>
              <a:t>how dispersed our spread out values are around the mean. In this context, a higher mean value indicates higher collective criticality ratings by SMEs and a higher standard deviation indicates greater disagreement in SME ratings.</a:t>
            </a:r>
          </a:p>
        </p:txBody>
      </p:sp>
      <p:sp>
        <p:nvSpPr>
          <p:cNvPr id="5" name="Footer Placeholder 4"/>
          <p:cNvSpPr>
            <a:spLocks noGrp="1"/>
          </p:cNvSpPr>
          <p:nvPr>
            <p:ph type="ftr" sz="quarter" idx="10"/>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1"/>
          </p:nvPr>
        </p:nvSpPr>
        <p:spPr/>
        <p:txBody>
          <a:bodyPr/>
          <a:lstStyle/>
          <a:p>
            <a:fld id="{36AF09C5-D76C-4469-9022-20CD3FB43967}" type="slidenum">
              <a:rPr lang="en-US" smtClean="0"/>
              <a:t>2</a:t>
            </a:fld>
            <a:endParaRPr lang="en-US" dirty="0"/>
          </a:p>
        </p:txBody>
      </p:sp>
    </p:spTree>
    <p:extLst>
      <p:ext uri="{BB962C8B-B14F-4D97-AF65-F5344CB8AC3E}">
        <p14:creationId xmlns:p14="http://schemas.microsoft.com/office/powerpoint/2010/main" val="39188313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46900" y="1924735"/>
            <a:ext cx="2180819" cy="3323987"/>
          </a:xfrm>
          <a:prstGeom prst="rect">
            <a:avLst/>
          </a:prstGeom>
          <a:noFill/>
        </p:spPr>
        <p:txBody>
          <a:bodyPr wrap="square" rtlCol="0">
            <a:spAutoFit/>
          </a:bodyPr>
          <a:lstStyle/>
          <a:p>
            <a:r>
              <a:rPr lang="en-US" sz="1350" dirty="0"/>
              <a:t>Open the Excel workbook titled “Chapter </a:t>
            </a:r>
            <a:r>
              <a:rPr lang="en-US" sz="1350" dirty="0" smtClean="0"/>
              <a:t>5--Excel </a:t>
            </a:r>
            <a:r>
              <a:rPr lang="en-US" sz="1350" dirty="0"/>
              <a:t>Extension.xlsx”.</a:t>
            </a:r>
          </a:p>
          <a:p>
            <a:endParaRPr lang="en-US" sz="750" dirty="0"/>
          </a:p>
          <a:p>
            <a:r>
              <a:rPr lang="en-US" sz="1350" dirty="0"/>
              <a:t>Note that the tasks are listed in the first column, and the criticality ratings made by each SME fall in the following eight columns. Finally, there are two columns labeled Mean and </a:t>
            </a:r>
            <a:r>
              <a:rPr lang="en-US" sz="1350" dirty="0"/>
              <a:t>standard deviation (SD) </a:t>
            </a:r>
            <a:r>
              <a:rPr lang="en-US" sz="1350" dirty="0"/>
              <a:t>where we will calculate the mean and SD of SME ratings for each task.</a:t>
            </a:r>
          </a:p>
        </p:txBody>
      </p:sp>
      <p:sp>
        <p:nvSpPr>
          <p:cNvPr id="6" name="Title 1"/>
          <p:cNvSpPr txBox="1">
            <a:spLocks/>
          </p:cNvSpPr>
          <p:nvPr/>
        </p:nvSpPr>
        <p:spPr>
          <a:xfrm>
            <a:off x="7270926" y="1111935"/>
            <a:ext cx="1532765"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base">
              <a:spcAft>
                <a:spcPct val="0"/>
              </a:spcAft>
            </a:pPr>
            <a:r>
              <a:rPr lang="en-US" sz="3600" dirty="0">
                <a:solidFill>
                  <a:schemeClr val="accent5">
                    <a:lumMod val="75000"/>
                  </a:schemeClr>
                </a:solidFill>
              </a:rPr>
              <a:t>Step 1</a:t>
            </a:r>
          </a:p>
        </p:txBody>
      </p:sp>
      <p:pic>
        <p:nvPicPr>
          <p:cNvPr id="7" name="Picture 6">
            <a:extLst>
              <a:ext uri="{FF2B5EF4-FFF2-40B4-BE49-F238E27FC236}">
                <a16:creationId xmlns:a16="http://schemas.microsoft.com/office/drawing/2014/main" xmlns="" id="{7DA71DB8-3DE1-4B62-8F8B-C3810FC356ED}"/>
              </a:ext>
            </a:extLst>
          </p:cNvPr>
          <p:cNvPicPr>
            <a:picLocks noChangeAspect="1"/>
          </p:cNvPicPr>
          <p:nvPr/>
        </p:nvPicPr>
        <p:blipFill>
          <a:blip r:embed="rId2"/>
          <a:stretch>
            <a:fillRect/>
          </a:stretch>
        </p:blipFill>
        <p:spPr>
          <a:xfrm>
            <a:off x="0" y="1693069"/>
            <a:ext cx="6858000" cy="4307681"/>
          </a:xfrm>
          <a:prstGeom prst="rect">
            <a:avLst/>
          </a:prstGeom>
        </p:spPr>
      </p:pic>
      <p:sp>
        <p:nvSpPr>
          <p:cNvPr id="3" name="Footer Placeholder 2"/>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4" name="Slide Number Placeholder 3"/>
          <p:cNvSpPr>
            <a:spLocks noGrp="1"/>
          </p:cNvSpPr>
          <p:nvPr>
            <p:ph type="sldNum" sz="quarter" idx="12"/>
          </p:nvPr>
        </p:nvSpPr>
        <p:spPr/>
        <p:txBody>
          <a:bodyPr/>
          <a:lstStyle/>
          <a:p>
            <a:fld id="{36AF09C5-D76C-4469-9022-20CD3FB43967}" type="slidenum">
              <a:rPr lang="en-US" smtClean="0"/>
              <a:t>3</a:t>
            </a:fld>
            <a:endParaRPr lang="en-US" dirty="0"/>
          </a:p>
        </p:txBody>
      </p:sp>
    </p:spTree>
    <p:extLst>
      <p:ext uri="{BB962C8B-B14F-4D97-AF65-F5344CB8AC3E}">
        <p14:creationId xmlns:p14="http://schemas.microsoft.com/office/powerpoint/2010/main" val="16604708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46900" y="1924735"/>
            <a:ext cx="2180819" cy="3970318"/>
          </a:xfrm>
          <a:prstGeom prst="rect">
            <a:avLst/>
          </a:prstGeom>
          <a:noFill/>
        </p:spPr>
        <p:txBody>
          <a:bodyPr wrap="square" rtlCol="0">
            <a:spAutoFit/>
          </a:bodyPr>
          <a:lstStyle/>
          <a:p>
            <a:r>
              <a:rPr lang="en-US" sz="1350" dirty="0"/>
              <a:t>Let’s begin by calculating the mean of the criticality ratings for the first task.</a:t>
            </a:r>
          </a:p>
          <a:p>
            <a:endParaRPr lang="en-US" sz="750" dirty="0"/>
          </a:p>
          <a:p>
            <a:r>
              <a:rPr lang="en-US" sz="1350" dirty="0"/>
              <a:t>In the empty cell under the column labeled Mean that corresponds to the row with the first task (</a:t>
            </a:r>
            <a:r>
              <a:rPr lang="en-US" sz="1350" dirty="0">
                <a:solidFill>
                  <a:srgbClr val="00B050"/>
                </a:solidFill>
              </a:rPr>
              <a:t>J2</a:t>
            </a:r>
            <a:r>
              <a:rPr lang="en-US" sz="1350" dirty="0"/>
              <a:t>), type the Excel function for computing the mean, which is </a:t>
            </a:r>
            <a:r>
              <a:rPr lang="en-US" sz="1350" dirty="0">
                <a:solidFill>
                  <a:srgbClr val="0070C0"/>
                </a:solidFill>
              </a:rPr>
              <a:t>AVERAGE</a:t>
            </a:r>
            <a:r>
              <a:rPr lang="en-US" sz="1350" dirty="0"/>
              <a:t>.</a:t>
            </a:r>
          </a:p>
          <a:p>
            <a:endParaRPr lang="en-US" sz="750" dirty="0"/>
          </a:p>
          <a:p>
            <a:r>
              <a:rPr lang="en-US" sz="1350" dirty="0"/>
              <a:t>Type </a:t>
            </a:r>
            <a:r>
              <a:rPr lang="en-US" sz="1350" dirty="0">
                <a:solidFill>
                  <a:srgbClr val="0070C0"/>
                </a:solidFill>
              </a:rPr>
              <a:t>=AVERAGE(</a:t>
            </a:r>
            <a:r>
              <a:rPr lang="en-US" sz="1350" dirty="0"/>
              <a:t> in the empty cell, followed by the array/range of cells that contains the eight SME criticality ratings (</a:t>
            </a:r>
            <a:r>
              <a:rPr lang="en-US" sz="1350" dirty="0">
                <a:solidFill>
                  <a:srgbClr val="00B050"/>
                </a:solidFill>
              </a:rPr>
              <a:t>B2:I2</a:t>
            </a:r>
            <a:r>
              <a:rPr lang="en-US" sz="1350" dirty="0"/>
              <a:t>). </a:t>
            </a:r>
          </a:p>
          <a:p>
            <a:endParaRPr lang="en-US" sz="750" dirty="0"/>
          </a:p>
          <a:p>
            <a:r>
              <a:rPr lang="en-US" sz="1350" dirty="0"/>
              <a:t>Type an ending parenthesis, and click ENTER.</a:t>
            </a:r>
          </a:p>
        </p:txBody>
      </p:sp>
      <p:sp>
        <p:nvSpPr>
          <p:cNvPr id="6" name="Title 1"/>
          <p:cNvSpPr txBox="1">
            <a:spLocks/>
          </p:cNvSpPr>
          <p:nvPr/>
        </p:nvSpPr>
        <p:spPr>
          <a:xfrm>
            <a:off x="7276122" y="1080763"/>
            <a:ext cx="1522374"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base">
              <a:spcAft>
                <a:spcPct val="0"/>
              </a:spcAft>
            </a:pPr>
            <a:r>
              <a:rPr lang="en-US" sz="3600" dirty="0">
                <a:solidFill>
                  <a:schemeClr val="accent5">
                    <a:lumMod val="75000"/>
                  </a:schemeClr>
                </a:solidFill>
              </a:rPr>
              <a:t>Step 2</a:t>
            </a:r>
          </a:p>
        </p:txBody>
      </p:sp>
      <p:pic>
        <p:nvPicPr>
          <p:cNvPr id="2" name="Picture 1">
            <a:extLst>
              <a:ext uri="{FF2B5EF4-FFF2-40B4-BE49-F238E27FC236}">
                <a16:creationId xmlns:a16="http://schemas.microsoft.com/office/drawing/2014/main" xmlns="" id="{4B0C5C8C-53F5-4F26-BE7C-C811A572183B}"/>
              </a:ext>
            </a:extLst>
          </p:cNvPr>
          <p:cNvPicPr>
            <a:picLocks noChangeAspect="1"/>
          </p:cNvPicPr>
          <p:nvPr/>
        </p:nvPicPr>
        <p:blipFill>
          <a:blip r:embed="rId2"/>
          <a:stretch>
            <a:fillRect/>
          </a:stretch>
        </p:blipFill>
        <p:spPr>
          <a:xfrm>
            <a:off x="0" y="1693069"/>
            <a:ext cx="6858000" cy="4307681"/>
          </a:xfrm>
          <a:prstGeom prst="rect">
            <a:avLst/>
          </a:prstGeom>
        </p:spPr>
      </p:pic>
      <p:sp>
        <p:nvSpPr>
          <p:cNvPr id="8" name="Right Arrow 7">
            <a:extLst>
              <a:ext uri="{FF2B5EF4-FFF2-40B4-BE49-F238E27FC236}">
                <a16:creationId xmlns:a16="http://schemas.microsoft.com/office/drawing/2014/main" xmlns="" id="{95B8DD49-FF18-443E-9096-7A799AF76B9A}"/>
              </a:ext>
            </a:extLst>
          </p:cNvPr>
          <p:cNvSpPr/>
          <p:nvPr/>
        </p:nvSpPr>
        <p:spPr>
          <a:xfrm rot="19432498">
            <a:off x="5362229" y="3601202"/>
            <a:ext cx="72707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7" name="Slide Number Placeholder 6"/>
          <p:cNvSpPr>
            <a:spLocks noGrp="1"/>
          </p:cNvSpPr>
          <p:nvPr>
            <p:ph type="sldNum" sz="quarter" idx="12"/>
          </p:nvPr>
        </p:nvSpPr>
        <p:spPr/>
        <p:txBody>
          <a:bodyPr/>
          <a:lstStyle/>
          <a:p>
            <a:fld id="{36AF09C5-D76C-4469-9022-20CD3FB43967}" type="slidenum">
              <a:rPr lang="en-US" smtClean="0"/>
              <a:t>4</a:t>
            </a:fld>
            <a:endParaRPr lang="en-US" dirty="0"/>
          </a:p>
        </p:txBody>
      </p:sp>
    </p:spTree>
    <p:extLst>
      <p:ext uri="{BB962C8B-B14F-4D97-AF65-F5344CB8AC3E}">
        <p14:creationId xmlns:p14="http://schemas.microsoft.com/office/powerpoint/2010/main" val="1813477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46900" y="1924735"/>
            <a:ext cx="2180819" cy="3970318"/>
          </a:xfrm>
          <a:prstGeom prst="rect">
            <a:avLst/>
          </a:prstGeom>
          <a:noFill/>
        </p:spPr>
        <p:txBody>
          <a:bodyPr wrap="square" rtlCol="0">
            <a:spAutoFit/>
          </a:bodyPr>
          <a:lstStyle/>
          <a:p>
            <a:r>
              <a:rPr lang="en-US" sz="1350" dirty="0"/>
              <a:t>Now let’s calculate the SD of the criticality ratings for the first task.</a:t>
            </a:r>
          </a:p>
          <a:p>
            <a:endParaRPr lang="en-US" sz="750" dirty="0"/>
          </a:p>
          <a:p>
            <a:r>
              <a:rPr lang="en-US" sz="1350" dirty="0"/>
              <a:t>In the empty cell under the column labeled SD that corresponds to the row with the first task (</a:t>
            </a:r>
            <a:r>
              <a:rPr lang="en-US" sz="1350" dirty="0">
                <a:solidFill>
                  <a:srgbClr val="00B050"/>
                </a:solidFill>
              </a:rPr>
              <a:t>K2</a:t>
            </a:r>
            <a:r>
              <a:rPr lang="en-US" sz="1350" dirty="0"/>
              <a:t>), type the Excel function for computing the SD, which is </a:t>
            </a:r>
            <a:r>
              <a:rPr lang="en-US" sz="1350" dirty="0">
                <a:solidFill>
                  <a:srgbClr val="0070C0"/>
                </a:solidFill>
              </a:rPr>
              <a:t>STDEV.S</a:t>
            </a:r>
            <a:r>
              <a:rPr lang="en-US" sz="1350" dirty="0"/>
              <a:t>.</a:t>
            </a:r>
          </a:p>
          <a:p>
            <a:endParaRPr lang="en-US" sz="750" dirty="0"/>
          </a:p>
          <a:p>
            <a:r>
              <a:rPr lang="en-US" sz="1350" dirty="0"/>
              <a:t>Type </a:t>
            </a:r>
            <a:r>
              <a:rPr lang="en-US" sz="1350" dirty="0">
                <a:solidFill>
                  <a:srgbClr val="0070C0"/>
                </a:solidFill>
              </a:rPr>
              <a:t>=STDEV.S(</a:t>
            </a:r>
            <a:r>
              <a:rPr lang="en-US" sz="1350" dirty="0"/>
              <a:t> in the empty cell, followed by the array/range of cells that contains the eight SME criticality ratings (</a:t>
            </a:r>
            <a:r>
              <a:rPr lang="en-US" sz="1350" dirty="0">
                <a:solidFill>
                  <a:srgbClr val="00B050"/>
                </a:solidFill>
              </a:rPr>
              <a:t>B2:I2</a:t>
            </a:r>
            <a:r>
              <a:rPr lang="en-US" sz="1350" dirty="0"/>
              <a:t>). </a:t>
            </a:r>
          </a:p>
          <a:p>
            <a:endParaRPr lang="en-US" sz="750" dirty="0"/>
          </a:p>
          <a:p>
            <a:r>
              <a:rPr lang="en-US" sz="1350" dirty="0"/>
              <a:t>Type an ending parenthesis, and click ENTER.</a:t>
            </a:r>
          </a:p>
        </p:txBody>
      </p:sp>
      <p:sp>
        <p:nvSpPr>
          <p:cNvPr id="6" name="Title 1"/>
          <p:cNvSpPr txBox="1">
            <a:spLocks/>
          </p:cNvSpPr>
          <p:nvPr/>
        </p:nvSpPr>
        <p:spPr>
          <a:xfrm>
            <a:off x="7276122" y="1080763"/>
            <a:ext cx="1522374"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base">
              <a:spcAft>
                <a:spcPct val="0"/>
              </a:spcAft>
            </a:pPr>
            <a:r>
              <a:rPr lang="en-US" sz="3600" dirty="0">
                <a:solidFill>
                  <a:schemeClr val="accent5">
                    <a:lumMod val="75000"/>
                  </a:schemeClr>
                </a:solidFill>
              </a:rPr>
              <a:t>Step 3</a:t>
            </a:r>
          </a:p>
        </p:txBody>
      </p:sp>
      <p:pic>
        <p:nvPicPr>
          <p:cNvPr id="3" name="Picture 2">
            <a:extLst>
              <a:ext uri="{FF2B5EF4-FFF2-40B4-BE49-F238E27FC236}">
                <a16:creationId xmlns:a16="http://schemas.microsoft.com/office/drawing/2014/main" xmlns="" id="{5126C575-CD60-4D57-8AFA-DAF57D95215E}"/>
              </a:ext>
            </a:extLst>
          </p:cNvPr>
          <p:cNvPicPr>
            <a:picLocks noChangeAspect="1"/>
          </p:cNvPicPr>
          <p:nvPr/>
        </p:nvPicPr>
        <p:blipFill>
          <a:blip r:embed="rId2"/>
          <a:stretch>
            <a:fillRect/>
          </a:stretch>
        </p:blipFill>
        <p:spPr>
          <a:xfrm>
            <a:off x="0" y="1693069"/>
            <a:ext cx="6858000" cy="4307681"/>
          </a:xfrm>
          <a:prstGeom prst="rect">
            <a:avLst/>
          </a:prstGeom>
        </p:spPr>
      </p:pic>
      <p:sp>
        <p:nvSpPr>
          <p:cNvPr id="7" name="Right Arrow 7">
            <a:extLst>
              <a:ext uri="{FF2B5EF4-FFF2-40B4-BE49-F238E27FC236}">
                <a16:creationId xmlns:a16="http://schemas.microsoft.com/office/drawing/2014/main" xmlns="" id="{DE0AE10E-C144-456C-86D6-9EA0CCF08851}"/>
              </a:ext>
            </a:extLst>
          </p:cNvPr>
          <p:cNvSpPr/>
          <p:nvPr/>
        </p:nvSpPr>
        <p:spPr>
          <a:xfrm rot="19432498">
            <a:off x="5628928" y="3575402"/>
            <a:ext cx="727078" cy="438150"/>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8" name="Slide Number Placeholder 7"/>
          <p:cNvSpPr>
            <a:spLocks noGrp="1"/>
          </p:cNvSpPr>
          <p:nvPr>
            <p:ph type="sldNum" sz="quarter" idx="12"/>
          </p:nvPr>
        </p:nvSpPr>
        <p:spPr/>
        <p:txBody>
          <a:bodyPr/>
          <a:lstStyle/>
          <a:p>
            <a:fld id="{36AF09C5-D76C-4469-9022-20CD3FB43967}" type="slidenum">
              <a:rPr lang="en-US" smtClean="0"/>
              <a:t>5</a:t>
            </a:fld>
            <a:endParaRPr lang="en-US" dirty="0"/>
          </a:p>
        </p:txBody>
      </p:sp>
    </p:spTree>
    <p:extLst>
      <p:ext uri="{BB962C8B-B14F-4D97-AF65-F5344CB8AC3E}">
        <p14:creationId xmlns:p14="http://schemas.microsoft.com/office/powerpoint/2010/main" val="8459643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6946900" y="1924735"/>
            <a:ext cx="2180819" cy="2908489"/>
          </a:xfrm>
          <a:prstGeom prst="rect">
            <a:avLst/>
          </a:prstGeom>
          <a:noFill/>
        </p:spPr>
        <p:txBody>
          <a:bodyPr wrap="square" rtlCol="0">
            <a:spAutoFit/>
          </a:bodyPr>
          <a:lstStyle/>
          <a:p>
            <a:r>
              <a:rPr lang="en-US" sz="1350" dirty="0"/>
              <a:t>Note that the Mean is 3.88, and the SD is .99.</a:t>
            </a:r>
          </a:p>
          <a:p>
            <a:endParaRPr lang="en-US" sz="750" dirty="0"/>
          </a:p>
          <a:p>
            <a:r>
              <a:rPr lang="en-US" sz="1350" dirty="0"/>
              <a:t>By themselves the mean and the SD do not mean much; however, when you compute the means and SDs for the remaining tasks, you will be able to evaluate which tasks are perceived as most critical by SMEs as well as the extent to which SME ratings are in agreement (similar) for specific tasks.</a:t>
            </a:r>
          </a:p>
        </p:txBody>
      </p:sp>
      <p:sp>
        <p:nvSpPr>
          <p:cNvPr id="6" name="Title 1"/>
          <p:cNvSpPr txBox="1">
            <a:spLocks/>
          </p:cNvSpPr>
          <p:nvPr/>
        </p:nvSpPr>
        <p:spPr>
          <a:xfrm>
            <a:off x="7234558" y="1111935"/>
            <a:ext cx="1605502" cy="994172"/>
          </a:xfrm>
          <a:prstGeom prst="rect">
            <a:avLst/>
          </a:prstGeom>
        </p:spPr>
        <p:txBody>
          <a:bodyPr anchor="ct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fontAlgn="base">
              <a:spcAft>
                <a:spcPct val="0"/>
              </a:spcAft>
            </a:pPr>
            <a:r>
              <a:rPr lang="en-US" sz="3600" dirty="0">
                <a:solidFill>
                  <a:schemeClr val="accent5">
                    <a:lumMod val="75000"/>
                  </a:schemeClr>
                </a:solidFill>
              </a:rPr>
              <a:t>Step 4</a:t>
            </a:r>
          </a:p>
        </p:txBody>
      </p:sp>
      <p:pic>
        <p:nvPicPr>
          <p:cNvPr id="2" name="Picture 1">
            <a:extLst>
              <a:ext uri="{FF2B5EF4-FFF2-40B4-BE49-F238E27FC236}">
                <a16:creationId xmlns:a16="http://schemas.microsoft.com/office/drawing/2014/main" xmlns="" id="{7364036B-C4E4-4550-A753-94EA67F4574A}"/>
              </a:ext>
            </a:extLst>
          </p:cNvPr>
          <p:cNvPicPr>
            <a:picLocks noChangeAspect="1"/>
          </p:cNvPicPr>
          <p:nvPr/>
        </p:nvPicPr>
        <p:blipFill>
          <a:blip r:embed="rId2"/>
          <a:stretch>
            <a:fillRect/>
          </a:stretch>
        </p:blipFill>
        <p:spPr>
          <a:xfrm>
            <a:off x="0" y="1693069"/>
            <a:ext cx="6858000" cy="4307681"/>
          </a:xfrm>
          <a:prstGeom prst="rect">
            <a:avLst/>
          </a:prstGeom>
        </p:spPr>
      </p:pic>
      <p:sp>
        <p:nvSpPr>
          <p:cNvPr id="7" name="Right Arrow 7">
            <a:extLst>
              <a:ext uri="{FF2B5EF4-FFF2-40B4-BE49-F238E27FC236}">
                <a16:creationId xmlns:a16="http://schemas.microsoft.com/office/drawing/2014/main" xmlns="" id="{F60298F9-4111-46A2-92B6-94F8471D3DFC}"/>
              </a:ext>
            </a:extLst>
          </p:cNvPr>
          <p:cNvSpPr/>
          <p:nvPr/>
        </p:nvSpPr>
        <p:spPr>
          <a:xfrm rot="16200000">
            <a:off x="5899519" y="3687707"/>
            <a:ext cx="455561" cy="191406"/>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8" name="Right Arrow 7">
            <a:extLst>
              <a:ext uri="{FF2B5EF4-FFF2-40B4-BE49-F238E27FC236}">
                <a16:creationId xmlns:a16="http://schemas.microsoft.com/office/drawing/2014/main" xmlns="" id="{162797E0-BC39-4C86-876F-774A7B0ED60F}"/>
              </a:ext>
            </a:extLst>
          </p:cNvPr>
          <p:cNvSpPr/>
          <p:nvPr/>
        </p:nvSpPr>
        <p:spPr>
          <a:xfrm rot="16200000">
            <a:off x="6217018" y="3687706"/>
            <a:ext cx="455561" cy="191408"/>
          </a:xfrm>
          <a:prstGeom prst="rightArrow">
            <a:avLst/>
          </a:prstGeom>
          <a:solidFill>
            <a:srgbClr val="FF000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4" name="Footer Placeholder 3"/>
          <p:cNvSpPr>
            <a:spLocks noGrp="1"/>
          </p:cNvSpPr>
          <p:nvPr>
            <p:ph type="ftr" sz="quarter" idx="11"/>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9" name="Slide Number Placeholder 8"/>
          <p:cNvSpPr>
            <a:spLocks noGrp="1"/>
          </p:cNvSpPr>
          <p:nvPr>
            <p:ph type="sldNum" sz="quarter" idx="12"/>
          </p:nvPr>
        </p:nvSpPr>
        <p:spPr/>
        <p:txBody>
          <a:bodyPr/>
          <a:lstStyle/>
          <a:p>
            <a:fld id="{36AF09C5-D76C-4469-9022-20CD3FB43967}" type="slidenum">
              <a:rPr lang="en-US" smtClean="0"/>
              <a:t>6</a:t>
            </a:fld>
            <a:endParaRPr lang="en-US" dirty="0"/>
          </a:p>
        </p:txBody>
      </p:sp>
    </p:spTree>
    <p:extLst>
      <p:ext uri="{BB962C8B-B14F-4D97-AF65-F5344CB8AC3E}">
        <p14:creationId xmlns:p14="http://schemas.microsoft.com/office/powerpoint/2010/main" val="13995106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chemeClr val="accent5">
                    <a:lumMod val="75000"/>
                  </a:schemeClr>
                </a:solidFill>
              </a:rPr>
              <a:t>Questions</a:t>
            </a:r>
          </a:p>
        </p:txBody>
      </p:sp>
      <p:sp>
        <p:nvSpPr>
          <p:cNvPr id="3" name="Content Placeholder 2"/>
          <p:cNvSpPr>
            <a:spLocks noGrp="1"/>
          </p:cNvSpPr>
          <p:nvPr>
            <p:ph idx="1"/>
          </p:nvPr>
        </p:nvSpPr>
        <p:spPr>
          <a:xfrm>
            <a:off x="266700" y="2226469"/>
            <a:ext cx="8629650" cy="3263504"/>
          </a:xfrm>
        </p:spPr>
        <p:txBody>
          <a:bodyPr>
            <a:normAutofit fontScale="62500" lnSpcReduction="20000"/>
          </a:bodyPr>
          <a:lstStyle/>
          <a:p>
            <a:pPr marL="0" indent="0">
              <a:buNone/>
            </a:pPr>
            <a:r>
              <a:rPr lang="en-US" dirty="0"/>
              <a:t>You just learned how to calculate a mean and standard deviation (SD) using Microsoft Excel. Now, your job is to calculate the means and SDs for the remaining tasks in the data table. After doing so, respond to the following questions. </a:t>
            </a:r>
          </a:p>
          <a:p>
            <a:pPr marL="0" indent="0">
              <a:buNone/>
            </a:pPr>
            <a:endParaRPr lang="en-US" sz="825" dirty="0"/>
          </a:p>
          <a:p>
            <a:pPr marL="385763" indent="-385763">
              <a:buAutoNum type="arabicPeriod"/>
            </a:pPr>
            <a:r>
              <a:rPr lang="en-US" dirty="0"/>
              <a:t>Which task had the highest mean? Which task had the lowest mean?</a:t>
            </a:r>
          </a:p>
          <a:p>
            <a:pPr marL="385763" indent="-385763">
              <a:buAutoNum type="arabicPeriod"/>
            </a:pPr>
            <a:r>
              <a:rPr lang="en-US" dirty="0"/>
              <a:t>Which task had the highest SD? Which task had the lowest SD? What do these SDs indicate?</a:t>
            </a:r>
          </a:p>
          <a:p>
            <a:pPr marL="385763" indent="-385763">
              <a:buAutoNum type="arabicPeriod"/>
            </a:pPr>
            <a:r>
              <a:rPr lang="en-US" dirty="0"/>
              <a:t>Based on the means and SDs, which three tasks would you definitely retain? Which three tasks would you definitely remove? Why?</a:t>
            </a:r>
          </a:p>
          <a:p>
            <a:pPr marL="0" indent="0">
              <a:buNone/>
            </a:pPr>
            <a:endParaRPr lang="en-US" sz="825" dirty="0"/>
          </a:p>
        </p:txBody>
      </p:sp>
      <p:sp>
        <p:nvSpPr>
          <p:cNvPr id="5" name="Footer Placeholder 4"/>
          <p:cNvSpPr>
            <a:spLocks noGrp="1"/>
          </p:cNvSpPr>
          <p:nvPr>
            <p:ph type="ftr" sz="quarter" idx="10"/>
          </p:nvPr>
        </p:nvSpPr>
        <p:spPr/>
        <p:txBody>
          <a:bodyPr/>
          <a:lstStyle/>
          <a:p>
            <a:r>
              <a:rPr lang="en-US" dirty="0" smtClean="0"/>
              <a:t>Bauer, </a:t>
            </a:r>
            <a:r>
              <a:rPr lang="en-US" i="1" dirty="0" smtClean="0"/>
              <a:t>Fundamentals of Human Resource Management, 1e. © </a:t>
            </a:r>
            <a:r>
              <a:rPr lang="en-US" dirty="0" smtClean="0"/>
              <a:t>SAGE Publishing, 2021</a:t>
            </a:r>
            <a:endParaRPr lang="en-US" dirty="0"/>
          </a:p>
        </p:txBody>
      </p:sp>
      <p:sp>
        <p:nvSpPr>
          <p:cNvPr id="6" name="Slide Number Placeholder 5"/>
          <p:cNvSpPr>
            <a:spLocks noGrp="1"/>
          </p:cNvSpPr>
          <p:nvPr>
            <p:ph type="sldNum" sz="quarter" idx="11"/>
          </p:nvPr>
        </p:nvSpPr>
        <p:spPr/>
        <p:txBody>
          <a:bodyPr/>
          <a:lstStyle/>
          <a:p>
            <a:fld id="{36AF09C5-D76C-4469-9022-20CD3FB43967}" type="slidenum">
              <a:rPr lang="en-US" smtClean="0"/>
              <a:t>7</a:t>
            </a:fld>
            <a:endParaRPr lang="en-US" dirty="0"/>
          </a:p>
        </p:txBody>
      </p:sp>
    </p:spTree>
    <p:extLst>
      <p:ext uri="{BB962C8B-B14F-4D97-AF65-F5344CB8AC3E}">
        <p14:creationId xmlns:p14="http://schemas.microsoft.com/office/powerpoint/2010/main" val="1382707107"/>
      </p:ext>
    </p:extLst>
  </p:cSld>
  <p:clrMapOvr>
    <a:masterClrMapping/>
  </p:clrMapOvr>
</p:sld>
</file>

<file path=ppt/theme/theme1.xml><?xml version="1.0" encoding="utf-8"?>
<a:theme xmlns:a="http://schemas.openxmlformats.org/drawingml/2006/main" name="Theme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Theme1" id="{FC5AD160-03EC-4592-ABE5-0F14BDE6028B}" vid="{22DC304E-35E8-44D8-A4EB-A891A666CE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Theme1</Template>
  <TotalTime>492</TotalTime>
  <Words>689</Words>
  <Application>Microsoft Office PowerPoint</Application>
  <PresentationFormat>On-screen Show (4:3)</PresentationFormat>
  <Paragraphs>50</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Calibri</vt:lpstr>
      <vt:lpstr>Theme1</vt:lpstr>
      <vt:lpstr>Chapter 5 Excel Extension: Now You Try!</vt:lpstr>
      <vt:lpstr>Background</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Caughlin</dc:creator>
  <cp:lastModifiedBy>Kanimozhi Madhanakumar</cp:lastModifiedBy>
  <cp:revision>123</cp:revision>
  <dcterms:created xsi:type="dcterms:W3CDTF">2017-03-18T00:25:05Z</dcterms:created>
  <dcterms:modified xsi:type="dcterms:W3CDTF">2019-11-27T03:24:59Z</dcterms:modified>
</cp:coreProperties>
</file>