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75" r:id="rId2"/>
    <p:sldId id="282" r:id="rId3"/>
    <p:sldId id="257" r:id="rId4"/>
    <p:sldId id="329" r:id="rId5"/>
    <p:sldId id="330" r:id="rId6"/>
    <p:sldId id="331" r:id="rId7"/>
    <p:sldId id="287" r:id="rId8"/>
    <p:sldId id="33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23" autoAdjust="0"/>
    <p:restoredTop sz="94660"/>
  </p:normalViewPr>
  <p:slideViewPr>
    <p:cSldViewPr snapToGrid="0">
      <p:cViewPr varScale="1">
        <p:scale>
          <a:sx n="115" d="100"/>
          <a:sy n="115" d="100"/>
        </p:scale>
        <p:origin x="186"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1B8329-FAED-44A8-B33C-FBE401D645C6}" type="datetimeFigureOut">
              <a:rPr lang="en-US" smtClean="0"/>
              <a:t>2/20/2019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79D16F-4C1D-4938-B43C-E8747AA066A0}" type="slidenum">
              <a:rPr lang="en-US" smtClean="0"/>
              <a:t>‹#›</a:t>
            </a:fld>
            <a:endParaRPr lang="en-US"/>
          </a:p>
        </p:txBody>
      </p:sp>
    </p:spTree>
    <p:extLst>
      <p:ext uri="{BB962C8B-B14F-4D97-AF65-F5344CB8AC3E}">
        <p14:creationId xmlns:p14="http://schemas.microsoft.com/office/powerpoint/2010/main" val="4227218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0BD8956-2A4C-451B-BF5A-FC991EE69DE1}" type="datetime1">
              <a:rPr lang="en-US" smtClean="0"/>
              <a:t>2/20/2019</a:t>
            </a:fld>
            <a:endParaRPr lang="en-US"/>
          </a:p>
        </p:txBody>
      </p:sp>
      <p:sp>
        <p:nvSpPr>
          <p:cNvPr id="5" name="Footer Placeholder 4"/>
          <p:cNvSpPr>
            <a:spLocks noGrp="1"/>
          </p:cNvSpPr>
          <p:nvPr>
            <p:ph type="ftr" sz="quarter" idx="11"/>
          </p:nvPr>
        </p:nvSpPr>
        <p:spPr/>
        <p:txBody>
          <a:bodyPr/>
          <a:lstStyle/>
          <a:p>
            <a:r>
              <a:rPr lang="en-US" smtClean="0"/>
              <a:t>Bauer, Human Resource Management, First Edition. SAGE Publishing, 2020.</a:t>
            </a:r>
            <a:endParaRPr lang="en-US"/>
          </a:p>
        </p:txBody>
      </p:sp>
      <p:sp>
        <p:nvSpPr>
          <p:cNvPr id="6" name="Slide Number Placeholder 5"/>
          <p:cNvSpPr>
            <a:spLocks noGrp="1"/>
          </p:cNvSpPr>
          <p:nvPr>
            <p:ph type="sldNum" sz="quarter" idx="12"/>
          </p:nvPr>
        </p:nvSpPr>
        <p:spPr/>
        <p:txBody>
          <a:bodyPr/>
          <a:lstStyle/>
          <a:p>
            <a:fld id="{36AF09C5-D76C-4469-9022-20CD3FB43967}" type="slidenum">
              <a:rPr lang="en-US" smtClean="0"/>
              <a:t>‹#›</a:t>
            </a:fld>
            <a:endParaRPr lang="en-US"/>
          </a:p>
        </p:txBody>
      </p:sp>
    </p:spTree>
    <p:extLst>
      <p:ext uri="{BB962C8B-B14F-4D97-AF65-F5344CB8AC3E}">
        <p14:creationId xmlns:p14="http://schemas.microsoft.com/office/powerpoint/2010/main" val="3848686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7F4A40-500B-455E-8A60-DA6F2927DDDC}" type="datetime1">
              <a:rPr lang="en-US" smtClean="0"/>
              <a:t>2/20/2019</a:t>
            </a:fld>
            <a:endParaRPr lang="en-US"/>
          </a:p>
        </p:txBody>
      </p:sp>
      <p:sp>
        <p:nvSpPr>
          <p:cNvPr id="5" name="Footer Placeholder 4"/>
          <p:cNvSpPr>
            <a:spLocks noGrp="1"/>
          </p:cNvSpPr>
          <p:nvPr>
            <p:ph type="ftr" sz="quarter" idx="11"/>
          </p:nvPr>
        </p:nvSpPr>
        <p:spPr/>
        <p:txBody>
          <a:bodyPr/>
          <a:lstStyle/>
          <a:p>
            <a:r>
              <a:rPr lang="en-US" smtClean="0"/>
              <a:t>Bauer, Human Resource Management, First Edition. SAGE Publishing, 2020.</a:t>
            </a:r>
            <a:endParaRPr lang="en-US"/>
          </a:p>
        </p:txBody>
      </p:sp>
      <p:sp>
        <p:nvSpPr>
          <p:cNvPr id="6" name="Slide Number Placeholder 5"/>
          <p:cNvSpPr>
            <a:spLocks noGrp="1"/>
          </p:cNvSpPr>
          <p:nvPr>
            <p:ph type="sldNum" sz="quarter" idx="12"/>
          </p:nvPr>
        </p:nvSpPr>
        <p:spPr/>
        <p:txBody>
          <a:bodyPr/>
          <a:lstStyle/>
          <a:p>
            <a:fld id="{36AF09C5-D76C-4469-9022-20CD3FB43967}" type="slidenum">
              <a:rPr lang="en-US" smtClean="0"/>
              <a:t>‹#›</a:t>
            </a:fld>
            <a:endParaRPr lang="en-US"/>
          </a:p>
        </p:txBody>
      </p:sp>
    </p:spTree>
    <p:extLst>
      <p:ext uri="{BB962C8B-B14F-4D97-AF65-F5344CB8AC3E}">
        <p14:creationId xmlns:p14="http://schemas.microsoft.com/office/powerpoint/2010/main" val="4276347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439D72-01C0-4C36-8E05-42DFBA32D4A8}" type="datetime1">
              <a:rPr lang="en-US" smtClean="0"/>
              <a:t>2/20/2019</a:t>
            </a:fld>
            <a:endParaRPr lang="en-US"/>
          </a:p>
        </p:txBody>
      </p:sp>
      <p:sp>
        <p:nvSpPr>
          <p:cNvPr id="5" name="Footer Placeholder 4"/>
          <p:cNvSpPr>
            <a:spLocks noGrp="1"/>
          </p:cNvSpPr>
          <p:nvPr>
            <p:ph type="ftr" sz="quarter" idx="11"/>
          </p:nvPr>
        </p:nvSpPr>
        <p:spPr/>
        <p:txBody>
          <a:bodyPr/>
          <a:lstStyle/>
          <a:p>
            <a:r>
              <a:rPr lang="en-US" smtClean="0"/>
              <a:t>Bauer, Human Resource Management, First Edition. SAGE Publishing, 2020.</a:t>
            </a:r>
            <a:endParaRPr lang="en-US"/>
          </a:p>
        </p:txBody>
      </p:sp>
      <p:sp>
        <p:nvSpPr>
          <p:cNvPr id="6" name="Slide Number Placeholder 5"/>
          <p:cNvSpPr>
            <a:spLocks noGrp="1"/>
          </p:cNvSpPr>
          <p:nvPr>
            <p:ph type="sldNum" sz="quarter" idx="12"/>
          </p:nvPr>
        </p:nvSpPr>
        <p:spPr/>
        <p:txBody>
          <a:bodyPr/>
          <a:lstStyle/>
          <a:p>
            <a:fld id="{36AF09C5-D76C-4469-9022-20CD3FB43967}" type="slidenum">
              <a:rPr lang="en-US" smtClean="0"/>
              <a:t>‹#›</a:t>
            </a:fld>
            <a:endParaRPr lang="en-US"/>
          </a:p>
        </p:txBody>
      </p:sp>
    </p:spTree>
    <p:extLst>
      <p:ext uri="{BB962C8B-B14F-4D97-AF65-F5344CB8AC3E}">
        <p14:creationId xmlns:p14="http://schemas.microsoft.com/office/powerpoint/2010/main" val="38924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995B98-F9DD-4127-BF47-27CF37FD9EF0}" type="datetime1">
              <a:rPr lang="en-US" smtClean="0"/>
              <a:t>2/20/2019</a:t>
            </a:fld>
            <a:endParaRPr lang="en-US"/>
          </a:p>
        </p:txBody>
      </p:sp>
      <p:sp>
        <p:nvSpPr>
          <p:cNvPr id="5" name="Footer Placeholder 4"/>
          <p:cNvSpPr>
            <a:spLocks noGrp="1"/>
          </p:cNvSpPr>
          <p:nvPr>
            <p:ph type="ftr" sz="quarter" idx="11"/>
          </p:nvPr>
        </p:nvSpPr>
        <p:spPr/>
        <p:txBody>
          <a:bodyPr/>
          <a:lstStyle/>
          <a:p>
            <a:r>
              <a:rPr lang="en-US" smtClean="0"/>
              <a:t>Bauer, Human Resource Management, First Edition. SAGE Publishing, 2020.</a:t>
            </a:r>
            <a:endParaRPr lang="en-US"/>
          </a:p>
        </p:txBody>
      </p:sp>
      <p:sp>
        <p:nvSpPr>
          <p:cNvPr id="6" name="Slide Number Placeholder 5"/>
          <p:cNvSpPr>
            <a:spLocks noGrp="1"/>
          </p:cNvSpPr>
          <p:nvPr>
            <p:ph type="sldNum" sz="quarter" idx="12"/>
          </p:nvPr>
        </p:nvSpPr>
        <p:spPr/>
        <p:txBody>
          <a:bodyPr/>
          <a:lstStyle/>
          <a:p>
            <a:fld id="{36AF09C5-D76C-4469-9022-20CD3FB43967}" type="slidenum">
              <a:rPr lang="en-US" smtClean="0"/>
              <a:t>‹#›</a:t>
            </a:fld>
            <a:endParaRPr lang="en-US"/>
          </a:p>
        </p:txBody>
      </p:sp>
    </p:spTree>
    <p:extLst>
      <p:ext uri="{BB962C8B-B14F-4D97-AF65-F5344CB8AC3E}">
        <p14:creationId xmlns:p14="http://schemas.microsoft.com/office/powerpoint/2010/main" val="3866388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BA3911-6CB9-47A5-92B1-658293C1E48A}" type="datetime1">
              <a:rPr lang="en-US" smtClean="0"/>
              <a:t>2/20/2019</a:t>
            </a:fld>
            <a:endParaRPr lang="en-US"/>
          </a:p>
        </p:txBody>
      </p:sp>
      <p:sp>
        <p:nvSpPr>
          <p:cNvPr id="5" name="Footer Placeholder 4"/>
          <p:cNvSpPr>
            <a:spLocks noGrp="1"/>
          </p:cNvSpPr>
          <p:nvPr>
            <p:ph type="ftr" sz="quarter" idx="11"/>
          </p:nvPr>
        </p:nvSpPr>
        <p:spPr/>
        <p:txBody>
          <a:bodyPr/>
          <a:lstStyle/>
          <a:p>
            <a:r>
              <a:rPr lang="en-US" smtClean="0"/>
              <a:t>Bauer, Human Resource Management, First Edition. SAGE Publishing, 2020.</a:t>
            </a:r>
            <a:endParaRPr lang="en-US"/>
          </a:p>
        </p:txBody>
      </p:sp>
      <p:sp>
        <p:nvSpPr>
          <p:cNvPr id="6" name="Slide Number Placeholder 5"/>
          <p:cNvSpPr>
            <a:spLocks noGrp="1"/>
          </p:cNvSpPr>
          <p:nvPr>
            <p:ph type="sldNum" sz="quarter" idx="12"/>
          </p:nvPr>
        </p:nvSpPr>
        <p:spPr/>
        <p:txBody>
          <a:bodyPr/>
          <a:lstStyle/>
          <a:p>
            <a:fld id="{36AF09C5-D76C-4469-9022-20CD3FB43967}" type="slidenum">
              <a:rPr lang="en-US" smtClean="0"/>
              <a:t>‹#›</a:t>
            </a:fld>
            <a:endParaRPr lang="en-US"/>
          </a:p>
        </p:txBody>
      </p:sp>
    </p:spTree>
    <p:extLst>
      <p:ext uri="{BB962C8B-B14F-4D97-AF65-F5344CB8AC3E}">
        <p14:creationId xmlns:p14="http://schemas.microsoft.com/office/powerpoint/2010/main" val="2213442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B5627BB-595A-46E7-B7C5-70DBBC7BEBE0}" type="datetime1">
              <a:rPr lang="en-US" smtClean="0"/>
              <a:t>2/20/2019</a:t>
            </a:fld>
            <a:endParaRPr lang="en-US"/>
          </a:p>
        </p:txBody>
      </p:sp>
      <p:sp>
        <p:nvSpPr>
          <p:cNvPr id="6" name="Footer Placeholder 5"/>
          <p:cNvSpPr>
            <a:spLocks noGrp="1"/>
          </p:cNvSpPr>
          <p:nvPr>
            <p:ph type="ftr" sz="quarter" idx="11"/>
          </p:nvPr>
        </p:nvSpPr>
        <p:spPr/>
        <p:txBody>
          <a:bodyPr/>
          <a:lstStyle/>
          <a:p>
            <a:r>
              <a:rPr lang="en-US" smtClean="0"/>
              <a:t>Bauer, Human Resource Management, First Edition. SAGE Publishing, 2020.</a:t>
            </a:r>
            <a:endParaRPr lang="en-US"/>
          </a:p>
        </p:txBody>
      </p:sp>
      <p:sp>
        <p:nvSpPr>
          <p:cNvPr id="7" name="Slide Number Placeholder 6"/>
          <p:cNvSpPr>
            <a:spLocks noGrp="1"/>
          </p:cNvSpPr>
          <p:nvPr>
            <p:ph type="sldNum" sz="quarter" idx="12"/>
          </p:nvPr>
        </p:nvSpPr>
        <p:spPr/>
        <p:txBody>
          <a:bodyPr/>
          <a:lstStyle/>
          <a:p>
            <a:fld id="{36AF09C5-D76C-4469-9022-20CD3FB43967}" type="slidenum">
              <a:rPr lang="en-US" smtClean="0"/>
              <a:t>‹#›</a:t>
            </a:fld>
            <a:endParaRPr lang="en-US"/>
          </a:p>
        </p:txBody>
      </p:sp>
    </p:spTree>
    <p:extLst>
      <p:ext uri="{BB962C8B-B14F-4D97-AF65-F5344CB8AC3E}">
        <p14:creationId xmlns:p14="http://schemas.microsoft.com/office/powerpoint/2010/main" val="1134274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9280323-492D-48C6-A506-C504086602DB}" type="datetime1">
              <a:rPr lang="en-US" smtClean="0"/>
              <a:t>2/20/2019</a:t>
            </a:fld>
            <a:endParaRPr lang="en-US"/>
          </a:p>
        </p:txBody>
      </p:sp>
      <p:sp>
        <p:nvSpPr>
          <p:cNvPr id="8" name="Footer Placeholder 7"/>
          <p:cNvSpPr>
            <a:spLocks noGrp="1"/>
          </p:cNvSpPr>
          <p:nvPr>
            <p:ph type="ftr" sz="quarter" idx="11"/>
          </p:nvPr>
        </p:nvSpPr>
        <p:spPr/>
        <p:txBody>
          <a:bodyPr/>
          <a:lstStyle/>
          <a:p>
            <a:r>
              <a:rPr lang="en-US" smtClean="0"/>
              <a:t>Bauer, Human Resource Management, First Edition. SAGE Publishing, 2020.</a:t>
            </a:r>
            <a:endParaRPr lang="en-US"/>
          </a:p>
        </p:txBody>
      </p:sp>
      <p:sp>
        <p:nvSpPr>
          <p:cNvPr id="9" name="Slide Number Placeholder 8"/>
          <p:cNvSpPr>
            <a:spLocks noGrp="1"/>
          </p:cNvSpPr>
          <p:nvPr>
            <p:ph type="sldNum" sz="quarter" idx="12"/>
          </p:nvPr>
        </p:nvSpPr>
        <p:spPr/>
        <p:txBody>
          <a:bodyPr/>
          <a:lstStyle/>
          <a:p>
            <a:fld id="{36AF09C5-D76C-4469-9022-20CD3FB43967}" type="slidenum">
              <a:rPr lang="en-US" smtClean="0"/>
              <a:t>‹#›</a:t>
            </a:fld>
            <a:endParaRPr lang="en-US"/>
          </a:p>
        </p:txBody>
      </p:sp>
    </p:spTree>
    <p:extLst>
      <p:ext uri="{BB962C8B-B14F-4D97-AF65-F5344CB8AC3E}">
        <p14:creationId xmlns:p14="http://schemas.microsoft.com/office/powerpoint/2010/main" val="644056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7C49EF-DEF4-49C8-99CF-A2B65A03805B}" type="datetime1">
              <a:rPr lang="en-US" smtClean="0"/>
              <a:t>2/20/2019</a:t>
            </a:fld>
            <a:endParaRPr lang="en-US"/>
          </a:p>
        </p:txBody>
      </p:sp>
      <p:sp>
        <p:nvSpPr>
          <p:cNvPr id="4" name="Footer Placeholder 3"/>
          <p:cNvSpPr>
            <a:spLocks noGrp="1"/>
          </p:cNvSpPr>
          <p:nvPr>
            <p:ph type="ftr" sz="quarter" idx="11"/>
          </p:nvPr>
        </p:nvSpPr>
        <p:spPr/>
        <p:txBody>
          <a:bodyPr/>
          <a:lstStyle/>
          <a:p>
            <a:r>
              <a:rPr lang="en-US" smtClean="0"/>
              <a:t>Bauer, Human Resource Management, First Edition. SAGE Publishing, 2020.</a:t>
            </a:r>
            <a:endParaRPr lang="en-US"/>
          </a:p>
        </p:txBody>
      </p:sp>
      <p:sp>
        <p:nvSpPr>
          <p:cNvPr id="5" name="Slide Number Placeholder 4"/>
          <p:cNvSpPr>
            <a:spLocks noGrp="1"/>
          </p:cNvSpPr>
          <p:nvPr>
            <p:ph type="sldNum" sz="quarter" idx="12"/>
          </p:nvPr>
        </p:nvSpPr>
        <p:spPr/>
        <p:txBody>
          <a:bodyPr/>
          <a:lstStyle/>
          <a:p>
            <a:fld id="{36AF09C5-D76C-4469-9022-20CD3FB43967}" type="slidenum">
              <a:rPr lang="en-US" smtClean="0"/>
              <a:t>‹#›</a:t>
            </a:fld>
            <a:endParaRPr lang="en-US"/>
          </a:p>
        </p:txBody>
      </p:sp>
    </p:spTree>
    <p:extLst>
      <p:ext uri="{BB962C8B-B14F-4D97-AF65-F5344CB8AC3E}">
        <p14:creationId xmlns:p14="http://schemas.microsoft.com/office/powerpoint/2010/main" val="3017219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DFB98E-3156-4E50-8751-72F37F764669}" type="datetime1">
              <a:rPr lang="en-US" smtClean="0"/>
              <a:t>2/20/2019</a:t>
            </a:fld>
            <a:endParaRPr lang="en-US"/>
          </a:p>
        </p:txBody>
      </p:sp>
      <p:sp>
        <p:nvSpPr>
          <p:cNvPr id="3" name="Footer Placeholder 2"/>
          <p:cNvSpPr>
            <a:spLocks noGrp="1"/>
          </p:cNvSpPr>
          <p:nvPr>
            <p:ph type="ftr" sz="quarter" idx="11"/>
          </p:nvPr>
        </p:nvSpPr>
        <p:spPr/>
        <p:txBody>
          <a:bodyPr/>
          <a:lstStyle/>
          <a:p>
            <a:r>
              <a:rPr lang="en-US" smtClean="0"/>
              <a:t>Bauer, Human Resource Management, First Edition. SAGE Publishing, 2020.</a:t>
            </a:r>
            <a:endParaRPr lang="en-US"/>
          </a:p>
        </p:txBody>
      </p:sp>
      <p:sp>
        <p:nvSpPr>
          <p:cNvPr id="4" name="Slide Number Placeholder 3"/>
          <p:cNvSpPr>
            <a:spLocks noGrp="1"/>
          </p:cNvSpPr>
          <p:nvPr>
            <p:ph type="sldNum" sz="quarter" idx="12"/>
          </p:nvPr>
        </p:nvSpPr>
        <p:spPr/>
        <p:txBody>
          <a:bodyPr/>
          <a:lstStyle/>
          <a:p>
            <a:fld id="{36AF09C5-D76C-4469-9022-20CD3FB43967}" type="slidenum">
              <a:rPr lang="en-US" smtClean="0"/>
              <a:t>‹#›</a:t>
            </a:fld>
            <a:endParaRPr lang="en-US"/>
          </a:p>
        </p:txBody>
      </p:sp>
    </p:spTree>
    <p:extLst>
      <p:ext uri="{BB962C8B-B14F-4D97-AF65-F5344CB8AC3E}">
        <p14:creationId xmlns:p14="http://schemas.microsoft.com/office/powerpoint/2010/main" val="3787506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64D60CB-049F-4E66-9A30-048A9AB29D88}" type="datetime1">
              <a:rPr lang="en-US" smtClean="0"/>
              <a:t>2/20/2019</a:t>
            </a:fld>
            <a:endParaRPr lang="en-US"/>
          </a:p>
        </p:txBody>
      </p:sp>
      <p:sp>
        <p:nvSpPr>
          <p:cNvPr id="6" name="Footer Placeholder 5"/>
          <p:cNvSpPr>
            <a:spLocks noGrp="1"/>
          </p:cNvSpPr>
          <p:nvPr>
            <p:ph type="ftr" sz="quarter" idx="11"/>
          </p:nvPr>
        </p:nvSpPr>
        <p:spPr/>
        <p:txBody>
          <a:bodyPr/>
          <a:lstStyle/>
          <a:p>
            <a:r>
              <a:rPr lang="en-US" smtClean="0"/>
              <a:t>Bauer, Human Resource Management, First Edition. SAGE Publishing, 2020.</a:t>
            </a:r>
            <a:endParaRPr lang="en-US"/>
          </a:p>
        </p:txBody>
      </p:sp>
      <p:sp>
        <p:nvSpPr>
          <p:cNvPr id="7" name="Slide Number Placeholder 6"/>
          <p:cNvSpPr>
            <a:spLocks noGrp="1"/>
          </p:cNvSpPr>
          <p:nvPr>
            <p:ph type="sldNum" sz="quarter" idx="12"/>
          </p:nvPr>
        </p:nvSpPr>
        <p:spPr/>
        <p:txBody>
          <a:bodyPr/>
          <a:lstStyle/>
          <a:p>
            <a:fld id="{36AF09C5-D76C-4469-9022-20CD3FB43967}" type="slidenum">
              <a:rPr lang="en-US" smtClean="0"/>
              <a:t>‹#›</a:t>
            </a:fld>
            <a:endParaRPr lang="en-US"/>
          </a:p>
        </p:txBody>
      </p:sp>
    </p:spTree>
    <p:extLst>
      <p:ext uri="{BB962C8B-B14F-4D97-AF65-F5344CB8AC3E}">
        <p14:creationId xmlns:p14="http://schemas.microsoft.com/office/powerpoint/2010/main" val="3517049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BEC1903-E181-4520-AEAB-97A34CDCD18C}" type="datetime1">
              <a:rPr lang="en-US" smtClean="0"/>
              <a:t>2/20/2019</a:t>
            </a:fld>
            <a:endParaRPr lang="en-US"/>
          </a:p>
        </p:txBody>
      </p:sp>
      <p:sp>
        <p:nvSpPr>
          <p:cNvPr id="6" name="Footer Placeholder 5"/>
          <p:cNvSpPr>
            <a:spLocks noGrp="1"/>
          </p:cNvSpPr>
          <p:nvPr>
            <p:ph type="ftr" sz="quarter" idx="11"/>
          </p:nvPr>
        </p:nvSpPr>
        <p:spPr/>
        <p:txBody>
          <a:bodyPr/>
          <a:lstStyle/>
          <a:p>
            <a:r>
              <a:rPr lang="en-US" smtClean="0"/>
              <a:t>Bauer, Human Resource Management, First Edition. SAGE Publishing, 2020.</a:t>
            </a:r>
            <a:endParaRPr lang="en-US"/>
          </a:p>
        </p:txBody>
      </p:sp>
      <p:sp>
        <p:nvSpPr>
          <p:cNvPr id="7" name="Slide Number Placeholder 6"/>
          <p:cNvSpPr>
            <a:spLocks noGrp="1"/>
          </p:cNvSpPr>
          <p:nvPr>
            <p:ph type="sldNum" sz="quarter" idx="12"/>
          </p:nvPr>
        </p:nvSpPr>
        <p:spPr/>
        <p:txBody>
          <a:bodyPr/>
          <a:lstStyle/>
          <a:p>
            <a:fld id="{36AF09C5-D76C-4469-9022-20CD3FB43967}" type="slidenum">
              <a:rPr lang="en-US" smtClean="0"/>
              <a:t>‹#›</a:t>
            </a:fld>
            <a:endParaRPr lang="en-US"/>
          </a:p>
        </p:txBody>
      </p:sp>
    </p:spTree>
    <p:extLst>
      <p:ext uri="{BB962C8B-B14F-4D97-AF65-F5344CB8AC3E}">
        <p14:creationId xmlns:p14="http://schemas.microsoft.com/office/powerpoint/2010/main" val="2092402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73BBCE-1555-400B-AB15-DBB92831EEB8}" type="datetime1">
              <a:rPr lang="en-US" smtClean="0"/>
              <a:t>2/20/2019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Bauer, Human Resource Management, First Edition. SAGE Publishing, 2020.</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AF09C5-D76C-4469-9022-20CD3FB43967}" type="slidenum">
              <a:rPr lang="en-US" smtClean="0"/>
              <a:t>‹#›</a:t>
            </a:fld>
            <a:endParaRPr lang="en-US"/>
          </a:p>
        </p:txBody>
      </p:sp>
    </p:spTree>
    <p:extLst>
      <p:ext uri="{BB962C8B-B14F-4D97-AF65-F5344CB8AC3E}">
        <p14:creationId xmlns:p14="http://schemas.microsoft.com/office/powerpoint/2010/main" val="32253606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7500" y="1960563"/>
            <a:ext cx="11569700" cy="2387600"/>
          </a:xfrm>
        </p:spPr>
        <p:txBody>
          <a:bodyPr>
            <a:normAutofit/>
          </a:bodyPr>
          <a:lstStyle/>
          <a:p>
            <a:r>
              <a:rPr lang="en-US" b="1" dirty="0">
                <a:latin typeface="+mn-lt"/>
              </a:rPr>
              <a:t>Chapter 5</a:t>
            </a:r>
            <a:br>
              <a:rPr lang="en-US" b="1" dirty="0">
                <a:latin typeface="+mn-lt"/>
              </a:rPr>
            </a:br>
            <a:r>
              <a:rPr lang="en-US" b="1" dirty="0">
                <a:latin typeface="+mn-lt"/>
              </a:rPr>
              <a:t>Excel Extension: Now You Try!</a:t>
            </a:r>
          </a:p>
        </p:txBody>
      </p:sp>
      <p:sp>
        <p:nvSpPr>
          <p:cNvPr id="4" name="Subtitle 2"/>
          <p:cNvSpPr>
            <a:spLocks noGrp="1"/>
          </p:cNvSpPr>
          <p:nvPr>
            <p:ph type="subTitle" idx="1"/>
          </p:nvPr>
        </p:nvSpPr>
        <p:spPr>
          <a:xfrm>
            <a:off x="1524000" y="4547434"/>
            <a:ext cx="9144000" cy="1655762"/>
          </a:xfrm>
        </p:spPr>
        <p:txBody>
          <a:bodyPr>
            <a:normAutofit/>
          </a:bodyPr>
          <a:lstStyle/>
          <a:p>
            <a:r>
              <a:rPr lang="en-US" sz="3600" dirty="0"/>
              <a:t>Evaluating Task-KSA(O) Analysis Data</a:t>
            </a:r>
          </a:p>
        </p:txBody>
      </p:sp>
      <p:sp>
        <p:nvSpPr>
          <p:cNvPr id="3" name="Footer Placeholder 2"/>
          <p:cNvSpPr>
            <a:spLocks noGrp="1"/>
          </p:cNvSpPr>
          <p:nvPr>
            <p:ph type="ftr" sz="quarter" idx="11"/>
          </p:nvPr>
        </p:nvSpPr>
        <p:spPr/>
        <p:txBody>
          <a:bodyPr/>
          <a:lstStyle/>
          <a:p>
            <a:r>
              <a:rPr lang="en-US" smtClean="0"/>
              <a:t>Bauer, Human Resource Management, First Edition. SAGE Publishing, 2020.</a:t>
            </a:r>
            <a:endParaRPr lang="en-US"/>
          </a:p>
        </p:txBody>
      </p:sp>
    </p:spTree>
    <p:extLst>
      <p:ext uri="{BB962C8B-B14F-4D97-AF65-F5344CB8AC3E}">
        <p14:creationId xmlns:p14="http://schemas.microsoft.com/office/powerpoint/2010/main" val="1932124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mn-lt"/>
              </a:rPr>
              <a:t>Background</a:t>
            </a:r>
          </a:p>
        </p:txBody>
      </p:sp>
      <p:sp>
        <p:nvSpPr>
          <p:cNvPr id="3" name="Content Placeholder 2"/>
          <p:cNvSpPr>
            <a:spLocks noGrp="1"/>
          </p:cNvSpPr>
          <p:nvPr>
            <p:ph idx="1"/>
          </p:nvPr>
        </p:nvSpPr>
        <p:spPr>
          <a:xfrm>
            <a:off x="355600" y="1825625"/>
            <a:ext cx="11506200" cy="4667250"/>
          </a:xfrm>
        </p:spPr>
        <p:txBody>
          <a:bodyPr>
            <a:normAutofit lnSpcReduction="10000"/>
          </a:bodyPr>
          <a:lstStyle/>
          <a:p>
            <a:pPr marL="0" indent="0">
              <a:buNone/>
            </a:pPr>
            <a:r>
              <a:rPr lang="en-US" dirty="0"/>
              <a:t>In this Excel Extension tutorial, you will learn how to evaluate task-KSA(O) analysis data by calculating the mean and standard deviation of task criticality ratings. </a:t>
            </a:r>
          </a:p>
          <a:p>
            <a:pPr marL="0" indent="0">
              <a:buNone/>
            </a:pPr>
            <a:endParaRPr lang="en-US" sz="1100" dirty="0"/>
          </a:p>
          <a:p>
            <a:pPr marL="0" indent="0">
              <a:buNone/>
            </a:pPr>
            <a:r>
              <a:rPr lang="en-US" dirty="0"/>
              <a:t>For the purposes of this exercise, imagine that eight subject matter experts (SMEs) rated 11 tasks on a 1 ̶ 5 criticality rating scale, where 1 indicates very low criticality and 5 indicates very high criticality. As the job analyst, your job is to calculate the mean and standard deviation of SME ratings for each task. If you recall, the mean is a measure of central tendency, and the standard deviation is represents how dispersed our spread out values are around the mean. In this context, a higher mean value indicates higher collective criticality ratings by SMEs and a higher standard deviation indicates greater disagreement in SME ratings.</a:t>
            </a:r>
          </a:p>
        </p:txBody>
      </p:sp>
      <p:sp>
        <p:nvSpPr>
          <p:cNvPr id="4" name="Footer Placeholder 3"/>
          <p:cNvSpPr>
            <a:spLocks noGrp="1"/>
          </p:cNvSpPr>
          <p:nvPr>
            <p:ph type="ftr" sz="quarter" idx="11"/>
          </p:nvPr>
        </p:nvSpPr>
        <p:spPr/>
        <p:txBody>
          <a:bodyPr/>
          <a:lstStyle/>
          <a:p>
            <a:r>
              <a:rPr lang="en-US" smtClean="0"/>
              <a:t>Bauer, Human Resource Management, First Edition. SAGE Publishing, 2020.</a:t>
            </a:r>
            <a:endParaRPr lang="en-US"/>
          </a:p>
        </p:txBody>
      </p:sp>
    </p:spTree>
    <p:extLst>
      <p:ext uri="{BB962C8B-B14F-4D97-AF65-F5344CB8AC3E}">
        <p14:creationId xmlns:p14="http://schemas.microsoft.com/office/powerpoint/2010/main" val="3918831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262533" y="1423313"/>
            <a:ext cx="2907759" cy="4124206"/>
          </a:xfrm>
          <a:prstGeom prst="rect">
            <a:avLst/>
          </a:prstGeom>
          <a:noFill/>
        </p:spPr>
        <p:txBody>
          <a:bodyPr wrap="square" rtlCol="0">
            <a:spAutoFit/>
          </a:bodyPr>
          <a:lstStyle/>
          <a:p>
            <a:r>
              <a:rPr lang="en-US" dirty="0"/>
              <a:t>Open the Excel workbook titled “Chapter 5 - Excel Extension.xlsx”.</a:t>
            </a:r>
          </a:p>
          <a:p>
            <a:endParaRPr lang="en-US" sz="1000" dirty="0"/>
          </a:p>
          <a:p>
            <a:r>
              <a:rPr lang="en-US" dirty="0"/>
              <a:t>Note that the tasks are listed in the first column, and the criticality ratings made by each SME fall in the following eight columns. Finally, there are two columns labeled Mean and SD (standard deviation) where we will calculate the mean and SD of SME ratings for each task.</a:t>
            </a:r>
          </a:p>
        </p:txBody>
      </p:sp>
      <p:sp>
        <p:nvSpPr>
          <p:cNvPr id="6" name="Title 1"/>
          <p:cNvSpPr txBox="1">
            <a:spLocks/>
          </p:cNvSpPr>
          <p:nvPr/>
        </p:nvSpPr>
        <p:spPr>
          <a:xfrm>
            <a:off x="9801949" y="284162"/>
            <a:ext cx="1780451" cy="1325563"/>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latin typeface="+mn-lt"/>
              </a:rPr>
              <a:t>Step 1</a:t>
            </a:r>
          </a:p>
        </p:txBody>
      </p:sp>
      <p:pic>
        <p:nvPicPr>
          <p:cNvPr id="7" name="Picture 6">
            <a:extLst>
              <a:ext uri="{FF2B5EF4-FFF2-40B4-BE49-F238E27FC236}">
                <a16:creationId xmlns:a16="http://schemas.microsoft.com/office/drawing/2014/main" id="{7DA71DB8-3DE1-4B62-8F8B-C3810FC356ED}"/>
              </a:ext>
            </a:extLst>
          </p:cNvPr>
          <p:cNvPicPr>
            <a:picLocks noChangeAspect="1"/>
          </p:cNvPicPr>
          <p:nvPr/>
        </p:nvPicPr>
        <p:blipFill>
          <a:blip r:embed="rId2"/>
          <a:stretch>
            <a:fillRect/>
          </a:stretch>
        </p:blipFill>
        <p:spPr>
          <a:xfrm>
            <a:off x="0" y="1114425"/>
            <a:ext cx="9144000" cy="5743575"/>
          </a:xfrm>
          <a:prstGeom prst="rect">
            <a:avLst/>
          </a:prstGeom>
        </p:spPr>
      </p:pic>
      <p:sp>
        <p:nvSpPr>
          <p:cNvPr id="2" name="Footer Placeholder 1"/>
          <p:cNvSpPr>
            <a:spLocks noGrp="1"/>
          </p:cNvSpPr>
          <p:nvPr>
            <p:ph type="ftr" sz="quarter" idx="11"/>
          </p:nvPr>
        </p:nvSpPr>
        <p:spPr/>
        <p:txBody>
          <a:bodyPr/>
          <a:lstStyle/>
          <a:p>
            <a:r>
              <a:rPr lang="en-US" smtClean="0"/>
              <a:t>Bauer, Human Resource Management, First Edition. SAGE Publishing, 2020.</a:t>
            </a:r>
            <a:endParaRPr lang="en-US"/>
          </a:p>
        </p:txBody>
      </p:sp>
    </p:spTree>
    <p:extLst>
      <p:ext uri="{BB962C8B-B14F-4D97-AF65-F5344CB8AC3E}">
        <p14:creationId xmlns:p14="http://schemas.microsoft.com/office/powerpoint/2010/main" val="1660470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262533" y="1423313"/>
            <a:ext cx="2907759" cy="5262979"/>
          </a:xfrm>
          <a:prstGeom prst="rect">
            <a:avLst/>
          </a:prstGeom>
          <a:noFill/>
        </p:spPr>
        <p:txBody>
          <a:bodyPr wrap="square" rtlCol="0">
            <a:spAutoFit/>
          </a:bodyPr>
          <a:lstStyle/>
          <a:p>
            <a:r>
              <a:rPr lang="en-US" dirty="0"/>
              <a:t>Let’s begin by calculating the mean of the criticality ratings for the first task.</a:t>
            </a:r>
          </a:p>
          <a:p>
            <a:endParaRPr lang="en-US" sz="1000" dirty="0"/>
          </a:p>
          <a:p>
            <a:r>
              <a:rPr lang="en-US" dirty="0"/>
              <a:t>In the empty cell under the column labeled Mean that corresponds to the row with the first task (</a:t>
            </a:r>
            <a:r>
              <a:rPr lang="en-US" dirty="0">
                <a:solidFill>
                  <a:srgbClr val="00B050"/>
                </a:solidFill>
              </a:rPr>
              <a:t>J2</a:t>
            </a:r>
            <a:r>
              <a:rPr lang="en-US" dirty="0"/>
              <a:t>), type the Excel function for computing the mean, which is </a:t>
            </a:r>
            <a:r>
              <a:rPr lang="en-US" dirty="0">
                <a:solidFill>
                  <a:srgbClr val="0070C0"/>
                </a:solidFill>
              </a:rPr>
              <a:t>AVERAGE</a:t>
            </a:r>
            <a:r>
              <a:rPr lang="en-US" dirty="0"/>
              <a:t>.</a:t>
            </a:r>
          </a:p>
          <a:p>
            <a:endParaRPr lang="en-US" sz="1000" dirty="0"/>
          </a:p>
          <a:p>
            <a:r>
              <a:rPr lang="en-US" dirty="0"/>
              <a:t>Type </a:t>
            </a:r>
            <a:r>
              <a:rPr lang="en-US" dirty="0">
                <a:solidFill>
                  <a:srgbClr val="0070C0"/>
                </a:solidFill>
              </a:rPr>
              <a:t>=AVERAGE(</a:t>
            </a:r>
            <a:r>
              <a:rPr lang="en-US" dirty="0"/>
              <a:t> in the empty cell, followed by the array/range of cells that contains the eight SME criticality ratings (</a:t>
            </a:r>
            <a:r>
              <a:rPr lang="en-US" dirty="0">
                <a:solidFill>
                  <a:srgbClr val="00B050"/>
                </a:solidFill>
              </a:rPr>
              <a:t>B2:I2</a:t>
            </a:r>
            <a:r>
              <a:rPr lang="en-US" dirty="0"/>
              <a:t>). </a:t>
            </a:r>
          </a:p>
          <a:p>
            <a:endParaRPr lang="en-US" sz="1000" dirty="0"/>
          </a:p>
          <a:p>
            <a:r>
              <a:rPr lang="en-US" dirty="0"/>
              <a:t>Type an ending parenthesis, and click ENTER.</a:t>
            </a:r>
          </a:p>
        </p:txBody>
      </p:sp>
      <p:sp>
        <p:nvSpPr>
          <p:cNvPr id="6" name="Title 1"/>
          <p:cNvSpPr txBox="1">
            <a:spLocks/>
          </p:cNvSpPr>
          <p:nvPr/>
        </p:nvSpPr>
        <p:spPr>
          <a:xfrm>
            <a:off x="9801949" y="284162"/>
            <a:ext cx="1780451" cy="1325563"/>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latin typeface="+mn-lt"/>
              </a:rPr>
              <a:t>Step 2</a:t>
            </a:r>
          </a:p>
        </p:txBody>
      </p:sp>
      <p:pic>
        <p:nvPicPr>
          <p:cNvPr id="2" name="Picture 1">
            <a:extLst>
              <a:ext uri="{FF2B5EF4-FFF2-40B4-BE49-F238E27FC236}">
                <a16:creationId xmlns:a16="http://schemas.microsoft.com/office/drawing/2014/main" id="{4B0C5C8C-53F5-4F26-BE7C-C811A572183B}"/>
              </a:ext>
            </a:extLst>
          </p:cNvPr>
          <p:cNvPicPr>
            <a:picLocks noChangeAspect="1"/>
          </p:cNvPicPr>
          <p:nvPr/>
        </p:nvPicPr>
        <p:blipFill>
          <a:blip r:embed="rId2"/>
          <a:stretch>
            <a:fillRect/>
          </a:stretch>
        </p:blipFill>
        <p:spPr>
          <a:xfrm>
            <a:off x="0" y="1114425"/>
            <a:ext cx="9144000" cy="5743575"/>
          </a:xfrm>
          <a:prstGeom prst="rect">
            <a:avLst/>
          </a:prstGeom>
        </p:spPr>
      </p:pic>
      <p:sp>
        <p:nvSpPr>
          <p:cNvPr id="8" name="Right Arrow 7">
            <a:extLst>
              <a:ext uri="{FF2B5EF4-FFF2-40B4-BE49-F238E27FC236}">
                <a16:creationId xmlns:a16="http://schemas.microsoft.com/office/drawing/2014/main" id="{95B8DD49-FF18-443E-9096-7A799AF76B9A}"/>
              </a:ext>
            </a:extLst>
          </p:cNvPr>
          <p:cNvSpPr/>
          <p:nvPr/>
        </p:nvSpPr>
        <p:spPr>
          <a:xfrm rot="19432498">
            <a:off x="7149638" y="3658603"/>
            <a:ext cx="969437" cy="58420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ooter Placeholder 2"/>
          <p:cNvSpPr>
            <a:spLocks noGrp="1"/>
          </p:cNvSpPr>
          <p:nvPr>
            <p:ph type="ftr" sz="quarter" idx="11"/>
          </p:nvPr>
        </p:nvSpPr>
        <p:spPr/>
        <p:txBody>
          <a:bodyPr/>
          <a:lstStyle/>
          <a:p>
            <a:r>
              <a:rPr lang="en-US" smtClean="0"/>
              <a:t>Bauer, Human Resource Management, First Edition. SAGE Publishing, 2020.</a:t>
            </a:r>
            <a:endParaRPr lang="en-US"/>
          </a:p>
        </p:txBody>
      </p:sp>
    </p:spTree>
    <p:extLst>
      <p:ext uri="{BB962C8B-B14F-4D97-AF65-F5344CB8AC3E}">
        <p14:creationId xmlns:p14="http://schemas.microsoft.com/office/powerpoint/2010/main" val="1813477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262533" y="1423313"/>
            <a:ext cx="2907759" cy="4985980"/>
          </a:xfrm>
          <a:prstGeom prst="rect">
            <a:avLst/>
          </a:prstGeom>
          <a:noFill/>
        </p:spPr>
        <p:txBody>
          <a:bodyPr wrap="square" rtlCol="0">
            <a:spAutoFit/>
          </a:bodyPr>
          <a:lstStyle/>
          <a:p>
            <a:r>
              <a:rPr lang="en-US" dirty="0"/>
              <a:t>Now let’s calculate the SD of the criticality ratings for the first task.</a:t>
            </a:r>
          </a:p>
          <a:p>
            <a:endParaRPr lang="en-US" sz="1000" dirty="0"/>
          </a:p>
          <a:p>
            <a:r>
              <a:rPr lang="en-US" dirty="0"/>
              <a:t>In the empty cell under the column labeled SD that corresponds to the row with the first task (</a:t>
            </a:r>
            <a:r>
              <a:rPr lang="en-US" dirty="0">
                <a:solidFill>
                  <a:srgbClr val="00B050"/>
                </a:solidFill>
              </a:rPr>
              <a:t>K2</a:t>
            </a:r>
            <a:r>
              <a:rPr lang="en-US" dirty="0"/>
              <a:t>), type the Excel function for computing the SD, which is </a:t>
            </a:r>
            <a:r>
              <a:rPr lang="en-US" dirty="0">
                <a:solidFill>
                  <a:srgbClr val="0070C0"/>
                </a:solidFill>
              </a:rPr>
              <a:t>STDEV.S</a:t>
            </a:r>
            <a:r>
              <a:rPr lang="en-US" dirty="0"/>
              <a:t>.</a:t>
            </a:r>
          </a:p>
          <a:p>
            <a:endParaRPr lang="en-US" sz="1000" dirty="0"/>
          </a:p>
          <a:p>
            <a:r>
              <a:rPr lang="en-US" dirty="0"/>
              <a:t>Type </a:t>
            </a:r>
            <a:r>
              <a:rPr lang="en-US" dirty="0">
                <a:solidFill>
                  <a:srgbClr val="0070C0"/>
                </a:solidFill>
              </a:rPr>
              <a:t>=STDEV.S(</a:t>
            </a:r>
            <a:r>
              <a:rPr lang="en-US" dirty="0"/>
              <a:t> in the empty cell, followed by the array/range of cells that contains the eight SME criticality ratings (</a:t>
            </a:r>
            <a:r>
              <a:rPr lang="en-US" dirty="0">
                <a:solidFill>
                  <a:srgbClr val="00B050"/>
                </a:solidFill>
              </a:rPr>
              <a:t>B2:I2</a:t>
            </a:r>
            <a:r>
              <a:rPr lang="en-US" dirty="0"/>
              <a:t>). </a:t>
            </a:r>
          </a:p>
          <a:p>
            <a:endParaRPr lang="en-US" sz="1000" dirty="0"/>
          </a:p>
          <a:p>
            <a:r>
              <a:rPr lang="en-US" dirty="0"/>
              <a:t>Type an ending parenthesis, and click ENTER.</a:t>
            </a:r>
          </a:p>
        </p:txBody>
      </p:sp>
      <p:sp>
        <p:nvSpPr>
          <p:cNvPr id="6" name="Title 1"/>
          <p:cNvSpPr txBox="1">
            <a:spLocks/>
          </p:cNvSpPr>
          <p:nvPr/>
        </p:nvSpPr>
        <p:spPr>
          <a:xfrm>
            <a:off x="9801949" y="284162"/>
            <a:ext cx="1780451" cy="1325563"/>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latin typeface="+mn-lt"/>
              </a:rPr>
              <a:t>Step 3</a:t>
            </a:r>
          </a:p>
        </p:txBody>
      </p:sp>
      <p:pic>
        <p:nvPicPr>
          <p:cNvPr id="3" name="Picture 2">
            <a:extLst>
              <a:ext uri="{FF2B5EF4-FFF2-40B4-BE49-F238E27FC236}">
                <a16:creationId xmlns:a16="http://schemas.microsoft.com/office/drawing/2014/main" id="{5126C575-CD60-4D57-8AFA-DAF57D95215E}"/>
              </a:ext>
            </a:extLst>
          </p:cNvPr>
          <p:cNvPicPr>
            <a:picLocks noChangeAspect="1"/>
          </p:cNvPicPr>
          <p:nvPr/>
        </p:nvPicPr>
        <p:blipFill>
          <a:blip r:embed="rId2"/>
          <a:stretch>
            <a:fillRect/>
          </a:stretch>
        </p:blipFill>
        <p:spPr>
          <a:xfrm>
            <a:off x="0" y="1114425"/>
            <a:ext cx="9144000" cy="5743575"/>
          </a:xfrm>
          <a:prstGeom prst="rect">
            <a:avLst/>
          </a:prstGeom>
        </p:spPr>
      </p:pic>
      <p:sp>
        <p:nvSpPr>
          <p:cNvPr id="7" name="Right Arrow 7">
            <a:extLst>
              <a:ext uri="{FF2B5EF4-FFF2-40B4-BE49-F238E27FC236}">
                <a16:creationId xmlns:a16="http://schemas.microsoft.com/office/drawing/2014/main" id="{DE0AE10E-C144-456C-86D6-9EA0CCF08851}"/>
              </a:ext>
            </a:extLst>
          </p:cNvPr>
          <p:cNvSpPr/>
          <p:nvPr/>
        </p:nvSpPr>
        <p:spPr>
          <a:xfrm rot="19432498">
            <a:off x="7505237" y="3624203"/>
            <a:ext cx="969437" cy="58420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Footer Placeholder 1"/>
          <p:cNvSpPr>
            <a:spLocks noGrp="1"/>
          </p:cNvSpPr>
          <p:nvPr>
            <p:ph type="ftr" sz="quarter" idx="11"/>
          </p:nvPr>
        </p:nvSpPr>
        <p:spPr/>
        <p:txBody>
          <a:bodyPr/>
          <a:lstStyle/>
          <a:p>
            <a:r>
              <a:rPr lang="en-US" smtClean="0"/>
              <a:t>Bauer, Human Resource Management, First Edition. SAGE Publishing, 2020.</a:t>
            </a:r>
            <a:endParaRPr lang="en-US"/>
          </a:p>
        </p:txBody>
      </p:sp>
    </p:spTree>
    <p:extLst>
      <p:ext uri="{BB962C8B-B14F-4D97-AF65-F5344CB8AC3E}">
        <p14:creationId xmlns:p14="http://schemas.microsoft.com/office/powerpoint/2010/main" val="845964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262533" y="1423313"/>
            <a:ext cx="2907759" cy="3847207"/>
          </a:xfrm>
          <a:prstGeom prst="rect">
            <a:avLst/>
          </a:prstGeom>
          <a:noFill/>
        </p:spPr>
        <p:txBody>
          <a:bodyPr wrap="square" rtlCol="0">
            <a:spAutoFit/>
          </a:bodyPr>
          <a:lstStyle/>
          <a:p>
            <a:r>
              <a:rPr lang="en-US" dirty="0"/>
              <a:t>Note that the Mean is 3.88, and the SD is .99.</a:t>
            </a:r>
          </a:p>
          <a:p>
            <a:endParaRPr lang="en-US" sz="1000" dirty="0"/>
          </a:p>
          <a:p>
            <a:r>
              <a:rPr lang="en-US" dirty="0"/>
              <a:t>By themselves the mean and the SD do not mean much; however, when you compute the means and SDs for the remaining tasks, you will be able to evaluate which tasks are perceived as most critical by SMEs as well as the extent to which SME ratings are in agreement (similar) for specific tasks.</a:t>
            </a:r>
          </a:p>
        </p:txBody>
      </p:sp>
      <p:sp>
        <p:nvSpPr>
          <p:cNvPr id="6" name="Title 1"/>
          <p:cNvSpPr txBox="1">
            <a:spLocks/>
          </p:cNvSpPr>
          <p:nvPr/>
        </p:nvSpPr>
        <p:spPr>
          <a:xfrm>
            <a:off x="9801949" y="284162"/>
            <a:ext cx="1780451" cy="1325563"/>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latin typeface="+mn-lt"/>
              </a:rPr>
              <a:t>Step 4</a:t>
            </a:r>
          </a:p>
        </p:txBody>
      </p:sp>
      <p:pic>
        <p:nvPicPr>
          <p:cNvPr id="2" name="Picture 1">
            <a:extLst>
              <a:ext uri="{FF2B5EF4-FFF2-40B4-BE49-F238E27FC236}">
                <a16:creationId xmlns:a16="http://schemas.microsoft.com/office/drawing/2014/main" id="{7364036B-C4E4-4550-A753-94EA67F4574A}"/>
              </a:ext>
            </a:extLst>
          </p:cNvPr>
          <p:cNvPicPr>
            <a:picLocks noChangeAspect="1"/>
          </p:cNvPicPr>
          <p:nvPr/>
        </p:nvPicPr>
        <p:blipFill>
          <a:blip r:embed="rId2"/>
          <a:stretch>
            <a:fillRect/>
          </a:stretch>
        </p:blipFill>
        <p:spPr>
          <a:xfrm>
            <a:off x="0" y="1114425"/>
            <a:ext cx="9144000" cy="5743575"/>
          </a:xfrm>
          <a:prstGeom prst="rect">
            <a:avLst/>
          </a:prstGeom>
        </p:spPr>
      </p:pic>
      <p:sp>
        <p:nvSpPr>
          <p:cNvPr id="7" name="Right Arrow 7">
            <a:extLst>
              <a:ext uri="{FF2B5EF4-FFF2-40B4-BE49-F238E27FC236}">
                <a16:creationId xmlns:a16="http://schemas.microsoft.com/office/drawing/2014/main" id="{F60298F9-4111-46A2-92B6-94F8471D3DFC}"/>
              </a:ext>
            </a:extLst>
          </p:cNvPr>
          <p:cNvSpPr/>
          <p:nvPr/>
        </p:nvSpPr>
        <p:spPr>
          <a:xfrm rot="16200000">
            <a:off x="7866025" y="3773942"/>
            <a:ext cx="607415" cy="255208"/>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a:extLst>
              <a:ext uri="{FF2B5EF4-FFF2-40B4-BE49-F238E27FC236}">
                <a16:creationId xmlns:a16="http://schemas.microsoft.com/office/drawing/2014/main" id="{162797E0-BC39-4C86-876F-774A7B0ED60F}"/>
              </a:ext>
            </a:extLst>
          </p:cNvPr>
          <p:cNvSpPr/>
          <p:nvPr/>
        </p:nvSpPr>
        <p:spPr>
          <a:xfrm rot="16200000">
            <a:off x="8289356" y="3773941"/>
            <a:ext cx="607415" cy="25521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ooter Placeholder 2"/>
          <p:cNvSpPr>
            <a:spLocks noGrp="1"/>
          </p:cNvSpPr>
          <p:nvPr>
            <p:ph type="ftr" sz="quarter" idx="11"/>
          </p:nvPr>
        </p:nvSpPr>
        <p:spPr/>
        <p:txBody>
          <a:bodyPr/>
          <a:lstStyle/>
          <a:p>
            <a:r>
              <a:rPr lang="en-US" smtClean="0"/>
              <a:t>Bauer, Human Resource Management, First Edition. SAGE Publishing, 2020.</a:t>
            </a:r>
            <a:endParaRPr lang="en-US"/>
          </a:p>
        </p:txBody>
      </p:sp>
    </p:spTree>
    <p:extLst>
      <p:ext uri="{BB962C8B-B14F-4D97-AF65-F5344CB8AC3E}">
        <p14:creationId xmlns:p14="http://schemas.microsoft.com/office/powerpoint/2010/main" val="1399510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mn-lt"/>
              </a:rPr>
              <a:t>Questions</a:t>
            </a:r>
          </a:p>
        </p:txBody>
      </p:sp>
      <p:sp>
        <p:nvSpPr>
          <p:cNvPr id="3" name="Content Placeholder 2"/>
          <p:cNvSpPr>
            <a:spLocks noGrp="1"/>
          </p:cNvSpPr>
          <p:nvPr>
            <p:ph idx="1"/>
          </p:nvPr>
        </p:nvSpPr>
        <p:spPr>
          <a:xfrm>
            <a:off x="355600" y="1825625"/>
            <a:ext cx="11506200" cy="4351338"/>
          </a:xfrm>
        </p:spPr>
        <p:txBody>
          <a:bodyPr>
            <a:normAutofit/>
          </a:bodyPr>
          <a:lstStyle/>
          <a:p>
            <a:pPr marL="0" indent="0">
              <a:buNone/>
            </a:pPr>
            <a:r>
              <a:rPr lang="en-US" dirty="0"/>
              <a:t>You just learned how to calculate a mean and standard deviation (SD) using Microsoft Excel. Now, your job is to calculate the means and SDs for the remaining tasks in the data table. After doing so, respond to the following questions. </a:t>
            </a:r>
          </a:p>
          <a:p>
            <a:pPr marL="0" indent="0">
              <a:buNone/>
            </a:pPr>
            <a:endParaRPr lang="en-US" sz="1100" dirty="0"/>
          </a:p>
          <a:p>
            <a:pPr marL="514350" indent="-514350">
              <a:buAutoNum type="arabicPeriod"/>
            </a:pPr>
            <a:r>
              <a:rPr lang="en-US" dirty="0"/>
              <a:t>Which task had the highest mean? Which task had the lowest mean?</a:t>
            </a:r>
          </a:p>
          <a:p>
            <a:pPr marL="514350" indent="-514350">
              <a:buAutoNum type="arabicPeriod"/>
            </a:pPr>
            <a:r>
              <a:rPr lang="en-US" dirty="0"/>
              <a:t>Which task had the highest SD? Which task had the lowest SD? What do these SDs indicate?</a:t>
            </a:r>
          </a:p>
          <a:p>
            <a:pPr marL="514350" indent="-514350">
              <a:buAutoNum type="arabicPeriod"/>
            </a:pPr>
            <a:r>
              <a:rPr lang="en-US" dirty="0"/>
              <a:t>Based on the means and SDs, which three tasks would you definitely retain? Which three tasks would you definitely remove? Why?</a:t>
            </a:r>
          </a:p>
          <a:p>
            <a:pPr marL="0" indent="0">
              <a:buNone/>
            </a:pPr>
            <a:endParaRPr lang="en-US" sz="1100" dirty="0"/>
          </a:p>
        </p:txBody>
      </p:sp>
      <p:sp>
        <p:nvSpPr>
          <p:cNvPr id="4" name="Footer Placeholder 3"/>
          <p:cNvSpPr>
            <a:spLocks noGrp="1"/>
          </p:cNvSpPr>
          <p:nvPr>
            <p:ph type="ftr" sz="quarter" idx="11"/>
          </p:nvPr>
        </p:nvSpPr>
        <p:spPr/>
        <p:txBody>
          <a:bodyPr/>
          <a:lstStyle/>
          <a:p>
            <a:r>
              <a:rPr lang="en-US" smtClean="0"/>
              <a:t>Bauer, Human Resource Management, First Edition. SAGE Publishing, 2020.</a:t>
            </a:r>
            <a:endParaRPr lang="en-US"/>
          </a:p>
        </p:txBody>
      </p:sp>
    </p:spTree>
    <p:extLst>
      <p:ext uri="{BB962C8B-B14F-4D97-AF65-F5344CB8AC3E}">
        <p14:creationId xmlns:p14="http://schemas.microsoft.com/office/powerpoint/2010/main" val="1382707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7500" y="1960563"/>
            <a:ext cx="11569700" cy="2387600"/>
          </a:xfrm>
        </p:spPr>
        <p:txBody>
          <a:bodyPr>
            <a:normAutofit/>
          </a:bodyPr>
          <a:lstStyle/>
          <a:p>
            <a:r>
              <a:rPr lang="en-US" b="1" dirty="0">
                <a:latin typeface="+mn-lt"/>
              </a:rPr>
              <a:t>Chapter 5</a:t>
            </a:r>
            <a:br>
              <a:rPr lang="en-US" b="1" dirty="0">
                <a:latin typeface="+mn-lt"/>
              </a:rPr>
            </a:br>
            <a:r>
              <a:rPr lang="en-US" b="1" dirty="0">
                <a:latin typeface="+mn-lt"/>
              </a:rPr>
              <a:t>Excel Extension: Now You Try!</a:t>
            </a:r>
          </a:p>
        </p:txBody>
      </p:sp>
      <p:sp>
        <p:nvSpPr>
          <p:cNvPr id="4" name="Subtitle 2"/>
          <p:cNvSpPr>
            <a:spLocks noGrp="1"/>
          </p:cNvSpPr>
          <p:nvPr>
            <p:ph type="subTitle" idx="1"/>
          </p:nvPr>
        </p:nvSpPr>
        <p:spPr>
          <a:xfrm>
            <a:off x="1524000" y="4547434"/>
            <a:ext cx="9144000" cy="1655762"/>
          </a:xfrm>
        </p:spPr>
        <p:txBody>
          <a:bodyPr>
            <a:normAutofit/>
          </a:bodyPr>
          <a:lstStyle/>
          <a:p>
            <a:r>
              <a:rPr lang="en-US" sz="3600" dirty="0"/>
              <a:t>Evaluating Task-KSA(O) Analysis Data</a:t>
            </a:r>
          </a:p>
        </p:txBody>
      </p:sp>
      <p:sp>
        <p:nvSpPr>
          <p:cNvPr id="3" name="Footer Placeholder 2"/>
          <p:cNvSpPr>
            <a:spLocks noGrp="1"/>
          </p:cNvSpPr>
          <p:nvPr>
            <p:ph type="ftr" sz="quarter" idx="11"/>
          </p:nvPr>
        </p:nvSpPr>
        <p:spPr/>
        <p:txBody>
          <a:bodyPr/>
          <a:lstStyle/>
          <a:p>
            <a:r>
              <a:rPr lang="en-US" smtClean="0"/>
              <a:t>Bauer, Human Resource Management, First Edition. SAGE Publishing, 2020.</a:t>
            </a:r>
            <a:endParaRPr lang="en-US"/>
          </a:p>
        </p:txBody>
      </p:sp>
    </p:spTree>
    <p:extLst>
      <p:ext uri="{BB962C8B-B14F-4D97-AF65-F5344CB8AC3E}">
        <p14:creationId xmlns:p14="http://schemas.microsoft.com/office/powerpoint/2010/main" val="35357144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476</TotalTime>
  <Words>697</Words>
  <Application>Microsoft Office PowerPoint</Application>
  <PresentationFormat>Widescreen</PresentationFormat>
  <Paragraphs>46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Chapter 5 Excel Extension: Now You Try!</vt:lpstr>
      <vt:lpstr>Background</vt:lpstr>
      <vt:lpstr>PowerPoint Presentation</vt:lpstr>
      <vt:lpstr>PowerPoint Presentation</vt:lpstr>
      <vt:lpstr>PowerPoint Presentation</vt:lpstr>
      <vt:lpstr>PowerPoint Presentation</vt:lpstr>
      <vt:lpstr>Questions</vt:lpstr>
      <vt:lpstr>Chapter 5 Excel Extension: Now You Try!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Caughlin</dc:creator>
  <cp:lastModifiedBy>Lauren Holmes</cp:lastModifiedBy>
  <cp:revision>114</cp:revision>
  <dcterms:created xsi:type="dcterms:W3CDTF">2017-03-18T00:25:05Z</dcterms:created>
  <dcterms:modified xsi:type="dcterms:W3CDTF">2019-02-20T23:49:42Z</dcterms:modified>
</cp:coreProperties>
</file>