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9"/>
  </p:notesMasterIdLst>
  <p:sldIdLst>
    <p:sldId id="275" r:id="rId2"/>
    <p:sldId id="282" r:id="rId3"/>
    <p:sldId id="257" r:id="rId4"/>
    <p:sldId id="315" r:id="rId5"/>
    <p:sldId id="316" r:id="rId6"/>
    <p:sldId id="317" r:id="rId7"/>
    <p:sldId id="318" r:id="rId8"/>
    <p:sldId id="319" r:id="rId9"/>
    <p:sldId id="320" r:id="rId10"/>
    <p:sldId id="321" r:id="rId11"/>
    <p:sldId id="322" r:id="rId12"/>
    <p:sldId id="323" r:id="rId13"/>
    <p:sldId id="324" r:id="rId14"/>
    <p:sldId id="325" r:id="rId15"/>
    <p:sldId id="326" r:id="rId16"/>
    <p:sldId id="327" r:id="rId17"/>
    <p:sldId id="28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3" autoAdjust="0"/>
    <p:restoredTop sz="94660"/>
  </p:normalViewPr>
  <p:slideViewPr>
    <p:cSldViewPr snapToGrid="0">
      <p:cViewPr>
        <p:scale>
          <a:sx n="100" d="100"/>
          <a:sy n="100" d="100"/>
        </p:scale>
        <p:origin x="366" y="-5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178328-02F6-4D02-8CD9-EFF2828993A9}" type="datetimeFigureOut">
              <a:rPr lang="en-US" smtClean="0"/>
              <a:t>12/3/2019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A91C74-7BC0-4605-A0C2-F05CBED82E98}" type="slidenum">
              <a:rPr lang="en-US" smtClean="0"/>
              <a:t>‹#›</a:t>
            </a:fld>
            <a:endParaRPr lang="en-US" dirty="0"/>
          </a:p>
        </p:txBody>
      </p:sp>
    </p:spTree>
    <p:extLst>
      <p:ext uri="{BB962C8B-B14F-4D97-AF65-F5344CB8AC3E}">
        <p14:creationId xmlns:p14="http://schemas.microsoft.com/office/powerpoint/2010/main" val="2210571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a:extLst>
              <a:ext uri="{FF2B5EF4-FFF2-40B4-BE49-F238E27FC236}">
                <a16:creationId xmlns="" xmlns:a16="http://schemas.microsoft.com/office/drawing/2014/main" id="{FC64A8EC-2933-D046-BD5C-E4A09273809E}"/>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 xmlns:a16="http://schemas.microsoft.com/office/drawing/2014/main" id="{D7470CBF-8407-7D42-9139-3B3A1DD4DC00}"/>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1526057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57200" y="1981200"/>
            <a:ext cx="82296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a:extLst>
              <a:ext uri="{FF2B5EF4-FFF2-40B4-BE49-F238E27FC236}">
                <a16:creationId xmlns="" xmlns:a16="http://schemas.microsoft.com/office/drawing/2014/main" id="{6CD498F4-408C-7943-832C-94C8FF70E5DC}"/>
              </a:ext>
            </a:extLst>
          </p:cNvPr>
          <p:cNvSpPr>
            <a:spLocks noGrp="1"/>
          </p:cNvSpPr>
          <p:nvPr>
            <p:ph type="ftr" sz="quarter" idx="10"/>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5" name="Slide Number Placeholder 5">
            <a:extLst>
              <a:ext uri="{FF2B5EF4-FFF2-40B4-BE49-F238E27FC236}">
                <a16:creationId xmlns="" xmlns:a16="http://schemas.microsoft.com/office/drawing/2014/main" id="{5C9611B1-4122-7843-B869-BDAAA39A920A}"/>
              </a:ext>
            </a:extLst>
          </p:cNvPr>
          <p:cNvSpPr>
            <a:spLocks noGrp="1"/>
          </p:cNvSpPr>
          <p:nvPr>
            <p:ph type="sldNum" sz="quarter" idx="11"/>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1322023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lstStyle>
            <a:lvl1pPr algn="ctr">
              <a:defRPr sz="6000" b="0" cap="none" baseline="0"/>
            </a:lvl1pPr>
          </a:lstStyle>
          <a:p>
            <a:r>
              <a:rPr lang="en-US" smtClean="0"/>
              <a:t>Click to edit Master title style</a:t>
            </a:r>
            <a:endParaRPr dirty="0"/>
          </a:p>
        </p:txBody>
      </p:sp>
      <p:sp>
        <p:nvSpPr>
          <p:cNvPr id="3" name="Text Placeholder 2"/>
          <p:cNvSpPr>
            <a:spLocks noGrp="1"/>
          </p:cNvSpPr>
          <p:nvPr>
            <p:ph type="body" idx="1"/>
          </p:nvPr>
        </p:nvSpPr>
        <p:spPr>
          <a:xfrm>
            <a:off x="498475" y="3654519"/>
            <a:ext cx="8147050" cy="1500187"/>
          </a:xfrm>
        </p:spPr>
        <p:txBody>
          <a:bodyPr>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a:extLst>
              <a:ext uri="{FF2B5EF4-FFF2-40B4-BE49-F238E27FC236}">
                <a16:creationId xmlns="" xmlns:a16="http://schemas.microsoft.com/office/drawing/2014/main" id="{CC4D1069-5247-A340-AB0D-95C13C1EAB47}"/>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 xmlns:a16="http://schemas.microsoft.com/office/drawing/2014/main" id="{AA273F20-C047-BE45-B12C-BB64B78BE7E2}"/>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635555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US"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Footer Placeholder 4">
            <a:extLst>
              <a:ext uri="{FF2B5EF4-FFF2-40B4-BE49-F238E27FC236}">
                <a16:creationId xmlns="" xmlns:a16="http://schemas.microsoft.com/office/drawing/2014/main" id="{FF4C8485-DD31-0044-9B3E-DD46EEA565D0}"/>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5">
            <a:extLst>
              <a:ext uri="{FF2B5EF4-FFF2-40B4-BE49-F238E27FC236}">
                <a16:creationId xmlns="" xmlns:a16="http://schemas.microsoft.com/office/drawing/2014/main" id="{D2B94862-11CC-A948-A89E-C0D393FE5BE1}"/>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1889739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a:extLst>
              <a:ext uri="{FF2B5EF4-FFF2-40B4-BE49-F238E27FC236}">
                <a16:creationId xmlns="" xmlns:a16="http://schemas.microsoft.com/office/drawing/2014/main" id="{C3749E9D-A044-BC4C-AC7B-DCC18ECEE850}"/>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5">
            <a:extLst>
              <a:ext uri="{FF2B5EF4-FFF2-40B4-BE49-F238E27FC236}">
                <a16:creationId xmlns="" xmlns:a16="http://schemas.microsoft.com/office/drawing/2014/main" id="{F5196CE7-9B24-5340-9CDE-A619970CE3B2}"/>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2441616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4" name="Slide Number Placeholder 3"/>
          <p:cNvSpPr>
            <a:spLocks noGrp="1"/>
          </p:cNvSpPr>
          <p:nvPr>
            <p:ph type="sldNum" sz="quarter" idx="12"/>
          </p:nvPr>
        </p:nvSpPr>
        <p:spPr/>
        <p:txBody>
          <a:bodyPr/>
          <a:lstStyle/>
          <a:p>
            <a:fld id="{36AF09C5-D76C-4469-9022-20CD3FB43967}" type="slidenum">
              <a:rPr lang="en-US" smtClean="0"/>
              <a:t>‹#›</a:t>
            </a:fld>
            <a:endParaRPr lang="en-US" dirty="0"/>
          </a:p>
        </p:txBody>
      </p:sp>
    </p:spTree>
    <p:extLst>
      <p:ext uri="{BB962C8B-B14F-4D97-AF65-F5344CB8AC3E}">
        <p14:creationId xmlns:p14="http://schemas.microsoft.com/office/powerpoint/2010/main" val="1306611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6" name="Title Placeholder 1"/>
          <p:cNvSpPr>
            <a:spLocks noGrp="1"/>
          </p:cNvSpPr>
          <p:nvPr>
            <p:ph type="title"/>
          </p:nvPr>
        </p:nvSpPr>
        <p:spPr bwMode="auto">
          <a:xfrm>
            <a:off x="457200" y="960438"/>
            <a:ext cx="82296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a:p>
        </p:txBody>
      </p:sp>
      <p:sp>
        <p:nvSpPr>
          <p:cNvPr id="1027" name="Text Placeholder 2"/>
          <p:cNvSpPr>
            <a:spLocks noGrp="1"/>
          </p:cNvSpPr>
          <p:nvPr>
            <p:ph type="body" idx="1"/>
          </p:nvPr>
        </p:nvSpPr>
        <p:spPr bwMode="auto">
          <a:xfrm>
            <a:off x="457200" y="1905000"/>
            <a:ext cx="8229600"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a:p>
        </p:txBody>
      </p:sp>
      <p:sp>
        <p:nvSpPr>
          <p:cNvPr id="5" name="Footer Placeholder 4">
            <a:extLst>
              <a:ext uri="{FF2B5EF4-FFF2-40B4-BE49-F238E27FC236}">
                <a16:creationId xmlns="" xmlns:a16="http://schemas.microsoft.com/office/drawing/2014/main" id="{6CD498F4-408C-7943-832C-94C8FF70E5DC}"/>
              </a:ext>
            </a:extLst>
          </p:cNvPr>
          <p:cNvSpPr>
            <a:spLocks noGrp="1"/>
          </p:cNvSpPr>
          <p:nvPr>
            <p:ph type="ftr" sz="quarter" idx="3"/>
          </p:nvPr>
        </p:nvSpPr>
        <p:spPr>
          <a:xfrm>
            <a:off x="457200" y="6356350"/>
            <a:ext cx="5867400" cy="365125"/>
          </a:xfrm>
          <a:prstGeom prst="rect">
            <a:avLst/>
          </a:prstGeom>
        </p:spPr>
        <p:txBody>
          <a:bodyPr vert="horz" lIns="91440" tIns="45720" rIns="91440" bIns="45720" rtlCol="0" anchor="ctr"/>
          <a:lstStyle>
            <a:lvl1pPr algn="ct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 xmlns:a16="http://schemas.microsoft.com/office/drawing/2014/main" id="{5C9611B1-4122-7843-B869-BDAAA39A920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1199353754"/>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Lst>
  <p:hf hdr="0" dt="0"/>
  <p:txStyles>
    <p:titleStyle>
      <a:lvl1pPr algn="ctr" rtl="0" eaLnBrk="1" fontAlgn="base" hangingPunct="1">
        <a:spcBef>
          <a:spcPct val="0"/>
        </a:spcBef>
        <a:spcAft>
          <a:spcPct val="0"/>
        </a:spcAft>
        <a:defRPr sz="3600" kern="120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Arial" panose="020B0604020202020204" pitchFamily="34" charset="0"/>
        </a:defRPr>
      </a:lvl2pPr>
      <a:lvl3pPr algn="ctr" rtl="0" eaLnBrk="1" fontAlgn="base" hangingPunct="1">
        <a:spcBef>
          <a:spcPct val="0"/>
        </a:spcBef>
        <a:spcAft>
          <a:spcPct val="0"/>
        </a:spcAft>
        <a:defRPr sz="3600">
          <a:solidFill>
            <a:schemeClr val="tx1"/>
          </a:solidFill>
          <a:latin typeface="Arial" panose="020B0604020202020204" pitchFamily="34" charset="0"/>
        </a:defRPr>
      </a:lvl3pPr>
      <a:lvl4pPr algn="ctr" rtl="0" eaLnBrk="1" fontAlgn="base" hangingPunct="1">
        <a:spcBef>
          <a:spcPct val="0"/>
        </a:spcBef>
        <a:spcAft>
          <a:spcPct val="0"/>
        </a:spcAft>
        <a:defRPr sz="3600">
          <a:solidFill>
            <a:schemeClr val="tx1"/>
          </a:solidFill>
          <a:latin typeface="Arial" panose="020B0604020202020204" pitchFamily="34" charset="0"/>
        </a:defRPr>
      </a:lvl4pPr>
      <a:lvl5pPr algn="ctr" rtl="0" eaLnBrk="1" fontAlgn="base" hangingPunct="1">
        <a:spcBef>
          <a:spcPct val="0"/>
        </a:spcBef>
        <a:spcAft>
          <a:spcPct val="0"/>
        </a:spcAft>
        <a:defRPr sz="3600">
          <a:solidFill>
            <a:schemeClr val="tx1"/>
          </a:solidFill>
          <a:latin typeface="Arial" panose="020B0604020202020204" pitchFamily="34" charset="0"/>
        </a:defRPr>
      </a:lvl5pPr>
      <a:lvl6pPr marL="457200" algn="ctr" rtl="0" eaLnBrk="1" fontAlgn="base" hangingPunct="1">
        <a:spcBef>
          <a:spcPct val="0"/>
        </a:spcBef>
        <a:spcAft>
          <a:spcPct val="0"/>
        </a:spcAft>
        <a:defRPr sz="3600">
          <a:solidFill>
            <a:schemeClr val="tx1"/>
          </a:solidFill>
          <a:latin typeface="Arial" panose="020B0604020202020204" pitchFamily="34" charset="0"/>
        </a:defRPr>
      </a:lvl6pPr>
      <a:lvl7pPr marL="914400" algn="ctr" rtl="0" eaLnBrk="1" fontAlgn="base" hangingPunct="1">
        <a:spcBef>
          <a:spcPct val="0"/>
        </a:spcBef>
        <a:spcAft>
          <a:spcPct val="0"/>
        </a:spcAft>
        <a:defRPr sz="3600">
          <a:solidFill>
            <a:schemeClr val="tx1"/>
          </a:solidFill>
          <a:latin typeface="Arial" panose="020B0604020202020204" pitchFamily="34" charset="0"/>
        </a:defRPr>
      </a:lvl7pPr>
      <a:lvl8pPr marL="1371600" algn="ctr" rtl="0" eaLnBrk="1" fontAlgn="base" hangingPunct="1">
        <a:spcBef>
          <a:spcPct val="0"/>
        </a:spcBef>
        <a:spcAft>
          <a:spcPct val="0"/>
        </a:spcAft>
        <a:defRPr sz="3600">
          <a:solidFill>
            <a:schemeClr val="tx1"/>
          </a:solidFill>
          <a:latin typeface="Arial" panose="020B0604020202020204" pitchFamily="34" charset="0"/>
        </a:defRPr>
      </a:lvl8pPr>
      <a:lvl9pPr marL="1828800" algn="ctr" rtl="0" eaLnBrk="1" fontAlgn="base" hangingPunct="1">
        <a:spcBef>
          <a:spcPct val="0"/>
        </a:spcBef>
        <a:spcAft>
          <a:spcPct val="0"/>
        </a:spcAft>
        <a:defRPr sz="3600">
          <a:solidFill>
            <a:schemeClr val="tx1"/>
          </a:solidFill>
          <a:latin typeface="Arial" panose="020B06040202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125" y="2327672"/>
            <a:ext cx="8677275" cy="1790700"/>
          </a:xfrm>
        </p:spPr>
        <p:txBody>
          <a:bodyPr>
            <a:normAutofit/>
          </a:bodyPr>
          <a:lstStyle/>
          <a:p>
            <a:r>
              <a:rPr lang="en-US" b="1" dirty="0">
                <a:solidFill>
                  <a:schemeClr val="accent5">
                    <a:lumMod val="75000"/>
                  </a:schemeClr>
                </a:solidFill>
              </a:rPr>
              <a:t>Chapter 4</a:t>
            </a:r>
            <a:br>
              <a:rPr lang="en-US" b="1" dirty="0">
                <a:solidFill>
                  <a:schemeClr val="accent5">
                    <a:lumMod val="75000"/>
                  </a:schemeClr>
                </a:solidFill>
              </a:rPr>
            </a:br>
            <a:r>
              <a:rPr lang="en-US" b="1" dirty="0">
                <a:solidFill>
                  <a:schemeClr val="accent5">
                    <a:lumMod val="75000"/>
                  </a:schemeClr>
                </a:solidFill>
              </a:rPr>
              <a:t>Excel Extension: Now You Try!</a:t>
            </a:r>
          </a:p>
        </p:txBody>
      </p:sp>
      <p:sp>
        <p:nvSpPr>
          <p:cNvPr id="4" name="Subtitle 2"/>
          <p:cNvSpPr>
            <a:spLocks noGrp="1"/>
          </p:cNvSpPr>
          <p:nvPr>
            <p:ph type="subTitle" idx="1"/>
          </p:nvPr>
        </p:nvSpPr>
        <p:spPr>
          <a:xfrm>
            <a:off x="1143000" y="4267825"/>
            <a:ext cx="6858000" cy="1241822"/>
          </a:xfrm>
        </p:spPr>
        <p:txBody>
          <a:bodyPr>
            <a:noAutofit/>
          </a:bodyPr>
          <a:lstStyle/>
          <a:p>
            <a:r>
              <a:rPr lang="en-US" sz="4000" b="1" dirty="0">
                <a:solidFill>
                  <a:schemeClr val="accent5">
                    <a:lumMod val="75000"/>
                  </a:schemeClr>
                </a:solidFill>
                <a:effectLst>
                  <a:outerShdw blurRad="38100" dist="38100" dir="2700000" algn="tl">
                    <a:srgbClr val="000000">
                      <a:alpha val="43137"/>
                    </a:srgbClr>
                  </a:outerShdw>
                </a:effectLst>
                <a:latin typeface="+mj-lt"/>
                <a:ea typeface="+mj-ea"/>
                <a:cs typeface="+mj-cs"/>
              </a:rPr>
              <a:t>Using the Chi-Square Test to Assess Disparate Impact</a:t>
            </a:r>
          </a:p>
        </p:txBody>
      </p:sp>
      <p:sp>
        <p:nvSpPr>
          <p:cNvPr id="5" name="Footer Placeholder 4"/>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p:cNvSpPr>
            <a:spLocks noGrp="1"/>
          </p:cNvSpPr>
          <p:nvPr>
            <p:ph type="sldNum" sz="quarter" idx="12"/>
          </p:nvPr>
        </p:nvSpPr>
        <p:spPr/>
        <p:txBody>
          <a:bodyPr/>
          <a:lstStyle/>
          <a:p>
            <a:fld id="{36AF09C5-D76C-4469-9022-20CD3FB43967}" type="slidenum">
              <a:rPr lang="en-US" smtClean="0"/>
              <a:t>1</a:t>
            </a:fld>
            <a:endParaRPr lang="en-US" dirty="0"/>
          </a:p>
        </p:txBody>
      </p:sp>
    </p:spTree>
    <p:extLst>
      <p:ext uri="{BB962C8B-B14F-4D97-AF65-F5344CB8AC3E}">
        <p14:creationId xmlns:p14="http://schemas.microsoft.com/office/powerpoint/2010/main" val="1932124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1D2E1DA7-75FB-45D0-9554-1CF0AA125758}"/>
              </a:ext>
            </a:extLst>
          </p:cNvPr>
          <p:cNvPicPr>
            <a:picLocks noChangeAspect="1"/>
          </p:cNvPicPr>
          <p:nvPr/>
        </p:nvPicPr>
        <p:blipFill>
          <a:blip r:embed="rId2"/>
          <a:stretch>
            <a:fillRect/>
          </a:stretch>
        </p:blipFill>
        <p:spPr>
          <a:xfrm>
            <a:off x="0" y="1621632"/>
            <a:ext cx="4243388" cy="4379119"/>
          </a:xfrm>
          <a:prstGeom prst="rect">
            <a:avLst/>
          </a:prstGeom>
        </p:spPr>
      </p:pic>
      <p:sp>
        <p:nvSpPr>
          <p:cNvPr id="5" name="TextBox 4"/>
          <p:cNvSpPr txBox="1"/>
          <p:nvPr/>
        </p:nvSpPr>
        <p:spPr>
          <a:xfrm>
            <a:off x="4394200" y="1924735"/>
            <a:ext cx="4673600" cy="1131079"/>
          </a:xfrm>
          <a:prstGeom prst="rect">
            <a:avLst/>
          </a:prstGeom>
          <a:noFill/>
        </p:spPr>
        <p:txBody>
          <a:bodyPr wrap="square" rtlCol="0">
            <a:spAutoFit/>
          </a:bodyPr>
          <a:lstStyle/>
          <a:p>
            <a:r>
              <a:rPr lang="en-US" sz="1350" dirty="0"/>
              <a:t>Create a blank table titled Expected that we can use to calculate the frequencies/counts we would expect if the variables for gender (men, women) and outcome (pass, fail) were independent of one </a:t>
            </a:r>
            <a:r>
              <a:rPr lang="en-US" sz="1350" dirty="0" smtClean="0"/>
              <a:t>another--or </a:t>
            </a:r>
            <a:r>
              <a:rPr lang="en-US" sz="1350" dirty="0"/>
              <a:t>in other words, unrelated.</a:t>
            </a:r>
          </a:p>
        </p:txBody>
      </p:sp>
      <p:sp>
        <p:nvSpPr>
          <p:cNvPr id="6" name="Title 1"/>
          <p:cNvSpPr txBox="1">
            <a:spLocks/>
          </p:cNvSpPr>
          <p:nvPr/>
        </p:nvSpPr>
        <p:spPr>
          <a:xfrm>
            <a:off x="5838392" y="1124546"/>
            <a:ext cx="1609725"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8</a:t>
            </a:r>
          </a:p>
        </p:txBody>
      </p:sp>
      <p:sp>
        <p:nvSpPr>
          <p:cNvPr id="7" name="Right Arrow 7">
            <a:extLst>
              <a:ext uri="{FF2B5EF4-FFF2-40B4-BE49-F238E27FC236}">
                <a16:creationId xmlns="" xmlns:a16="http://schemas.microsoft.com/office/drawing/2014/main" id="{41ECC7FD-FDC1-4A6E-9170-A9255B6BAC50}"/>
              </a:ext>
            </a:extLst>
          </p:cNvPr>
          <p:cNvSpPr/>
          <p:nvPr/>
        </p:nvSpPr>
        <p:spPr>
          <a:xfrm rot="10800000">
            <a:off x="2681074" y="4175125"/>
            <a:ext cx="727078"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10</a:t>
            </a:fld>
            <a:endParaRPr lang="en-US" dirty="0"/>
          </a:p>
        </p:txBody>
      </p:sp>
    </p:spTree>
    <p:extLst>
      <p:ext uri="{BB962C8B-B14F-4D97-AF65-F5344CB8AC3E}">
        <p14:creationId xmlns:p14="http://schemas.microsoft.com/office/powerpoint/2010/main" val="4083153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CADF4052-5C71-41CF-B8E5-FE0AB8543A49}"/>
              </a:ext>
            </a:extLst>
          </p:cNvPr>
          <p:cNvPicPr>
            <a:picLocks noChangeAspect="1"/>
          </p:cNvPicPr>
          <p:nvPr/>
        </p:nvPicPr>
        <p:blipFill>
          <a:blip r:embed="rId2"/>
          <a:stretch>
            <a:fillRect/>
          </a:stretch>
        </p:blipFill>
        <p:spPr>
          <a:xfrm>
            <a:off x="0" y="1626003"/>
            <a:ext cx="4243388" cy="4379119"/>
          </a:xfrm>
          <a:prstGeom prst="rect">
            <a:avLst/>
          </a:prstGeom>
        </p:spPr>
      </p:pic>
      <p:sp>
        <p:nvSpPr>
          <p:cNvPr id="5" name="TextBox 4"/>
          <p:cNvSpPr txBox="1"/>
          <p:nvPr/>
        </p:nvSpPr>
        <p:spPr>
          <a:xfrm>
            <a:off x="4394200" y="1924735"/>
            <a:ext cx="4673600" cy="2608406"/>
          </a:xfrm>
          <a:prstGeom prst="rect">
            <a:avLst/>
          </a:prstGeom>
          <a:noFill/>
        </p:spPr>
        <p:txBody>
          <a:bodyPr wrap="square" rtlCol="0">
            <a:spAutoFit/>
          </a:bodyPr>
          <a:lstStyle/>
          <a:p>
            <a:r>
              <a:rPr lang="en-US" sz="1350" dirty="0"/>
              <a:t>To calculate the expected frequency/count for men who passed the knowledge test, multiply the row and column marginals that align with the cell for men who passed, and divide the product by the overall sample size.</a:t>
            </a:r>
          </a:p>
          <a:p>
            <a:endParaRPr lang="en-US" sz="750" dirty="0"/>
          </a:p>
          <a:p>
            <a:r>
              <a:rPr lang="en-US" sz="1350" dirty="0"/>
              <a:t>In this example, we enter the </a:t>
            </a:r>
            <a:r>
              <a:rPr lang="en-US" sz="1350" dirty="0">
                <a:solidFill>
                  <a:srgbClr val="0070C0"/>
                </a:solidFill>
              </a:rPr>
              <a:t>= </a:t>
            </a:r>
            <a:r>
              <a:rPr lang="en-US" sz="1350" dirty="0"/>
              <a:t>sign cell </a:t>
            </a:r>
            <a:r>
              <a:rPr lang="en-US" sz="1350" dirty="0">
                <a:solidFill>
                  <a:srgbClr val="00B050"/>
                </a:solidFill>
              </a:rPr>
              <a:t>B9</a:t>
            </a:r>
            <a:r>
              <a:rPr lang="en-US" sz="1350" dirty="0"/>
              <a:t>, followed by the aforementioned formula, which in this case is </a:t>
            </a:r>
            <a:r>
              <a:rPr lang="en-US" sz="1350" dirty="0">
                <a:solidFill>
                  <a:srgbClr val="00B050"/>
                </a:solidFill>
              </a:rPr>
              <a:t>(D3*B5)/D5</a:t>
            </a:r>
            <a:r>
              <a:rPr lang="en-US" sz="1350" dirty="0"/>
              <a:t>.</a:t>
            </a:r>
          </a:p>
          <a:p>
            <a:endParaRPr lang="en-US" sz="750" dirty="0"/>
          </a:p>
          <a:p>
            <a:r>
              <a:rPr lang="en-US" sz="1350" dirty="0"/>
              <a:t>Note that we are referencing cells from the observed data table.</a:t>
            </a:r>
          </a:p>
          <a:p>
            <a:endParaRPr lang="en-US" sz="1350" dirty="0"/>
          </a:p>
          <a:p>
            <a:r>
              <a:rPr lang="en-US" sz="1350" dirty="0"/>
              <a:t>The resulting value of 65.401 (rounded) is the number of men we would expect to pass if the gender and outcome variables were not associated with one another.</a:t>
            </a:r>
          </a:p>
        </p:txBody>
      </p:sp>
      <p:sp>
        <p:nvSpPr>
          <p:cNvPr id="6" name="Title 1"/>
          <p:cNvSpPr txBox="1">
            <a:spLocks/>
          </p:cNvSpPr>
          <p:nvPr/>
        </p:nvSpPr>
        <p:spPr>
          <a:xfrm>
            <a:off x="5926137" y="1128917"/>
            <a:ext cx="1609725"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9</a:t>
            </a:r>
          </a:p>
        </p:txBody>
      </p:sp>
      <p:sp>
        <p:nvSpPr>
          <p:cNvPr id="7" name="Right Arrow 7">
            <a:extLst>
              <a:ext uri="{FF2B5EF4-FFF2-40B4-BE49-F238E27FC236}">
                <a16:creationId xmlns="" xmlns:a16="http://schemas.microsoft.com/office/drawing/2014/main" id="{41ECC7FD-FDC1-4A6E-9170-A9255B6BAC50}"/>
              </a:ext>
            </a:extLst>
          </p:cNvPr>
          <p:cNvSpPr/>
          <p:nvPr/>
        </p:nvSpPr>
        <p:spPr>
          <a:xfrm rot="10800000">
            <a:off x="2731873" y="3377412"/>
            <a:ext cx="227228"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ight Arrow 7">
            <a:extLst>
              <a:ext uri="{FF2B5EF4-FFF2-40B4-BE49-F238E27FC236}">
                <a16:creationId xmlns="" xmlns:a16="http://schemas.microsoft.com/office/drawing/2014/main" id="{4904B35B-CB97-4BAC-BDF3-DE5C4E22108F}"/>
              </a:ext>
            </a:extLst>
          </p:cNvPr>
          <p:cNvSpPr/>
          <p:nvPr/>
        </p:nvSpPr>
        <p:spPr>
          <a:xfrm rot="16200000">
            <a:off x="1131673" y="3872713"/>
            <a:ext cx="227228"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ight Arrow 7">
            <a:extLst>
              <a:ext uri="{FF2B5EF4-FFF2-40B4-BE49-F238E27FC236}">
                <a16:creationId xmlns="" xmlns:a16="http://schemas.microsoft.com/office/drawing/2014/main" id="{E9BE7C70-E8CC-461C-BF7A-1371BCF9B627}"/>
              </a:ext>
            </a:extLst>
          </p:cNvPr>
          <p:cNvSpPr/>
          <p:nvPr/>
        </p:nvSpPr>
        <p:spPr>
          <a:xfrm rot="12881101">
            <a:off x="2691578" y="3825779"/>
            <a:ext cx="227228"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ight Arrow 7">
            <a:extLst>
              <a:ext uri="{FF2B5EF4-FFF2-40B4-BE49-F238E27FC236}">
                <a16:creationId xmlns="" xmlns:a16="http://schemas.microsoft.com/office/drawing/2014/main" id="{6CBAC41F-EFCC-426C-9897-860D7321EFDB}"/>
              </a:ext>
            </a:extLst>
          </p:cNvPr>
          <p:cNvSpPr/>
          <p:nvPr/>
        </p:nvSpPr>
        <p:spPr>
          <a:xfrm rot="16200000">
            <a:off x="967258" y="4404597"/>
            <a:ext cx="227228"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11</a:t>
            </a:fld>
            <a:endParaRPr lang="en-US" dirty="0"/>
          </a:p>
        </p:txBody>
      </p:sp>
    </p:spTree>
    <p:extLst>
      <p:ext uri="{BB962C8B-B14F-4D97-AF65-F5344CB8AC3E}">
        <p14:creationId xmlns:p14="http://schemas.microsoft.com/office/powerpoint/2010/main" val="2672140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3E9343AA-5C45-4866-AE07-FACB4C324D95}"/>
              </a:ext>
            </a:extLst>
          </p:cNvPr>
          <p:cNvPicPr>
            <a:picLocks noChangeAspect="1"/>
          </p:cNvPicPr>
          <p:nvPr/>
        </p:nvPicPr>
        <p:blipFill>
          <a:blip r:embed="rId2"/>
          <a:stretch>
            <a:fillRect/>
          </a:stretch>
        </p:blipFill>
        <p:spPr>
          <a:xfrm>
            <a:off x="0" y="1621632"/>
            <a:ext cx="4243388" cy="4379119"/>
          </a:xfrm>
          <a:prstGeom prst="rect">
            <a:avLst/>
          </a:prstGeom>
        </p:spPr>
      </p:pic>
      <p:sp>
        <p:nvSpPr>
          <p:cNvPr id="5" name="TextBox 4"/>
          <p:cNvSpPr txBox="1"/>
          <p:nvPr/>
        </p:nvSpPr>
        <p:spPr>
          <a:xfrm>
            <a:off x="4394200" y="1924735"/>
            <a:ext cx="4673600" cy="715581"/>
          </a:xfrm>
          <a:prstGeom prst="rect">
            <a:avLst/>
          </a:prstGeom>
          <a:noFill/>
        </p:spPr>
        <p:txBody>
          <a:bodyPr wrap="square" rtlCol="0">
            <a:spAutoFit/>
          </a:bodyPr>
          <a:lstStyle/>
          <a:p>
            <a:r>
              <a:rPr lang="en-US" sz="1350" dirty="0"/>
              <a:t>Repeat Step 9 to calculate the expected frequencies/counts for the remaining three cells in the 2 </a:t>
            </a:r>
            <a:r>
              <a:rPr lang="en-US" sz="1350" dirty="0" smtClean="0">
                <a:sym typeface="Symbol" panose="05050102010706020507" pitchFamily="18" charset="2"/>
              </a:rPr>
              <a:t></a:t>
            </a:r>
            <a:r>
              <a:rPr lang="en-US" sz="1350" dirty="0" smtClean="0"/>
              <a:t> </a:t>
            </a:r>
            <a:r>
              <a:rPr lang="en-US" sz="1350" dirty="0"/>
              <a:t>2 table.</a:t>
            </a:r>
          </a:p>
        </p:txBody>
      </p:sp>
      <p:sp>
        <p:nvSpPr>
          <p:cNvPr id="6" name="Title 1"/>
          <p:cNvSpPr txBox="1">
            <a:spLocks/>
          </p:cNvSpPr>
          <p:nvPr/>
        </p:nvSpPr>
        <p:spPr>
          <a:xfrm>
            <a:off x="5661747" y="1049591"/>
            <a:ext cx="183009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10</a:t>
            </a: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12</a:t>
            </a:fld>
            <a:endParaRPr lang="en-US" dirty="0"/>
          </a:p>
        </p:txBody>
      </p:sp>
    </p:spTree>
    <p:extLst>
      <p:ext uri="{BB962C8B-B14F-4D97-AF65-F5344CB8AC3E}">
        <p14:creationId xmlns:p14="http://schemas.microsoft.com/office/powerpoint/2010/main" val="3555485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94200" y="1924735"/>
            <a:ext cx="4673600" cy="1038746"/>
          </a:xfrm>
          <a:prstGeom prst="rect">
            <a:avLst/>
          </a:prstGeom>
          <a:noFill/>
        </p:spPr>
        <p:txBody>
          <a:bodyPr wrap="square" rtlCol="0">
            <a:spAutoFit/>
          </a:bodyPr>
          <a:lstStyle/>
          <a:p>
            <a:r>
              <a:rPr lang="en-US" sz="1350" dirty="0"/>
              <a:t>Just as we did with the observed table, let’s calculate the row and column marginals using the </a:t>
            </a:r>
            <a:r>
              <a:rPr lang="en-US" sz="1350" dirty="0">
                <a:solidFill>
                  <a:srgbClr val="0070C0"/>
                </a:solidFill>
              </a:rPr>
              <a:t>SUM</a:t>
            </a:r>
            <a:r>
              <a:rPr lang="en-US" sz="1350" dirty="0"/>
              <a:t> function.</a:t>
            </a:r>
          </a:p>
          <a:p>
            <a:endParaRPr lang="en-US" sz="750" dirty="0"/>
          </a:p>
          <a:p>
            <a:r>
              <a:rPr lang="en-US" sz="1350" dirty="0"/>
              <a:t>Note that the marginal values are the same for the expected table as they are for the observed table.</a:t>
            </a:r>
          </a:p>
        </p:txBody>
      </p:sp>
      <p:sp>
        <p:nvSpPr>
          <p:cNvPr id="6" name="Title 1"/>
          <p:cNvSpPr txBox="1">
            <a:spLocks/>
          </p:cNvSpPr>
          <p:nvPr/>
        </p:nvSpPr>
        <p:spPr>
          <a:xfrm>
            <a:off x="5748337" y="1124546"/>
            <a:ext cx="1826636"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11</a:t>
            </a:r>
          </a:p>
        </p:txBody>
      </p:sp>
      <p:pic>
        <p:nvPicPr>
          <p:cNvPr id="3" name="Picture 2">
            <a:extLst>
              <a:ext uri="{FF2B5EF4-FFF2-40B4-BE49-F238E27FC236}">
                <a16:creationId xmlns="" xmlns:a16="http://schemas.microsoft.com/office/drawing/2014/main" id="{11C4BDAC-8A1E-4FAB-9898-9D46570A292A}"/>
              </a:ext>
            </a:extLst>
          </p:cNvPr>
          <p:cNvPicPr>
            <a:picLocks noChangeAspect="1"/>
          </p:cNvPicPr>
          <p:nvPr/>
        </p:nvPicPr>
        <p:blipFill>
          <a:blip r:embed="rId2"/>
          <a:stretch>
            <a:fillRect/>
          </a:stretch>
        </p:blipFill>
        <p:spPr>
          <a:xfrm>
            <a:off x="0" y="1621632"/>
            <a:ext cx="4243388" cy="4379119"/>
          </a:xfrm>
          <a:prstGeom prst="rect">
            <a:avLst/>
          </a:prstGeom>
        </p:spPr>
      </p:pic>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13</a:t>
            </a:fld>
            <a:endParaRPr lang="en-US" dirty="0"/>
          </a:p>
        </p:txBody>
      </p:sp>
    </p:spTree>
    <p:extLst>
      <p:ext uri="{BB962C8B-B14F-4D97-AF65-F5344CB8AC3E}">
        <p14:creationId xmlns:p14="http://schemas.microsoft.com/office/powerpoint/2010/main" val="2292974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94200" y="1924735"/>
            <a:ext cx="4673600" cy="715581"/>
          </a:xfrm>
          <a:prstGeom prst="rect">
            <a:avLst/>
          </a:prstGeom>
          <a:noFill/>
        </p:spPr>
        <p:txBody>
          <a:bodyPr wrap="square" rtlCol="0">
            <a:spAutoFit/>
          </a:bodyPr>
          <a:lstStyle/>
          <a:p>
            <a:r>
              <a:rPr lang="en-US" sz="1350" dirty="0"/>
              <a:t>Just as we did with the observed table, let’s calculate the overall sample size using the </a:t>
            </a:r>
            <a:r>
              <a:rPr lang="en-US" sz="1350" dirty="0">
                <a:solidFill>
                  <a:srgbClr val="0070C0"/>
                </a:solidFill>
              </a:rPr>
              <a:t>SUM</a:t>
            </a:r>
            <a:r>
              <a:rPr lang="en-US" sz="1350" dirty="0"/>
              <a:t> function, which in this example includes the array of cells </a:t>
            </a:r>
            <a:r>
              <a:rPr lang="en-US" sz="1350" dirty="0">
                <a:solidFill>
                  <a:srgbClr val="00B050"/>
                </a:solidFill>
              </a:rPr>
              <a:t>B9:C10</a:t>
            </a:r>
            <a:r>
              <a:rPr lang="en-US" sz="1350" dirty="0"/>
              <a:t>.</a:t>
            </a:r>
          </a:p>
        </p:txBody>
      </p:sp>
      <p:sp>
        <p:nvSpPr>
          <p:cNvPr id="6" name="Title 1"/>
          <p:cNvSpPr txBox="1">
            <a:spLocks/>
          </p:cNvSpPr>
          <p:nvPr/>
        </p:nvSpPr>
        <p:spPr>
          <a:xfrm>
            <a:off x="5640965" y="1124546"/>
            <a:ext cx="1788535"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12</a:t>
            </a:r>
          </a:p>
        </p:txBody>
      </p:sp>
      <p:pic>
        <p:nvPicPr>
          <p:cNvPr id="2" name="Picture 1">
            <a:extLst>
              <a:ext uri="{FF2B5EF4-FFF2-40B4-BE49-F238E27FC236}">
                <a16:creationId xmlns="" xmlns:a16="http://schemas.microsoft.com/office/drawing/2014/main" id="{EF2E8240-C06B-41E3-9910-DF8661A39FE6}"/>
              </a:ext>
            </a:extLst>
          </p:cNvPr>
          <p:cNvPicPr>
            <a:picLocks noChangeAspect="1"/>
          </p:cNvPicPr>
          <p:nvPr/>
        </p:nvPicPr>
        <p:blipFill>
          <a:blip r:embed="rId2"/>
          <a:stretch>
            <a:fillRect/>
          </a:stretch>
        </p:blipFill>
        <p:spPr>
          <a:xfrm>
            <a:off x="0" y="1621632"/>
            <a:ext cx="4243388" cy="4379119"/>
          </a:xfrm>
          <a:prstGeom prst="rect">
            <a:avLst/>
          </a:prstGeom>
        </p:spPr>
      </p:pic>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14</a:t>
            </a:fld>
            <a:endParaRPr lang="en-US" dirty="0"/>
          </a:p>
        </p:txBody>
      </p:sp>
    </p:spTree>
    <p:extLst>
      <p:ext uri="{BB962C8B-B14F-4D97-AF65-F5344CB8AC3E}">
        <p14:creationId xmlns:p14="http://schemas.microsoft.com/office/powerpoint/2010/main" val="2310896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94200" y="1924735"/>
            <a:ext cx="4673600" cy="4339650"/>
          </a:xfrm>
          <a:prstGeom prst="rect">
            <a:avLst/>
          </a:prstGeom>
          <a:noFill/>
        </p:spPr>
        <p:txBody>
          <a:bodyPr wrap="square" rtlCol="0">
            <a:spAutoFit/>
          </a:bodyPr>
          <a:lstStyle/>
          <a:p>
            <a:r>
              <a:rPr lang="en-US" sz="1350" dirty="0"/>
              <a:t>With our observed and expected data tables complete, we are now ready to assess whether the observed data are significantly different than data we would expect if the gender and outcome variables were not associated with one another. In other words, we are determining whether we should reject the hypothesis that the observed and expected data are the same. </a:t>
            </a:r>
          </a:p>
          <a:p>
            <a:endParaRPr lang="en-US" sz="750" dirty="0"/>
          </a:p>
          <a:p>
            <a:r>
              <a:rPr lang="en-US" sz="1350" dirty="0"/>
              <a:t>To do so, we will calculate a </a:t>
            </a:r>
            <a:r>
              <a:rPr lang="en-US" sz="1350" i="1" dirty="0"/>
              <a:t>p </a:t>
            </a:r>
            <a:r>
              <a:rPr lang="en-US" sz="1350" dirty="0"/>
              <a:t>value associated with a </a:t>
            </a:r>
            <a:r>
              <a:rPr lang="en-US" sz="1400" dirty="0">
                <a:sym typeface="Symbol" panose="05050102010706020507" pitchFamily="18" charset="2"/>
              </a:rPr>
              <a:t></a:t>
            </a:r>
            <a:r>
              <a:rPr lang="en-US" sz="1400" baseline="30000" dirty="0">
                <a:sym typeface="Symbol" panose="05050102010706020507" pitchFamily="18" charset="2"/>
              </a:rPr>
              <a:t>2</a:t>
            </a:r>
            <a:r>
              <a:rPr lang="en-US" sz="1350" dirty="0" smtClean="0"/>
              <a:t> </a:t>
            </a:r>
            <a:r>
              <a:rPr lang="en-US" sz="1350" dirty="0"/>
              <a:t>test of independence. There are different ways we can do this in Excel, but perhaps the simplest is to use the CHISQ.TEST function. As the first argument in the function’s parentheses, we enter the array/range of cells that contain the raw data of men and women who passed or failed in the </a:t>
            </a:r>
            <a:r>
              <a:rPr lang="en-US" sz="1350" i="1" dirty="0"/>
              <a:t>observed</a:t>
            </a:r>
            <a:r>
              <a:rPr lang="en-US" sz="1350" dirty="0"/>
              <a:t> data table, which in this example is </a:t>
            </a:r>
            <a:r>
              <a:rPr lang="en-US" sz="1350" dirty="0">
                <a:solidFill>
                  <a:srgbClr val="00B050"/>
                </a:solidFill>
              </a:rPr>
              <a:t>B3:C4</a:t>
            </a:r>
            <a:r>
              <a:rPr lang="en-US" sz="1350" dirty="0"/>
              <a:t>. After that argument, enter a comma. Finally, enter the array/range of cells that contain the raw data of men and women who passed or failed in the </a:t>
            </a:r>
            <a:r>
              <a:rPr lang="en-US" sz="1350" i="1" dirty="0"/>
              <a:t>expected</a:t>
            </a:r>
            <a:r>
              <a:rPr lang="en-US" sz="1350" dirty="0"/>
              <a:t> data table, which in this example is </a:t>
            </a:r>
            <a:r>
              <a:rPr lang="en-US" sz="1350" dirty="0">
                <a:solidFill>
                  <a:srgbClr val="00B050"/>
                </a:solidFill>
              </a:rPr>
              <a:t>B9:C10</a:t>
            </a:r>
            <a:r>
              <a:rPr lang="en-US" sz="1350" dirty="0"/>
              <a:t>.</a:t>
            </a:r>
          </a:p>
          <a:p>
            <a:endParaRPr lang="en-US" sz="750" dirty="0"/>
          </a:p>
          <a:p>
            <a:r>
              <a:rPr lang="en-US" sz="1350" dirty="0"/>
              <a:t>Type the ending parenthesis, and click ENTER.</a:t>
            </a:r>
          </a:p>
        </p:txBody>
      </p:sp>
      <p:sp>
        <p:nvSpPr>
          <p:cNvPr id="6" name="Title 1"/>
          <p:cNvSpPr txBox="1">
            <a:spLocks/>
          </p:cNvSpPr>
          <p:nvPr/>
        </p:nvSpPr>
        <p:spPr>
          <a:xfrm>
            <a:off x="5926137" y="1124546"/>
            <a:ext cx="179430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13</a:t>
            </a:r>
          </a:p>
        </p:txBody>
      </p:sp>
      <p:pic>
        <p:nvPicPr>
          <p:cNvPr id="3" name="Picture 2">
            <a:extLst>
              <a:ext uri="{FF2B5EF4-FFF2-40B4-BE49-F238E27FC236}">
                <a16:creationId xmlns="" xmlns:a16="http://schemas.microsoft.com/office/drawing/2014/main" id="{7D92BE14-F247-4B39-BF87-75CC026CE1D5}"/>
              </a:ext>
            </a:extLst>
          </p:cNvPr>
          <p:cNvPicPr>
            <a:picLocks noChangeAspect="1"/>
          </p:cNvPicPr>
          <p:nvPr/>
        </p:nvPicPr>
        <p:blipFill>
          <a:blip r:embed="rId2"/>
          <a:stretch>
            <a:fillRect/>
          </a:stretch>
        </p:blipFill>
        <p:spPr>
          <a:xfrm>
            <a:off x="0" y="1621632"/>
            <a:ext cx="4243388" cy="4379119"/>
          </a:xfrm>
          <a:prstGeom prst="rect">
            <a:avLst/>
          </a:prstGeom>
        </p:spPr>
      </p:pic>
      <p:sp>
        <p:nvSpPr>
          <p:cNvPr id="7" name="Right Arrow 7">
            <a:extLst>
              <a:ext uri="{FF2B5EF4-FFF2-40B4-BE49-F238E27FC236}">
                <a16:creationId xmlns="" xmlns:a16="http://schemas.microsoft.com/office/drawing/2014/main" id="{62FD0E63-5E65-469C-A191-D4A9D1E982EE}"/>
              </a:ext>
            </a:extLst>
          </p:cNvPr>
          <p:cNvSpPr/>
          <p:nvPr/>
        </p:nvSpPr>
        <p:spPr>
          <a:xfrm rot="16200000">
            <a:off x="1010479" y="5145354"/>
            <a:ext cx="48524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15</a:t>
            </a:fld>
            <a:endParaRPr lang="en-US" dirty="0"/>
          </a:p>
        </p:txBody>
      </p:sp>
    </p:spTree>
    <p:extLst>
      <p:ext uri="{BB962C8B-B14F-4D97-AF65-F5344CB8AC3E}">
        <p14:creationId xmlns:p14="http://schemas.microsoft.com/office/powerpoint/2010/main" val="1755104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94200" y="1924735"/>
            <a:ext cx="4673600" cy="4362733"/>
          </a:xfrm>
          <a:prstGeom prst="rect">
            <a:avLst/>
          </a:prstGeom>
          <a:noFill/>
        </p:spPr>
        <p:txBody>
          <a:bodyPr wrap="square" rtlCol="0">
            <a:spAutoFit/>
          </a:bodyPr>
          <a:lstStyle/>
          <a:p>
            <a:r>
              <a:rPr lang="en-US" sz="1350" dirty="0"/>
              <a:t>The resulting </a:t>
            </a:r>
            <a:r>
              <a:rPr lang="en-US" sz="1350" i="1" dirty="0"/>
              <a:t>p</a:t>
            </a:r>
            <a:r>
              <a:rPr lang="en-US" sz="1350" dirty="0"/>
              <a:t> value is .25, which </a:t>
            </a:r>
            <a:r>
              <a:rPr lang="en-US" sz="1350" dirty="0" smtClean="0"/>
              <a:t>falls </a:t>
            </a:r>
            <a:r>
              <a:rPr lang="en-US" sz="1350" dirty="0"/>
              <a:t>above the conventional cutoff value (which, if you’re wondering, is referred to as the </a:t>
            </a:r>
            <a:r>
              <a:rPr lang="en-US" sz="1350" dirty="0" smtClean="0">
                <a:sym typeface="Symbol" panose="05050102010706020507" pitchFamily="18" charset="2"/>
              </a:rPr>
              <a:t></a:t>
            </a:r>
            <a:r>
              <a:rPr lang="en-US" sz="1350" dirty="0" smtClean="0"/>
              <a:t> </a:t>
            </a:r>
            <a:r>
              <a:rPr lang="en-US" sz="1350" dirty="0"/>
              <a:t>level) of .05. Thus, we fail to reject the hypothesis that the observed and expected data are the same, which means that we conclude that there is </a:t>
            </a:r>
            <a:r>
              <a:rPr lang="en-US" sz="1350" dirty="0" smtClean="0"/>
              <a:t>no </a:t>
            </a:r>
            <a:r>
              <a:rPr lang="en-US" sz="1350" dirty="0" smtClean="0"/>
              <a:t>evidence </a:t>
            </a:r>
            <a:r>
              <a:rPr lang="en-US" sz="1350" dirty="0"/>
              <a:t>that the gender and knowledge test outcome variables are significantly associated with one another. In other words, we conclude </a:t>
            </a:r>
            <a:r>
              <a:rPr lang="en-US" sz="1350" dirty="0" smtClean="0"/>
              <a:t>that </a:t>
            </a:r>
            <a:r>
              <a:rPr lang="en-US" sz="1350" dirty="0"/>
              <a:t>there </a:t>
            </a:r>
            <a:r>
              <a:rPr lang="en-US" sz="1350"/>
              <a:t>is </a:t>
            </a:r>
            <a:r>
              <a:rPr lang="en-US" sz="1350" i="1" smtClean="0"/>
              <a:t>no</a:t>
            </a:r>
            <a:r>
              <a:rPr lang="en-US" sz="1350" smtClean="0"/>
              <a:t> </a:t>
            </a:r>
            <a:r>
              <a:rPr lang="en-US" sz="1350" dirty="0"/>
              <a:t>evidence of a gender effect on knowledge test outcome (and ultimately selection decisions). </a:t>
            </a:r>
          </a:p>
          <a:p>
            <a:endParaRPr lang="en-US" sz="750" dirty="0"/>
          </a:p>
          <a:p>
            <a:r>
              <a:rPr lang="en-US" sz="1350" dirty="0"/>
              <a:t>If the </a:t>
            </a:r>
            <a:r>
              <a:rPr lang="en-US" sz="1350" i="1" dirty="0"/>
              <a:t>p</a:t>
            </a:r>
            <a:r>
              <a:rPr lang="en-US" sz="1350" dirty="0"/>
              <a:t> value were less than .05, we would have concluded that the association between the two variables is statistically significant. After that, we would have to look at the observed data table to determine which gender (men or women) has a disproportionately higher selection rate based on the test outcome. That is, we would compare the proportion of men who passed relative to the proportion of women who passed. We would only make such comparisons when we find a significantly significant effect, though.</a:t>
            </a:r>
          </a:p>
        </p:txBody>
      </p:sp>
      <p:sp>
        <p:nvSpPr>
          <p:cNvPr id="6" name="Title 1"/>
          <p:cNvSpPr txBox="1">
            <a:spLocks/>
          </p:cNvSpPr>
          <p:nvPr/>
        </p:nvSpPr>
        <p:spPr>
          <a:xfrm>
            <a:off x="5748337" y="1124546"/>
            <a:ext cx="1764290"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14</a:t>
            </a:r>
          </a:p>
        </p:txBody>
      </p:sp>
      <p:pic>
        <p:nvPicPr>
          <p:cNvPr id="2" name="Picture 1">
            <a:extLst>
              <a:ext uri="{FF2B5EF4-FFF2-40B4-BE49-F238E27FC236}">
                <a16:creationId xmlns="" xmlns:a16="http://schemas.microsoft.com/office/drawing/2014/main" id="{1E99A4B2-0F57-4352-AAA4-1DBB4388EB78}"/>
              </a:ext>
            </a:extLst>
          </p:cNvPr>
          <p:cNvPicPr>
            <a:picLocks noChangeAspect="1"/>
          </p:cNvPicPr>
          <p:nvPr/>
        </p:nvPicPr>
        <p:blipFill>
          <a:blip r:embed="rId2"/>
          <a:stretch>
            <a:fillRect/>
          </a:stretch>
        </p:blipFill>
        <p:spPr>
          <a:xfrm>
            <a:off x="0" y="1621632"/>
            <a:ext cx="4243388" cy="4379119"/>
          </a:xfrm>
          <a:prstGeom prst="rect">
            <a:avLst/>
          </a:prstGeom>
        </p:spPr>
      </p:pic>
      <p:sp>
        <p:nvSpPr>
          <p:cNvPr id="7" name="Right Arrow 7">
            <a:extLst>
              <a:ext uri="{FF2B5EF4-FFF2-40B4-BE49-F238E27FC236}">
                <a16:creationId xmlns="" xmlns:a16="http://schemas.microsoft.com/office/drawing/2014/main" id="{A76DA1B6-DB32-4842-B6D3-F46808643571}"/>
              </a:ext>
            </a:extLst>
          </p:cNvPr>
          <p:cNvSpPr/>
          <p:nvPr/>
        </p:nvSpPr>
        <p:spPr>
          <a:xfrm rot="12524839">
            <a:off x="1334059" y="5017294"/>
            <a:ext cx="727078"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16</a:t>
            </a:fld>
            <a:endParaRPr lang="en-US" dirty="0"/>
          </a:p>
        </p:txBody>
      </p:sp>
    </p:spTree>
    <p:extLst>
      <p:ext uri="{BB962C8B-B14F-4D97-AF65-F5344CB8AC3E}">
        <p14:creationId xmlns:p14="http://schemas.microsoft.com/office/powerpoint/2010/main" val="1035882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a:solidFill>
                  <a:schemeClr val="accent5">
                    <a:lumMod val="75000"/>
                  </a:schemeClr>
                </a:solidFill>
              </a:rPr>
              <a:t>Questions</a:t>
            </a:r>
          </a:p>
        </p:txBody>
      </p:sp>
      <p:sp>
        <p:nvSpPr>
          <p:cNvPr id="3" name="Content Placeholder 2"/>
          <p:cNvSpPr>
            <a:spLocks noGrp="1"/>
          </p:cNvSpPr>
          <p:nvPr>
            <p:ph idx="1"/>
          </p:nvPr>
        </p:nvSpPr>
        <p:spPr>
          <a:xfrm>
            <a:off x="266700" y="2226469"/>
            <a:ext cx="8629650" cy="3263504"/>
          </a:xfrm>
        </p:spPr>
        <p:txBody>
          <a:bodyPr>
            <a:normAutofit fontScale="70000" lnSpcReduction="20000"/>
          </a:bodyPr>
          <a:lstStyle/>
          <a:p>
            <a:pPr marL="0" indent="0">
              <a:buNone/>
            </a:pPr>
            <a:r>
              <a:rPr lang="en-US" dirty="0"/>
              <a:t>You just learned how to apply the </a:t>
            </a:r>
            <a:r>
              <a:rPr lang="en-US" dirty="0" smtClean="0">
                <a:sym typeface="Symbol" panose="05050102010706020507" pitchFamily="18" charset="2"/>
              </a:rPr>
              <a:t></a:t>
            </a:r>
            <a:r>
              <a:rPr lang="en-US" baseline="30000" dirty="0" smtClean="0">
                <a:sym typeface="Symbol" panose="05050102010706020507" pitchFamily="18" charset="2"/>
              </a:rPr>
              <a:t>2</a:t>
            </a:r>
            <a:r>
              <a:rPr lang="en-US" dirty="0" smtClean="0"/>
              <a:t> </a:t>
            </a:r>
            <a:r>
              <a:rPr lang="en-US" dirty="0"/>
              <a:t>test of independence to assess whether there is evidence of disparate (adverse) impact for a selection knowledge test. At the bottom of the Excel workbook, you will see a sheet titled PhysicalAbility, which contains the observed data for a physical ability test used for selection. You will be comparing the pass and fail rates for Black and White candidates. </a:t>
            </a:r>
          </a:p>
          <a:p>
            <a:pPr marL="0" indent="0">
              <a:buNone/>
            </a:pPr>
            <a:endParaRPr lang="en-US" sz="825" dirty="0"/>
          </a:p>
          <a:p>
            <a:pPr marL="385763" indent="-385763">
              <a:buAutoNum type="arabicPeriod"/>
            </a:pPr>
            <a:r>
              <a:rPr lang="en-US" dirty="0"/>
              <a:t>For the physical ability test, is there evidence of disparate impact according to your </a:t>
            </a:r>
            <a:r>
              <a:rPr lang="en-US" dirty="0">
                <a:sym typeface="Symbol" panose="05050102010706020507" pitchFamily="18" charset="2"/>
              </a:rPr>
              <a:t></a:t>
            </a:r>
            <a:r>
              <a:rPr lang="en-US" baseline="30000" dirty="0">
                <a:sym typeface="Symbol" panose="05050102010706020507" pitchFamily="18" charset="2"/>
              </a:rPr>
              <a:t>2</a:t>
            </a:r>
            <a:r>
              <a:rPr lang="en-US" dirty="0" smtClean="0"/>
              <a:t> </a:t>
            </a:r>
            <a:r>
              <a:rPr lang="en-US" dirty="0"/>
              <a:t>test analysis?</a:t>
            </a:r>
          </a:p>
          <a:p>
            <a:pPr marL="385763" indent="-385763">
              <a:buAutoNum type="arabicPeriod"/>
            </a:pPr>
            <a:r>
              <a:rPr lang="en-US" dirty="0"/>
              <a:t>If so, for which job candidates: Black candidates or White candidates?</a:t>
            </a:r>
          </a:p>
          <a:p>
            <a:pPr marL="0" indent="0">
              <a:buNone/>
            </a:pPr>
            <a:endParaRPr lang="en-US" sz="825" dirty="0"/>
          </a:p>
        </p:txBody>
      </p:sp>
      <p:sp>
        <p:nvSpPr>
          <p:cNvPr id="5" name="Footer Placeholder 4"/>
          <p:cNvSpPr>
            <a:spLocks noGrp="1"/>
          </p:cNvSpPr>
          <p:nvPr>
            <p:ph type="ftr" sz="quarter" idx="10"/>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p:cNvSpPr>
            <a:spLocks noGrp="1"/>
          </p:cNvSpPr>
          <p:nvPr>
            <p:ph type="sldNum" sz="quarter" idx="11"/>
          </p:nvPr>
        </p:nvSpPr>
        <p:spPr/>
        <p:txBody>
          <a:bodyPr/>
          <a:lstStyle/>
          <a:p>
            <a:fld id="{36AF09C5-D76C-4469-9022-20CD3FB43967}" type="slidenum">
              <a:rPr lang="en-US" smtClean="0"/>
              <a:t>17</a:t>
            </a:fld>
            <a:endParaRPr lang="en-US" dirty="0"/>
          </a:p>
        </p:txBody>
      </p:sp>
    </p:spTree>
    <p:extLst>
      <p:ext uri="{BB962C8B-B14F-4D97-AF65-F5344CB8AC3E}">
        <p14:creationId xmlns:p14="http://schemas.microsoft.com/office/powerpoint/2010/main" val="1382707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a:solidFill>
                  <a:schemeClr val="accent5">
                    <a:lumMod val="75000"/>
                  </a:schemeClr>
                </a:solidFill>
              </a:rPr>
              <a:t>Background</a:t>
            </a:r>
          </a:p>
        </p:txBody>
      </p:sp>
      <p:sp>
        <p:nvSpPr>
          <p:cNvPr id="3" name="Content Placeholder 2"/>
          <p:cNvSpPr>
            <a:spLocks noGrp="1"/>
          </p:cNvSpPr>
          <p:nvPr>
            <p:ph idx="1"/>
          </p:nvPr>
        </p:nvSpPr>
        <p:spPr>
          <a:xfrm>
            <a:off x="266700" y="2226469"/>
            <a:ext cx="8629650" cy="3263504"/>
          </a:xfrm>
        </p:spPr>
        <p:txBody>
          <a:bodyPr>
            <a:normAutofit fontScale="70000" lnSpcReduction="20000"/>
          </a:bodyPr>
          <a:lstStyle/>
          <a:p>
            <a:pPr marL="0" indent="0">
              <a:buNone/>
            </a:pPr>
            <a:r>
              <a:rPr lang="en-US" dirty="0"/>
              <a:t>In this Excel Extension tutorial, you will learn how to apply the </a:t>
            </a:r>
            <a:r>
              <a:rPr lang="en-US" dirty="0" smtClean="0">
                <a:sym typeface="Symbol" panose="05050102010706020507" pitchFamily="18" charset="2"/>
              </a:rPr>
              <a:t></a:t>
            </a:r>
            <a:r>
              <a:rPr lang="en-US" baseline="30000" dirty="0" smtClean="0">
                <a:sym typeface="Symbol" panose="05050102010706020507" pitchFamily="18" charset="2"/>
              </a:rPr>
              <a:t>2</a:t>
            </a:r>
            <a:r>
              <a:rPr lang="en-US" dirty="0" smtClean="0"/>
              <a:t> </a:t>
            </a:r>
            <a:r>
              <a:rPr lang="en-US" dirty="0"/>
              <a:t>test of independence to assess disparate impact using Microsoft Excel. </a:t>
            </a:r>
          </a:p>
          <a:p>
            <a:pPr marL="0" indent="0">
              <a:buNone/>
            </a:pPr>
            <a:endParaRPr lang="en-US" sz="825" dirty="0"/>
          </a:p>
          <a:p>
            <a:pPr marL="0" indent="0">
              <a:buNone/>
            </a:pPr>
            <a:r>
              <a:rPr lang="en-US" dirty="0"/>
              <a:t>For the purposes of this exercise, imagine that you have already queried the frequencies/counts of men and women who passed or failed a knowledge test as well as the frequencies/counts of men and women who passed or failed a physical ability test used for selection. As such, with the observed data in hand, now you’re ready to apply the </a:t>
            </a:r>
            <a:r>
              <a:rPr lang="en-US" dirty="0">
                <a:sym typeface="Symbol" panose="05050102010706020507" pitchFamily="18" charset="2"/>
              </a:rPr>
              <a:t></a:t>
            </a:r>
            <a:r>
              <a:rPr lang="en-US" baseline="30000" dirty="0">
                <a:sym typeface="Symbol" panose="05050102010706020507" pitchFamily="18" charset="2"/>
              </a:rPr>
              <a:t>2</a:t>
            </a:r>
            <a:r>
              <a:rPr lang="en-US" dirty="0" smtClean="0"/>
              <a:t> </a:t>
            </a:r>
            <a:r>
              <a:rPr lang="en-US" dirty="0"/>
              <a:t>test of independence to assess whether there is prima facie evidence of disparate impact, which is sometimes referred to as adverse impact.</a:t>
            </a:r>
          </a:p>
        </p:txBody>
      </p:sp>
      <p:sp>
        <p:nvSpPr>
          <p:cNvPr id="5" name="Footer Placeholder 4"/>
          <p:cNvSpPr>
            <a:spLocks noGrp="1"/>
          </p:cNvSpPr>
          <p:nvPr>
            <p:ph type="ftr" sz="quarter" idx="10"/>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p:cNvSpPr>
            <a:spLocks noGrp="1"/>
          </p:cNvSpPr>
          <p:nvPr>
            <p:ph type="sldNum" sz="quarter" idx="11"/>
          </p:nvPr>
        </p:nvSpPr>
        <p:spPr/>
        <p:txBody>
          <a:bodyPr/>
          <a:lstStyle/>
          <a:p>
            <a:fld id="{36AF09C5-D76C-4469-9022-20CD3FB43967}" type="slidenum">
              <a:rPr lang="en-US" smtClean="0"/>
              <a:t>2</a:t>
            </a:fld>
            <a:endParaRPr lang="en-US" dirty="0"/>
          </a:p>
        </p:txBody>
      </p:sp>
    </p:spTree>
    <p:extLst>
      <p:ext uri="{BB962C8B-B14F-4D97-AF65-F5344CB8AC3E}">
        <p14:creationId xmlns:p14="http://schemas.microsoft.com/office/powerpoint/2010/main" val="3918831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94200" y="1924735"/>
            <a:ext cx="4673600" cy="1569660"/>
          </a:xfrm>
          <a:prstGeom prst="rect">
            <a:avLst/>
          </a:prstGeom>
          <a:noFill/>
        </p:spPr>
        <p:txBody>
          <a:bodyPr wrap="square" rtlCol="0">
            <a:spAutoFit/>
          </a:bodyPr>
          <a:lstStyle/>
          <a:p>
            <a:r>
              <a:rPr lang="en-US" sz="1350" dirty="0"/>
              <a:t>Open the Excel workbook titled “Chapter </a:t>
            </a:r>
            <a:r>
              <a:rPr lang="en-US" sz="1350" dirty="0" smtClean="0"/>
              <a:t>4--Excel </a:t>
            </a:r>
            <a:r>
              <a:rPr lang="en-US" sz="1350" dirty="0"/>
              <a:t>Extension.xlsx”.</a:t>
            </a:r>
          </a:p>
          <a:p>
            <a:endParaRPr lang="en-US" sz="750" dirty="0"/>
          </a:p>
          <a:p>
            <a:r>
              <a:rPr lang="en-US" sz="1350" dirty="0"/>
              <a:t>Click on the sheet labeled KnowledgeTest.</a:t>
            </a:r>
          </a:p>
          <a:p>
            <a:endParaRPr lang="en-US" sz="750" dirty="0"/>
          </a:p>
          <a:p>
            <a:r>
              <a:rPr lang="en-US" sz="1350" dirty="0"/>
              <a:t>Note that there is a 2 </a:t>
            </a:r>
            <a:r>
              <a:rPr lang="en-US" sz="1350" dirty="0" smtClean="0">
                <a:sym typeface="Symbol" panose="05050102010706020507" pitchFamily="18" charset="2"/>
              </a:rPr>
              <a:t></a:t>
            </a:r>
            <a:r>
              <a:rPr lang="en-US" sz="1350" dirty="0" smtClean="0"/>
              <a:t> </a:t>
            </a:r>
            <a:r>
              <a:rPr lang="en-US" sz="1350" dirty="0"/>
              <a:t>2 table with the observed pass/fail frequency/count data for men and women.</a:t>
            </a:r>
          </a:p>
          <a:p>
            <a:pPr lvl="1"/>
            <a:endParaRPr lang="en-US" sz="1350" dirty="0"/>
          </a:p>
        </p:txBody>
      </p:sp>
      <p:sp>
        <p:nvSpPr>
          <p:cNvPr id="6" name="Title 1"/>
          <p:cNvSpPr txBox="1">
            <a:spLocks/>
          </p:cNvSpPr>
          <p:nvPr/>
        </p:nvSpPr>
        <p:spPr>
          <a:xfrm>
            <a:off x="5926137" y="1124546"/>
            <a:ext cx="1609725"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1</a:t>
            </a:r>
          </a:p>
        </p:txBody>
      </p:sp>
      <p:pic>
        <p:nvPicPr>
          <p:cNvPr id="4" name="Picture 3">
            <a:extLst>
              <a:ext uri="{FF2B5EF4-FFF2-40B4-BE49-F238E27FC236}">
                <a16:creationId xmlns="" xmlns:a16="http://schemas.microsoft.com/office/drawing/2014/main" id="{5A3C2206-1438-48C6-BFA6-78A3E9D199F3}"/>
              </a:ext>
            </a:extLst>
          </p:cNvPr>
          <p:cNvPicPr>
            <a:picLocks noChangeAspect="1"/>
          </p:cNvPicPr>
          <p:nvPr/>
        </p:nvPicPr>
        <p:blipFill>
          <a:blip r:embed="rId2"/>
          <a:stretch>
            <a:fillRect/>
          </a:stretch>
        </p:blipFill>
        <p:spPr>
          <a:xfrm>
            <a:off x="0" y="1621632"/>
            <a:ext cx="4243388" cy="4379119"/>
          </a:xfrm>
          <a:prstGeom prst="rect">
            <a:avLst/>
          </a:prstGeom>
        </p:spPr>
      </p:pic>
      <p:sp>
        <p:nvSpPr>
          <p:cNvPr id="3" name="Footer Placeholder 2"/>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3</a:t>
            </a:fld>
            <a:endParaRPr lang="en-US" dirty="0"/>
          </a:p>
        </p:txBody>
      </p:sp>
    </p:spTree>
    <p:extLst>
      <p:ext uri="{BB962C8B-B14F-4D97-AF65-F5344CB8AC3E}">
        <p14:creationId xmlns:p14="http://schemas.microsoft.com/office/powerpoint/2010/main" val="1660470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94200" y="1924735"/>
            <a:ext cx="4673600" cy="3347070"/>
          </a:xfrm>
          <a:prstGeom prst="rect">
            <a:avLst/>
          </a:prstGeom>
          <a:noFill/>
        </p:spPr>
        <p:txBody>
          <a:bodyPr wrap="square" rtlCol="0">
            <a:spAutoFit/>
          </a:bodyPr>
          <a:lstStyle/>
          <a:p>
            <a:r>
              <a:rPr lang="en-US" sz="1350" dirty="0"/>
              <a:t>Let’s begin by calculating the row and column marginals, which simply means that we will calculate the following sums:</a:t>
            </a:r>
          </a:p>
          <a:p>
            <a:pPr marL="557213" lvl="1" indent="-214313">
              <a:buFont typeface="Arial" panose="020B0604020202020204" pitchFamily="34" charset="0"/>
              <a:buChar char="•"/>
            </a:pPr>
            <a:r>
              <a:rPr lang="en-US" sz="1350" dirty="0"/>
              <a:t># of men</a:t>
            </a:r>
          </a:p>
          <a:p>
            <a:pPr marL="557213" lvl="1" indent="-214313">
              <a:buFont typeface="Arial" panose="020B0604020202020204" pitchFamily="34" charset="0"/>
              <a:buChar char="•"/>
            </a:pPr>
            <a:r>
              <a:rPr lang="en-US" sz="1350" dirty="0"/>
              <a:t># of women</a:t>
            </a:r>
          </a:p>
          <a:p>
            <a:pPr marL="557213" lvl="1" indent="-214313">
              <a:buFont typeface="Arial" panose="020B0604020202020204" pitchFamily="34" charset="0"/>
              <a:buChar char="•"/>
            </a:pPr>
            <a:r>
              <a:rPr lang="en-US" sz="1350" dirty="0"/>
              <a:t># of individuals who passed</a:t>
            </a:r>
          </a:p>
          <a:p>
            <a:pPr marL="557213" lvl="1" indent="-214313">
              <a:buFont typeface="Arial" panose="020B0604020202020204" pitchFamily="34" charset="0"/>
              <a:buChar char="•"/>
            </a:pPr>
            <a:r>
              <a:rPr lang="en-US" sz="1350" dirty="0"/>
              <a:t># of individuals who failed</a:t>
            </a:r>
          </a:p>
          <a:p>
            <a:endParaRPr lang="en-US" sz="750" dirty="0"/>
          </a:p>
          <a:p>
            <a:r>
              <a:rPr lang="en-US" sz="1350" dirty="0"/>
              <a:t>To do so, we will use the </a:t>
            </a:r>
            <a:r>
              <a:rPr lang="en-US" sz="1350" dirty="0">
                <a:solidFill>
                  <a:srgbClr val="0070C0"/>
                </a:solidFill>
              </a:rPr>
              <a:t>SUM</a:t>
            </a:r>
            <a:r>
              <a:rPr lang="en-US" sz="1350" dirty="0"/>
              <a:t> function. Start by clicking on cell </a:t>
            </a:r>
            <a:r>
              <a:rPr lang="en-US" sz="1350" dirty="0">
                <a:solidFill>
                  <a:srgbClr val="0070C0"/>
                </a:solidFill>
              </a:rPr>
              <a:t>D3</a:t>
            </a:r>
            <a:r>
              <a:rPr lang="en-US" sz="1350" dirty="0"/>
              <a:t> so that we can calculate the row marginal that reflects the number of men in our sample.</a:t>
            </a:r>
          </a:p>
          <a:p>
            <a:endParaRPr lang="en-US" sz="750" dirty="0"/>
          </a:p>
          <a:p>
            <a:r>
              <a:rPr lang="en-US" sz="1350" dirty="0"/>
              <a:t>In the cell, enter </a:t>
            </a:r>
            <a:r>
              <a:rPr lang="en-US" sz="1350" dirty="0">
                <a:solidFill>
                  <a:srgbClr val="0070C0"/>
                </a:solidFill>
              </a:rPr>
              <a:t>=SUM( </a:t>
            </a:r>
            <a:r>
              <a:rPr lang="en-US" sz="1350" dirty="0"/>
              <a:t>followed by array of cells that contain the number of men who passed and who failed, which in this case is </a:t>
            </a:r>
            <a:r>
              <a:rPr lang="en-US" sz="1350" dirty="0">
                <a:solidFill>
                  <a:srgbClr val="00B050"/>
                </a:solidFill>
              </a:rPr>
              <a:t>B3:C3</a:t>
            </a:r>
            <a:r>
              <a:rPr lang="en-US" sz="1350" dirty="0"/>
              <a:t>. </a:t>
            </a:r>
          </a:p>
          <a:p>
            <a:endParaRPr lang="en-US" sz="750" dirty="0"/>
          </a:p>
          <a:p>
            <a:r>
              <a:rPr lang="en-US" sz="1350" dirty="0"/>
              <a:t>Type the ending parenthesis, and click ENTER.</a:t>
            </a:r>
          </a:p>
          <a:p>
            <a:pPr lvl="1"/>
            <a:endParaRPr lang="en-US" sz="1350" dirty="0"/>
          </a:p>
        </p:txBody>
      </p:sp>
      <p:sp>
        <p:nvSpPr>
          <p:cNvPr id="6" name="Title 1"/>
          <p:cNvSpPr txBox="1">
            <a:spLocks/>
          </p:cNvSpPr>
          <p:nvPr/>
        </p:nvSpPr>
        <p:spPr>
          <a:xfrm>
            <a:off x="5838392" y="1124546"/>
            <a:ext cx="1609725"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2</a:t>
            </a:r>
          </a:p>
        </p:txBody>
      </p:sp>
      <p:pic>
        <p:nvPicPr>
          <p:cNvPr id="2" name="Picture 1">
            <a:extLst>
              <a:ext uri="{FF2B5EF4-FFF2-40B4-BE49-F238E27FC236}">
                <a16:creationId xmlns="" xmlns:a16="http://schemas.microsoft.com/office/drawing/2014/main" id="{9D5DC4C0-4FBA-4EDA-8D08-9807789EBE85}"/>
              </a:ext>
            </a:extLst>
          </p:cNvPr>
          <p:cNvPicPr>
            <a:picLocks noChangeAspect="1"/>
          </p:cNvPicPr>
          <p:nvPr/>
        </p:nvPicPr>
        <p:blipFill>
          <a:blip r:embed="rId2"/>
          <a:stretch>
            <a:fillRect/>
          </a:stretch>
        </p:blipFill>
        <p:spPr>
          <a:xfrm>
            <a:off x="0" y="1621632"/>
            <a:ext cx="4243388" cy="4379119"/>
          </a:xfrm>
          <a:prstGeom prst="rect">
            <a:avLst/>
          </a:prstGeom>
        </p:spPr>
      </p:pic>
      <p:sp>
        <p:nvSpPr>
          <p:cNvPr id="7" name="Right Arrow 7">
            <a:extLst>
              <a:ext uri="{FF2B5EF4-FFF2-40B4-BE49-F238E27FC236}">
                <a16:creationId xmlns="" xmlns:a16="http://schemas.microsoft.com/office/drawing/2014/main" id="{41ECC7FD-FDC1-4A6E-9170-A9255B6BAC50}"/>
              </a:ext>
            </a:extLst>
          </p:cNvPr>
          <p:cNvSpPr/>
          <p:nvPr/>
        </p:nvSpPr>
        <p:spPr>
          <a:xfrm rot="8633984">
            <a:off x="2578721" y="3098812"/>
            <a:ext cx="727078"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4</a:t>
            </a:fld>
            <a:endParaRPr lang="en-US" dirty="0"/>
          </a:p>
        </p:txBody>
      </p:sp>
    </p:spTree>
    <p:extLst>
      <p:ext uri="{BB962C8B-B14F-4D97-AF65-F5344CB8AC3E}">
        <p14:creationId xmlns:p14="http://schemas.microsoft.com/office/powerpoint/2010/main" val="3497048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C327D2EE-F92C-4107-A7E6-9652FE14766C}"/>
              </a:ext>
            </a:extLst>
          </p:cNvPr>
          <p:cNvPicPr>
            <a:picLocks noChangeAspect="1"/>
          </p:cNvPicPr>
          <p:nvPr/>
        </p:nvPicPr>
        <p:blipFill>
          <a:blip r:embed="rId2"/>
          <a:stretch>
            <a:fillRect/>
          </a:stretch>
        </p:blipFill>
        <p:spPr>
          <a:xfrm>
            <a:off x="0" y="1621632"/>
            <a:ext cx="4243388" cy="4379119"/>
          </a:xfrm>
          <a:prstGeom prst="rect">
            <a:avLst/>
          </a:prstGeom>
        </p:spPr>
      </p:pic>
      <p:sp>
        <p:nvSpPr>
          <p:cNvPr id="5" name="TextBox 4"/>
          <p:cNvSpPr txBox="1"/>
          <p:nvPr/>
        </p:nvSpPr>
        <p:spPr>
          <a:xfrm>
            <a:off x="4394200" y="1924735"/>
            <a:ext cx="4673600" cy="507831"/>
          </a:xfrm>
          <a:prstGeom prst="rect">
            <a:avLst/>
          </a:prstGeom>
          <a:noFill/>
        </p:spPr>
        <p:txBody>
          <a:bodyPr wrap="square" rtlCol="0">
            <a:spAutoFit/>
          </a:bodyPr>
          <a:lstStyle/>
          <a:p>
            <a:r>
              <a:rPr lang="en-US" sz="1350" dirty="0"/>
              <a:t>Repeat Step 2 to calculate the row marginal for women.</a:t>
            </a:r>
          </a:p>
          <a:p>
            <a:pPr lvl="1"/>
            <a:endParaRPr lang="en-US" sz="1350" dirty="0"/>
          </a:p>
        </p:txBody>
      </p:sp>
      <p:sp>
        <p:nvSpPr>
          <p:cNvPr id="6" name="Title 1"/>
          <p:cNvSpPr txBox="1">
            <a:spLocks/>
          </p:cNvSpPr>
          <p:nvPr/>
        </p:nvSpPr>
        <p:spPr>
          <a:xfrm>
            <a:off x="5926137" y="1124546"/>
            <a:ext cx="1609725"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3</a:t>
            </a:r>
          </a:p>
        </p:txBody>
      </p:sp>
      <p:sp>
        <p:nvSpPr>
          <p:cNvPr id="7" name="Right Arrow 7">
            <a:extLst>
              <a:ext uri="{FF2B5EF4-FFF2-40B4-BE49-F238E27FC236}">
                <a16:creationId xmlns="" xmlns:a16="http://schemas.microsoft.com/office/drawing/2014/main" id="{41ECC7FD-FDC1-4A6E-9170-A9255B6BAC50}"/>
              </a:ext>
            </a:extLst>
          </p:cNvPr>
          <p:cNvSpPr/>
          <p:nvPr/>
        </p:nvSpPr>
        <p:spPr>
          <a:xfrm rot="8633984">
            <a:off x="2604120" y="3273424"/>
            <a:ext cx="727078"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5</a:t>
            </a:fld>
            <a:endParaRPr lang="en-US" dirty="0"/>
          </a:p>
        </p:txBody>
      </p:sp>
    </p:spTree>
    <p:extLst>
      <p:ext uri="{BB962C8B-B14F-4D97-AF65-F5344CB8AC3E}">
        <p14:creationId xmlns:p14="http://schemas.microsoft.com/office/powerpoint/2010/main" val="22426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644580E1-6E93-48CF-A678-17D65324352D}"/>
              </a:ext>
            </a:extLst>
          </p:cNvPr>
          <p:cNvPicPr>
            <a:picLocks noChangeAspect="1"/>
          </p:cNvPicPr>
          <p:nvPr/>
        </p:nvPicPr>
        <p:blipFill>
          <a:blip r:embed="rId2"/>
          <a:stretch>
            <a:fillRect/>
          </a:stretch>
        </p:blipFill>
        <p:spPr>
          <a:xfrm>
            <a:off x="0" y="1621632"/>
            <a:ext cx="4243388" cy="4379119"/>
          </a:xfrm>
          <a:prstGeom prst="rect">
            <a:avLst/>
          </a:prstGeom>
        </p:spPr>
      </p:pic>
      <p:sp>
        <p:nvSpPr>
          <p:cNvPr id="5" name="TextBox 4"/>
          <p:cNvSpPr txBox="1"/>
          <p:nvPr/>
        </p:nvSpPr>
        <p:spPr>
          <a:xfrm>
            <a:off x="4394200" y="1924735"/>
            <a:ext cx="4673600" cy="1985159"/>
          </a:xfrm>
          <a:prstGeom prst="rect">
            <a:avLst/>
          </a:prstGeom>
          <a:noFill/>
        </p:spPr>
        <p:txBody>
          <a:bodyPr wrap="square" rtlCol="0">
            <a:spAutoFit/>
          </a:bodyPr>
          <a:lstStyle/>
          <a:p>
            <a:r>
              <a:rPr lang="en-US" sz="1350" dirty="0"/>
              <a:t>Using the </a:t>
            </a:r>
            <a:r>
              <a:rPr lang="en-US" sz="1350" dirty="0">
                <a:solidFill>
                  <a:srgbClr val="0070C0"/>
                </a:solidFill>
              </a:rPr>
              <a:t>SUM</a:t>
            </a:r>
            <a:r>
              <a:rPr lang="en-US" sz="1350" dirty="0"/>
              <a:t> function once more, click on cell </a:t>
            </a:r>
            <a:r>
              <a:rPr lang="en-US" sz="1350" dirty="0">
                <a:solidFill>
                  <a:srgbClr val="0070C0"/>
                </a:solidFill>
              </a:rPr>
              <a:t>B5</a:t>
            </a:r>
            <a:r>
              <a:rPr lang="en-US" sz="1350" dirty="0"/>
              <a:t> so that we can calculate the column marginal that reflects the number of individuals who passed the knowledge test in our sample.</a:t>
            </a:r>
          </a:p>
          <a:p>
            <a:endParaRPr lang="en-US" sz="750" dirty="0"/>
          </a:p>
          <a:p>
            <a:r>
              <a:rPr lang="en-US" sz="1350" dirty="0"/>
              <a:t>In the cell, enter </a:t>
            </a:r>
            <a:r>
              <a:rPr lang="en-US" sz="1350" dirty="0">
                <a:solidFill>
                  <a:srgbClr val="0070C0"/>
                </a:solidFill>
              </a:rPr>
              <a:t>=SUM( </a:t>
            </a:r>
            <a:r>
              <a:rPr lang="en-US" sz="1350" dirty="0"/>
              <a:t>followed by array of cells that contain the number of individuals who passed, which in this case is </a:t>
            </a:r>
            <a:r>
              <a:rPr lang="en-US" sz="1350" dirty="0">
                <a:solidFill>
                  <a:srgbClr val="00B050"/>
                </a:solidFill>
              </a:rPr>
              <a:t>B3:B4</a:t>
            </a:r>
            <a:r>
              <a:rPr lang="en-US" sz="1350" dirty="0"/>
              <a:t>. </a:t>
            </a:r>
          </a:p>
          <a:p>
            <a:endParaRPr lang="en-US" sz="750" dirty="0"/>
          </a:p>
          <a:p>
            <a:r>
              <a:rPr lang="en-US" sz="1350" dirty="0"/>
              <a:t>Type the ending parenthesis, and click ENTER.</a:t>
            </a:r>
          </a:p>
          <a:p>
            <a:pPr lvl="1"/>
            <a:endParaRPr lang="en-US" sz="1350" dirty="0"/>
          </a:p>
        </p:txBody>
      </p:sp>
      <p:sp>
        <p:nvSpPr>
          <p:cNvPr id="6" name="Title 1"/>
          <p:cNvSpPr txBox="1">
            <a:spLocks/>
          </p:cNvSpPr>
          <p:nvPr/>
        </p:nvSpPr>
        <p:spPr>
          <a:xfrm>
            <a:off x="5926137" y="1124546"/>
            <a:ext cx="1609725"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4</a:t>
            </a:r>
          </a:p>
        </p:txBody>
      </p:sp>
      <p:sp>
        <p:nvSpPr>
          <p:cNvPr id="7" name="Right Arrow 7">
            <a:extLst>
              <a:ext uri="{FF2B5EF4-FFF2-40B4-BE49-F238E27FC236}">
                <a16:creationId xmlns="" xmlns:a16="http://schemas.microsoft.com/office/drawing/2014/main" id="{41ECC7FD-FDC1-4A6E-9170-A9255B6BAC50}"/>
              </a:ext>
            </a:extLst>
          </p:cNvPr>
          <p:cNvSpPr/>
          <p:nvPr/>
        </p:nvSpPr>
        <p:spPr>
          <a:xfrm rot="18419914">
            <a:off x="203820" y="4014295"/>
            <a:ext cx="727078"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6</a:t>
            </a:fld>
            <a:endParaRPr lang="en-US" dirty="0"/>
          </a:p>
        </p:txBody>
      </p:sp>
    </p:spTree>
    <p:extLst>
      <p:ext uri="{BB962C8B-B14F-4D97-AF65-F5344CB8AC3E}">
        <p14:creationId xmlns:p14="http://schemas.microsoft.com/office/powerpoint/2010/main" val="306800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B79877E1-C929-4C4B-BB26-7B3F0FC3794D}"/>
              </a:ext>
            </a:extLst>
          </p:cNvPr>
          <p:cNvPicPr>
            <a:picLocks noChangeAspect="1"/>
          </p:cNvPicPr>
          <p:nvPr/>
        </p:nvPicPr>
        <p:blipFill>
          <a:blip r:embed="rId2"/>
          <a:stretch>
            <a:fillRect/>
          </a:stretch>
        </p:blipFill>
        <p:spPr>
          <a:xfrm>
            <a:off x="0" y="1621631"/>
            <a:ext cx="4243388" cy="4379119"/>
          </a:xfrm>
          <a:prstGeom prst="rect">
            <a:avLst/>
          </a:prstGeom>
        </p:spPr>
      </p:pic>
      <p:sp>
        <p:nvSpPr>
          <p:cNvPr id="5" name="TextBox 4"/>
          <p:cNvSpPr txBox="1"/>
          <p:nvPr/>
        </p:nvSpPr>
        <p:spPr>
          <a:xfrm>
            <a:off x="4394200" y="1924735"/>
            <a:ext cx="4673600" cy="715581"/>
          </a:xfrm>
          <a:prstGeom prst="rect">
            <a:avLst/>
          </a:prstGeom>
          <a:noFill/>
        </p:spPr>
        <p:txBody>
          <a:bodyPr wrap="square" rtlCol="0">
            <a:spAutoFit/>
          </a:bodyPr>
          <a:lstStyle/>
          <a:p>
            <a:r>
              <a:rPr lang="en-US" sz="1350" dirty="0"/>
              <a:t>Repeat Step 4 to calculate the column marginal for the individuals who </a:t>
            </a:r>
            <a:r>
              <a:rPr lang="en-US" sz="1350" dirty="0" smtClean="0"/>
              <a:t>failed.</a:t>
            </a:r>
            <a:endParaRPr lang="en-US" sz="1350" dirty="0"/>
          </a:p>
          <a:p>
            <a:pPr lvl="1"/>
            <a:endParaRPr lang="en-US" sz="1350" dirty="0"/>
          </a:p>
        </p:txBody>
      </p:sp>
      <p:sp>
        <p:nvSpPr>
          <p:cNvPr id="6" name="Title 1"/>
          <p:cNvSpPr txBox="1">
            <a:spLocks/>
          </p:cNvSpPr>
          <p:nvPr/>
        </p:nvSpPr>
        <p:spPr>
          <a:xfrm>
            <a:off x="5748337" y="1124545"/>
            <a:ext cx="1609725"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5</a:t>
            </a:r>
          </a:p>
        </p:txBody>
      </p:sp>
      <p:sp>
        <p:nvSpPr>
          <p:cNvPr id="7" name="Right Arrow 7">
            <a:extLst>
              <a:ext uri="{FF2B5EF4-FFF2-40B4-BE49-F238E27FC236}">
                <a16:creationId xmlns="" xmlns:a16="http://schemas.microsoft.com/office/drawing/2014/main" id="{41ECC7FD-FDC1-4A6E-9170-A9255B6BAC50}"/>
              </a:ext>
            </a:extLst>
          </p:cNvPr>
          <p:cNvSpPr/>
          <p:nvPr/>
        </p:nvSpPr>
        <p:spPr>
          <a:xfrm rot="13041886">
            <a:off x="1931775" y="3912694"/>
            <a:ext cx="727078"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7</a:t>
            </a:fld>
            <a:endParaRPr lang="en-US" dirty="0"/>
          </a:p>
        </p:txBody>
      </p:sp>
    </p:spTree>
    <p:extLst>
      <p:ext uri="{BB962C8B-B14F-4D97-AF65-F5344CB8AC3E}">
        <p14:creationId xmlns:p14="http://schemas.microsoft.com/office/powerpoint/2010/main" val="3549307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C9D56C46-A91A-4447-9FBB-1BB3FBD31F30}"/>
              </a:ext>
            </a:extLst>
          </p:cNvPr>
          <p:cNvPicPr>
            <a:picLocks noChangeAspect="1"/>
          </p:cNvPicPr>
          <p:nvPr/>
        </p:nvPicPr>
        <p:blipFill>
          <a:blip r:embed="rId2"/>
          <a:stretch>
            <a:fillRect/>
          </a:stretch>
        </p:blipFill>
        <p:spPr>
          <a:xfrm>
            <a:off x="0" y="1621632"/>
            <a:ext cx="4243388" cy="4379119"/>
          </a:xfrm>
          <a:prstGeom prst="rect">
            <a:avLst/>
          </a:prstGeom>
        </p:spPr>
      </p:pic>
      <p:sp>
        <p:nvSpPr>
          <p:cNvPr id="5" name="TextBox 4"/>
          <p:cNvSpPr txBox="1"/>
          <p:nvPr/>
        </p:nvSpPr>
        <p:spPr>
          <a:xfrm>
            <a:off x="4394200" y="1924735"/>
            <a:ext cx="4673600" cy="1454244"/>
          </a:xfrm>
          <a:prstGeom prst="rect">
            <a:avLst/>
          </a:prstGeom>
          <a:noFill/>
        </p:spPr>
        <p:txBody>
          <a:bodyPr wrap="square" rtlCol="0">
            <a:spAutoFit/>
          </a:bodyPr>
          <a:lstStyle/>
          <a:p>
            <a:r>
              <a:rPr lang="en-US" sz="1350" dirty="0"/>
              <a:t>To determine </a:t>
            </a:r>
            <a:r>
              <a:rPr lang="en-US" sz="1350" dirty="0" smtClean="0"/>
              <a:t>how </a:t>
            </a:r>
            <a:r>
              <a:rPr lang="en-US" sz="1350" dirty="0"/>
              <a:t>many people are in the sample, use the </a:t>
            </a:r>
            <a:r>
              <a:rPr lang="en-US" sz="1350" dirty="0">
                <a:solidFill>
                  <a:srgbClr val="0070C0"/>
                </a:solidFill>
              </a:rPr>
              <a:t>SUM</a:t>
            </a:r>
            <a:r>
              <a:rPr lang="en-US" sz="1350" dirty="0"/>
              <a:t> function and enter the array of cells that contains all of the men and women who passed or failed. In this case, the array of cells is </a:t>
            </a:r>
            <a:r>
              <a:rPr lang="en-US" sz="1350" dirty="0">
                <a:solidFill>
                  <a:srgbClr val="00B050"/>
                </a:solidFill>
              </a:rPr>
              <a:t>B3:C4</a:t>
            </a:r>
            <a:r>
              <a:rPr lang="en-US" sz="1350" dirty="0"/>
              <a:t>.</a:t>
            </a:r>
          </a:p>
          <a:p>
            <a:endParaRPr lang="en-US" sz="750" dirty="0"/>
          </a:p>
          <a:p>
            <a:r>
              <a:rPr lang="en-US" sz="1350" dirty="0"/>
              <a:t>Let’s enter that function in cell </a:t>
            </a:r>
            <a:r>
              <a:rPr lang="en-US" sz="1350" dirty="0">
                <a:solidFill>
                  <a:srgbClr val="00B050"/>
                </a:solidFill>
              </a:rPr>
              <a:t>D5</a:t>
            </a:r>
            <a:r>
              <a:rPr lang="en-US" sz="1350" dirty="0"/>
              <a:t>.</a:t>
            </a:r>
          </a:p>
          <a:p>
            <a:pPr lvl="1"/>
            <a:endParaRPr lang="en-US" sz="1350" dirty="0"/>
          </a:p>
        </p:txBody>
      </p:sp>
      <p:sp>
        <p:nvSpPr>
          <p:cNvPr id="6" name="Title 1"/>
          <p:cNvSpPr txBox="1">
            <a:spLocks/>
          </p:cNvSpPr>
          <p:nvPr/>
        </p:nvSpPr>
        <p:spPr>
          <a:xfrm>
            <a:off x="5748337" y="1124546"/>
            <a:ext cx="1609725"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6</a:t>
            </a:r>
          </a:p>
        </p:txBody>
      </p:sp>
      <p:sp>
        <p:nvSpPr>
          <p:cNvPr id="7" name="Right Arrow 7">
            <a:extLst>
              <a:ext uri="{FF2B5EF4-FFF2-40B4-BE49-F238E27FC236}">
                <a16:creationId xmlns="" xmlns:a16="http://schemas.microsoft.com/office/drawing/2014/main" id="{41ECC7FD-FDC1-4A6E-9170-A9255B6BAC50}"/>
              </a:ext>
            </a:extLst>
          </p:cNvPr>
          <p:cNvSpPr/>
          <p:nvPr/>
        </p:nvSpPr>
        <p:spPr>
          <a:xfrm rot="13041886">
            <a:off x="2630274" y="3921279"/>
            <a:ext cx="727078"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8</a:t>
            </a:fld>
            <a:endParaRPr lang="en-US" dirty="0"/>
          </a:p>
        </p:txBody>
      </p:sp>
    </p:spTree>
    <p:extLst>
      <p:ext uri="{BB962C8B-B14F-4D97-AF65-F5344CB8AC3E}">
        <p14:creationId xmlns:p14="http://schemas.microsoft.com/office/powerpoint/2010/main" val="1054333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8CA3977D-BFE3-428F-980F-111B2C227EBA}"/>
              </a:ext>
            </a:extLst>
          </p:cNvPr>
          <p:cNvPicPr>
            <a:picLocks noChangeAspect="1"/>
          </p:cNvPicPr>
          <p:nvPr/>
        </p:nvPicPr>
        <p:blipFill>
          <a:blip r:embed="rId2"/>
          <a:stretch>
            <a:fillRect/>
          </a:stretch>
        </p:blipFill>
        <p:spPr>
          <a:xfrm>
            <a:off x="0" y="1621632"/>
            <a:ext cx="4243388" cy="4379119"/>
          </a:xfrm>
          <a:prstGeom prst="rect">
            <a:avLst/>
          </a:prstGeom>
        </p:spPr>
      </p:pic>
      <p:sp>
        <p:nvSpPr>
          <p:cNvPr id="5" name="TextBox 4"/>
          <p:cNvSpPr txBox="1"/>
          <p:nvPr/>
        </p:nvSpPr>
        <p:spPr>
          <a:xfrm>
            <a:off x="4394200" y="1924735"/>
            <a:ext cx="4673600" cy="830997"/>
          </a:xfrm>
          <a:prstGeom prst="rect">
            <a:avLst/>
          </a:prstGeom>
          <a:noFill/>
        </p:spPr>
        <p:txBody>
          <a:bodyPr wrap="square" rtlCol="0">
            <a:spAutoFit/>
          </a:bodyPr>
          <a:lstStyle/>
          <a:p>
            <a:r>
              <a:rPr lang="en-US" sz="1350" dirty="0"/>
              <a:t>Now let’s label the row and column marginals by typing “Total” in cells </a:t>
            </a:r>
            <a:r>
              <a:rPr lang="en-US" sz="1350" dirty="0">
                <a:solidFill>
                  <a:srgbClr val="00B050"/>
                </a:solidFill>
              </a:rPr>
              <a:t>D2</a:t>
            </a:r>
            <a:r>
              <a:rPr lang="en-US" sz="1350" dirty="0"/>
              <a:t> and </a:t>
            </a:r>
            <a:r>
              <a:rPr lang="en-US" sz="1350" dirty="0">
                <a:solidFill>
                  <a:srgbClr val="00B050"/>
                </a:solidFill>
              </a:rPr>
              <a:t>A5</a:t>
            </a:r>
            <a:r>
              <a:rPr lang="en-US" sz="1350" dirty="0"/>
              <a:t>, respectively.</a:t>
            </a:r>
          </a:p>
          <a:p>
            <a:endParaRPr lang="en-US" sz="750" dirty="0"/>
          </a:p>
          <a:p>
            <a:r>
              <a:rPr lang="en-US" sz="1350" dirty="0"/>
              <a:t>The observed table is now complete.</a:t>
            </a:r>
          </a:p>
        </p:txBody>
      </p:sp>
      <p:sp>
        <p:nvSpPr>
          <p:cNvPr id="6" name="Title 1"/>
          <p:cNvSpPr txBox="1">
            <a:spLocks/>
          </p:cNvSpPr>
          <p:nvPr/>
        </p:nvSpPr>
        <p:spPr>
          <a:xfrm>
            <a:off x="5748337" y="1124546"/>
            <a:ext cx="1609725"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7</a:t>
            </a:r>
          </a:p>
        </p:txBody>
      </p:sp>
      <p:sp>
        <p:nvSpPr>
          <p:cNvPr id="7" name="Right Arrow 7">
            <a:extLst>
              <a:ext uri="{FF2B5EF4-FFF2-40B4-BE49-F238E27FC236}">
                <a16:creationId xmlns="" xmlns:a16="http://schemas.microsoft.com/office/drawing/2014/main" id="{41ECC7FD-FDC1-4A6E-9170-A9255B6BAC50}"/>
              </a:ext>
            </a:extLst>
          </p:cNvPr>
          <p:cNvSpPr/>
          <p:nvPr/>
        </p:nvSpPr>
        <p:spPr>
          <a:xfrm rot="10800000">
            <a:off x="2541374" y="3209925"/>
            <a:ext cx="727078"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ight Arrow 7">
            <a:extLst>
              <a:ext uri="{FF2B5EF4-FFF2-40B4-BE49-F238E27FC236}">
                <a16:creationId xmlns="" xmlns:a16="http://schemas.microsoft.com/office/drawing/2014/main" id="{B5645D55-5976-4223-9416-186E4B37746F}"/>
              </a:ext>
            </a:extLst>
          </p:cNvPr>
          <p:cNvSpPr/>
          <p:nvPr/>
        </p:nvSpPr>
        <p:spPr>
          <a:xfrm rot="16200000">
            <a:off x="128373" y="4111625"/>
            <a:ext cx="727078"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9" name="Slide Number Placeholder 8"/>
          <p:cNvSpPr>
            <a:spLocks noGrp="1"/>
          </p:cNvSpPr>
          <p:nvPr>
            <p:ph type="sldNum" sz="quarter" idx="12"/>
          </p:nvPr>
        </p:nvSpPr>
        <p:spPr/>
        <p:txBody>
          <a:bodyPr/>
          <a:lstStyle/>
          <a:p>
            <a:fld id="{36AF09C5-D76C-4469-9022-20CD3FB43967}" type="slidenum">
              <a:rPr lang="en-US" smtClean="0"/>
              <a:t>9</a:t>
            </a:fld>
            <a:endParaRPr lang="en-US" dirty="0"/>
          </a:p>
        </p:txBody>
      </p:sp>
    </p:spTree>
    <p:extLst>
      <p:ext uri="{BB962C8B-B14F-4D97-AF65-F5344CB8AC3E}">
        <p14:creationId xmlns:p14="http://schemas.microsoft.com/office/powerpoint/2010/main" val="3457654236"/>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FC5AD160-03EC-4592-ABE5-0F14BDE6028B}" vid="{22DC304E-35E8-44D8-A4EB-A891A666CE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457</TotalTime>
  <Words>1507</Words>
  <Application>Microsoft Office PowerPoint</Application>
  <PresentationFormat>On-screen Show (4:3)</PresentationFormat>
  <Paragraphs>109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Symbol</vt:lpstr>
      <vt:lpstr>Theme1</vt:lpstr>
      <vt:lpstr>Chapter 4 Excel Extension: Now You Try!</vt:lpstr>
      <vt:lpstr>Background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Caughlin</dc:creator>
  <cp:lastModifiedBy>Prakash Balasubramanian</cp:lastModifiedBy>
  <cp:revision>116</cp:revision>
  <dcterms:created xsi:type="dcterms:W3CDTF">2017-03-18T00:25:05Z</dcterms:created>
  <dcterms:modified xsi:type="dcterms:W3CDTF">2019-12-03T07:39:47Z</dcterms:modified>
</cp:coreProperties>
</file>