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0"/>
  </p:notesMasterIdLst>
  <p:sldIdLst>
    <p:sldId id="275" r:id="rId2"/>
    <p:sldId id="282" r:id="rId3"/>
    <p:sldId id="289" r:id="rId4"/>
    <p:sldId id="257"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4" r:id="rId19"/>
    <p:sldId id="305" r:id="rId20"/>
    <p:sldId id="306" r:id="rId21"/>
    <p:sldId id="307" r:id="rId22"/>
    <p:sldId id="308" r:id="rId23"/>
    <p:sldId id="309" r:id="rId24"/>
    <p:sldId id="310" r:id="rId25"/>
    <p:sldId id="311" r:id="rId26"/>
    <p:sldId id="313" r:id="rId27"/>
    <p:sldId id="314"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3" autoAdjust="0"/>
    <p:restoredTop sz="94660"/>
  </p:normalViewPr>
  <p:slideViewPr>
    <p:cSldViewPr snapToGrid="0">
      <p:cViewPr varScale="1">
        <p:scale>
          <a:sx n="70" d="100"/>
          <a:sy n="70" d="100"/>
        </p:scale>
        <p:origin x="12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79BC7-6BD7-4A79-A785-DD336327B21E}" type="datetimeFigureOut">
              <a:rPr lang="en-US" smtClean="0"/>
              <a:t>11/27/2019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59E0C-A343-49C9-B342-66A53A2E2CE0}" type="slidenum">
              <a:rPr lang="en-US" smtClean="0"/>
              <a:t>‹#›</a:t>
            </a:fld>
            <a:endParaRPr lang="en-US" dirty="0"/>
          </a:p>
        </p:txBody>
      </p:sp>
    </p:spTree>
    <p:extLst>
      <p:ext uri="{BB962C8B-B14F-4D97-AF65-F5344CB8AC3E}">
        <p14:creationId xmlns:p14="http://schemas.microsoft.com/office/powerpoint/2010/main" val="204450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a:extLst>
              <a:ext uri="{FF2B5EF4-FFF2-40B4-BE49-F238E27FC236}">
                <a16:creationId xmlns:a16="http://schemas.microsoft.com/office/drawing/2014/main" xmlns="" id="{FC64A8EC-2933-D046-BD5C-E4A09273809E}"/>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a16="http://schemas.microsoft.com/office/drawing/2014/main" xmlns="" id="{D7470CBF-8407-7D42-9139-3B3A1DD4DC00}"/>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90614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57200" y="19812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a:extLst>
              <a:ext uri="{FF2B5EF4-FFF2-40B4-BE49-F238E27FC236}">
                <a16:creationId xmlns:a16="http://schemas.microsoft.com/office/drawing/2014/main" xmlns="" id="{6CD498F4-408C-7943-832C-94C8FF70E5DC}"/>
              </a:ext>
            </a:extLst>
          </p:cNvPr>
          <p:cNvSpPr>
            <a:spLocks noGrp="1"/>
          </p:cNvSpPr>
          <p:nvPr>
            <p:ph type="ftr" sz="quarter" idx="10"/>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5" name="Slide Number Placeholder 5">
            <a:extLst>
              <a:ext uri="{FF2B5EF4-FFF2-40B4-BE49-F238E27FC236}">
                <a16:creationId xmlns:a16="http://schemas.microsoft.com/office/drawing/2014/main" xmlns="" id="{5C9611B1-4122-7843-B869-BDAAA39A920A}"/>
              </a:ext>
            </a:extLst>
          </p:cNvPr>
          <p:cNvSpPr>
            <a:spLocks noGrp="1"/>
          </p:cNvSpPr>
          <p:nvPr>
            <p:ph type="sldNum" sz="quarter" idx="11"/>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15059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lstStyle>
            <a:lvl1pPr algn="ctr">
              <a:defRPr sz="60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498475" y="3654519"/>
            <a:ext cx="8147050" cy="1500187"/>
          </a:xfrm>
        </p:spPr>
        <p:txBody>
          <a:bodyPr>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a:extLst>
              <a:ext uri="{FF2B5EF4-FFF2-40B4-BE49-F238E27FC236}">
                <a16:creationId xmlns:a16="http://schemas.microsoft.com/office/drawing/2014/main" xmlns="" id="{CC4D1069-5247-A340-AB0D-95C13C1EAB47}"/>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a16="http://schemas.microsoft.com/office/drawing/2014/main" xmlns="" id="{AA273F20-C047-BE45-B12C-BB64B78BE7E2}"/>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334572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4">
            <a:extLst>
              <a:ext uri="{FF2B5EF4-FFF2-40B4-BE49-F238E27FC236}">
                <a16:creationId xmlns:a16="http://schemas.microsoft.com/office/drawing/2014/main" xmlns="" id="{FF4C8485-DD31-0044-9B3E-DD46EEA565D0}"/>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5">
            <a:extLst>
              <a:ext uri="{FF2B5EF4-FFF2-40B4-BE49-F238E27FC236}">
                <a16:creationId xmlns:a16="http://schemas.microsoft.com/office/drawing/2014/main" xmlns="" id="{D2B94862-11CC-A948-A89E-C0D393FE5BE1}"/>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370697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a:extLst>
              <a:ext uri="{FF2B5EF4-FFF2-40B4-BE49-F238E27FC236}">
                <a16:creationId xmlns:a16="http://schemas.microsoft.com/office/drawing/2014/main" xmlns="" id="{C3749E9D-A044-BC4C-AC7B-DCC18ECEE850}"/>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5">
            <a:extLst>
              <a:ext uri="{FF2B5EF4-FFF2-40B4-BE49-F238E27FC236}">
                <a16:creationId xmlns:a16="http://schemas.microsoft.com/office/drawing/2014/main" xmlns="" id="{F5196CE7-9B24-5340-9CDE-A619970CE3B2}"/>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39069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a:t>
            </a:fld>
            <a:endParaRPr lang="en-US" dirty="0"/>
          </a:p>
        </p:txBody>
      </p:sp>
    </p:spTree>
    <p:extLst>
      <p:ext uri="{BB962C8B-B14F-4D97-AF65-F5344CB8AC3E}">
        <p14:creationId xmlns:p14="http://schemas.microsoft.com/office/powerpoint/2010/main" val="355997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457200" y="9604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a:p>
        </p:txBody>
      </p:sp>
      <p:sp>
        <p:nvSpPr>
          <p:cNvPr id="1027" name="Text Placeholder 2"/>
          <p:cNvSpPr>
            <a:spLocks noGrp="1"/>
          </p:cNvSpPr>
          <p:nvPr>
            <p:ph type="body" idx="1"/>
          </p:nvPr>
        </p:nvSpPr>
        <p:spPr bwMode="auto">
          <a:xfrm>
            <a:off x="457200" y="19050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a:p>
        </p:txBody>
      </p:sp>
      <p:sp>
        <p:nvSpPr>
          <p:cNvPr id="5" name="Footer Placeholder 4">
            <a:extLst>
              <a:ext uri="{FF2B5EF4-FFF2-40B4-BE49-F238E27FC236}">
                <a16:creationId xmlns:a16="http://schemas.microsoft.com/office/drawing/2014/main" xmlns="" id="{6CD498F4-408C-7943-832C-94C8FF70E5DC}"/>
              </a:ext>
            </a:extLst>
          </p:cNvPr>
          <p:cNvSpPr>
            <a:spLocks noGrp="1"/>
          </p:cNvSpPr>
          <p:nvPr>
            <p:ph type="ftr" sz="quarter" idx="3"/>
          </p:nvPr>
        </p:nvSpPr>
        <p:spPr>
          <a:xfrm>
            <a:off x="457200" y="6356350"/>
            <a:ext cx="5867400" cy="365125"/>
          </a:xfrm>
          <a:prstGeom prst="rect">
            <a:avLst/>
          </a:prstGeom>
        </p:spPr>
        <p:txBody>
          <a:bodyPr vert="horz" lIns="91440" tIns="45720" rIns="91440" bIns="45720" rtlCol="0" anchor="ctr"/>
          <a:lstStyle>
            <a:lvl1pPr algn="ct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a16="http://schemas.microsoft.com/office/drawing/2014/main" xmlns="" id="{5C9611B1-4122-7843-B869-BDAAA39A920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25286874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panose="020B0604020202020204" pitchFamily="34" charset="0"/>
        </a:defRPr>
      </a:lvl2pPr>
      <a:lvl3pPr algn="ctr" rtl="0" eaLnBrk="1" fontAlgn="base" hangingPunct="1">
        <a:spcBef>
          <a:spcPct val="0"/>
        </a:spcBef>
        <a:spcAft>
          <a:spcPct val="0"/>
        </a:spcAft>
        <a:defRPr sz="3600">
          <a:solidFill>
            <a:schemeClr val="tx1"/>
          </a:solidFill>
          <a:latin typeface="Arial" panose="020B0604020202020204" pitchFamily="34" charset="0"/>
        </a:defRPr>
      </a:lvl3pPr>
      <a:lvl4pPr algn="ctr" rtl="0" eaLnBrk="1" fontAlgn="base" hangingPunct="1">
        <a:spcBef>
          <a:spcPct val="0"/>
        </a:spcBef>
        <a:spcAft>
          <a:spcPct val="0"/>
        </a:spcAft>
        <a:defRPr sz="3600">
          <a:solidFill>
            <a:schemeClr val="tx1"/>
          </a:solidFill>
          <a:latin typeface="Arial" panose="020B0604020202020204" pitchFamily="34" charset="0"/>
        </a:defRPr>
      </a:lvl4pPr>
      <a:lvl5pPr algn="ctr" rtl="0" eaLnBrk="1" fontAlgn="base" hangingPunct="1">
        <a:spcBef>
          <a:spcPct val="0"/>
        </a:spcBef>
        <a:spcAft>
          <a:spcPct val="0"/>
        </a:spcAft>
        <a:defRPr sz="3600">
          <a:solidFill>
            <a:schemeClr val="tx1"/>
          </a:solidFill>
          <a:latin typeface="Arial" panose="020B0604020202020204" pitchFamily="34" charset="0"/>
        </a:defRPr>
      </a:lvl5pPr>
      <a:lvl6pPr marL="457200" algn="ctr" rtl="0" eaLnBrk="1" fontAlgn="base" hangingPunct="1">
        <a:spcBef>
          <a:spcPct val="0"/>
        </a:spcBef>
        <a:spcAft>
          <a:spcPct val="0"/>
        </a:spcAft>
        <a:defRPr sz="3600">
          <a:solidFill>
            <a:schemeClr val="tx1"/>
          </a:solidFill>
          <a:latin typeface="Arial" panose="020B0604020202020204" pitchFamily="34" charset="0"/>
        </a:defRPr>
      </a:lvl6pPr>
      <a:lvl7pPr marL="914400" algn="ctr" rtl="0" eaLnBrk="1" fontAlgn="base" hangingPunct="1">
        <a:spcBef>
          <a:spcPct val="0"/>
        </a:spcBef>
        <a:spcAft>
          <a:spcPct val="0"/>
        </a:spcAft>
        <a:defRPr sz="3600">
          <a:solidFill>
            <a:schemeClr val="tx1"/>
          </a:solidFill>
          <a:latin typeface="Arial" panose="020B0604020202020204" pitchFamily="34" charset="0"/>
        </a:defRPr>
      </a:lvl7pPr>
      <a:lvl8pPr marL="1371600" algn="ctr" rtl="0" eaLnBrk="1" fontAlgn="base" hangingPunct="1">
        <a:spcBef>
          <a:spcPct val="0"/>
        </a:spcBef>
        <a:spcAft>
          <a:spcPct val="0"/>
        </a:spcAft>
        <a:defRPr sz="3600">
          <a:solidFill>
            <a:schemeClr val="tx1"/>
          </a:solidFill>
          <a:latin typeface="Arial" panose="020B0604020202020204" pitchFamily="34" charset="0"/>
        </a:defRPr>
      </a:lvl8pPr>
      <a:lvl9pPr marL="1828800" algn="ctr" rtl="0" eaLnBrk="1" fontAlgn="base" hangingPunct="1">
        <a:spcBef>
          <a:spcPct val="0"/>
        </a:spcBef>
        <a:spcAft>
          <a:spcPct val="0"/>
        </a:spcAft>
        <a:defRPr sz="36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125" y="2327672"/>
            <a:ext cx="8677275" cy="1790700"/>
          </a:xfrm>
        </p:spPr>
        <p:txBody>
          <a:bodyPr>
            <a:normAutofit/>
          </a:bodyPr>
          <a:lstStyle/>
          <a:p>
            <a:r>
              <a:rPr lang="en-US" b="1" dirty="0">
                <a:solidFill>
                  <a:schemeClr val="accent5">
                    <a:lumMod val="75000"/>
                  </a:schemeClr>
                </a:solidFill>
              </a:rPr>
              <a:t>Chapter 3 </a:t>
            </a:r>
            <a:br>
              <a:rPr lang="en-US" b="1" dirty="0">
                <a:solidFill>
                  <a:schemeClr val="accent5">
                    <a:lumMod val="75000"/>
                  </a:schemeClr>
                </a:solidFill>
              </a:rPr>
            </a:br>
            <a:r>
              <a:rPr lang="en-US" b="1" dirty="0">
                <a:solidFill>
                  <a:schemeClr val="accent5">
                    <a:lumMod val="75000"/>
                  </a:schemeClr>
                </a:solidFill>
              </a:rPr>
              <a:t>Excel Extension: Now You Try!</a:t>
            </a:r>
          </a:p>
        </p:txBody>
      </p:sp>
      <p:sp>
        <p:nvSpPr>
          <p:cNvPr id="4" name="Subtitle 2"/>
          <p:cNvSpPr>
            <a:spLocks noGrp="1"/>
          </p:cNvSpPr>
          <p:nvPr>
            <p:ph type="subTitle" idx="1"/>
          </p:nvPr>
        </p:nvSpPr>
        <p:spPr>
          <a:xfrm>
            <a:off x="1143000" y="4267825"/>
            <a:ext cx="6858000" cy="1241822"/>
          </a:xfrm>
        </p:spPr>
        <p:txBody>
          <a:bodyPr>
            <a:normAutofit/>
          </a:bodyPr>
          <a:lstStyle/>
          <a:p>
            <a:r>
              <a:rPr lang="en-US" sz="4000" b="1" dirty="0">
                <a:solidFill>
                  <a:schemeClr val="accent5">
                    <a:lumMod val="75000"/>
                  </a:schemeClr>
                </a:solidFill>
                <a:effectLst>
                  <a:outerShdw blurRad="38100" dist="38100" dir="2700000" algn="tl">
                    <a:srgbClr val="000000">
                      <a:alpha val="43137"/>
                    </a:srgbClr>
                  </a:outerShdw>
                </a:effectLst>
                <a:latin typeface="+mj-lt"/>
                <a:ea typeface="+mj-ea"/>
                <a:cs typeface="+mj-cs"/>
              </a:rPr>
              <a:t>Cleaning Your Data</a:t>
            </a:r>
          </a:p>
        </p:txBody>
      </p:sp>
      <p:sp>
        <p:nvSpPr>
          <p:cNvPr id="5" name="Footer Placeholder 4"/>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2"/>
          </p:nvPr>
        </p:nvSpPr>
        <p:spPr/>
        <p:txBody>
          <a:bodyPr/>
          <a:lstStyle/>
          <a:p>
            <a:fld id="{36AF09C5-D76C-4469-9022-20CD3FB43967}" type="slidenum">
              <a:rPr lang="en-US" smtClean="0"/>
              <a:t>1</a:t>
            </a:fld>
            <a:endParaRPr lang="en-US" dirty="0"/>
          </a:p>
        </p:txBody>
      </p:sp>
    </p:spTree>
    <p:extLst>
      <p:ext uri="{BB962C8B-B14F-4D97-AF65-F5344CB8AC3E}">
        <p14:creationId xmlns:p14="http://schemas.microsoft.com/office/powerpoint/2010/main" val="193212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7501" y="1924735"/>
            <a:ext cx="3670300" cy="3439403"/>
          </a:xfrm>
          <a:prstGeom prst="rect">
            <a:avLst/>
          </a:prstGeom>
          <a:noFill/>
        </p:spPr>
        <p:txBody>
          <a:bodyPr wrap="square" rtlCol="0">
            <a:spAutoFit/>
          </a:bodyPr>
          <a:lstStyle/>
          <a:p>
            <a:r>
              <a:rPr lang="en-US" sz="1350" dirty="0"/>
              <a:t>Note that only the employee with a job level of 11 is displayed (i.e., Horace Mckay). All other employees are hidden view.</a:t>
            </a:r>
          </a:p>
          <a:p>
            <a:endParaRPr lang="en-US" sz="750" dirty="0"/>
          </a:p>
          <a:p>
            <a:r>
              <a:rPr lang="en-US" sz="1350" dirty="0"/>
              <a:t>Rather than assume that the data entry person inadvertently typed a 11 instead of a 1 for the Job Level field for Horace Mckay, we should contact Horace directly (or Horace’s supervisor), or find some other source of documentation that we could use to verify correct Horace’s actual job level. At that point, we would be read to clean the Job Level value for Horace by entering the correct value.</a:t>
            </a:r>
          </a:p>
          <a:p>
            <a:endParaRPr lang="en-US" sz="750" dirty="0"/>
          </a:p>
          <a:p>
            <a:r>
              <a:rPr lang="en-US" sz="1350" dirty="0"/>
              <a:t>To undo the filter you applied, click on the box in the lower left corner of the Job Level field name cell. </a:t>
            </a:r>
          </a:p>
        </p:txBody>
      </p:sp>
      <p:sp>
        <p:nvSpPr>
          <p:cNvPr id="6" name="Title 1"/>
          <p:cNvSpPr txBox="1">
            <a:spLocks/>
          </p:cNvSpPr>
          <p:nvPr/>
        </p:nvSpPr>
        <p:spPr>
          <a:xfrm>
            <a:off x="6472238" y="1070372"/>
            <a:ext cx="160972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7</a:t>
            </a:r>
          </a:p>
        </p:txBody>
      </p:sp>
      <p:pic>
        <p:nvPicPr>
          <p:cNvPr id="2" name="Picture 1">
            <a:extLst>
              <a:ext uri="{FF2B5EF4-FFF2-40B4-BE49-F238E27FC236}">
                <a16:creationId xmlns:a16="http://schemas.microsoft.com/office/drawing/2014/main" xmlns="" id="{65EFABA0-B2C1-4283-B64E-9A266B43E1C0}"/>
              </a:ext>
            </a:extLst>
          </p:cNvPr>
          <p:cNvPicPr>
            <a:picLocks noChangeAspect="1"/>
          </p:cNvPicPr>
          <p:nvPr/>
        </p:nvPicPr>
        <p:blipFill>
          <a:blip r:embed="rId2"/>
          <a:stretch>
            <a:fillRect/>
          </a:stretch>
        </p:blipFill>
        <p:spPr>
          <a:xfrm>
            <a:off x="0" y="1250157"/>
            <a:ext cx="5300663" cy="4750594"/>
          </a:xfrm>
          <a:prstGeom prst="rect">
            <a:avLst/>
          </a:prstGeom>
        </p:spPr>
      </p:pic>
      <p:sp>
        <p:nvSpPr>
          <p:cNvPr id="9" name="Right Arrow 7">
            <a:extLst>
              <a:ext uri="{FF2B5EF4-FFF2-40B4-BE49-F238E27FC236}">
                <a16:creationId xmlns:a16="http://schemas.microsoft.com/office/drawing/2014/main" xmlns="" id="{B51EDA03-7DA7-4E8B-9244-6252300029B4}"/>
              </a:ext>
            </a:extLst>
          </p:cNvPr>
          <p:cNvSpPr/>
          <p:nvPr/>
        </p:nvSpPr>
        <p:spPr>
          <a:xfrm rot="7575114">
            <a:off x="2286792" y="2485792"/>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10</a:t>
            </a:fld>
            <a:endParaRPr lang="en-US" dirty="0"/>
          </a:p>
        </p:txBody>
      </p:sp>
    </p:spTree>
    <p:extLst>
      <p:ext uri="{BB962C8B-B14F-4D97-AF65-F5344CB8AC3E}">
        <p14:creationId xmlns:p14="http://schemas.microsoft.com/office/powerpoint/2010/main" val="2707820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7501" y="1924735"/>
            <a:ext cx="3670300" cy="507831"/>
          </a:xfrm>
          <a:prstGeom prst="rect">
            <a:avLst/>
          </a:prstGeom>
          <a:noFill/>
        </p:spPr>
        <p:txBody>
          <a:bodyPr wrap="square" rtlCol="0">
            <a:spAutoFit/>
          </a:bodyPr>
          <a:lstStyle/>
          <a:p>
            <a:r>
              <a:rPr lang="en-US" sz="1350" dirty="0"/>
              <a:t>To undo the filter you applied, click on the box next to </a:t>
            </a:r>
            <a:r>
              <a:rPr lang="en-US" sz="1350" dirty="0">
                <a:solidFill>
                  <a:srgbClr val="0070C0"/>
                </a:solidFill>
              </a:rPr>
              <a:t>(Select All)</a:t>
            </a:r>
            <a:r>
              <a:rPr lang="en-US" sz="1350" dirty="0"/>
              <a:t>. </a:t>
            </a:r>
          </a:p>
        </p:txBody>
      </p:sp>
      <p:sp>
        <p:nvSpPr>
          <p:cNvPr id="6" name="Title 1"/>
          <p:cNvSpPr txBox="1">
            <a:spLocks/>
          </p:cNvSpPr>
          <p:nvPr/>
        </p:nvSpPr>
        <p:spPr>
          <a:xfrm>
            <a:off x="6472238" y="1070372"/>
            <a:ext cx="160972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8</a:t>
            </a:r>
          </a:p>
        </p:txBody>
      </p:sp>
      <p:pic>
        <p:nvPicPr>
          <p:cNvPr id="3" name="Picture 2">
            <a:extLst>
              <a:ext uri="{FF2B5EF4-FFF2-40B4-BE49-F238E27FC236}">
                <a16:creationId xmlns:a16="http://schemas.microsoft.com/office/drawing/2014/main" xmlns="" id="{F72C5F52-D01B-4332-B509-11ACE8689CFC}"/>
              </a:ext>
            </a:extLst>
          </p:cNvPr>
          <p:cNvPicPr>
            <a:picLocks noChangeAspect="1"/>
          </p:cNvPicPr>
          <p:nvPr/>
        </p:nvPicPr>
        <p:blipFill>
          <a:blip r:embed="rId2"/>
          <a:stretch>
            <a:fillRect/>
          </a:stretch>
        </p:blipFill>
        <p:spPr>
          <a:xfrm>
            <a:off x="0" y="1228725"/>
            <a:ext cx="5314950" cy="4772025"/>
          </a:xfrm>
          <a:prstGeom prst="rect">
            <a:avLst/>
          </a:prstGeom>
        </p:spPr>
      </p:pic>
      <p:sp>
        <p:nvSpPr>
          <p:cNvPr id="7" name="Right Arrow 7">
            <a:extLst>
              <a:ext uri="{FF2B5EF4-FFF2-40B4-BE49-F238E27FC236}">
                <a16:creationId xmlns:a16="http://schemas.microsoft.com/office/drawing/2014/main" xmlns="" id="{64B83DD1-CB38-4299-838E-F43F4E220DB4}"/>
              </a:ext>
            </a:extLst>
          </p:cNvPr>
          <p:cNvSpPr/>
          <p:nvPr/>
        </p:nvSpPr>
        <p:spPr>
          <a:xfrm rot="7575114">
            <a:off x="864392" y="3908193"/>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11</a:t>
            </a:fld>
            <a:endParaRPr lang="en-US" dirty="0"/>
          </a:p>
        </p:txBody>
      </p:sp>
    </p:spTree>
    <p:extLst>
      <p:ext uri="{BB962C8B-B14F-4D97-AF65-F5344CB8AC3E}">
        <p14:creationId xmlns:p14="http://schemas.microsoft.com/office/powerpoint/2010/main" val="300437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7501" y="1924735"/>
            <a:ext cx="3670300" cy="300082"/>
          </a:xfrm>
          <a:prstGeom prst="rect">
            <a:avLst/>
          </a:prstGeom>
          <a:noFill/>
        </p:spPr>
        <p:txBody>
          <a:bodyPr wrap="square" rtlCol="0">
            <a:spAutoFit/>
          </a:bodyPr>
          <a:lstStyle/>
          <a:p>
            <a:r>
              <a:rPr lang="en-US" sz="1350" dirty="0"/>
              <a:t>Click </a:t>
            </a:r>
            <a:r>
              <a:rPr lang="en-US" sz="1350" dirty="0">
                <a:solidFill>
                  <a:srgbClr val="0070C0"/>
                </a:solidFill>
              </a:rPr>
              <a:t>OK</a:t>
            </a:r>
            <a:r>
              <a:rPr lang="en-US" sz="1350" dirty="0"/>
              <a:t>. </a:t>
            </a:r>
          </a:p>
        </p:txBody>
      </p:sp>
      <p:sp>
        <p:nvSpPr>
          <p:cNvPr id="6" name="Title 1"/>
          <p:cNvSpPr txBox="1">
            <a:spLocks/>
          </p:cNvSpPr>
          <p:nvPr/>
        </p:nvSpPr>
        <p:spPr>
          <a:xfrm>
            <a:off x="6472238" y="1070372"/>
            <a:ext cx="160972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9</a:t>
            </a:r>
          </a:p>
        </p:txBody>
      </p:sp>
      <p:pic>
        <p:nvPicPr>
          <p:cNvPr id="2" name="Picture 1">
            <a:extLst>
              <a:ext uri="{FF2B5EF4-FFF2-40B4-BE49-F238E27FC236}">
                <a16:creationId xmlns:a16="http://schemas.microsoft.com/office/drawing/2014/main" xmlns="" id="{8FAACB3F-B07D-4EE2-8B11-44761566790D}"/>
              </a:ext>
            </a:extLst>
          </p:cNvPr>
          <p:cNvPicPr>
            <a:picLocks noChangeAspect="1"/>
          </p:cNvPicPr>
          <p:nvPr/>
        </p:nvPicPr>
        <p:blipFill>
          <a:blip r:embed="rId2"/>
          <a:stretch>
            <a:fillRect/>
          </a:stretch>
        </p:blipFill>
        <p:spPr>
          <a:xfrm>
            <a:off x="1" y="1235869"/>
            <a:ext cx="5307806" cy="4764881"/>
          </a:xfrm>
          <a:prstGeom prst="rect">
            <a:avLst/>
          </a:prstGeom>
        </p:spPr>
      </p:pic>
      <p:sp>
        <p:nvSpPr>
          <p:cNvPr id="7" name="Right Arrow 7">
            <a:extLst>
              <a:ext uri="{FF2B5EF4-FFF2-40B4-BE49-F238E27FC236}">
                <a16:creationId xmlns:a16="http://schemas.microsoft.com/office/drawing/2014/main" xmlns="" id="{3DA864DE-50F0-4F70-B748-187E4626862C}"/>
              </a:ext>
            </a:extLst>
          </p:cNvPr>
          <p:cNvSpPr/>
          <p:nvPr/>
        </p:nvSpPr>
        <p:spPr>
          <a:xfrm rot="7575114">
            <a:off x="1512093" y="5178194"/>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12</a:t>
            </a:fld>
            <a:endParaRPr lang="en-US" dirty="0"/>
          </a:p>
        </p:txBody>
      </p:sp>
    </p:spTree>
    <p:extLst>
      <p:ext uri="{BB962C8B-B14F-4D97-AF65-F5344CB8AC3E}">
        <p14:creationId xmlns:p14="http://schemas.microsoft.com/office/powerpoint/2010/main" val="384152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3CB0C3-A70E-49E2-8BE1-08EE23042991}"/>
              </a:ext>
            </a:extLst>
          </p:cNvPr>
          <p:cNvPicPr>
            <a:picLocks noChangeAspect="1"/>
          </p:cNvPicPr>
          <p:nvPr/>
        </p:nvPicPr>
        <p:blipFill>
          <a:blip r:embed="rId2"/>
          <a:stretch>
            <a:fillRect/>
          </a:stretch>
        </p:blipFill>
        <p:spPr>
          <a:xfrm>
            <a:off x="0" y="1250157"/>
            <a:ext cx="5300663" cy="4750594"/>
          </a:xfrm>
          <a:prstGeom prst="rect">
            <a:avLst/>
          </a:prstGeom>
        </p:spPr>
      </p:pic>
      <p:sp>
        <p:nvSpPr>
          <p:cNvPr id="5" name="TextBox 4"/>
          <p:cNvSpPr txBox="1"/>
          <p:nvPr/>
        </p:nvSpPr>
        <p:spPr>
          <a:xfrm>
            <a:off x="5397501" y="1924735"/>
            <a:ext cx="3670300" cy="300082"/>
          </a:xfrm>
          <a:prstGeom prst="rect">
            <a:avLst/>
          </a:prstGeom>
          <a:noFill/>
        </p:spPr>
        <p:txBody>
          <a:bodyPr wrap="square" rtlCol="0">
            <a:spAutoFit/>
          </a:bodyPr>
          <a:lstStyle/>
          <a:p>
            <a:r>
              <a:rPr lang="en-US" sz="1350" dirty="0"/>
              <a:t>Now all of the employees (cases) are back in view.</a:t>
            </a:r>
          </a:p>
        </p:txBody>
      </p:sp>
      <p:sp>
        <p:nvSpPr>
          <p:cNvPr id="6" name="Title 1"/>
          <p:cNvSpPr txBox="1">
            <a:spLocks/>
          </p:cNvSpPr>
          <p:nvPr/>
        </p:nvSpPr>
        <p:spPr>
          <a:xfrm>
            <a:off x="6302015" y="1080604"/>
            <a:ext cx="186127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10</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13</a:t>
            </a:fld>
            <a:endParaRPr lang="en-US" dirty="0"/>
          </a:p>
        </p:txBody>
      </p:sp>
    </p:spTree>
    <p:extLst>
      <p:ext uri="{BB962C8B-B14F-4D97-AF65-F5344CB8AC3E}">
        <p14:creationId xmlns:p14="http://schemas.microsoft.com/office/powerpoint/2010/main" val="417237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7501" y="1924735"/>
            <a:ext cx="3670300" cy="2100575"/>
          </a:xfrm>
          <a:prstGeom prst="rect">
            <a:avLst/>
          </a:prstGeom>
          <a:noFill/>
        </p:spPr>
        <p:txBody>
          <a:bodyPr wrap="square" rtlCol="0">
            <a:spAutoFit/>
          </a:bodyPr>
          <a:lstStyle/>
          <a:p>
            <a:r>
              <a:rPr lang="en-US" sz="1350" dirty="0"/>
              <a:t>To set what the acceptable values/levels of a particular field are (and to ultimately flag “out of bounds” or invalid values/levels), we can also use the </a:t>
            </a:r>
            <a:r>
              <a:rPr lang="en-US" sz="1350" dirty="0">
                <a:solidFill>
                  <a:srgbClr val="0070C0"/>
                </a:solidFill>
              </a:rPr>
              <a:t>Data Validation </a:t>
            </a:r>
            <a:r>
              <a:rPr lang="en-US" sz="1350" dirty="0"/>
              <a:t>tools.</a:t>
            </a:r>
          </a:p>
          <a:p>
            <a:endParaRPr lang="en-US" sz="750" dirty="0"/>
          </a:p>
          <a:p>
            <a:r>
              <a:rPr lang="en-US" sz="1350" dirty="0"/>
              <a:t>While in the </a:t>
            </a:r>
            <a:r>
              <a:rPr lang="en-US" sz="1350" dirty="0">
                <a:solidFill>
                  <a:srgbClr val="0070C0"/>
                </a:solidFill>
              </a:rPr>
              <a:t>Data</a:t>
            </a:r>
            <a:r>
              <a:rPr lang="en-US" sz="1350" dirty="0"/>
              <a:t> tab, click on the </a:t>
            </a:r>
            <a:r>
              <a:rPr lang="en-US" sz="1350" dirty="0">
                <a:solidFill>
                  <a:srgbClr val="0070C0"/>
                </a:solidFill>
              </a:rPr>
              <a:t>Data Tools </a:t>
            </a:r>
            <a:r>
              <a:rPr lang="en-US" sz="1350" dirty="0"/>
              <a:t>button. </a:t>
            </a:r>
          </a:p>
          <a:p>
            <a:endParaRPr lang="en-US" sz="750" dirty="0"/>
          </a:p>
          <a:p>
            <a:r>
              <a:rPr lang="en-US" sz="1350" dirty="0"/>
              <a:t>Click on the </a:t>
            </a:r>
            <a:r>
              <a:rPr lang="en-US" sz="1350" dirty="0">
                <a:solidFill>
                  <a:srgbClr val="0070C0"/>
                </a:solidFill>
              </a:rPr>
              <a:t>Data Validation </a:t>
            </a:r>
            <a:r>
              <a:rPr lang="en-US" sz="1350" dirty="0"/>
              <a:t>button.</a:t>
            </a:r>
          </a:p>
          <a:p>
            <a:endParaRPr lang="en-US" sz="750" dirty="0"/>
          </a:p>
          <a:p>
            <a:r>
              <a:rPr lang="en-US" sz="1350" dirty="0"/>
              <a:t>Select </a:t>
            </a:r>
            <a:r>
              <a:rPr lang="en-US" sz="1350" dirty="0">
                <a:solidFill>
                  <a:srgbClr val="0070C0"/>
                </a:solidFill>
              </a:rPr>
              <a:t>Data Validation…</a:t>
            </a:r>
            <a:r>
              <a:rPr lang="en-US" sz="1350" dirty="0"/>
              <a:t>.</a:t>
            </a:r>
          </a:p>
        </p:txBody>
      </p:sp>
      <p:sp>
        <p:nvSpPr>
          <p:cNvPr id="6" name="Title 1"/>
          <p:cNvSpPr txBox="1">
            <a:spLocks/>
          </p:cNvSpPr>
          <p:nvPr/>
        </p:nvSpPr>
        <p:spPr>
          <a:xfrm>
            <a:off x="6307211" y="1070371"/>
            <a:ext cx="185088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11</a:t>
            </a:r>
          </a:p>
        </p:txBody>
      </p:sp>
      <p:pic>
        <p:nvPicPr>
          <p:cNvPr id="2" name="Picture 1">
            <a:extLst>
              <a:ext uri="{FF2B5EF4-FFF2-40B4-BE49-F238E27FC236}">
                <a16:creationId xmlns:a16="http://schemas.microsoft.com/office/drawing/2014/main" xmlns="" id="{D3CB6CCA-68D7-4D51-AE28-6D12FDDDE368}"/>
              </a:ext>
            </a:extLst>
          </p:cNvPr>
          <p:cNvPicPr>
            <a:picLocks noChangeAspect="1"/>
          </p:cNvPicPr>
          <p:nvPr/>
        </p:nvPicPr>
        <p:blipFill>
          <a:blip r:embed="rId2"/>
          <a:stretch>
            <a:fillRect/>
          </a:stretch>
        </p:blipFill>
        <p:spPr>
          <a:xfrm>
            <a:off x="0" y="1243012"/>
            <a:ext cx="5300663" cy="4757738"/>
          </a:xfrm>
          <a:prstGeom prst="rect">
            <a:avLst/>
          </a:prstGeom>
        </p:spPr>
      </p:pic>
      <p:sp>
        <p:nvSpPr>
          <p:cNvPr id="7" name="Right Arrow 7">
            <a:extLst>
              <a:ext uri="{FF2B5EF4-FFF2-40B4-BE49-F238E27FC236}">
                <a16:creationId xmlns:a16="http://schemas.microsoft.com/office/drawing/2014/main" xmlns="" id="{DD6F11C7-006E-4A3C-90DB-BBB0F98E9013}"/>
              </a:ext>
            </a:extLst>
          </p:cNvPr>
          <p:cNvSpPr/>
          <p:nvPr/>
        </p:nvSpPr>
        <p:spPr>
          <a:xfrm>
            <a:off x="1633608" y="1348382"/>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8" name="Right Arrow 7">
            <a:extLst>
              <a:ext uri="{FF2B5EF4-FFF2-40B4-BE49-F238E27FC236}">
                <a16:creationId xmlns:a16="http://schemas.microsoft.com/office/drawing/2014/main" xmlns="" id="{335CBFC4-BC7C-46F8-9D61-016EDDF0FCB4}"/>
              </a:ext>
            </a:extLst>
          </p:cNvPr>
          <p:cNvSpPr/>
          <p:nvPr/>
        </p:nvSpPr>
        <p:spPr>
          <a:xfrm>
            <a:off x="1997148" y="1820108"/>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p:txBody>
      </p:sp>
      <p:sp>
        <p:nvSpPr>
          <p:cNvPr id="9" name="Right Arrow 7">
            <a:extLst>
              <a:ext uri="{FF2B5EF4-FFF2-40B4-BE49-F238E27FC236}">
                <a16:creationId xmlns:a16="http://schemas.microsoft.com/office/drawing/2014/main" xmlns="" id="{F6A5B940-F032-404B-9EF7-C40EE07C5193}"/>
              </a:ext>
            </a:extLst>
          </p:cNvPr>
          <p:cNvSpPr/>
          <p:nvPr/>
        </p:nvSpPr>
        <p:spPr>
          <a:xfrm>
            <a:off x="3165548" y="2317581"/>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3</a:t>
            </a:r>
          </a:p>
        </p:txBody>
      </p:sp>
      <p:sp>
        <p:nvSpPr>
          <p:cNvPr id="10" name="Right Arrow 7">
            <a:extLst>
              <a:ext uri="{FF2B5EF4-FFF2-40B4-BE49-F238E27FC236}">
                <a16:creationId xmlns:a16="http://schemas.microsoft.com/office/drawing/2014/main" xmlns="" id="{3AA9E28F-24EC-4C41-99BB-AFF4944D26E9}"/>
              </a:ext>
            </a:extLst>
          </p:cNvPr>
          <p:cNvSpPr/>
          <p:nvPr/>
        </p:nvSpPr>
        <p:spPr>
          <a:xfrm>
            <a:off x="3165548" y="2755731"/>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4</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11" name="Slide Number Placeholder 10"/>
          <p:cNvSpPr>
            <a:spLocks noGrp="1"/>
          </p:cNvSpPr>
          <p:nvPr>
            <p:ph type="sldNum" sz="quarter" idx="12"/>
          </p:nvPr>
        </p:nvSpPr>
        <p:spPr/>
        <p:txBody>
          <a:bodyPr/>
          <a:lstStyle/>
          <a:p>
            <a:fld id="{36AF09C5-D76C-4469-9022-20CD3FB43967}" type="slidenum">
              <a:rPr lang="en-US" smtClean="0"/>
              <a:t>14</a:t>
            </a:fld>
            <a:endParaRPr lang="en-US" dirty="0"/>
          </a:p>
        </p:txBody>
      </p:sp>
    </p:spTree>
    <p:extLst>
      <p:ext uri="{BB962C8B-B14F-4D97-AF65-F5344CB8AC3E}">
        <p14:creationId xmlns:p14="http://schemas.microsoft.com/office/powerpoint/2010/main" val="1610530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7501" y="1924735"/>
            <a:ext cx="3670300" cy="715581"/>
          </a:xfrm>
          <a:prstGeom prst="rect">
            <a:avLst/>
          </a:prstGeom>
          <a:noFill/>
        </p:spPr>
        <p:txBody>
          <a:bodyPr wrap="square" rtlCol="0">
            <a:spAutoFit/>
          </a:bodyPr>
          <a:lstStyle/>
          <a:p>
            <a:r>
              <a:rPr lang="en-US" sz="1350" dirty="0"/>
              <a:t>When the </a:t>
            </a:r>
            <a:r>
              <a:rPr lang="en-US" sz="1350" dirty="0">
                <a:solidFill>
                  <a:srgbClr val="0070C0"/>
                </a:solidFill>
              </a:rPr>
              <a:t>Data Validation </a:t>
            </a:r>
            <a:r>
              <a:rPr lang="en-US" sz="1350" dirty="0"/>
              <a:t>window appears, click on the arrow next to the </a:t>
            </a:r>
            <a:r>
              <a:rPr lang="en-US" sz="1350" dirty="0">
                <a:solidFill>
                  <a:srgbClr val="0070C0"/>
                </a:solidFill>
              </a:rPr>
              <a:t>Any value </a:t>
            </a:r>
            <a:r>
              <a:rPr lang="en-US" sz="1350" dirty="0"/>
              <a:t>dropdown menu (which is beneath </a:t>
            </a:r>
            <a:r>
              <a:rPr lang="en-US" sz="1350" dirty="0">
                <a:solidFill>
                  <a:srgbClr val="0070C0"/>
                </a:solidFill>
              </a:rPr>
              <a:t>Allow:</a:t>
            </a:r>
            <a:r>
              <a:rPr lang="en-US" sz="1350" dirty="0"/>
              <a:t>)</a:t>
            </a:r>
          </a:p>
        </p:txBody>
      </p:sp>
      <p:sp>
        <p:nvSpPr>
          <p:cNvPr id="6" name="Title 1"/>
          <p:cNvSpPr txBox="1">
            <a:spLocks/>
          </p:cNvSpPr>
          <p:nvPr/>
        </p:nvSpPr>
        <p:spPr>
          <a:xfrm>
            <a:off x="6472238" y="1070372"/>
            <a:ext cx="1798926"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12</a:t>
            </a:r>
          </a:p>
        </p:txBody>
      </p:sp>
      <p:pic>
        <p:nvPicPr>
          <p:cNvPr id="2" name="Picture 1">
            <a:extLst>
              <a:ext uri="{FF2B5EF4-FFF2-40B4-BE49-F238E27FC236}">
                <a16:creationId xmlns:a16="http://schemas.microsoft.com/office/drawing/2014/main" xmlns="" id="{25020CED-100E-4F79-8EDC-8F6F73E99505}"/>
              </a:ext>
            </a:extLst>
          </p:cNvPr>
          <p:cNvPicPr>
            <a:picLocks noChangeAspect="1"/>
          </p:cNvPicPr>
          <p:nvPr/>
        </p:nvPicPr>
        <p:blipFill>
          <a:blip r:embed="rId2"/>
          <a:stretch>
            <a:fillRect/>
          </a:stretch>
        </p:blipFill>
        <p:spPr>
          <a:xfrm>
            <a:off x="0" y="1250157"/>
            <a:ext cx="5293519" cy="4750594"/>
          </a:xfrm>
          <a:prstGeom prst="rect">
            <a:avLst/>
          </a:prstGeom>
        </p:spPr>
      </p:pic>
      <p:sp>
        <p:nvSpPr>
          <p:cNvPr id="7" name="Right Arrow 7">
            <a:extLst>
              <a:ext uri="{FF2B5EF4-FFF2-40B4-BE49-F238E27FC236}">
                <a16:creationId xmlns:a16="http://schemas.microsoft.com/office/drawing/2014/main" xmlns="" id="{78A2AF52-EEA3-4BE7-B2B6-F194DC7B64BF}"/>
              </a:ext>
            </a:extLst>
          </p:cNvPr>
          <p:cNvSpPr/>
          <p:nvPr/>
        </p:nvSpPr>
        <p:spPr>
          <a:xfrm rot="7575114">
            <a:off x="3429793" y="3632638"/>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15</a:t>
            </a:fld>
            <a:endParaRPr lang="en-US" dirty="0"/>
          </a:p>
        </p:txBody>
      </p:sp>
    </p:spTree>
    <p:extLst>
      <p:ext uri="{BB962C8B-B14F-4D97-AF65-F5344CB8AC3E}">
        <p14:creationId xmlns:p14="http://schemas.microsoft.com/office/powerpoint/2010/main" val="3448271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7501" y="1924735"/>
            <a:ext cx="3670300" cy="1546577"/>
          </a:xfrm>
          <a:prstGeom prst="rect">
            <a:avLst/>
          </a:prstGeom>
          <a:noFill/>
        </p:spPr>
        <p:txBody>
          <a:bodyPr wrap="square" rtlCol="0">
            <a:spAutoFit/>
          </a:bodyPr>
          <a:lstStyle/>
          <a:p>
            <a:r>
              <a:rPr lang="en-US" sz="1350" dirty="0"/>
              <a:t>Because the values of this field (Job Level) are numeric and whole numbers, select </a:t>
            </a:r>
            <a:r>
              <a:rPr lang="en-US" sz="1350" dirty="0">
                <a:solidFill>
                  <a:srgbClr val="0070C0"/>
                </a:solidFill>
              </a:rPr>
              <a:t>Whole number</a:t>
            </a:r>
            <a:r>
              <a:rPr lang="en-US" sz="1350" dirty="0"/>
              <a:t>. </a:t>
            </a:r>
            <a:endParaRPr lang="en-US" sz="1350" dirty="0">
              <a:solidFill>
                <a:srgbClr val="0070C0"/>
              </a:solidFill>
            </a:endParaRPr>
          </a:p>
          <a:p>
            <a:endParaRPr lang="en-US" sz="1350" dirty="0">
              <a:solidFill>
                <a:srgbClr val="0070C0"/>
              </a:solidFill>
            </a:endParaRPr>
          </a:p>
          <a:p>
            <a:r>
              <a:rPr lang="en-US" sz="1350" dirty="0"/>
              <a:t>Note that there are other value types and data characteristics that you can use to validate a field, such as </a:t>
            </a:r>
            <a:r>
              <a:rPr lang="en-US" sz="1350" dirty="0">
                <a:solidFill>
                  <a:srgbClr val="0070C0"/>
                </a:solidFill>
              </a:rPr>
              <a:t>Date</a:t>
            </a:r>
            <a:r>
              <a:rPr lang="en-US" sz="1350" dirty="0"/>
              <a:t>, </a:t>
            </a:r>
            <a:r>
              <a:rPr lang="en-US" sz="1350" dirty="0">
                <a:solidFill>
                  <a:srgbClr val="0070C0"/>
                </a:solidFill>
              </a:rPr>
              <a:t>Time</a:t>
            </a:r>
            <a:r>
              <a:rPr lang="en-US" sz="1350" dirty="0"/>
              <a:t>, and </a:t>
            </a:r>
            <a:r>
              <a:rPr lang="en-US" sz="1350" dirty="0">
                <a:solidFill>
                  <a:srgbClr val="0070C0"/>
                </a:solidFill>
              </a:rPr>
              <a:t>Text length </a:t>
            </a:r>
            <a:r>
              <a:rPr lang="en-US" sz="1350" dirty="0"/>
              <a:t>formats.</a:t>
            </a:r>
          </a:p>
        </p:txBody>
      </p:sp>
      <p:sp>
        <p:nvSpPr>
          <p:cNvPr id="6" name="Title 1"/>
          <p:cNvSpPr txBox="1">
            <a:spLocks/>
          </p:cNvSpPr>
          <p:nvPr/>
        </p:nvSpPr>
        <p:spPr>
          <a:xfrm>
            <a:off x="6338383" y="1070372"/>
            <a:ext cx="178853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13</a:t>
            </a:r>
          </a:p>
        </p:txBody>
      </p:sp>
      <p:pic>
        <p:nvPicPr>
          <p:cNvPr id="4" name="Picture 3">
            <a:extLst>
              <a:ext uri="{FF2B5EF4-FFF2-40B4-BE49-F238E27FC236}">
                <a16:creationId xmlns:a16="http://schemas.microsoft.com/office/drawing/2014/main" xmlns="" id="{CC7D7D5B-D39A-402B-ABF6-80702420486B}"/>
              </a:ext>
            </a:extLst>
          </p:cNvPr>
          <p:cNvPicPr>
            <a:picLocks noChangeAspect="1"/>
          </p:cNvPicPr>
          <p:nvPr/>
        </p:nvPicPr>
        <p:blipFill>
          <a:blip r:embed="rId2"/>
          <a:stretch>
            <a:fillRect/>
          </a:stretch>
        </p:blipFill>
        <p:spPr>
          <a:xfrm>
            <a:off x="1" y="1243012"/>
            <a:ext cx="5307806" cy="4757738"/>
          </a:xfrm>
          <a:prstGeom prst="rect">
            <a:avLst/>
          </a:prstGeom>
        </p:spPr>
      </p:pic>
      <p:sp>
        <p:nvSpPr>
          <p:cNvPr id="7" name="Right Arrow 7">
            <a:extLst>
              <a:ext uri="{FF2B5EF4-FFF2-40B4-BE49-F238E27FC236}">
                <a16:creationId xmlns:a16="http://schemas.microsoft.com/office/drawing/2014/main" xmlns="" id="{7543F19D-61F0-4379-A35B-5B47E1CDF20D}"/>
              </a:ext>
            </a:extLst>
          </p:cNvPr>
          <p:cNvSpPr/>
          <p:nvPr/>
        </p:nvSpPr>
        <p:spPr>
          <a:xfrm rot="10800000">
            <a:off x="3581398" y="4168091"/>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16</a:t>
            </a:fld>
            <a:endParaRPr lang="en-US" dirty="0"/>
          </a:p>
        </p:txBody>
      </p:sp>
    </p:spTree>
    <p:extLst>
      <p:ext uri="{BB962C8B-B14F-4D97-AF65-F5344CB8AC3E}">
        <p14:creationId xmlns:p14="http://schemas.microsoft.com/office/powerpoint/2010/main" val="128482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5581204-40FC-44A6-88AD-C3A7E621473D}"/>
              </a:ext>
            </a:extLst>
          </p:cNvPr>
          <p:cNvPicPr>
            <a:picLocks noChangeAspect="1"/>
          </p:cNvPicPr>
          <p:nvPr/>
        </p:nvPicPr>
        <p:blipFill>
          <a:blip r:embed="rId2"/>
          <a:stretch>
            <a:fillRect/>
          </a:stretch>
        </p:blipFill>
        <p:spPr>
          <a:xfrm>
            <a:off x="0" y="1243012"/>
            <a:ext cx="5300663" cy="4757738"/>
          </a:xfrm>
          <a:prstGeom prst="rect">
            <a:avLst/>
          </a:prstGeom>
        </p:spPr>
      </p:pic>
      <p:sp>
        <p:nvSpPr>
          <p:cNvPr id="5" name="TextBox 4"/>
          <p:cNvSpPr txBox="1"/>
          <p:nvPr/>
        </p:nvSpPr>
        <p:spPr>
          <a:xfrm>
            <a:off x="5397501" y="1924735"/>
            <a:ext cx="3670300" cy="507831"/>
          </a:xfrm>
          <a:prstGeom prst="rect">
            <a:avLst/>
          </a:prstGeom>
          <a:noFill/>
        </p:spPr>
        <p:txBody>
          <a:bodyPr wrap="square" rtlCol="0">
            <a:spAutoFit/>
          </a:bodyPr>
          <a:lstStyle/>
          <a:p>
            <a:r>
              <a:rPr lang="en-US" sz="1350" dirty="0"/>
              <a:t>If not already selected, click on the dropdown menu below </a:t>
            </a:r>
            <a:r>
              <a:rPr lang="en-US" sz="1350" dirty="0">
                <a:solidFill>
                  <a:srgbClr val="0070C0"/>
                </a:solidFill>
              </a:rPr>
              <a:t>Data:</a:t>
            </a:r>
            <a:r>
              <a:rPr lang="en-US" sz="1350" dirty="0"/>
              <a:t> and select </a:t>
            </a:r>
            <a:r>
              <a:rPr lang="en-US" sz="1350" dirty="0">
                <a:solidFill>
                  <a:srgbClr val="0070C0"/>
                </a:solidFill>
              </a:rPr>
              <a:t>between</a:t>
            </a:r>
            <a:r>
              <a:rPr lang="en-US" sz="1350" dirty="0"/>
              <a:t>.</a:t>
            </a:r>
          </a:p>
        </p:txBody>
      </p:sp>
      <p:sp>
        <p:nvSpPr>
          <p:cNvPr id="6" name="Title 1"/>
          <p:cNvSpPr txBox="1">
            <a:spLocks/>
          </p:cNvSpPr>
          <p:nvPr/>
        </p:nvSpPr>
        <p:spPr>
          <a:xfrm>
            <a:off x="6472238" y="1070372"/>
            <a:ext cx="1809317"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14</a:t>
            </a:r>
          </a:p>
        </p:txBody>
      </p:sp>
      <p:sp>
        <p:nvSpPr>
          <p:cNvPr id="7" name="Right Arrow 7">
            <a:extLst>
              <a:ext uri="{FF2B5EF4-FFF2-40B4-BE49-F238E27FC236}">
                <a16:creationId xmlns:a16="http://schemas.microsoft.com/office/drawing/2014/main" xmlns="" id="{7543F19D-61F0-4379-A35B-5B47E1CDF20D}"/>
              </a:ext>
            </a:extLst>
          </p:cNvPr>
          <p:cNvSpPr/>
          <p:nvPr/>
        </p:nvSpPr>
        <p:spPr>
          <a:xfrm rot="10800000">
            <a:off x="3543298" y="4358591"/>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17</a:t>
            </a:fld>
            <a:endParaRPr lang="en-US" dirty="0"/>
          </a:p>
        </p:txBody>
      </p:sp>
    </p:spTree>
    <p:extLst>
      <p:ext uri="{BB962C8B-B14F-4D97-AF65-F5344CB8AC3E}">
        <p14:creationId xmlns:p14="http://schemas.microsoft.com/office/powerpoint/2010/main" val="86440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EBFACB-76A1-417F-826D-68D60535D231}"/>
              </a:ext>
            </a:extLst>
          </p:cNvPr>
          <p:cNvPicPr>
            <a:picLocks noChangeAspect="1"/>
          </p:cNvPicPr>
          <p:nvPr/>
        </p:nvPicPr>
        <p:blipFill>
          <a:blip r:embed="rId2"/>
          <a:stretch>
            <a:fillRect/>
          </a:stretch>
        </p:blipFill>
        <p:spPr>
          <a:xfrm>
            <a:off x="0" y="1243012"/>
            <a:ext cx="5314950" cy="4757738"/>
          </a:xfrm>
          <a:prstGeom prst="rect">
            <a:avLst/>
          </a:prstGeom>
        </p:spPr>
      </p:pic>
      <p:sp>
        <p:nvSpPr>
          <p:cNvPr id="5" name="TextBox 4"/>
          <p:cNvSpPr txBox="1"/>
          <p:nvPr/>
        </p:nvSpPr>
        <p:spPr>
          <a:xfrm>
            <a:off x="5397501" y="1924735"/>
            <a:ext cx="3670300" cy="1246495"/>
          </a:xfrm>
          <a:prstGeom prst="rect">
            <a:avLst/>
          </a:prstGeom>
          <a:noFill/>
        </p:spPr>
        <p:txBody>
          <a:bodyPr wrap="square" rtlCol="0">
            <a:spAutoFit/>
          </a:bodyPr>
          <a:lstStyle/>
          <a:p>
            <a:r>
              <a:rPr lang="en-US" sz="1350" dirty="0"/>
              <a:t>Because we know that the Job Level field should have a minimum value of 1 and a maximum value of 5, we enter these values in the fields beneath </a:t>
            </a:r>
            <a:r>
              <a:rPr lang="en-US" sz="1350" dirty="0">
                <a:solidFill>
                  <a:srgbClr val="0070C0"/>
                </a:solidFill>
              </a:rPr>
              <a:t>Minimum:</a:t>
            </a:r>
            <a:r>
              <a:rPr lang="en-US" sz="1350" dirty="0"/>
              <a:t> and </a:t>
            </a:r>
            <a:r>
              <a:rPr lang="en-US" sz="1350" dirty="0">
                <a:solidFill>
                  <a:srgbClr val="0070C0"/>
                </a:solidFill>
              </a:rPr>
              <a:t>Maximum:</a:t>
            </a:r>
            <a:r>
              <a:rPr lang="en-US" sz="1350" dirty="0"/>
              <a:t>.</a:t>
            </a:r>
          </a:p>
          <a:p>
            <a:endParaRPr lang="en-US" sz="750" dirty="0"/>
          </a:p>
          <a:p>
            <a:r>
              <a:rPr lang="en-US" sz="1350" dirty="0"/>
              <a:t>Click </a:t>
            </a:r>
            <a:r>
              <a:rPr lang="en-US" sz="1350" dirty="0">
                <a:solidFill>
                  <a:srgbClr val="0070C0"/>
                </a:solidFill>
              </a:rPr>
              <a:t>OK</a:t>
            </a:r>
            <a:r>
              <a:rPr lang="en-US" sz="1350" dirty="0"/>
              <a:t>.</a:t>
            </a:r>
          </a:p>
        </p:txBody>
      </p:sp>
      <p:sp>
        <p:nvSpPr>
          <p:cNvPr id="6" name="Title 1"/>
          <p:cNvSpPr txBox="1">
            <a:spLocks/>
          </p:cNvSpPr>
          <p:nvPr/>
        </p:nvSpPr>
        <p:spPr>
          <a:xfrm>
            <a:off x="6472238" y="1070372"/>
            <a:ext cx="1809317"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15</a:t>
            </a:r>
          </a:p>
        </p:txBody>
      </p:sp>
      <p:sp>
        <p:nvSpPr>
          <p:cNvPr id="7" name="Right Arrow 7">
            <a:extLst>
              <a:ext uri="{FF2B5EF4-FFF2-40B4-BE49-F238E27FC236}">
                <a16:creationId xmlns:a16="http://schemas.microsoft.com/office/drawing/2014/main" xmlns="" id="{7543F19D-61F0-4379-A35B-5B47E1CDF20D}"/>
              </a:ext>
            </a:extLst>
          </p:cNvPr>
          <p:cNvSpPr/>
          <p:nvPr/>
        </p:nvSpPr>
        <p:spPr>
          <a:xfrm rot="9248425">
            <a:off x="2616198" y="4320491"/>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ight Arrow 7">
            <a:extLst>
              <a:ext uri="{FF2B5EF4-FFF2-40B4-BE49-F238E27FC236}">
                <a16:creationId xmlns:a16="http://schemas.microsoft.com/office/drawing/2014/main" xmlns="" id="{B122D7E7-2636-40F5-A58B-0D82C2ADE150}"/>
              </a:ext>
            </a:extLst>
          </p:cNvPr>
          <p:cNvSpPr/>
          <p:nvPr/>
        </p:nvSpPr>
        <p:spPr>
          <a:xfrm rot="12176855">
            <a:off x="2588292" y="4968872"/>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ight Arrow 7">
            <a:extLst>
              <a:ext uri="{FF2B5EF4-FFF2-40B4-BE49-F238E27FC236}">
                <a16:creationId xmlns:a16="http://schemas.microsoft.com/office/drawing/2014/main" xmlns="" id="{6D90C337-22FD-485B-B7C6-04018478FD0E}"/>
              </a:ext>
            </a:extLst>
          </p:cNvPr>
          <p:cNvSpPr/>
          <p:nvPr/>
        </p:nvSpPr>
        <p:spPr>
          <a:xfrm rot="8066349">
            <a:off x="4208461" y="4982380"/>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10" name="Slide Number Placeholder 9"/>
          <p:cNvSpPr>
            <a:spLocks noGrp="1"/>
          </p:cNvSpPr>
          <p:nvPr>
            <p:ph type="sldNum" sz="quarter" idx="12"/>
          </p:nvPr>
        </p:nvSpPr>
        <p:spPr/>
        <p:txBody>
          <a:bodyPr/>
          <a:lstStyle/>
          <a:p>
            <a:fld id="{36AF09C5-D76C-4469-9022-20CD3FB43967}" type="slidenum">
              <a:rPr lang="en-US" smtClean="0"/>
              <a:t>18</a:t>
            </a:fld>
            <a:endParaRPr lang="en-US" dirty="0"/>
          </a:p>
        </p:txBody>
      </p:sp>
    </p:spTree>
    <p:extLst>
      <p:ext uri="{BB962C8B-B14F-4D97-AF65-F5344CB8AC3E}">
        <p14:creationId xmlns:p14="http://schemas.microsoft.com/office/powerpoint/2010/main" val="206358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7501" y="1924735"/>
            <a:ext cx="3670300" cy="2100575"/>
          </a:xfrm>
          <a:prstGeom prst="rect">
            <a:avLst/>
          </a:prstGeom>
          <a:noFill/>
        </p:spPr>
        <p:txBody>
          <a:bodyPr wrap="square" rtlCol="0">
            <a:spAutoFit/>
          </a:bodyPr>
          <a:lstStyle/>
          <a:p>
            <a:r>
              <a:rPr lang="en-US" sz="1350" dirty="0"/>
              <a:t>To flag “out of bounds” or invalid values based on the range of values we deemed as acceptable in the previous steps, we can use the </a:t>
            </a:r>
            <a:r>
              <a:rPr lang="en-US" sz="1350" dirty="0">
                <a:solidFill>
                  <a:srgbClr val="0070C0"/>
                </a:solidFill>
              </a:rPr>
              <a:t>Data Validation </a:t>
            </a:r>
            <a:r>
              <a:rPr lang="en-US" sz="1350" dirty="0"/>
              <a:t>tools once more.</a:t>
            </a:r>
          </a:p>
          <a:p>
            <a:endParaRPr lang="en-US" sz="750" dirty="0"/>
          </a:p>
          <a:p>
            <a:r>
              <a:rPr lang="en-US" sz="1350" dirty="0"/>
              <a:t>While in the </a:t>
            </a:r>
            <a:r>
              <a:rPr lang="en-US" sz="1350" dirty="0">
                <a:solidFill>
                  <a:srgbClr val="0070C0"/>
                </a:solidFill>
              </a:rPr>
              <a:t>Data</a:t>
            </a:r>
            <a:r>
              <a:rPr lang="en-US" sz="1350" dirty="0"/>
              <a:t> tab, click on the </a:t>
            </a:r>
            <a:r>
              <a:rPr lang="en-US" sz="1350" dirty="0">
                <a:solidFill>
                  <a:srgbClr val="0070C0"/>
                </a:solidFill>
              </a:rPr>
              <a:t>Data Tools </a:t>
            </a:r>
            <a:r>
              <a:rPr lang="en-US" sz="1350" dirty="0"/>
              <a:t>button. </a:t>
            </a:r>
          </a:p>
          <a:p>
            <a:endParaRPr lang="en-US" sz="750" dirty="0"/>
          </a:p>
          <a:p>
            <a:r>
              <a:rPr lang="en-US" sz="1350" dirty="0"/>
              <a:t>Click on the </a:t>
            </a:r>
            <a:r>
              <a:rPr lang="en-US" sz="1350" dirty="0">
                <a:solidFill>
                  <a:srgbClr val="0070C0"/>
                </a:solidFill>
              </a:rPr>
              <a:t>Data Validation </a:t>
            </a:r>
            <a:r>
              <a:rPr lang="en-US" sz="1350" dirty="0"/>
              <a:t>button.</a:t>
            </a:r>
          </a:p>
          <a:p>
            <a:endParaRPr lang="en-US" sz="750" dirty="0"/>
          </a:p>
          <a:p>
            <a:r>
              <a:rPr lang="en-US" sz="1350" dirty="0"/>
              <a:t>Select </a:t>
            </a:r>
            <a:r>
              <a:rPr lang="en-US" sz="1350" dirty="0">
                <a:solidFill>
                  <a:srgbClr val="0070C0"/>
                </a:solidFill>
              </a:rPr>
              <a:t>Circle Invalid Data</a:t>
            </a:r>
            <a:r>
              <a:rPr lang="en-US" sz="1350" dirty="0"/>
              <a:t>.</a:t>
            </a:r>
          </a:p>
        </p:txBody>
      </p:sp>
      <p:sp>
        <p:nvSpPr>
          <p:cNvPr id="6" name="Title 1"/>
          <p:cNvSpPr txBox="1">
            <a:spLocks/>
          </p:cNvSpPr>
          <p:nvPr/>
        </p:nvSpPr>
        <p:spPr>
          <a:xfrm>
            <a:off x="6472238" y="1070372"/>
            <a:ext cx="1830098"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16</a:t>
            </a:r>
          </a:p>
        </p:txBody>
      </p:sp>
      <p:pic>
        <p:nvPicPr>
          <p:cNvPr id="2" name="Picture 1">
            <a:extLst>
              <a:ext uri="{FF2B5EF4-FFF2-40B4-BE49-F238E27FC236}">
                <a16:creationId xmlns:a16="http://schemas.microsoft.com/office/drawing/2014/main" xmlns="" id="{EAF659FE-0F7A-47DD-89E2-9C588831BC69}"/>
              </a:ext>
            </a:extLst>
          </p:cNvPr>
          <p:cNvPicPr>
            <a:picLocks noChangeAspect="1"/>
          </p:cNvPicPr>
          <p:nvPr/>
        </p:nvPicPr>
        <p:blipFill>
          <a:blip r:embed="rId2"/>
          <a:stretch>
            <a:fillRect/>
          </a:stretch>
        </p:blipFill>
        <p:spPr>
          <a:xfrm>
            <a:off x="0" y="1235869"/>
            <a:ext cx="5300663" cy="4764881"/>
          </a:xfrm>
          <a:prstGeom prst="rect">
            <a:avLst/>
          </a:prstGeom>
        </p:spPr>
      </p:pic>
      <p:sp>
        <p:nvSpPr>
          <p:cNvPr id="10" name="Right Arrow 7">
            <a:extLst>
              <a:ext uri="{FF2B5EF4-FFF2-40B4-BE49-F238E27FC236}">
                <a16:creationId xmlns:a16="http://schemas.microsoft.com/office/drawing/2014/main" xmlns="" id="{93EC4713-6F73-4367-8E8F-6F6D9A24FA0C}"/>
              </a:ext>
            </a:extLst>
          </p:cNvPr>
          <p:cNvSpPr/>
          <p:nvPr/>
        </p:nvSpPr>
        <p:spPr>
          <a:xfrm>
            <a:off x="1633608" y="1348382"/>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11" name="Right Arrow 7">
            <a:extLst>
              <a:ext uri="{FF2B5EF4-FFF2-40B4-BE49-F238E27FC236}">
                <a16:creationId xmlns:a16="http://schemas.microsoft.com/office/drawing/2014/main" xmlns="" id="{82CC6978-3914-4133-8650-B08540F75B01}"/>
              </a:ext>
            </a:extLst>
          </p:cNvPr>
          <p:cNvSpPr/>
          <p:nvPr/>
        </p:nvSpPr>
        <p:spPr>
          <a:xfrm>
            <a:off x="1997148" y="1820108"/>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p:txBody>
      </p:sp>
      <p:sp>
        <p:nvSpPr>
          <p:cNvPr id="12" name="Right Arrow 7">
            <a:extLst>
              <a:ext uri="{FF2B5EF4-FFF2-40B4-BE49-F238E27FC236}">
                <a16:creationId xmlns:a16="http://schemas.microsoft.com/office/drawing/2014/main" xmlns="" id="{123B84FB-DC1A-4FE9-A0C7-997992FE4261}"/>
              </a:ext>
            </a:extLst>
          </p:cNvPr>
          <p:cNvSpPr/>
          <p:nvPr/>
        </p:nvSpPr>
        <p:spPr>
          <a:xfrm>
            <a:off x="3165548" y="2317581"/>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3</a:t>
            </a:r>
          </a:p>
        </p:txBody>
      </p:sp>
      <p:sp>
        <p:nvSpPr>
          <p:cNvPr id="13" name="Right Arrow 7">
            <a:extLst>
              <a:ext uri="{FF2B5EF4-FFF2-40B4-BE49-F238E27FC236}">
                <a16:creationId xmlns:a16="http://schemas.microsoft.com/office/drawing/2014/main" xmlns="" id="{5B89E09B-D07E-465F-A988-A32544541F21}"/>
              </a:ext>
            </a:extLst>
          </p:cNvPr>
          <p:cNvSpPr/>
          <p:nvPr/>
        </p:nvSpPr>
        <p:spPr>
          <a:xfrm>
            <a:off x="3165548" y="2929072"/>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4</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19</a:t>
            </a:fld>
            <a:endParaRPr lang="en-US" dirty="0"/>
          </a:p>
        </p:txBody>
      </p:sp>
    </p:spTree>
    <p:extLst>
      <p:ext uri="{BB962C8B-B14F-4D97-AF65-F5344CB8AC3E}">
        <p14:creationId xmlns:p14="http://schemas.microsoft.com/office/powerpoint/2010/main" val="347146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5">
                    <a:lumMod val="75000"/>
                  </a:schemeClr>
                </a:solidFill>
              </a:rPr>
              <a:t>Background</a:t>
            </a:r>
          </a:p>
        </p:txBody>
      </p:sp>
      <p:sp>
        <p:nvSpPr>
          <p:cNvPr id="3" name="Content Placeholder 2"/>
          <p:cNvSpPr>
            <a:spLocks noGrp="1"/>
          </p:cNvSpPr>
          <p:nvPr>
            <p:ph idx="1"/>
          </p:nvPr>
        </p:nvSpPr>
        <p:spPr>
          <a:xfrm>
            <a:off x="266700" y="2226469"/>
            <a:ext cx="8629650" cy="3500438"/>
          </a:xfrm>
        </p:spPr>
        <p:txBody>
          <a:bodyPr>
            <a:normAutofit fontScale="77500" lnSpcReduction="20000"/>
          </a:bodyPr>
          <a:lstStyle/>
          <a:p>
            <a:pPr marL="0" indent="0">
              <a:buNone/>
            </a:pPr>
            <a:r>
              <a:rPr lang="en-US" dirty="0"/>
              <a:t>In this Excel Extension tutorial, you will learn how to clean your data using Microsoft Excel. </a:t>
            </a:r>
          </a:p>
          <a:p>
            <a:pPr marL="0" indent="0">
              <a:buNone/>
            </a:pPr>
            <a:endParaRPr lang="en-US" sz="825" dirty="0"/>
          </a:p>
          <a:p>
            <a:pPr marL="0" indent="0">
              <a:buNone/>
            </a:pPr>
            <a:r>
              <a:rPr lang="en-US" dirty="0"/>
              <a:t>For the purposes of this exercise, imagine that you are an HR information system (HRIS) administrator with access to the HR relational database management system. You have queried the following fields from the Employee Data table: Employee ID, Last Name, First Name, Job Level, Facility, Hire Date, Start Date, and Onboarding Completed.</a:t>
            </a:r>
          </a:p>
          <a:p>
            <a:pPr marL="0" indent="0">
              <a:buNone/>
            </a:pPr>
            <a:endParaRPr lang="en-US" sz="825" dirty="0"/>
          </a:p>
          <a:p>
            <a:pPr marL="0" indent="0">
              <a:buNone/>
            </a:pPr>
            <a:r>
              <a:rPr lang="en-US" dirty="0"/>
              <a:t>In this exercise, you will practice using filters, data validation, and PivotTables to clean the data. </a:t>
            </a:r>
          </a:p>
        </p:txBody>
      </p:sp>
      <p:sp>
        <p:nvSpPr>
          <p:cNvPr id="5" name="Footer Placeholder 4"/>
          <p:cNvSpPr>
            <a:spLocks noGrp="1"/>
          </p:cNvSpPr>
          <p:nvPr>
            <p:ph type="ftr" sz="quarter" idx="10"/>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1"/>
          </p:nvPr>
        </p:nvSpPr>
        <p:spPr/>
        <p:txBody>
          <a:bodyPr/>
          <a:lstStyle/>
          <a:p>
            <a:fld id="{36AF09C5-D76C-4469-9022-20CD3FB43967}" type="slidenum">
              <a:rPr lang="en-US" smtClean="0"/>
              <a:t>2</a:t>
            </a:fld>
            <a:endParaRPr lang="en-US" dirty="0"/>
          </a:p>
        </p:txBody>
      </p:sp>
    </p:spTree>
    <p:extLst>
      <p:ext uri="{BB962C8B-B14F-4D97-AF65-F5344CB8AC3E}">
        <p14:creationId xmlns:p14="http://schemas.microsoft.com/office/powerpoint/2010/main" val="391883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4F60B44-060A-4F17-9FB1-EFAFC87942EC}"/>
              </a:ext>
            </a:extLst>
          </p:cNvPr>
          <p:cNvPicPr>
            <a:picLocks noChangeAspect="1"/>
          </p:cNvPicPr>
          <p:nvPr/>
        </p:nvPicPr>
        <p:blipFill>
          <a:blip r:embed="rId2"/>
          <a:stretch>
            <a:fillRect/>
          </a:stretch>
        </p:blipFill>
        <p:spPr>
          <a:xfrm>
            <a:off x="0" y="1250157"/>
            <a:ext cx="5300663" cy="4750594"/>
          </a:xfrm>
          <a:prstGeom prst="rect">
            <a:avLst/>
          </a:prstGeom>
        </p:spPr>
      </p:pic>
      <p:sp>
        <p:nvSpPr>
          <p:cNvPr id="5" name="TextBox 4"/>
          <p:cNvSpPr txBox="1"/>
          <p:nvPr/>
        </p:nvSpPr>
        <p:spPr>
          <a:xfrm>
            <a:off x="5397501" y="1924735"/>
            <a:ext cx="3670300" cy="1546577"/>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Note that red circles appear around cells in the field that contain invalid values. We can ignore the circle around the name of the field. Again, we see that the value of 11 is invalid, and as mentioned before, we will need to take steps to determine what the appropriate job level is for Horace Mckay.</a:t>
            </a:r>
          </a:p>
        </p:txBody>
      </p:sp>
      <p:sp>
        <p:nvSpPr>
          <p:cNvPr id="6" name="Title 1"/>
          <p:cNvSpPr txBox="1">
            <a:spLocks/>
          </p:cNvSpPr>
          <p:nvPr/>
        </p:nvSpPr>
        <p:spPr>
          <a:xfrm>
            <a:off x="6472238" y="1070372"/>
            <a:ext cx="1798926"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base">
              <a:spcAft>
                <a:spcPct val="0"/>
              </a:spcAft>
              <a:defRPr/>
            </a:pPr>
            <a:r>
              <a:rPr lang="en-US" sz="3600" dirty="0">
                <a:solidFill>
                  <a:schemeClr val="accent5">
                    <a:lumMod val="75000"/>
                  </a:schemeClr>
                </a:solidFill>
              </a:rPr>
              <a:t>Step 17</a:t>
            </a:r>
          </a:p>
        </p:txBody>
      </p:sp>
      <p:sp>
        <p:nvSpPr>
          <p:cNvPr id="7" name="Right Arrow 7">
            <a:extLst>
              <a:ext uri="{FF2B5EF4-FFF2-40B4-BE49-F238E27FC236}">
                <a16:creationId xmlns:a16="http://schemas.microsoft.com/office/drawing/2014/main" xmlns="" id="{7543F19D-61F0-4379-A35B-5B47E1CDF20D}"/>
              </a:ext>
            </a:extLst>
          </p:cNvPr>
          <p:cNvSpPr/>
          <p:nvPr/>
        </p:nvSpPr>
        <p:spPr>
          <a:xfrm rot="10800000">
            <a:off x="2476498" y="4282391"/>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20</a:t>
            </a:fld>
            <a:endParaRPr lang="en-US" dirty="0"/>
          </a:p>
        </p:txBody>
      </p:sp>
    </p:spTree>
    <p:extLst>
      <p:ext uri="{BB962C8B-B14F-4D97-AF65-F5344CB8AC3E}">
        <p14:creationId xmlns:p14="http://schemas.microsoft.com/office/powerpoint/2010/main" val="280855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28B2D70-571B-4758-AE85-F877E82F2013}"/>
              </a:ext>
            </a:extLst>
          </p:cNvPr>
          <p:cNvPicPr>
            <a:picLocks noChangeAspect="1"/>
          </p:cNvPicPr>
          <p:nvPr/>
        </p:nvPicPr>
        <p:blipFill>
          <a:blip r:embed="rId2"/>
          <a:stretch>
            <a:fillRect/>
          </a:stretch>
        </p:blipFill>
        <p:spPr>
          <a:xfrm>
            <a:off x="1" y="1243012"/>
            <a:ext cx="5307806" cy="4757738"/>
          </a:xfrm>
          <a:prstGeom prst="rect">
            <a:avLst/>
          </a:prstGeom>
        </p:spPr>
      </p:pic>
      <p:sp>
        <p:nvSpPr>
          <p:cNvPr id="5" name="TextBox 4"/>
          <p:cNvSpPr txBox="1"/>
          <p:nvPr/>
        </p:nvSpPr>
        <p:spPr>
          <a:xfrm>
            <a:off x="5397501" y="1924735"/>
            <a:ext cx="3670300" cy="2631490"/>
          </a:xfrm>
          <a:prstGeom prst="rect">
            <a:avLst/>
          </a:prstGeom>
          <a:noFill/>
        </p:spPr>
        <p:txBody>
          <a:bodyPr wrap="square" rtlCol="0">
            <a:spAutoFit/>
          </a:bodyPr>
          <a:lstStyle/>
          <a:p>
            <a:r>
              <a:rPr lang="en-US" sz="1350" dirty="0"/>
              <a:t>Finally, we can also use PivotTables to identify potential “out of bounds” or invalid values, as well as to look at the frequencies of different values.</a:t>
            </a:r>
          </a:p>
          <a:p>
            <a:endParaRPr lang="en-US" sz="750" dirty="0"/>
          </a:p>
          <a:p>
            <a:r>
              <a:rPr lang="en-US" sz="1350" dirty="0"/>
              <a:t>Be sure that the data field for Job Level is still highlighted. If not, click on the letter (</a:t>
            </a:r>
            <a:r>
              <a:rPr lang="en-US" sz="1350" dirty="0">
                <a:solidFill>
                  <a:srgbClr val="0070C0"/>
                </a:solidFill>
              </a:rPr>
              <a:t>D</a:t>
            </a:r>
            <a:r>
              <a:rPr lang="en-US" sz="1350" dirty="0"/>
              <a:t>) above it to reselect the field.</a:t>
            </a:r>
          </a:p>
          <a:p>
            <a:endParaRPr lang="en-US" sz="750" dirty="0"/>
          </a:p>
          <a:p>
            <a:r>
              <a:rPr lang="en-US" sz="1350" dirty="0"/>
              <a:t>Click on the </a:t>
            </a:r>
            <a:r>
              <a:rPr lang="en-US" sz="1350" dirty="0">
                <a:solidFill>
                  <a:srgbClr val="0070C0"/>
                </a:solidFill>
              </a:rPr>
              <a:t>Insert</a:t>
            </a:r>
            <a:r>
              <a:rPr lang="en-US" sz="1350" dirty="0"/>
              <a:t> tab.</a:t>
            </a:r>
          </a:p>
          <a:p>
            <a:endParaRPr lang="en-US" sz="750" dirty="0"/>
          </a:p>
          <a:p>
            <a:r>
              <a:rPr lang="en-US" sz="1350" dirty="0"/>
              <a:t>Click on the </a:t>
            </a:r>
            <a:r>
              <a:rPr lang="en-US" sz="1350" dirty="0">
                <a:solidFill>
                  <a:srgbClr val="0070C0"/>
                </a:solidFill>
              </a:rPr>
              <a:t>Tables </a:t>
            </a:r>
            <a:r>
              <a:rPr lang="en-US" sz="1350" dirty="0"/>
              <a:t>button. </a:t>
            </a:r>
          </a:p>
          <a:p>
            <a:endParaRPr lang="en-US" sz="750" dirty="0"/>
          </a:p>
          <a:p>
            <a:r>
              <a:rPr lang="en-US" sz="1350" dirty="0"/>
              <a:t>Select </a:t>
            </a:r>
            <a:r>
              <a:rPr lang="en-US" sz="1350" dirty="0">
                <a:solidFill>
                  <a:srgbClr val="0070C0"/>
                </a:solidFill>
              </a:rPr>
              <a:t>PivotTable</a:t>
            </a:r>
            <a:r>
              <a:rPr lang="en-US" sz="1350" dirty="0"/>
              <a:t>.</a:t>
            </a:r>
          </a:p>
        </p:txBody>
      </p:sp>
      <p:sp>
        <p:nvSpPr>
          <p:cNvPr id="6" name="Title 1"/>
          <p:cNvSpPr txBox="1">
            <a:spLocks/>
          </p:cNvSpPr>
          <p:nvPr/>
        </p:nvSpPr>
        <p:spPr>
          <a:xfrm>
            <a:off x="6472238" y="1070372"/>
            <a:ext cx="1830098"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base">
              <a:spcAft>
                <a:spcPct val="0"/>
              </a:spcAft>
              <a:defRPr/>
            </a:pPr>
            <a:r>
              <a:rPr lang="en-US" sz="3600" dirty="0">
                <a:solidFill>
                  <a:schemeClr val="accent5">
                    <a:lumMod val="75000"/>
                  </a:schemeClr>
                </a:solidFill>
              </a:rPr>
              <a:t>Step 18</a:t>
            </a:r>
          </a:p>
        </p:txBody>
      </p:sp>
      <p:sp>
        <p:nvSpPr>
          <p:cNvPr id="8" name="Right Arrow 7">
            <a:extLst>
              <a:ext uri="{FF2B5EF4-FFF2-40B4-BE49-F238E27FC236}">
                <a16:creationId xmlns:a16="http://schemas.microsoft.com/office/drawing/2014/main" xmlns="" id="{43C9B9D2-0D68-4179-9520-91CB138CD0F6}"/>
              </a:ext>
            </a:extLst>
          </p:cNvPr>
          <p:cNvSpPr/>
          <p:nvPr/>
        </p:nvSpPr>
        <p:spPr>
          <a:xfrm>
            <a:off x="165102" y="1361082"/>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a:t>
            </a:r>
          </a:p>
        </p:txBody>
      </p:sp>
      <p:sp>
        <p:nvSpPr>
          <p:cNvPr id="9" name="Right Arrow 7">
            <a:extLst>
              <a:ext uri="{FF2B5EF4-FFF2-40B4-BE49-F238E27FC236}">
                <a16:creationId xmlns:a16="http://schemas.microsoft.com/office/drawing/2014/main" xmlns="" id="{66B49410-46F7-4029-BF0A-055F29480458}"/>
              </a:ext>
            </a:extLst>
          </p:cNvPr>
          <p:cNvSpPr/>
          <p:nvPr/>
        </p:nvSpPr>
        <p:spPr>
          <a:xfrm rot="16200000">
            <a:off x="8008" y="2008978"/>
            <a:ext cx="288927"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350" dirty="0"/>
              <a:t>2</a:t>
            </a:r>
          </a:p>
        </p:txBody>
      </p:sp>
      <p:sp>
        <p:nvSpPr>
          <p:cNvPr id="10" name="Right Arrow 7">
            <a:extLst>
              <a:ext uri="{FF2B5EF4-FFF2-40B4-BE49-F238E27FC236}">
                <a16:creationId xmlns:a16="http://schemas.microsoft.com/office/drawing/2014/main" xmlns="" id="{727A6304-8274-4B4F-8B19-2E7ABC3C6B8A}"/>
              </a:ext>
            </a:extLst>
          </p:cNvPr>
          <p:cNvSpPr/>
          <p:nvPr/>
        </p:nvSpPr>
        <p:spPr>
          <a:xfrm rot="16200000">
            <a:off x="74611" y="2669795"/>
            <a:ext cx="28892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350" dirty="0"/>
              <a:t>3</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21</a:t>
            </a:fld>
            <a:endParaRPr lang="en-US" dirty="0"/>
          </a:p>
        </p:txBody>
      </p:sp>
    </p:spTree>
    <p:extLst>
      <p:ext uri="{BB962C8B-B14F-4D97-AF65-F5344CB8AC3E}">
        <p14:creationId xmlns:p14="http://schemas.microsoft.com/office/powerpoint/2010/main" val="112433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7501" y="1924735"/>
            <a:ext cx="3670300" cy="2608406"/>
          </a:xfrm>
          <a:prstGeom prst="rect">
            <a:avLst/>
          </a:prstGeom>
          <a:noFill/>
        </p:spPr>
        <p:txBody>
          <a:bodyPr wrap="square" rtlCol="0">
            <a:spAutoFit/>
          </a:bodyPr>
          <a:lstStyle/>
          <a:p>
            <a:r>
              <a:rPr lang="en-US" sz="1350" dirty="0"/>
              <a:t>A new window appears called </a:t>
            </a:r>
            <a:r>
              <a:rPr lang="en-US" sz="1350" dirty="0">
                <a:solidFill>
                  <a:srgbClr val="0070C0"/>
                </a:solidFill>
              </a:rPr>
              <a:t>Create PivotTable</a:t>
            </a:r>
            <a:r>
              <a:rPr lang="en-US" sz="1350" dirty="0"/>
              <a:t>. Note that </a:t>
            </a:r>
            <a:r>
              <a:rPr lang="en-US" sz="1350" dirty="0">
                <a:solidFill>
                  <a:srgbClr val="0070C0"/>
                </a:solidFill>
              </a:rPr>
              <a:t>Select a table or range </a:t>
            </a:r>
            <a:r>
              <a:rPr lang="en-US" sz="1350" dirty="0"/>
              <a:t>is already selected, and the field next to </a:t>
            </a:r>
            <a:r>
              <a:rPr lang="en-US" sz="1350" dirty="0">
                <a:solidFill>
                  <a:srgbClr val="0070C0"/>
                </a:solidFill>
              </a:rPr>
              <a:t>Table/Range</a:t>
            </a:r>
            <a:r>
              <a:rPr lang="en-US" sz="1350" dirty="0"/>
              <a:t>: already shows the field corresponding to Job Level that we previously highlighted.</a:t>
            </a:r>
          </a:p>
          <a:p>
            <a:endParaRPr lang="en-US" sz="750" dirty="0"/>
          </a:p>
          <a:p>
            <a:r>
              <a:rPr lang="en-US" sz="1350" dirty="0"/>
              <a:t>There are different options for choosing where the PivotTable will appear under </a:t>
            </a:r>
            <a:r>
              <a:rPr lang="en-US" sz="1350" dirty="0">
                <a:solidFill>
                  <a:srgbClr val="0070C0"/>
                </a:solidFill>
              </a:rPr>
              <a:t>Choose where you want to the PivotTable report to be placed</a:t>
            </a:r>
            <a:r>
              <a:rPr lang="en-US" sz="1350" dirty="0"/>
              <a:t>. For simplicity, let’s go with the default, which is </a:t>
            </a:r>
            <a:r>
              <a:rPr lang="en-US" sz="1350" dirty="0">
                <a:solidFill>
                  <a:srgbClr val="0070C0"/>
                </a:solidFill>
              </a:rPr>
              <a:t>New Worksheet</a:t>
            </a:r>
            <a:r>
              <a:rPr lang="en-US" sz="1350" dirty="0"/>
              <a:t>.</a:t>
            </a:r>
          </a:p>
          <a:p>
            <a:endParaRPr lang="en-US" sz="750" dirty="0"/>
          </a:p>
          <a:p>
            <a:r>
              <a:rPr lang="en-US" sz="1350" dirty="0"/>
              <a:t>Click </a:t>
            </a:r>
            <a:r>
              <a:rPr lang="en-US" sz="1350" dirty="0">
                <a:solidFill>
                  <a:srgbClr val="0070C0"/>
                </a:solidFill>
              </a:rPr>
              <a:t>OK</a:t>
            </a:r>
            <a:r>
              <a:rPr lang="en-US" sz="1350" dirty="0"/>
              <a:t>.</a:t>
            </a:r>
          </a:p>
        </p:txBody>
      </p:sp>
      <p:sp>
        <p:nvSpPr>
          <p:cNvPr id="6" name="Title 1"/>
          <p:cNvSpPr txBox="1">
            <a:spLocks/>
          </p:cNvSpPr>
          <p:nvPr/>
        </p:nvSpPr>
        <p:spPr>
          <a:xfrm>
            <a:off x="6472237" y="1070372"/>
            <a:ext cx="178853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base">
              <a:spcAft>
                <a:spcPct val="0"/>
              </a:spcAft>
              <a:defRPr/>
            </a:pPr>
            <a:r>
              <a:rPr lang="en-US" sz="3600" dirty="0">
                <a:solidFill>
                  <a:schemeClr val="accent5">
                    <a:lumMod val="75000"/>
                  </a:schemeClr>
                </a:solidFill>
              </a:rPr>
              <a:t>Step 19</a:t>
            </a:r>
          </a:p>
        </p:txBody>
      </p:sp>
      <p:pic>
        <p:nvPicPr>
          <p:cNvPr id="3" name="Picture 2">
            <a:extLst>
              <a:ext uri="{FF2B5EF4-FFF2-40B4-BE49-F238E27FC236}">
                <a16:creationId xmlns:a16="http://schemas.microsoft.com/office/drawing/2014/main" xmlns="" id="{6D909447-D11F-44A9-B708-CD2EB97CCB5B}"/>
              </a:ext>
            </a:extLst>
          </p:cNvPr>
          <p:cNvPicPr>
            <a:picLocks noChangeAspect="1"/>
          </p:cNvPicPr>
          <p:nvPr/>
        </p:nvPicPr>
        <p:blipFill>
          <a:blip r:embed="rId2"/>
          <a:stretch>
            <a:fillRect/>
          </a:stretch>
        </p:blipFill>
        <p:spPr>
          <a:xfrm>
            <a:off x="0" y="1243012"/>
            <a:ext cx="5322094" cy="4757738"/>
          </a:xfrm>
          <a:prstGeom prst="rect">
            <a:avLst/>
          </a:prstGeom>
        </p:spPr>
      </p:pic>
      <p:sp>
        <p:nvSpPr>
          <p:cNvPr id="11" name="Right Arrow 7">
            <a:extLst>
              <a:ext uri="{FF2B5EF4-FFF2-40B4-BE49-F238E27FC236}">
                <a16:creationId xmlns:a16="http://schemas.microsoft.com/office/drawing/2014/main" xmlns="" id="{5E0F2EE0-5B27-4ED9-8A5B-BE55197F9EFD}"/>
              </a:ext>
            </a:extLst>
          </p:cNvPr>
          <p:cNvSpPr/>
          <p:nvPr/>
        </p:nvSpPr>
        <p:spPr>
          <a:xfrm rot="1781886">
            <a:off x="1764315" y="3273424"/>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ight Arrow 7">
            <a:extLst>
              <a:ext uri="{FF2B5EF4-FFF2-40B4-BE49-F238E27FC236}">
                <a16:creationId xmlns:a16="http://schemas.microsoft.com/office/drawing/2014/main" xmlns="" id="{21A79FCA-6F05-47CF-BCB6-7F7013E3ABA1}"/>
              </a:ext>
            </a:extLst>
          </p:cNvPr>
          <p:cNvSpPr/>
          <p:nvPr/>
        </p:nvSpPr>
        <p:spPr>
          <a:xfrm rot="8066349">
            <a:off x="4208461" y="4982380"/>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ight Arrow 7">
            <a:extLst>
              <a:ext uri="{FF2B5EF4-FFF2-40B4-BE49-F238E27FC236}">
                <a16:creationId xmlns:a16="http://schemas.microsoft.com/office/drawing/2014/main" xmlns="" id="{2693AEBB-5C0F-4735-8732-1ECF695A63D9}"/>
              </a:ext>
            </a:extLst>
          </p:cNvPr>
          <p:cNvSpPr/>
          <p:nvPr/>
        </p:nvSpPr>
        <p:spPr>
          <a:xfrm rot="1781886">
            <a:off x="1773590" y="4342346"/>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22</a:t>
            </a:fld>
            <a:endParaRPr lang="en-US" dirty="0"/>
          </a:p>
        </p:txBody>
      </p:sp>
    </p:spTree>
    <p:extLst>
      <p:ext uri="{BB962C8B-B14F-4D97-AF65-F5344CB8AC3E}">
        <p14:creationId xmlns:p14="http://schemas.microsoft.com/office/powerpoint/2010/main" val="3808465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7501" y="1924735"/>
            <a:ext cx="3670300" cy="300082"/>
          </a:xfrm>
          <a:prstGeom prst="rect">
            <a:avLst/>
          </a:prstGeom>
          <a:noFill/>
        </p:spPr>
        <p:txBody>
          <a:bodyPr wrap="square" rtlCol="0">
            <a:spAutoFit/>
          </a:bodyPr>
          <a:lstStyle/>
          <a:p>
            <a:r>
              <a:rPr lang="en-US" sz="1350" dirty="0"/>
              <a:t>A blank PivotTable appears in a new sheet. </a:t>
            </a:r>
          </a:p>
        </p:txBody>
      </p:sp>
      <p:sp>
        <p:nvSpPr>
          <p:cNvPr id="6" name="Title 1"/>
          <p:cNvSpPr txBox="1">
            <a:spLocks/>
          </p:cNvSpPr>
          <p:nvPr/>
        </p:nvSpPr>
        <p:spPr>
          <a:xfrm>
            <a:off x="6472238" y="1070372"/>
            <a:ext cx="1778144"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base">
              <a:spcAft>
                <a:spcPct val="0"/>
              </a:spcAft>
              <a:defRPr/>
            </a:pPr>
            <a:r>
              <a:rPr lang="en-US" sz="3600" dirty="0">
                <a:solidFill>
                  <a:schemeClr val="accent5">
                    <a:lumMod val="75000"/>
                  </a:schemeClr>
                </a:solidFill>
              </a:rPr>
              <a:t>Step 20</a:t>
            </a:r>
          </a:p>
        </p:txBody>
      </p:sp>
      <p:pic>
        <p:nvPicPr>
          <p:cNvPr id="2" name="Picture 1">
            <a:extLst>
              <a:ext uri="{FF2B5EF4-FFF2-40B4-BE49-F238E27FC236}">
                <a16:creationId xmlns:a16="http://schemas.microsoft.com/office/drawing/2014/main" xmlns="" id="{6E25A5AD-ABE2-4CFE-A35E-D54678060C37}"/>
              </a:ext>
            </a:extLst>
          </p:cNvPr>
          <p:cNvPicPr>
            <a:picLocks noChangeAspect="1"/>
          </p:cNvPicPr>
          <p:nvPr/>
        </p:nvPicPr>
        <p:blipFill>
          <a:blip r:embed="rId2"/>
          <a:stretch>
            <a:fillRect/>
          </a:stretch>
        </p:blipFill>
        <p:spPr>
          <a:xfrm>
            <a:off x="0" y="1250157"/>
            <a:ext cx="5300663" cy="4750594"/>
          </a:xfrm>
          <a:prstGeom prst="rect">
            <a:avLst/>
          </a:prstGeom>
        </p:spPr>
      </p:pic>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23</a:t>
            </a:fld>
            <a:endParaRPr lang="en-US" dirty="0"/>
          </a:p>
        </p:txBody>
      </p:sp>
    </p:spTree>
    <p:extLst>
      <p:ext uri="{BB962C8B-B14F-4D97-AF65-F5344CB8AC3E}">
        <p14:creationId xmlns:p14="http://schemas.microsoft.com/office/powerpoint/2010/main" val="2538693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05FFFC0-5B0E-4A2E-BA2D-672DD443BB1B}"/>
              </a:ext>
            </a:extLst>
          </p:cNvPr>
          <p:cNvPicPr>
            <a:picLocks noChangeAspect="1"/>
          </p:cNvPicPr>
          <p:nvPr/>
        </p:nvPicPr>
        <p:blipFill>
          <a:blip r:embed="rId2"/>
          <a:stretch>
            <a:fillRect/>
          </a:stretch>
        </p:blipFill>
        <p:spPr>
          <a:xfrm>
            <a:off x="0" y="1250157"/>
            <a:ext cx="5300663" cy="4750594"/>
          </a:xfrm>
          <a:prstGeom prst="rect">
            <a:avLst/>
          </a:prstGeom>
        </p:spPr>
      </p:pic>
      <p:sp>
        <p:nvSpPr>
          <p:cNvPr id="5" name="TextBox 4"/>
          <p:cNvSpPr txBox="1"/>
          <p:nvPr/>
        </p:nvSpPr>
        <p:spPr>
          <a:xfrm>
            <a:off x="5397501" y="1924735"/>
            <a:ext cx="3670300" cy="830997"/>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Click the box next to the Job Level label.</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Click on the Job Level label you just activated, and drag it to the box titled </a:t>
            </a:r>
            <a:r>
              <a:rPr lang="en-US" sz="1350" dirty="0">
                <a:solidFill>
                  <a:srgbClr val="0070C0"/>
                </a:solidFill>
                <a:latin typeface="Calibri" panose="020F0502020204030204"/>
              </a:rPr>
              <a:t>Rows</a:t>
            </a:r>
            <a:r>
              <a:rPr lang="en-US" sz="1350" dirty="0">
                <a:solidFill>
                  <a:prstClr val="black"/>
                </a:solidFill>
                <a:latin typeface="Calibri" panose="020F0502020204030204"/>
              </a:rPr>
              <a:t>.</a:t>
            </a:r>
          </a:p>
        </p:txBody>
      </p:sp>
      <p:sp>
        <p:nvSpPr>
          <p:cNvPr id="6" name="Title 1"/>
          <p:cNvSpPr txBox="1">
            <a:spLocks/>
          </p:cNvSpPr>
          <p:nvPr/>
        </p:nvSpPr>
        <p:spPr>
          <a:xfrm>
            <a:off x="6472238" y="1070372"/>
            <a:ext cx="178853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base">
              <a:spcAft>
                <a:spcPct val="0"/>
              </a:spcAft>
              <a:defRPr/>
            </a:pPr>
            <a:r>
              <a:rPr lang="en-US" sz="3600" dirty="0">
                <a:solidFill>
                  <a:schemeClr val="accent5">
                    <a:lumMod val="75000"/>
                  </a:schemeClr>
                </a:solidFill>
              </a:rPr>
              <a:t>Step 21</a:t>
            </a:r>
          </a:p>
        </p:txBody>
      </p:sp>
      <p:sp>
        <p:nvSpPr>
          <p:cNvPr id="11" name="Right Arrow 7">
            <a:extLst>
              <a:ext uri="{FF2B5EF4-FFF2-40B4-BE49-F238E27FC236}">
                <a16:creationId xmlns:a16="http://schemas.microsoft.com/office/drawing/2014/main" xmlns="" id="{5E0F2EE0-5B27-4ED9-8A5B-BE55197F9EFD}"/>
              </a:ext>
            </a:extLst>
          </p:cNvPr>
          <p:cNvSpPr/>
          <p:nvPr/>
        </p:nvSpPr>
        <p:spPr>
          <a:xfrm rot="1781886">
            <a:off x="2201441" y="3203574"/>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1</a:t>
            </a:r>
          </a:p>
        </p:txBody>
      </p:sp>
      <p:sp>
        <p:nvSpPr>
          <p:cNvPr id="14" name="Right Arrow 7">
            <a:extLst>
              <a:ext uri="{FF2B5EF4-FFF2-40B4-BE49-F238E27FC236}">
                <a16:creationId xmlns:a16="http://schemas.microsoft.com/office/drawing/2014/main" xmlns="" id="{2693AEBB-5C0F-4735-8732-1ECF695A63D9}"/>
              </a:ext>
            </a:extLst>
          </p:cNvPr>
          <p:cNvSpPr/>
          <p:nvPr/>
        </p:nvSpPr>
        <p:spPr>
          <a:xfrm rot="1781886">
            <a:off x="2201440" y="4939837"/>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2</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24</a:t>
            </a:fld>
            <a:endParaRPr lang="en-US" dirty="0"/>
          </a:p>
        </p:txBody>
      </p:sp>
    </p:spTree>
    <p:extLst>
      <p:ext uri="{BB962C8B-B14F-4D97-AF65-F5344CB8AC3E}">
        <p14:creationId xmlns:p14="http://schemas.microsoft.com/office/powerpoint/2010/main" val="4128809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B95F70F-B42C-4DA6-A8D3-EB2E0952401E}"/>
              </a:ext>
            </a:extLst>
          </p:cNvPr>
          <p:cNvPicPr>
            <a:picLocks noChangeAspect="1"/>
          </p:cNvPicPr>
          <p:nvPr/>
        </p:nvPicPr>
        <p:blipFill>
          <a:blip r:embed="rId2"/>
          <a:stretch>
            <a:fillRect/>
          </a:stretch>
        </p:blipFill>
        <p:spPr>
          <a:xfrm>
            <a:off x="0" y="1243012"/>
            <a:ext cx="5300663" cy="4757738"/>
          </a:xfrm>
          <a:prstGeom prst="rect">
            <a:avLst/>
          </a:prstGeom>
        </p:spPr>
      </p:pic>
      <p:sp>
        <p:nvSpPr>
          <p:cNvPr id="5" name="TextBox 4"/>
          <p:cNvSpPr txBox="1"/>
          <p:nvPr/>
        </p:nvSpPr>
        <p:spPr>
          <a:xfrm>
            <a:off x="5397501" y="1924735"/>
            <a:ext cx="3670300" cy="1246495"/>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The PivotTable here defaults to summing the values within the Job Level field. We want to change that function to a count or frequency. To do so, click on the arrow next to </a:t>
            </a:r>
            <a:r>
              <a:rPr lang="en-US" sz="1350" dirty="0">
                <a:solidFill>
                  <a:srgbClr val="0070C0"/>
                </a:solidFill>
                <a:latin typeface="Calibri" panose="020F0502020204030204"/>
              </a:rPr>
              <a:t>Sum of Job Level</a:t>
            </a:r>
            <a:r>
              <a:rPr lang="en-US" sz="1350" dirty="0">
                <a:solidFill>
                  <a:prstClr val="black"/>
                </a:solidFill>
                <a:latin typeface="Calibri" panose="020F0502020204030204"/>
              </a:rPr>
              <a:t>.</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Select </a:t>
            </a:r>
            <a:r>
              <a:rPr lang="en-US" sz="1350" dirty="0">
                <a:solidFill>
                  <a:srgbClr val="0070C0"/>
                </a:solidFill>
                <a:latin typeface="Calibri" panose="020F0502020204030204"/>
              </a:rPr>
              <a:t>Value Field Settings…</a:t>
            </a:r>
            <a:r>
              <a:rPr lang="en-US" sz="1350" dirty="0">
                <a:latin typeface="Calibri" panose="020F0502020204030204"/>
              </a:rPr>
              <a:t>.</a:t>
            </a:r>
            <a:endParaRPr lang="en-US" sz="1350" dirty="0">
              <a:solidFill>
                <a:srgbClr val="0070C0"/>
              </a:solidFill>
              <a:latin typeface="Calibri" panose="020F0502020204030204"/>
            </a:endParaRPr>
          </a:p>
        </p:txBody>
      </p:sp>
      <p:sp>
        <p:nvSpPr>
          <p:cNvPr id="6" name="Title 1"/>
          <p:cNvSpPr txBox="1">
            <a:spLocks/>
          </p:cNvSpPr>
          <p:nvPr/>
        </p:nvSpPr>
        <p:spPr>
          <a:xfrm>
            <a:off x="6472238" y="1070372"/>
            <a:ext cx="1778144"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base">
              <a:spcAft>
                <a:spcPct val="0"/>
              </a:spcAft>
              <a:defRPr/>
            </a:pPr>
            <a:r>
              <a:rPr lang="en-US" sz="3600" dirty="0">
                <a:solidFill>
                  <a:schemeClr val="accent5">
                    <a:lumMod val="75000"/>
                  </a:schemeClr>
                </a:solidFill>
              </a:rPr>
              <a:t>Step 22</a:t>
            </a:r>
          </a:p>
        </p:txBody>
      </p:sp>
      <p:sp>
        <p:nvSpPr>
          <p:cNvPr id="11" name="Right Arrow 7">
            <a:extLst>
              <a:ext uri="{FF2B5EF4-FFF2-40B4-BE49-F238E27FC236}">
                <a16:creationId xmlns:a16="http://schemas.microsoft.com/office/drawing/2014/main" xmlns="" id="{5E0F2EE0-5B27-4ED9-8A5B-BE55197F9EFD}"/>
              </a:ext>
            </a:extLst>
          </p:cNvPr>
          <p:cNvSpPr/>
          <p:nvPr/>
        </p:nvSpPr>
        <p:spPr>
          <a:xfrm rot="1481983">
            <a:off x="3211551" y="4721829"/>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2</a:t>
            </a:r>
          </a:p>
        </p:txBody>
      </p:sp>
      <p:sp>
        <p:nvSpPr>
          <p:cNvPr id="14" name="Right Arrow 7">
            <a:extLst>
              <a:ext uri="{FF2B5EF4-FFF2-40B4-BE49-F238E27FC236}">
                <a16:creationId xmlns:a16="http://schemas.microsoft.com/office/drawing/2014/main" xmlns="" id="{2693AEBB-5C0F-4735-8732-1ECF695A63D9}"/>
              </a:ext>
            </a:extLst>
          </p:cNvPr>
          <p:cNvSpPr/>
          <p:nvPr/>
        </p:nvSpPr>
        <p:spPr>
          <a:xfrm rot="20733407">
            <a:off x="3338311" y="5244637"/>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1</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25</a:t>
            </a:fld>
            <a:endParaRPr lang="en-US" dirty="0"/>
          </a:p>
        </p:txBody>
      </p:sp>
    </p:spTree>
    <p:extLst>
      <p:ext uri="{BB962C8B-B14F-4D97-AF65-F5344CB8AC3E}">
        <p14:creationId xmlns:p14="http://schemas.microsoft.com/office/powerpoint/2010/main" val="243973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DAD7DB7-5FC3-4594-B80E-179F275079A6}"/>
              </a:ext>
            </a:extLst>
          </p:cNvPr>
          <p:cNvPicPr>
            <a:picLocks noChangeAspect="1"/>
          </p:cNvPicPr>
          <p:nvPr/>
        </p:nvPicPr>
        <p:blipFill>
          <a:blip r:embed="rId2"/>
          <a:stretch>
            <a:fillRect/>
          </a:stretch>
        </p:blipFill>
        <p:spPr>
          <a:xfrm>
            <a:off x="1" y="1250157"/>
            <a:ext cx="5307806" cy="4750594"/>
          </a:xfrm>
          <a:prstGeom prst="rect">
            <a:avLst/>
          </a:prstGeom>
        </p:spPr>
      </p:pic>
      <p:sp>
        <p:nvSpPr>
          <p:cNvPr id="5" name="TextBox 4"/>
          <p:cNvSpPr txBox="1"/>
          <p:nvPr/>
        </p:nvSpPr>
        <p:spPr>
          <a:xfrm>
            <a:off x="5397501" y="1924735"/>
            <a:ext cx="3670300" cy="1361911"/>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Click on the dropdown menu below </a:t>
            </a:r>
            <a:r>
              <a:rPr lang="en-US" sz="1350" dirty="0">
                <a:solidFill>
                  <a:srgbClr val="0070C0"/>
                </a:solidFill>
                <a:latin typeface="Calibri" panose="020F0502020204030204"/>
              </a:rPr>
              <a:t>Choose the type of calculation that you want to use to summarize data from the selected field</a:t>
            </a:r>
            <a:r>
              <a:rPr lang="en-US" sz="1350" dirty="0">
                <a:solidFill>
                  <a:prstClr val="black"/>
                </a:solidFill>
                <a:latin typeface="Calibri" panose="020F0502020204030204"/>
              </a:rPr>
              <a:t>.</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Select </a:t>
            </a:r>
            <a:r>
              <a:rPr lang="en-US" sz="1350" dirty="0">
                <a:solidFill>
                  <a:srgbClr val="0070C0"/>
                </a:solidFill>
                <a:latin typeface="Calibri" panose="020F0502020204030204"/>
              </a:rPr>
              <a:t>Count</a:t>
            </a:r>
            <a:r>
              <a:rPr lang="en-US" sz="1350" dirty="0">
                <a:latin typeface="Calibri" panose="020F0502020204030204"/>
              </a:rPr>
              <a:t>.</a:t>
            </a:r>
          </a:p>
          <a:p>
            <a:pPr defTabSz="685800">
              <a:defRPr/>
            </a:pPr>
            <a:endParaRPr lang="en-US" sz="750" dirty="0">
              <a:solidFill>
                <a:srgbClr val="0070C0"/>
              </a:solidFill>
              <a:latin typeface="Calibri" panose="020F0502020204030204"/>
            </a:endParaRPr>
          </a:p>
          <a:p>
            <a:pPr defTabSz="685800">
              <a:defRPr/>
            </a:pPr>
            <a:r>
              <a:rPr lang="en-US" sz="1350" dirty="0">
                <a:latin typeface="Calibri" panose="020F0502020204030204"/>
              </a:rPr>
              <a:t>Click</a:t>
            </a:r>
            <a:r>
              <a:rPr lang="en-US" sz="1350" dirty="0">
                <a:solidFill>
                  <a:srgbClr val="0070C0"/>
                </a:solidFill>
                <a:latin typeface="Calibri" panose="020F0502020204030204"/>
              </a:rPr>
              <a:t> OK</a:t>
            </a:r>
            <a:r>
              <a:rPr lang="en-US" sz="1350" dirty="0">
                <a:latin typeface="Calibri" panose="020F0502020204030204"/>
              </a:rPr>
              <a:t>.</a:t>
            </a:r>
          </a:p>
        </p:txBody>
      </p:sp>
      <p:sp>
        <p:nvSpPr>
          <p:cNvPr id="6" name="Title 1"/>
          <p:cNvSpPr txBox="1">
            <a:spLocks/>
          </p:cNvSpPr>
          <p:nvPr/>
        </p:nvSpPr>
        <p:spPr>
          <a:xfrm>
            <a:off x="6348774" y="1070372"/>
            <a:ext cx="1767753"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base">
              <a:spcAft>
                <a:spcPct val="0"/>
              </a:spcAft>
              <a:defRPr/>
            </a:pPr>
            <a:r>
              <a:rPr lang="en-US" sz="3600" dirty="0">
                <a:solidFill>
                  <a:schemeClr val="accent5">
                    <a:lumMod val="75000"/>
                  </a:schemeClr>
                </a:solidFill>
              </a:rPr>
              <a:t>Step 23</a:t>
            </a:r>
          </a:p>
        </p:txBody>
      </p:sp>
      <p:sp>
        <p:nvSpPr>
          <p:cNvPr id="11" name="Right Arrow 7">
            <a:extLst>
              <a:ext uri="{FF2B5EF4-FFF2-40B4-BE49-F238E27FC236}">
                <a16:creationId xmlns:a16="http://schemas.microsoft.com/office/drawing/2014/main" xmlns="" id="{5E0F2EE0-5B27-4ED9-8A5B-BE55197F9EFD}"/>
              </a:ext>
            </a:extLst>
          </p:cNvPr>
          <p:cNvSpPr/>
          <p:nvPr/>
        </p:nvSpPr>
        <p:spPr>
          <a:xfrm rot="1481983">
            <a:off x="3287751" y="5037827"/>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2</a:t>
            </a:r>
          </a:p>
        </p:txBody>
      </p:sp>
      <p:sp>
        <p:nvSpPr>
          <p:cNvPr id="14" name="Right Arrow 7">
            <a:extLst>
              <a:ext uri="{FF2B5EF4-FFF2-40B4-BE49-F238E27FC236}">
                <a16:creationId xmlns:a16="http://schemas.microsoft.com/office/drawing/2014/main" xmlns="" id="{2693AEBB-5C0F-4735-8732-1ECF695A63D9}"/>
              </a:ext>
            </a:extLst>
          </p:cNvPr>
          <p:cNvSpPr/>
          <p:nvPr/>
        </p:nvSpPr>
        <p:spPr>
          <a:xfrm rot="20733407">
            <a:off x="1832874" y="4571536"/>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1</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26</a:t>
            </a:fld>
            <a:endParaRPr lang="en-US" dirty="0"/>
          </a:p>
        </p:txBody>
      </p:sp>
    </p:spTree>
    <p:extLst>
      <p:ext uri="{BB962C8B-B14F-4D97-AF65-F5344CB8AC3E}">
        <p14:creationId xmlns:p14="http://schemas.microsoft.com/office/powerpoint/2010/main" val="333515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7C2BE06-443C-40AC-B4E8-52927E31784C}"/>
              </a:ext>
            </a:extLst>
          </p:cNvPr>
          <p:cNvPicPr>
            <a:picLocks noChangeAspect="1"/>
          </p:cNvPicPr>
          <p:nvPr/>
        </p:nvPicPr>
        <p:blipFill>
          <a:blip r:embed="rId2"/>
          <a:stretch>
            <a:fillRect/>
          </a:stretch>
        </p:blipFill>
        <p:spPr>
          <a:xfrm>
            <a:off x="0" y="1250157"/>
            <a:ext cx="5300663" cy="4750594"/>
          </a:xfrm>
          <a:prstGeom prst="rect">
            <a:avLst/>
          </a:prstGeom>
        </p:spPr>
      </p:pic>
      <p:sp>
        <p:nvSpPr>
          <p:cNvPr id="5" name="TextBox 4"/>
          <p:cNvSpPr txBox="1"/>
          <p:nvPr/>
        </p:nvSpPr>
        <p:spPr>
          <a:xfrm>
            <a:off x="5397501" y="1924735"/>
            <a:ext cx="3670300" cy="2700739"/>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An updated PivotTable appears that contains the different values for the Job Level field (under the </a:t>
            </a:r>
            <a:r>
              <a:rPr lang="en-US" sz="1350" dirty="0">
                <a:solidFill>
                  <a:srgbClr val="0070C0"/>
                </a:solidFill>
                <a:latin typeface="Calibri" panose="020F0502020204030204"/>
              </a:rPr>
              <a:t>Row Labels </a:t>
            </a:r>
            <a:r>
              <a:rPr lang="en-US" sz="1350" dirty="0">
                <a:solidFill>
                  <a:prstClr val="black"/>
                </a:solidFill>
                <a:latin typeface="Calibri" panose="020F0502020204030204"/>
              </a:rPr>
              <a:t>column) and the number of cases (employees) with each Job Level value (under the </a:t>
            </a:r>
            <a:r>
              <a:rPr lang="en-US" sz="1350" dirty="0">
                <a:solidFill>
                  <a:srgbClr val="0070C0"/>
                </a:solidFill>
                <a:latin typeface="Calibri" panose="020F0502020204030204"/>
              </a:rPr>
              <a:t>Count of Job Level </a:t>
            </a:r>
            <a:r>
              <a:rPr lang="en-US" sz="1350" dirty="0">
                <a:solidFill>
                  <a:prstClr val="black"/>
                </a:solidFill>
                <a:latin typeface="Calibri" panose="020F0502020204030204"/>
              </a:rPr>
              <a:t>column).</a:t>
            </a:r>
          </a:p>
          <a:p>
            <a:pPr defTabSz="685800">
              <a:defRPr/>
            </a:pPr>
            <a:endParaRPr lang="en-US" sz="750" dirty="0">
              <a:solidFill>
                <a:prstClr val="black"/>
              </a:solidFill>
              <a:latin typeface="Calibri" panose="020F0502020204030204"/>
            </a:endParaRPr>
          </a:p>
          <a:p>
            <a:pPr defTabSz="685800">
              <a:defRPr/>
            </a:pPr>
            <a:r>
              <a:rPr lang="en-US" sz="1350" dirty="0">
                <a:latin typeface="Calibri" panose="020F0502020204030204"/>
              </a:rPr>
              <a:t>Note that the value 11 appears as Job Level value, which we know to be invalid. Further, note that one person has this value. Thus, we know that we would need to correct this value for one individual. All other Job Level values are within the range of acceptable values, which for this field is 1 through 5.</a:t>
            </a:r>
          </a:p>
        </p:txBody>
      </p:sp>
      <p:sp>
        <p:nvSpPr>
          <p:cNvPr id="6" name="Title 1"/>
          <p:cNvSpPr txBox="1">
            <a:spLocks/>
          </p:cNvSpPr>
          <p:nvPr/>
        </p:nvSpPr>
        <p:spPr>
          <a:xfrm>
            <a:off x="6348774" y="1070372"/>
            <a:ext cx="1767753"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base">
              <a:spcAft>
                <a:spcPct val="0"/>
              </a:spcAft>
              <a:defRPr/>
            </a:pPr>
            <a:r>
              <a:rPr lang="en-US" sz="3600" dirty="0">
                <a:solidFill>
                  <a:schemeClr val="accent5">
                    <a:lumMod val="75000"/>
                  </a:schemeClr>
                </a:solidFill>
              </a:rPr>
              <a:t>Step 24</a:t>
            </a:r>
          </a:p>
        </p:txBody>
      </p:sp>
      <p:sp>
        <p:nvSpPr>
          <p:cNvPr id="8" name="Right Arrow 7">
            <a:extLst>
              <a:ext uri="{FF2B5EF4-FFF2-40B4-BE49-F238E27FC236}">
                <a16:creationId xmlns:a16="http://schemas.microsoft.com/office/drawing/2014/main" xmlns="" id="{FAC51560-E218-4A59-A6CB-E1BA6C23265D}"/>
              </a:ext>
            </a:extLst>
          </p:cNvPr>
          <p:cNvSpPr/>
          <p:nvPr/>
        </p:nvSpPr>
        <p:spPr>
          <a:xfrm rot="10800000">
            <a:off x="341915" y="3862907"/>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ight Arrow 7">
            <a:extLst>
              <a:ext uri="{FF2B5EF4-FFF2-40B4-BE49-F238E27FC236}">
                <a16:creationId xmlns:a16="http://schemas.microsoft.com/office/drawing/2014/main" xmlns="" id="{F57708F5-1E6F-42A5-AF8F-70DFC70B94F6}"/>
              </a:ext>
            </a:extLst>
          </p:cNvPr>
          <p:cNvSpPr/>
          <p:nvPr/>
        </p:nvSpPr>
        <p:spPr>
          <a:xfrm rot="10800000">
            <a:off x="1764315" y="3862907"/>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27</a:t>
            </a:fld>
            <a:endParaRPr lang="en-US" dirty="0"/>
          </a:p>
        </p:txBody>
      </p:sp>
    </p:spTree>
    <p:extLst>
      <p:ext uri="{BB962C8B-B14F-4D97-AF65-F5344CB8AC3E}">
        <p14:creationId xmlns:p14="http://schemas.microsoft.com/office/powerpoint/2010/main" val="4040979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lumMod val="75000"/>
                  </a:schemeClr>
                </a:solidFill>
              </a:rPr>
              <a:t>Questions</a:t>
            </a:r>
          </a:p>
        </p:txBody>
      </p:sp>
      <p:sp>
        <p:nvSpPr>
          <p:cNvPr id="3" name="Content Placeholder 2"/>
          <p:cNvSpPr>
            <a:spLocks noGrp="1"/>
          </p:cNvSpPr>
          <p:nvPr>
            <p:ph idx="1"/>
          </p:nvPr>
        </p:nvSpPr>
        <p:spPr>
          <a:xfrm>
            <a:off x="266700" y="2226469"/>
            <a:ext cx="8629650" cy="3263504"/>
          </a:xfrm>
        </p:spPr>
        <p:txBody>
          <a:bodyPr>
            <a:normAutofit fontScale="55000" lnSpcReduction="20000"/>
          </a:bodyPr>
          <a:lstStyle/>
          <a:p>
            <a:pPr marL="0" indent="0">
              <a:buNone/>
            </a:pPr>
            <a:r>
              <a:rPr lang="en-US" dirty="0"/>
              <a:t>You just learned three different approaches to identifying potentially problematic/invalid data: (a) filtering, (b) data validation, and (c) PivotTable. Now you are ready to apply these approaches to the following fields in the table: Facility, Hire Date, Start Date, and Onboarding Completed. Be sure to revisit the definitions of the data fields that appear at the beginning of this tutorial in the Background section.</a:t>
            </a:r>
          </a:p>
          <a:p>
            <a:pPr marL="0" indent="0">
              <a:buNone/>
            </a:pPr>
            <a:endParaRPr lang="en-US" sz="825" dirty="0"/>
          </a:p>
          <a:p>
            <a:pPr marL="385763" indent="-385763">
              <a:buAutoNum type="arabicPeriod"/>
            </a:pPr>
            <a:r>
              <a:rPr lang="en-US" dirty="0"/>
              <a:t>Using the PivotTable approach and one other approach of your choosing (filtering or data validation</a:t>
            </a:r>
            <a:r>
              <a:rPr lang="en-US" dirty="0" smtClean="0"/>
              <a:t>), </a:t>
            </a:r>
            <a:r>
              <a:rPr lang="en-US" dirty="0"/>
              <a:t>identify any data integrity issues for the Facility, Hire Date, Start Date, and Onboarding Completion fields.</a:t>
            </a:r>
          </a:p>
          <a:p>
            <a:pPr marL="385763" indent="-385763">
              <a:buAutoNum type="arabicPeriod"/>
            </a:pPr>
            <a:r>
              <a:rPr lang="en-US" dirty="0"/>
              <a:t>Describe any data integrity issues you identified in each field, and make recommendations regarding what information you might use (within the data table itself or potentially in the organization at large) to correct data integrity issues, which ultimately cleans the data.</a:t>
            </a:r>
          </a:p>
          <a:p>
            <a:pPr marL="0" indent="0">
              <a:buNone/>
            </a:pPr>
            <a:endParaRPr lang="en-US" sz="825" dirty="0"/>
          </a:p>
        </p:txBody>
      </p:sp>
      <p:sp>
        <p:nvSpPr>
          <p:cNvPr id="5" name="Footer Placeholder 4"/>
          <p:cNvSpPr>
            <a:spLocks noGrp="1"/>
          </p:cNvSpPr>
          <p:nvPr>
            <p:ph type="ftr" sz="quarter" idx="10"/>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1"/>
          </p:nvPr>
        </p:nvSpPr>
        <p:spPr/>
        <p:txBody>
          <a:bodyPr/>
          <a:lstStyle/>
          <a:p>
            <a:fld id="{36AF09C5-D76C-4469-9022-20CD3FB43967}" type="slidenum">
              <a:rPr lang="en-US" smtClean="0"/>
              <a:t>28</a:t>
            </a:fld>
            <a:endParaRPr lang="en-US" dirty="0"/>
          </a:p>
        </p:txBody>
      </p:sp>
    </p:spTree>
    <p:extLst>
      <p:ext uri="{BB962C8B-B14F-4D97-AF65-F5344CB8AC3E}">
        <p14:creationId xmlns:p14="http://schemas.microsoft.com/office/powerpoint/2010/main" val="138270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lumMod val="75000"/>
                  </a:schemeClr>
                </a:solidFill>
              </a:rPr>
              <a:t>Background</a:t>
            </a:r>
          </a:p>
        </p:txBody>
      </p:sp>
      <p:sp>
        <p:nvSpPr>
          <p:cNvPr id="3" name="Content Placeholder 2"/>
          <p:cNvSpPr>
            <a:spLocks noGrp="1"/>
          </p:cNvSpPr>
          <p:nvPr>
            <p:ph idx="1"/>
          </p:nvPr>
        </p:nvSpPr>
        <p:spPr>
          <a:xfrm>
            <a:off x="266700" y="2226469"/>
            <a:ext cx="8629650" cy="3263504"/>
          </a:xfrm>
        </p:spPr>
        <p:txBody>
          <a:bodyPr>
            <a:normAutofit fontScale="62500" lnSpcReduction="20000"/>
          </a:bodyPr>
          <a:lstStyle/>
          <a:p>
            <a:pPr marL="0" indent="0">
              <a:buNone/>
            </a:pPr>
            <a:r>
              <a:rPr lang="en-US" dirty="0"/>
              <a:t>Here are the definitions for the data fields in the Employee Data table: </a:t>
            </a:r>
          </a:p>
          <a:p>
            <a:pPr lvl="1"/>
            <a:r>
              <a:rPr lang="en-US" b="1" dirty="0"/>
              <a:t>Employee ID</a:t>
            </a:r>
            <a:r>
              <a:rPr lang="en-US" dirty="0"/>
              <a:t> (unique identifier for employee)</a:t>
            </a:r>
          </a:p>
          <a:p>
            <a:pPr lvl="1"/>
            <a:r>
              <a:rPr lang="en-US" b="1" dirty="0"/>
              <a:t>Last Name </a:t>
            </a:r>
            <a:r>
              <a:rPr lang="en-US" dirty="0"/>
              <a:t>(last name of employee)</a:t>
            </a:r>
          </a:p>
          <a:p>
            <a:pPr lvl="1"/>
            <a:r>
              <a:rPr lang="en-US" b="1" dirty="0"/>
              <a:t>First Name </a:t>
            </a:r>
            <a:r>
              <a:rPr lang="en-US" dirty="0"/>
              <a:t>(first name of employee)</a:t>
            </a:r>
          </a:p>
          <a:p>
            <a:pPr lvl="1"/>
            <a:r>
              <a:rPr lang="en-US" b="1" dirty="0"/>
              <a:t>Job Level </a:t>
            </a:r>
            <a:r>
              <a:rPr lang="en-US" dirty="0"/>
              <a:t>(level at which an employee’s current job is classified; can range from 1 [</a:t>
            </a:r>
            <a:r>
              <a:rPr lang="en-US" i="1" dirty="0"/>
              <a:t>lowest</a:t>
            </a:r>
            <a:r>
              <a:rPr lang="en-US" dirty="0"/>
              <a:t>] to 5 [</a:t>
            </a:r>
            <a:r>
              <a:rPr lang="en-US" i="1" dirty="0"/>
              <a:t>highest</a:t>
            </a:r>
            <a:r>
              <a:rPr lang="en-US" dirty="0"/>
              <a:t>])</a:t>
            </a:r>
          </a:p>
          <a:p>
            <a:pPr lvl="1"/>
            <a:r>
              <a:rPr lang="en-US" b="1" dirty="0"/>
              <a:t>Facility</a:t>
            </a:r>
            <a:r>
              <a:rPr lang="en-US" dirty="0"/>
              <a:t> (location of facility where employee currently works)</a:t>
            </a:r>
          </a:p>
          <a:p>
            <a:pPr lvl="1"/>
            <a:r>
              <a:rPr lang="en-US" b="1" dirty="0"/>
              <a:t>Hire Date </a:t>
            </a:r>
            <a:r>
              <a:rPr lang="en-US" dirty="0"/>
              <a:t>(hire date of employee)</a:t>
            </a:r>
          </a:p>
          <a:p>
            <a:pPr lvl="1"/>
            <a:r>
              <a:rPr lang="en-US" b="1" dirty="0"/>
              <a:t>Start Date </a:t>
            </a:r>
            <a:r>
              <a:rPr lang="en-US" dirty="0"/>
              <a:t>(first day of work for employee)</a:t>
            </a:r>
          </a:p>
          <a:p>
            <a:pPr lvl="1"/>
            <a:r>
              <a:rPr lang="en-US" b="1" dirty="0"/>
              <a:t>Onboarding Completed </a:t>
            </a:r>
            <a:r>
              <a:rPr lang="en-US" dirty="0"/>
              <a:t>(completion of new-employee onboarding training module; Yes = module completed, No = module not completed)</a:t>
            </a:r>
          </a:p>
        </p:txBody>
      </p:sp>
      <p:sp>
        <p:nvSpPr>
          <p:cNvPr id="5" name="Footer Placeholder 4"/>
          <p:cNvSpPr>
            <a:spLocks noGrp="1"/>
          </p:cNvSpPr>
          <p:nvPr>
            <p:ph type="ftr" sz="quarter" idx="10"/>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1"/>
          </p:nvPr>
        </p:nvSpPr>
        <p:spPr/>
        <p:txBody>
          <a:bodyPr/>
          <a:lstStyle/>
          <a:p>
            <a:fld id="{36AF09C5-D76C-4469-9022-20CD3FB43967}" type="slidenum">
              <a:rPr lang="en-US" smtClean="0"/>
              <a:t>3</a:t>
            </a:fld>
            <a:endParaRPr lang="en-US" dirty="0"/>
          </a:p>
        </p:txBody>
      </p:sp>
    </p:spTree>
    <p:extLst>
      <p:ext uri="{BB962C8B-B14F-4D97-AF65-F5344CB8AC3E}">
        <p14:creationId xmlns:p14="http://schemas.microsoft.com/office/powerpoint/2010/main" val="90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7501" y="1924735"/>
            <a:ext cx="3670300" cy="2192908"/>
          </a:xfrm>
          <a:prstGeom prst="rect">
            <a:avLst/>
          </a:prstGeom>
          <a:noFill/>
        </p:spPr>
        <p:txBody>
          <a:bodyPr wrap="square" rtlCol="0">
            <a:spAutoFit/>
          </a:bodyPr>
          <a:lstStyle/>
          <a:p>
            <a:r>
              <a:rPr lang="en-US" sz="1350" dirty="0"/>
              <a:t>Open the Excel workbook titled “Chapter </a:t>
            </a:r>
            <a:r>
              <a:rPr lang="en-US" sz="1350" dirty="0" smtClean="0"/>
              <a:t>3--Excel </a:t>
            </a:r>
            <a:r>
              <a:rPr lang="en-US" sz="1350" dirty="0"/>
              <a:t>Extension.xlsx”.</a:t>
            </a:r>
          </a:p>
          <a:p>
            <a:endParaRPr lang="en-US" sz="750" dirty="0"/>
          </a:p>
          <a:p>
            <a:r>
              <a:rPr lang="en-US" sz="1350" dirty="0"/>
              <a:t>Review the data fields in the </a:t>
            </a:r>
            <a:r>
              <a:rPr lang="en-US" sz="1350" dirty="0" smtClean="0"/>
              <a:t>table, </a:t>
            </a:r>
            <a:r>
              <a:rPr lang="en-US" sz="1350" dirty="0"/>
              <a:t>and refer to the field definitions in the Background Section of this tutorial.</a:t>
            </a:r>
          </a:p>
          <a:p>
            <a:endParaRPr lang="en-US" sz="750" dirty="0"/>
          </a:p>
          <a:p>
            <a:r>
              <a:rPr lang="en-US" sz="1350" dirty="0"/>
              <a:t>Note that each row below the column names represents a unique employee, where the total number of employees is 15.</a:t>
            </a:r>
          </a:p>
          <a:p>
            <a:pPr lvl="1"/>
            <a:endParaRPr lang="en-US" sz="1350" dirty="0"/>
          </a:p>
        </p:txBody>
      </p:sp>
      <p:sp>
        <p:nvSpPr>
          <p:cNvPr id="6" name="Title 1"/>
          <p:cNvSpPr txBox="1">
            <a:spLocks/>
          </p:cNvSpPr>
          <p:nvPr/>
        </p:nvSpPr>
        <p:spPr>
          <a:xfrm>
            <a:off x="6472238" y="1070372"/>
            <a:ext cx="160972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1</a:t>
            </a:r>
          </a:p>
        </p:txBody>
      </p:sp>
      <p:pic>
        <p:nvPicPr>
          <p:cNvPr id="3" name="Picture 2">
            <a:extLst>
              <a:ext uri="{FF2B5EF4-FFF2-40B4-BE49-F238E27FC236}">
                <a16:creationId xmlns:a16="http://schemas.microsoft.com/office/drawing/2014/main" xmlns="" id="{23F66458-3E70-4826-8839-DBD295BCBEFB}"/>
              </a:ext>
            </a:extLst>
          </p:cNvPr>
          <p:cNvPicPr>
            <a:picLocks noChangeAspect="1"/>
          </p:cNvPicPr>
          <p:nvPr/>
        </p:nvPicPr>
        <p:blipFill>
          <a:blip r:embed="rId2"/>
          <a:stretch>
            <a:fillRect/>
          </a:stretch>
        </p:blipFill>
        <p:spPr>
          <a:xfrm>
            <a:off x="0" y="1521619"/>
            <a:ext cx="5300663" cy="4479131"/>
          </a:xfrm>
          <a:prstGeom prst="rect">
            <a:avLst/>
          </a:prstGeom>
        </p:spPr>
      </p:pic>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4</a:t>
            </a:fld>
            <a:endParaRPr lang="en-US" dirty="0"/>
          </a:p>
        </p:txBody>
      </p:sp>
    </p:spTree>
    <p:extLst>
      <p:ext uri="{BB962C8B-B14F-4D97-AF65-F5344CB8AC3E}">
        <p14:creationId xmlns:p14="http://schemas.microsoft.com/office/powerpoint/2010/main" val="166047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7501" y="1924735"/>
            <a:ext cx="3670300" cy="2192908"/>
          </a:xfrm>
          <a:prstGeom prst="rect">
            <a:avLst/>
          </a:prstGeom>
          <a:noFill/>
        </p:spPr>
        <p:txBody>
          <a:bodyPr wrap="square" rtlCol="0">
            <a:spAutoFit/>
          </a:bodyPr>
          <a:lstStyle/>
          <a:p>
            <a:r>
              <a:rPr lang="en-US" sz="1350" dirty="0"/>
              <a:t>Let’s begin by using the filter feature of Excel to determine whether the data within a field needs to be cleaned.</a:t>
            </a:r>
          </a:p>
          <a:p>
            <a:endParaRPr lang="en-US" sz="750" dirty="0"/>
          </a:p>
          <a:p>
            <a:r>
              <a:rPr lang="en-US" sz="1350" dirty="0"/>
              <a:t>Select the Job Level field by clicking on the box containing the letter above that column, which in this case happens to be </a:t>
            </a:r>
            <a:r>
              <a:rPr lang="en-US" sz="1350" dirty="0">
                <a:solidFill>
                  <a:srgbClr val="0070C0"/>
                </a:solidFill>
              </a:rPr>
              <a:t>D</a:t>
            </a:r>
            <a:r>
              <a:rPr lang="en-US" sz="1350" dirty="0"/>
              <a:t>.</a:t>
            </a:r>
          </a:p>
          <a:p>
            <a:endParaRPr lang="en-US" sz="750" dirty="0"/>
          </a:p>
          <a:p>
            <a:r>
              <a:rPr lang="en-US" sz="1350" dirty="0"/>
              <a:t>Alternatively, you could select all of the columns to apply filters to all fields in the table.</a:t>
            </a:r>
          </a:p>
          <a:p>
            <a:pPr lvl="1"/>
            <a:endParaRPr lang="en-US" sz="1350" dirty="0"/>
          </a:p>
        </p:txBody>
      </p:sp>
      <p:sp>
        <p:nvSpPr>
          <p:cNvPr id="6" name="Title 1"/>
          <p:cNvSpPr txBox="1">
            <a:spLocks/>
          </p:cNvSpPr>
          <p:nvPr/>
        </p:nvSpPr>
        <p:spPr>
          <a:xfrm>
            <a:off x="6472238" y="1070372"/>
            <a:ext cx="160972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2</a:t>
            </a:r>
          </a:p>
        </p:txBody>
      </p:sp>
      <p:pic>
        <p:nvPicPr>
          <p:cNvPr id="7" name="Picture 6">
            <a:extLst>
              <a:ext uri="{FF2B5EF4-FFF2-40B4-BE49-F238E27FC236}">
                <a16:creationId xmlns:a16="http://schemas.microsoft.com/office/drawing/2014/main" xmlns="" id="{2C57FC7F-75D7-4B9D-8E90-CFB95344AE64}"/>
              </a:ext>
            </a:extLst>
          </p:cNvPr>
          <p:cNvPicPr>
            <a:picLocks noChangeAspect="1"/>
          </p:cNvPicPr>
          <p:nvPr/>
        </p:nvPicPr>
        <p:blipFill>
          <a:blip r:embed="rId2"/>
          <a:stretch>
            <a:fillRect/>
          </a:stretch>
        </p:blipFill>
        <p:spPr>
          <a:xfrm>
            <a:off x="0" y="1521619"/>
            <a:ext cx="5300663" cy="4479131"/>
          </a:xfrm>
          <a:prstGeom prst="rect">
            <a:avLst/>
          </a:prstGeom>
        </p:spPr>
      </p:pic>
      <p:sp>
        <p:nvSpPr>
          <p:cNvPr id="8" name="Right Arrow 7">
            <a:extLst>
              <a:ext uri="{FF2B5EF4-FFF2-40B4-BE49-F238E27FC236}">
                <a16:creationId xmlns:a16="http://schemas.microsoft.com/office/drawing/2014/main" xmlns="" id="{7F2407BD-8EE3-4230-A10C-34A323E8B617}"/>
              </a:ext>
            </a:extLst>
          </p:cNvPr>
          <p:cNvSpPr/>
          <p:nvPr/>
        </p:nvSpPr>
        <p:spPr>
          <a:xfrm rot="5400000">
            <a:off x="1880220" y="2386809"/>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5</a:t>
            </a:fld>
            <a:endParaRPr lang="en-US" dirty="0"/>
          </a:p>
        </p:txBody>
      </p:sp>
    </p:spTree>
    <p:extLst>
      <p:ext uri="{BB962C8B-B14F-4D97-AF65-F5344CB8AC3E}">
        <p14:creationId xmlns:p14="http://schemas.microsoft.com/office/powerpoint/2010/main" val="152682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F0EC22E-03AD-4A98-8BC9-33A74E1E9873}"/>
              </a:ext>
            </a:extLst>
          </p:cNvPr>
          <p:cNvPicPr>
            <a:picLocks noChangeAspect="1"/>
          </p:cNvPicPr>
          <p:nvPr/>
        </p:nvPicPr>
        <p:blipFill>
          <a:blip r:embed="rId2"/>
          <a:stretch>
            <a:fillRect/>
          </a:stretch>
        </p:blipFill>
        <p:spPr>
          <a:xfrm>
            <a:off x="0" y="1521619"/>
            <a:ext cx="5300663" cy="4479131"/>
          </a:xfrm>
          <a:prstGeom prst="rect">
            <a:avLst/>
          </a:prstGeom>
        </p:spPr>
      </p:pic>
      <p:sp>
        <p:nvSpPr>
          <p:cNvPr id="5" name="TextBox 4"/>
          <p:cNvSpPr txBox="1"/>
          <p:nvPr/>
        </p:nvSpPr>
        <p:spPr>
          <a:xfrm>
            <a:off x="5397501" y="1924735"/>
            <a:ext cx="3670300" cy="830997"/>
          </a:xfrm>
          <a:prstGeom prst="rect">
            <a:avLst/>
          </a:prstGeom>
          <a:noFill/>
        </p:spPr>
        <p:txBody>
          <a:bodyPr wrap="square" rtlCol="0">
            <a:spAutoFit/>
          </a:bodyPr>
          <a:lstStyle/>
          <a:p>
            <a:r>
              <a:rPr lang="en-US" sz="1350" dirty="0"/>
              <a:t>Click on the </a:t>
            </a:r>
            <a:r>
              <a:rPr lang="en-US" sz="1350" dirty="0">
                <a:solidFill>
                  <a:srgbClr val="0070C0"/>
                </a:solidFill>
              </a:rPr>
              <a:t>Data</a:t>
            </a:r>
            <a:r>
              <a:rPr lang="en-US" sz="1350" dirty="0"/>
              <a:t> tab.</a:t>
            </a:r>
          </a:p>
          <a:p>
            <a:endParaRPr lang="en-US" sz="750" dirty="0"/>
          </a:p>
          <a:p>
            <a:r>
              <a:rPr lang="en-US" sz="1350" dirty="0"/>
              <a:t>Click on the </a:t>
            </a:r>
            <a:r>
              <a:rPr lang="en-US" sz="1350" dirty="0">
                <a:solidFill>
                  <a:srgbClr val="0070C0"/>
                </a:solidFill>
              </a:rPr>
              <a:t>Filter</a:t>
            </a:r>
            <a:r>
              <a:rPr lang="en-US" sz="1350" dirty="0"/>
              <a:t> button.</a:t>
            </a:r>
          </a:p>
          <a:p>
            <a:pPr lvl="1"/>
            <a:endParaRPr lang="en-US" sz="1350" dirty="0"/>
          </a:p>
        </p:txBody>
      </p:sp>
      <p:sp>
        <p:nvSpPr>
          <p:cNvPr id="6" name="Title 1"/>
          <p:cNvSpPr txBox="1">
            <a:spLocks/>
          </p:cNvSpPr>
          <p:nvPr/>
        </p:nvSpPr>
        <p:spPr>
          <a:xfrm>
            <a:off x="6472238" y="1070372"/>
            <a:ext cx="160972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3</a:t>
            </a:r>
          </a:p>
        </p:txBody>
      </p:sp>
      <p:sp>
        <p:nvSpPr>
          <p:cNvPr id="8" name="Right Arrow 7">
            <a:extLst>
              <a:ext uri="{FF2B5EF4-FFF2-40B4-BE49-F238E27FC236}">
                <a16:creationId xmlns:a16="http://schemas.microsoft.com/office/drawing/2014/main" xmlns="" id="{7F2407BD-8EE3-4230-A10C-34A323E8B617}"/>
              </a:ext>
            </a:extLst>
          </p:cNvPr>
          <p:cNvSpPr/>
          <p:nvPr/>
        </p:nvSpPr>
        <p:spPr>
          <a:xfrm rot="2524433">
            <a:off x="1702421" y="1348382"/>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ight Arrow 7">
            <a:extLst>
              <a:ext uri="{FF2B5EF4-FFF2-40B4-BE49-F238E27FC236}">
                <a16:creationId xmlns:a16="http://schemas.microsoft.com/office/drawing/2014/main" xmlns="" id="{C1BC94EF-D310-4232-91F0-2A6D325922E3}"/>
              </a:ext>
            </a:extLst>
          </p:cNvPr>
          <p:cNvSpPr/>
          <p:nvPr/>
        </p:nvSpPr>
        <p:spPr>
          <a:xfrm rot="12018756">
            <a:off x="2496263" y="2120151"/>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6</a:t>
            </a:fld>
            <a:endParaRPr lang="en-US" dirty="0"/>
          </a:p>
        </p:txBody>
      </p:sp>
    </p:spTree>
    <p:extLst>
      <p:ext uri="{BB962C8B-B14F-4D97-AF65-F5344CB8AC3E}">
        <p14:creationId xmlns:p14="http://schemas.microsoft.com/office/powerpoint/2010/main" val="379634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7501" y="1924735"/>
            <a:ext cx="3670300" cy="923330"/>
          </a:xfrm>
          <a:prstGeom prst="rect">
            <a:avLst/>
          </a:prstGeom>
          <a:noFill/>
        </p:spPr>
        <p:txBody>
          <a:bodyPr wrap="square" rtlCol="0">
            <a:spAutoFit/>
          </a:bodyPr>
          <a:lstStyle/>
          <a:p>
            <a:r>
              <a:rPr lang="en-US" sz="1350" dirty="0"/>
              <a:t>You should now see box with a triangle in the lower left corner of the column name you selected, which in this case is Job Level.</a:t>
            </a:r>
          </a:p>
          <a:p>
            <a:pPr lvl="1"/>
            <a:endParaRPr lang="en-US" sz="1350" dirty="0"/>
          </a:p>
        </p:txBody>
      </p:sp>
      <p:sp>
        <p:nvSpPr>
          <p:cNvPr id="6" name="Title 1"/>
          <p:cNvSpPr txBox="1">
            <a:spLocks/>
          </p:cNvSpPr>
          <p:nvPr/>
        </p:nvSpPr>
        <p:spPr>
          <a:xfrm>
            <a:off x="6472238" y="1070372"/>
            <a:ext cx="160972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4</a:t>
            </a:r>
          </a:p>
        </p:txBody>
      </p:sp>
      <p:pic>
        <p:nvPicPr>
          <p:cNvPr id="3" name="Picture 2">
            <a:extLst>
              <a:ext uri="{FF2B5EF4-FFF2-40B4-BE49-F238E27FC236}">
                <a16:creationId xmlns:a16="http://schemas.microsoft.com/office/drawing/2014/main" xmlns="" id="{0552F393-E20A-4206-AF0D-5F67A7F4D096}"/>
              </a:ext>
            </a:extLst>
          </p:cNvPr>
          <p:cNvPicPr>
            <a:picLocks noChangeAspect="1"/>
          </p:cNvPicPr>
          <p:nvPr/>
        </p:nvPicPr>
        <p:blipFill>
          <a:blip r:embed="rId2"/>
          <a:stretch>
            <a:fillRect/>
          </a:stretch>
        </p:blipFill>
        <p:spPr>
          <a:xfrm>
            <a:off x="0" y="1521619"/>
            <a:ext cx="5300663" cy="4479131"/>
          </a:xfrm>
          <a:prstGeom prst="rect">
            <a:avLst/>
          </a:prstGeom>
        </p:spPr>
      </p:pic>
      <p:sp>
        <p:nvSpPr>
          <p:cNvPr id="8" name="Right Arrow 7">
            <a:extLst>
              <a:ext uri="{FF2B5EF4-FFF2-40B4-BE49-F238E27FC236}">
                <a16:creationId xmlns:a16="http://schemas.microsoft.com/office/drawing/2014/main" xmlns="" id="{7F2407BD-8EE3-4230-A10C-34A323E8B617}"/>
              </a:ext>
            </a:extLst>
          </p:cNvPr>
          <p:cNvSpPr/>
          <p:nvPr/>
        </p:nvSpPr>
        <p:spPr>
          <a:xfrm rot="7827320">
            <a:off x="2286792" y="2795125"/>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7</a:t>
            </a:fld>
            <a:endParaRPr lang="en-US" dirty="0"/>
          </a:p>
        </p:txBody>
      </p:sp>
    </p:spTree>
    <p:extLst>
      <p:ext uri="{BB962C8B-B14F-4D97-AF65-F5344CB8AC3E}">
        <p14:creationId xmlns:p14="http://schemas.microsoft.com/office/powerpoint/2010/main" val="398836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C8640E-5350-4DAA-80C8-171FBC27B743}"/>
              </a:ext>
            </a:extLst>
          </p:cNvPr>
          <p:cNvPicPr>
            <a:picLocks noChangeAspect="1"/>
          </p:cNvPicPr>
          <p:nvPr/>
        </p:nvPicPr>
        <p:blipFill>
          <a:blip r:embed="rId2"/>
          <a:stretch>
            <a:fillRect/>
          </a:stretch>
        </p:blipFill>
        <p:spPr>
          <a:xfrm>
            <a:off x="-7145" y="1243012"/>
            <a:ext cx="5314950" cy="4757738"/>
          </a:xfrm>
          <a:prstGeom prst="rect">
            <a:avLst/>
          </a:prstGeom>
        </p:spPr>
      </p:pic>
      <p:sp>
        <p:nvSpPr>
          <p:cNvPr id="5" name="TextBox 4"/>
          <p:cNvSpPr txBox="1"/>
          <p:nvPr/>
        </p:nvSpPr>
        <p:spPr>
          <a:xfrm>
            <a:off x="5397501" y="1924735"/>
            <a:ext cx="3670300" cy="3439403"/>
          </a:xfrm>
          <a:prstGeom prst="rect">
            <a:avLst/>
          </a:prstGeom>
          <a:noFill/>
        </p:spPr>
        <p:txBody>
          <a:bodyPr wrap="square" rtlCol="0">
            <a:spAutoFit/>
          </a:bodyPr>
          <a:lstStyle/>
          <a:p>
            <a:r>
              <a:rPr lang="en-US" sz="1350" dirty="0"/>
              <a:t>Click on the box with a triangle in the lower left corner of the column name you selected.</a:t>
            </a:r>
          </a:p>
          <a:p>
            <a:endParaRPr lang="en-US" sz="750" dirty="0"/>
          </a:p>
          <a:p>
            <a:r>
              <a:rPr lang="en-US" sz="1350" dirty="0"/>
              <a:t>Note that a window appears with options to sort the data by different attributes as well as to filter the data by different attributes.</a:t>
            </a:r>
          </a:p>
          <a:p>
            <a:endParaRPr lang="en-US" sz="750" dirty="0"/>
          </a:p>
          <a:p>
            <a:r>
              <a:rPr lang="en-US" sz="1350" dirty="0"/>
              <a:t>If you recall from the definitions of the data fields at the beginning of this tutorial, there are only five possible job levels, which range from 1 to 5. Note that 11 appears as one of the job levels, which is “out of bounds.” Perhaps the person who entered the job level accidentally hit 11 instead of 1 or misunderstood the job levels.</a:t>
            </a:r>
          </a:p>
          <a:p>
            <a:endParaRPr lang="en-US" sz="1350" dirty="0"/>
          </a:p>
          <a:p>
            <a:r>
              <a:rPr lang="en-US" sz="1350" dirty="0"/>
              <a:t>Let’s select only the 11 value by unselecting all other boxes next to the other values. </a:t>
            </a:r>
          </a:p>
        </p:txBody>
      </p:sp>
      <p:sp>
        <p:nvSpPr>
          <p:cNvPr id="6" name="Title 1"/>
          <p:cNvSpPr txBox="1">
            <a:spLocks/>
          </p:cNvSpPr>
          <p:nvPr/>
        </p:nvSpPr>
        <p:spPr>
          <a:xfrm>
            <a:off x="6472238" y="1070372"/>
            <a:ext cx="160972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5</a:t>
            </a:r>
          </a:p>
        </p:txBody>
      </p:sp>
      <p:sp>
        <p:nvSpPr>
          <p:cNvPr id="8" name="Right Arrow 7">
            <a:extLst>
              <a:ext uri="{FF2B5EF4-FFF2-40B4-BE49-F238E27FC236}">
                <a16:creationId xmlns:a16="http://schemas.microsoft.com/office/drawing/2014/main" xmlns="" id="{7F2407BD-8EE3-4230-A10C-34A323E8B617}"/>
              </a:ext>
            </a:extLst>
          </p:cNvPr>
          <p:cNvSpPr/>
          <p:nvPr/>
        </p:nvSpPr>
        <p:spPr>
          <a:xfrm rot="7827320">
            <a:off x="2312190" y="2520277"/>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8</a:t>
            </a:fld>
            <a:endParaRPr lang="en-US" dirty="0"/>
          </a:p>
        </p:txBody>
      </p:sp>
    </p:spTree>
    <p:extLst>
      <p:ext uri="{BB962C8B-B14F-4D97-AF65-F5344CB8AC3E}">
        <p14:creationId xmlns:p14="http://schemas.microsoft.com/office/powerpoint/2010/main" val="153011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EC40830-3D93-403A-BC53-08D0AA126B6B}"/>
              </a:ext>
            </a:extLst>
          </p:cNvPr>
          <p:cNvPicPr>
            <a:picLocks noChangeAspect="1"/>
          </p:cNvPicPr>
          <p:nvPr/>
        </p:nvPicPr>
        <p:blipFill>
          <a:blip r:embed="rId2"/>
          <a:stretch>
            <a:fillRect/>
          </a:stretch>
        </p:blipFill>
        <p:spPr>
          <a:xfrm>
            <a:off x="0" y="1235869"/>
            <a:ext cx="5329238" cy="4764881"/>
          </a:xfrm>
          <a:prstGeom prst="rect">
            <a:avLst/>
          </a:prstGeom>
        </p:spPr>
      </p:pic>
      <p:sp>
        <p:nvSpPr>
          <p:cNvPr id="5" name="TextBox 4"/>
          <p:cNvSpPr txBox="1"/>
          <p:nvPr/>
        </p:nvSpPr>
        <p:spPr>
          <a:xfrm>
            <a:off x="5397501" y="1924735"/>
            <a:ext cx="3670300" cy="1661993"/>
          </a:xfrm>
          <a:prstGeom prst="rect">
            <a:avLst/>
          </a:prstGeom>
          <a:noFill/>
        </p:spPr>
        <p:txBody>
          <a:bodyPr wrap="square" rtlCol="0">
            <a:spAutoFit/>
          </a:bodyPr>
          <a:lstStyle/>
          <a:p>
            <a:r>
              <a:rPr lang="en-US" sz="1350" dirty="0"/>
              <a:t>Let’s select only the 11 value by unselecting all other boxes next to the other values. This will filter out everyone who does not have a job level value of 11. The most efficient way to do this is to click on the box next to </a:t>
            </a:r>
            <a:r>
              <a:rPr lang="en-US" sz="1350" dirty="0">
                <a:solidFill>
                  <a:srgbClr val="0070C0"/>
                </a:solidFill>
              </a:rPr>
              <a:t>(Select All)</a:t>
            </a:r>
            <a:r>
              <a:rPr lang="en-US" sz="1350" dirty="0"/>
              <a:t>, followed by clicking on the box next to 11.</a:t>
            </a:r>
          </a:p>
          <a:p>
            <a:endParaRPr lang="en-US" sz="750" dirty="0"/>
          </a:p>
          <a:p>
            <a:r>
              <a:rPr lang="en-US" sz="1350" dirty="0"/>
              <a:t>Click </a:t>
            </a:r>
            <a:r>
              <a:rPr lang="en-US" sz="1350" dirty="0">
                <a:solidFill>
                  <a:srgbClr val="0070C0"/>
                </a:solidFill>
              </a:rPr>
              <a:t>OK</a:t>
            </a:r>
            <a:r>
              <a:rPr lang="en-US" sz="1350" dirty="0"/>
              <a:t>.</a:t>
            </a:r>
          </a:p>
        </p:txBody>
      </p:sp>
      <p:sp>
        <p:nvSpPr>
          <p:cNvPr id="6" name="Title 1"/>
          <p:cNvSpPr txBox="1">
            <a:spLocks/>
          </p:cNvSpPr>
          <p:nvPr/>
        </p:nvSpPr>
        <p:spPr>
          <a:xfrm>
            <a:off x="6472238" y="1070372"/>
            <a:ext cx="160972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US" sz="3600" dirty="0">
                <a:solidFill>
                  <a:schemeClr val="accent5">
                    <a:lumMod val="75000"/>
                  </a:schemeClr>
                </a:solidFill>
              </a:rPr>
              <a:t>Step 6</a:t>
            </a:r>
          </a:p>
        </p:txBody>
      </p:sp>
      <p:sp>
        <p:nvSpPr>
          <p:cNvPr id="8" name="Right Arrow 7">
            <a:extLst>
              <a:ext uri="{FF2B5EF4-FFF2-40B4-BE49-F238E27FC236}">
                <a16:creationId xmlns:a16="http://schemas.microsoft.com/office/drawing/2014/main" xmlns="" id="{7F2407BD-8EE3-4230-A10C-34A323E8B617}"/>
              </a:ext>
            </a:extLst>
          </p:cNvPr>
          <p:cNvSpPr/>
          <p:nvPr/>
        </p:nvSpPr>
        <p:spPr>
          <a:xfrm rot="2968376">
            <a:off x="329397" y="4698513"/>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ight Arrow 7">
            <a:extLst>
              <a:ext uri="{FF2B5EF4-FFF2-40B4-BE49-F238E27FC236}">
                <a16:creationId xmlns:a16="http://schemas.microsoft.com/office/drawing/2014/main" xmlns="" id="{14F68E78-0C86-446A-AFE1-4521172A3874}"/>
              </a:ext>
            </a:extLst>
          </p:cNvPr>
          <p:cNvSpPr/>
          <p:nvPr/>
        </p:nvSpPr>
        <p:spPr>
          <a:xfrm rot="7575114">
            <a:off x="1499389" y="5152792"/>
            <a:ext cx="727078"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9</a:t>
            </a:fld>
            <a:endParaRPr lang="en-US" dirty="0"/>
          </a:p>
        </p:txBody>
      </p:sp>
    </p:spTree>
    <p:extLst>
      <p:ext uri="{BB962C8B-B14F-4D97-AF65-F5344CB8AC3E}">
        <p14:creationId xmlns:p14="http://schemas.microsoft.com/office/powerpoint/2010/main" val="213163075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C5AD160-03EC-4592-ABE5-0F14BDE6028B}" vid="{22DC304E-35E8-44D8-A4EB-A891A666CE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385</TotalTime>
  <Words>2105</Words>
  <Application>Microsoft Office PowerPoint</Application>
  <PresentationFormat>On-screen Show (4:3)</PresentationFormat>
  <Paragraphs>204</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Theme1</vt:lpstr>
      <vt:lpstr>Chapter 3  Excel Extension: Now You Try!</vt:lpstr>
      <vt:lpstr>Background</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Caughlin</dc:creator>
  <cp:lastModifiedBy>Kanimozhi Madhanakumar</cp:lastModifiedBy>
  <cp:revision>91</cp:revision>
  <dcterms:created xsi:type="dcterms:W3CDTF">2017-03-18T00:25:05Z</dcterms:created>
  <dcterms:modified xsi:type="dcterms:W3CDTF">2019-11-27T02:54:42Z</dcterms:modified>
</cp:coreProperties>
</file>