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22"/>
  </p:notesMasterIdLst>
  <p:sldIdLst>
    <p:sldId id="275" r:id="rId2"/>
    <p:sldId id="282" r:id="rId3"/>
    <p:sldId id="257"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28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70" d="100"/>
          <a:sy n="70"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F0EFB2-D245-4D4B-A2E2-FA6F0E7C61FB}" type="datetimeFigureOut">
              <a:rPr lang="en-US" smtClean="0"/>
              <a:t>12/3/2019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23FFA3-E170-40F5-9D58-7102F790CE0C}" type="slidenum">
              <a:rPr lang="en-US" smtClean="0"/>
              <a:t>‹#›</a:t>
            </a:fld>
            <a:endParaRPr lang="en-US" dirty="0"/>
          </a:p>
        </p:txBody>
      </p:sp>
    </p:spTree>
    <p:extLst>
      <p:ext uri="{BB962C8B-B14F-4D97-AF65-F5344CB8AC3E}">
        <p14:creationId xmlns:p14="http://schemas.microsoft.com/office/powerpoint/2010/main" val="1525379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a:extLst>
              <a:ext uri="{FF2B5EF4-FFF2-40B4-BE49-F238E27FC236}">
                <a16:creationId xmlns="" xmlns:a16="http://schemas.microsoft.com/office/drawing/2014/main" id="{FC64A8EC-2933-D046-BD5C-E4A09273809E}"/>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 xmlns:a16="http://schemas.microsoft.com/office/drawing/2014/main" id="{D7470CBF-8407-7D42-9139-3B3A1DD4DC00}"/>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1416202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57200" y="1981200"/>
            <a:ext cx="82296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a:extLst>
              <a:ext uri="{FF2B5EF4-FFF2-40B4-BE49-F238E27FC236}">
                <a16:creationId xmlns="" xmlns:a16="http://schemas.microsoft.com/office/drawing/2014/main" id="{6CD498F4-408C-7943-832C-94C8FF70E5DC}"/>
              </a:ext>
            </a:extLst>
          </p:cNvPr>
          <p:cNvSpPr>
            <a:spLocks noGrp="1"/>
          </p:cNvSpPr>
          <p:nvPr>
            <p:ph type="ftr" sz="quarter" idx="10"/>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5" name="Slide Number Placeholder 5">
            <a:extLst>
              <a:ext uri="{FF2B5EF4-FFF2-40B4-BE49-F238E27FC236}">
                <a16:creationId xmlns="" xmlns:a16="http://schemas.microsoft.com/office/drawing/2014/main" id="{5C9611B1-4122-7843-B869-BDAAA39A920A}"/>
              </a:ext>
            </a:extLst>
          </p:cNvPr>
          <p:cNvSpPr>
            <a:spLocks noGrp="1"/>
          </p:cNvSpPr>
          <p:nvPr>
            <p:ph type="sldNum" sz="quarter" idx="11"/>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275667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lstStyle>
            <a:lvl1pPr algn="ctr">
              <a:defRPr sz="6000" b="0" cap="none" baseline="0"/>
            </a:lvl1pPr>
          </a:lstStyle>
          <a:p>
            <a:r>
              <a:rPr lang="en-US" smtClean="0"/>
              <a:t>Click to edit Master title style</a:t>
            </a:r>
            <a:endParaRPr dirty="0"/>
          </a:p>
        </p:txBody>
      </p:sp>
      <p:sp>
        <p:nvSpPr>
          <p:cNvPr id="3" name="Text Placeholder 2"/>
          <p:cNvSpPr>
            <a:spLocks noGrp="1"/>
          </p:cNvSpPr>
          <p:nvPr>
            <p:ph type="body" idx="1"/>
          </p:nvPr>
        </p:nvSpPr>
        <p:spPr>
          <a:xfrm>
            <a:off x="498475" y="3654519"/>
            <a:ext cx="8147050" cy="1500187"/>
          </a:xfrm>
        </p:spPr>
        <p:txBody>
          <a:bodyPr>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a:extLst>
              <a:ext uri="{FF2B5EF4-FFF2-40B4-BE49-F238E27FC236}">
                <a16:creationId xmlns="" xmlns:a16="http://schemas.microsoft.com/office/drawing/2014/main" id="{CC4D1069-5247-A340-AB0D-95C13C1EAB47}"/>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 xmlns:a16="http://schemas.microsoft.com/office/drawing/2014/main" id="{AA273F20-C047-BE45-B12C-BB64B78BE7E2}"/>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1469274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Footer Placeholder 4">
            <a:extLst>
              <a:ext uri="{FF2B5EF4-FFF2-40B4-BE49-F238E27FC236}">
                <a16:creationId xmlns="" xmlns:a16="http://schemas.microsoft.com/office/drawing/2014/main" id="{FF4C8485-DD31-0044-9B3E-DD46EEA565D0}"/>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5">
            <a:extLst>
              <a:ext uri="{FF2B5EF4-FFF2-40B4-BE49-F238E27FC236}">
                <a16:creationId xmlns="" xmlns:a16="http://schemas.microsoft.com/office/drawing/2014/main" id="{D2B94862-11CC-A948-A89E-C0D393FE5BE1}"/>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268355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a:extLst>
              <a:ext uri="{FF2B5EF4-FFF2-40B4-BE49-F238E27FC236}">
                <a16:creationId xmlns="" xmlns:a16="http://schemas.microsoft.com/office/drawing/2014/main" id="{C3749E9D-A044-BC4C-AC7B-DCC18ECEE850}"/>
              </a:ext>
            </a:extLst>
          </p:cNvPr>
          <p:cNvSpPr>
            <a:spLocks noGrp="1"/>
          </p:cNvSpPr>
          <p:nvPr>
            <p:ph type="ftr" sz="quarter" idx="11"/>
          </p:nvPr>
        </p:nvSpPr>
        <p:spPr/>
        <p:txBody>
          <a:bodyPr/>
          <a:lstStyle>
            <a:lvl1pPr>
              <a:defRPr lang="en-US" sz="1000" smtClean="0">
                <a:effectLst/>
              </a:defRPr>
            </a:lvl1pPr>
          </a:lstStyle>
          <a:p>
            <a:r>
              <a:rPr lang="en-US" dirty="0" smtClean="0"/>
              <a:t>Bauer, Fundamentals of Human Resource Management, 1e. © SAGE Publishing, 2021</a:t>
            </a:r>
            <a:endParaRPr lang="en-US" dirty="0"/>
          </a:p>
        </p:txBody>
      </p:sp>
      <p:sp>
        <p:nvSpPr>
          <p:cNvPr id="7" name="Slide Number Placeholder 5">
            <a:extLst>
              <a:ext uri="{FF2B5EF4-FFF2-40B4-BE49-F238E27FC236}">
                <a16:creationId xmlns="" xmlns:a16="http://schemas.microsoft.com/office/drawing/2014/main" id="{F5196CE7-9B24-5340-9CDE-A619970CE3B2}"/>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227746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a:t>
            </a:fld>
            <a:endParaRPr lang="en-US" dirty="0"/>
          </a:p>
        </p:txBody>
      </p:sp>
    </p:spTree>
    <p:extLst>
      <p:ext uri="{BB962C8B-B14F-4D97-AF65-F5344CB8AC3E}">
        <p14:creationId xmlns:p14="http://schemas.microsoft.com/office/powerpoint/2010/main" val="1570469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6" name="Title Placeholder 1"/>
          <p:cNvSpPr>
            <a:spLocks noGrp="1"/>
          </p:cNvSpPr>
          <p:nvPr>
            <p:ph type="title"/>
          </p:nvPr>
        </p:nvSpPr>
        <p:spPr bwMode="auto">
          <a:xfrm>
            <a:off x="457200" y="960438"/>
            <a:ext cx="82296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a:p>
        </p:txBody>
      </p:sp>
      <p:sp>
        <p:nvSpPr>
          <p:cNvPr id="1027" name="Text Placeholder 2"/>
          <p:cNvSpPr>
            <a:spLocks noGrp="1"/>
          </p:cNvSpPr>
          <p:nvPr>
            <p:ph type="body" idx="1"/>
          </p:nvPr>
        </p:nvSpPr>
        <p:spPr bwMode="auto">
          <a:xfrm>
            <a:off x="457200" y="1905000"/>
            <a:ext cx="82296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a:p>
        </p:txBody>
      </p:sp>
      <p:sp>
        <p:nvSpPr>
          <p:cNvPr id="5" name="Footer Placeholder 4">
            <a:extLst>
              <a:ext uri="{FF2B5EF4-FFF2-40B4-BE49-F238E27FC236}">
                <a16:creationId xmlns="" xmlns:a16="http://schemas.microsoft.com/office/drawing/2014/main" id="{6CD498F4-408C-7943-832C-94C8FF70E5DC}"/>
              </a:ext>
            </a:extLst>
          </p:cNvPr>
          <p:cNvSpPr>
            <a:spLocks noGrp="1"/>
          </p:cNvSpPr>
          <p:nvPr>
            <p:ph type="ftr" sz="quarter" idx="3"/>
          </p:nvPr>
        </p:nvSpPr>
        <p:spPr>
          <a:xfrm>
            <a:off x="457200" y="6356350"/>
            <a:ext cx="5867400" cy="365125"/>
          </a:xfrm>
          <a:prstGeom prst="rect">
            <a:avLst/>
          </a:prstGeom>
        </p:spPr>
        <p:txBody>
          <a:bodyPr vert="horz" lIns="91440" tIns="45720" rIns="91440" bIns="45720" rtlCol="0" anchor="ctr"/>
          <a:lstStyle>
            <a:lvl1pPr algn="ct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 xmlns:a16="http://schemas.microsoft.com/office/drawing/2014/main" id="{5C9611B1-4122-7843-B869-BDAAA39A920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112464316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Lst>
  <p:hf hdr="0" dt="0"/>
  <p:txStyles>
    <p:titleStyle>
      <a:lvl1pPr algn="ctr" rtl="0" eaLnBrk="1" fontAlgn="base" hangingPunct="1">
        <a:spcBef>
          <a:spcPct val="0"/>
        </a:spcBef>
        <a:spcAft>
          <a:spcPct val="0"/>
        </a:spcAft>
        <a:defRPr sz="3600" kern="120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Arial" panose="020B0604020202020204" pitchFamily="34" charset="0"/>
        </a:defRPr>
      </a:lvl2pPr>
      <a:lvl3pPr algn="ctr" rtl="0" eaLnBrk="1" fontAlgn="base" hangingPunct="1">
        <a:spcBef>
          <a:spcPct val="0"/>
        </a:spcBef>
        <a:spcAft>
          <a:spcPct val="0"/>
        </a:spcAft>
        <a:defRPr sz="3600">
          <a:solidFill>
            <a:schemeClr val="tx1"/>
          </a:solidFill>
          <a:latin typeface="Arial" panose="020B0604020202020204" pitchFamily="34" charset="0"/>
        </a:defRPr>
      </a:lvl3pPr>
      <a:lvl4pPr algn="ctr" rtl="0" eaLnBrk="1" fontAlgn="base" hangingPunct="1">
        <a:spcBef>
          <a:spcPct val="0"/>
        </a:spcBef>
        <a:spcAft>
          <a:spcPct val="0"/>
        </a:spcAft>
        <a:defRPr sz="3600">
          <a:solidFill>
            <a:schemeClr val="tx1"/>
          </a:solidFill>
          <a:latin typeface="Arial" panose="020B0604020202020204" pitchFamily="34" charset="0"/>
        </a:defRPr>
      </a:lvl4pPr>
      <a:lvl5pPr algn="ctr" rtl="0" eaLnBrk="1" fontAlgn="base" hangingPunct="1">
        <a:spcBef>
          <a:spcPct val="0"/>
        </a:spcBef>
        <a:spcAft>
          <a:spcPct val="0"/>
        </a:spcAft>
        <a:defRPr sz="3600">
          <a:solidFill>
            <a:schemeClr val="tx1"/>
          </a:solidFill>
          <a:latin typeface="Arial" panose="020B0604020202020204" pitchFamily="34" charset="0"/>
        </a:defRPr>
      </a:lvl5pPr>
      <a:lvl6pPr marL="457200" algn="ctr" rtl="0" eaLnBrk="1" fontAlgn="base" hangingPunct="1">
        <a:spcBef>
          <a:spcPct val="0"/>
        </a:spcBef>
        <a:spcAft>
          <a:spcPct val="0"/>
        </a:spcAft>
        <a:defRPr sz="3600">
          <a:solidFill>
            <a:schemeClr val="tx1"/>
          </a:solidFill>
          <a:latin typeface="Arial" panose="020B0604020202020204" pitchFamily="34" charset="0"/>
        </a:defRPr>
      </a:lvl6pPr>
      <a:lvl7pPr marL="914400" algn="ctr" rtl="0" eaLnBrk="1" fontAlgn="base" hangingPunct="1">
        <a:spcBef>
          <a:spcPct val="0"/>
        </a:spcBef>
        <a:spcAft>
          <a:spcPct val="0"/>
        </a:spcAft>
        <a:defRPr sz="3600">
          <a:solidFill>
            <a:schemeClr val="tx1"/>
          </a:solidFill>
          <a:latin typeface="Arial" panose="020B0604020202020204" pitchFamily="34" charset="0"/>
        </a:defRPr>
      </a:lvl7pPr>
      <a:lvl8pPr marL="1371600" algn="ctr" rtl="0" eaLnBrk="1" fontAlgn="base" hangingPunct="1">
        <a:spcBef>
          <a:spcPct val="0"/>
        </a:spcBef>
        <a:spcAft>
          <a:spcPct val="0"/>
        </a:spcAft>
        <a:defRPr sz="3600">
          <a:solidFill>
            <a:schemeClr val="tx1"/>
          </a:solidFill>
          <a:latin typeface="Arial" panose="020B0604020202020204" pitchFamily="34" charset="0"/>
        </a:defRPr>
      </a:lvl8pPr>
      <a:lvl9pPr marL="1828800" algn="ctr" rtl="0" eaLnBrk="1" fontAlgn="base" hangingPunct="1">
        <a:spcBef>
          <a:spcPct val="0"/>
        </a:spcBef>
        <a:spcAft>
          <a:spcPct val="0"/>
        </a:spcAft>
        <a:defRPr sz="3600">
          <a:solidFill>
            <a:schemeClr val="tx1"/>
          </a:solidFill>
          <a:latin typeface="Arial" panose="020B06040202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125" y="2327672"/>
            <a:ext cx="8677275" cy="1790700"/>
          </a:xfrm>
        </p:spPr>
        <p:txBody>
          <a:bodyPr>
            <a:normAutofit/>
          </a:bodyPr>
          <a:lstStyle/>
          <a:p>
            <a:r>
              <a:rPr lang="en-US" b="1" dirty="0">
                <a:solidFill>
                  <a:schemeClr val="accent5">
                    <a:lumMod val="75000"/>
                  </a:schemeClr>
                </a:solidFill>
              </a:rPr>
              <a:t>Chapter 2 </a:t>
            </a:r>
            <a:br>
              <a:rPr lang="en-US" b="1" dirty="0">
                <a:solidFill>
                  <a:schemeClr val="accent5">
                    <a:lumMod val="75000"/>
                  </a:schemeClr>
                </a:solidFill>
              </a:rPr>
            </a:br>
            <a:r>
              <a:rPr lang="en-US" b="1" dirty="0">
                <a:solidFill>
                  <a:schemeClr val="accent5">
                    <a:lumMod val="75000"/>
                  </a:schemeClr>
                </a:solidFill>
              </a:rPr>
              <a:t>Excel Extension: Now You Try!</a:t>
            </a:r>
          </a:p>
        </p:txBody>
      </p:sp>
      <p:sp>
        <p:nvSpPr>
          <p:cNvPr id="4" name="Subtitle 2"/>
          <p:cNvSpPr>
            <a:spLocks noGrp="1"/>
          </p:cNvSpPr>
          <p:nvPr>
            <p:ph type="subTitle" idx="1"/>
          </p:nvPr>
        </p:nvSpPr>
        <p:spPr>
          <a:xfrm>
            <a:off x="1143000" y="4267825"/>
            <a:ext cx="6858000" cy="1241822"/>
          </a:xfrm>
        </p:spPr>
        <p:txBody>
          <a:bodyPr>
            <a:normAutofit/>
          </a:bodyPr>
          <a:lstStyle/>
          <a:p>
            <a:r>
              <a:rPr lang="en-US" sz="4000" b="1" dirty="0">
                <a:solidFill>
                  <a:schemeClr val="accent5">
                    <a:lumMod val="75000"/>
                  </a:schemeClr>
                </a:solidFill>
                <a:effectLst>
                  <a:outerShdw blurRad="38100" dist="38100" dir="2700000" algn="tl">
                    <a:srgbClr val="000000">
                      <a:alpha val="43137"/>
                    </a:srgbClr>
                  </a:outerShdw>
                </a:effectLst>
                <a:latin typeface="+mj-lt"/>
                <a:ea typeface="+mj-ea"/>
                <a:cs typeface="+mj-cs"/>
              </a:rPr>
              <a:t>Describing Your Data</a:t>
            </a:r>
          </a:p>
        </p:txBody>
      </p:sp>
      <p:sp>
        <p:nvSpPr>
          <p:cNvPr id="5" name="Footer Placeholder 4"/>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2"/>
          </p:nvPr>
        </p:nvSpPr>
        <p:spPr/>
        <p:txBody>
          <a:bodyPr/>
          <a:lstStyle/>
          <a:p>
            <a:fld id="{36AF09C5-D76C-4469-9022-20CD3FB43967}" type="slidenum">
              <a:rPr lang="en-US" smtClean="0"/>
              <a:t>1</a:t>
            </a:fld>
            <a:endParaRPr lang="en-US" dirty="0"/>
          </a:p>
        </p:txBody>
      </p:sp>
    </p:spTree>
    <p:extLst>
      <p:ext uri="{BB962C8B-B14F-4D97-AF65-F5344CB8AC3E}">
        <p14:creationId xmlns:p14="http://schemas.microsoft.com/office/powerpoint/2010/main" val="1932124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271587"/>
            <a:ext cx="3807619" cy="4729163"/>
          </a:xfrm>
          <a:prstGeom prst="rect">
            <a:avLst/>
          </a:prstGeom>
        </p:spPr>
      </p:pic>
      <p:sp>
        <p:nvSpPr>
          <p:cNvPr id="5" name="TextBox 4"/>
          <p:cNvSpPr txBox="1"/>
          <p:nvPr/>
        </p:nvSpPr>
        <p:spPr>
          <a:xfrm>
            <a:off x="3988270" y="1924735"/>
            <a:ext cx="5079530" cy="830997"/>
          </a:xfrm>
          <a:prstGeom prst="rect">
            <a:avLst/>
          </a:prstGeom>
          <a:noFill/>
        </p:spPr>
        <p:txBody>
          <a:bodyPr wrap="square" rtlCol="0">
            <a:spAutoFit/>
          </a:bodyPr>
          <a:lstStyle/>
          <a:p>
            <a:pPr defTabSz="685800">
              <a:defRPr/>
            </a:pPr>
            <a:r>
              <a:rPr lang="en-US" sz="1350" dirty="0">
                <a:solidFill>
                  <a:prstClr val="black"/>
                </a:solidFill>
                <a:latin typeface="Calibri" panose="020F0502020204030204"/>
              </a:rPr>
              <a:t>Now we can create a data visualization to describe the frequencies.</a:t>
            </a:r>
          </a:p>
          <a:p>
            <a:pPr defTabSz="685800">
              <a:defRPr/>
            </a:pPr>
            <a:endParaRPr lang="en-US" sz="750" dirty="0">
              <a:solidFill>
                <a:prstClr val="black"/>
              </a:solidFill>
              <a:latin typeface="Calibri" panose="020F0502020204030204"/>
            </a:endParaRPr>
          </a:p>
          <a:p>
            <a:pPr defTabSz="685800">
              <a:defRPr/>
            </a:pPr>
            <a:r>
              <a:rPr lang="en-US" sz="1350" dirty="0">
                <a:solidFill>
                  <a:prstClr val="black"/>
                </a:solidFill>
                <a:latin typeface="Calibri" panose="020F0502020204030204"/>
              </a:rPr>
              <a:t>To do so, highlight the cells with the labels and values for the frequencies.</a:t>
            </a:r>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8</a:t>
            </a:r>
          </a:p>
        </p:txBody>
      </p:sp>
      <p:sp>
        <p:nvSpPr>
          <p:cNvPr id="7" name="Right Arrow 6"/>
          <p:cNvSpPr/>
          <p:nvPr/>
        </p:nvSpPr>
        <p:spPr>
          <a:xfrm rot="7895823">
            <a:off x="1861463" y="3857277"/>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10</a:t>
            </a:fld>
            <a:endParaRPr lang="en-US" dirty="0"/>
          </a:p>
        </p:txBody>
      </p:sp>
    </p:spTree>
    <p:extLst>
      <p:ext uri="{BB962C8B-B14F-4D97-AF65-F5344CB8AC3E}">
        <p14:creationId xmlns:p14="http://schemas.microsoft.com/office/powerpoint/2010/main" val="1135959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 y="1250157"/>
            <a:ext cx="3821906" cy="4750594"/>
          </a:xfrm>
          <a:prstGeom prst="rect">
            <a:avLst/>
          </a:prstGeom>
        </p:spPr>
      </p:pic>
      <p:sp>
        <p:nvSpPr>
          <p:cNvPr id="5" name="TextBox 4"/>
          <p:cNvSpPr txBox="1"/>
          <p:nvPr/>
        </p:nvSpPr>
        <p:spPr>
          <a:xfrm>
            <a:off x="3988270" y="1924735"/>
            <a:ext cx="5079530" cy="946413"/>
          </a:xfrm>
          <a:prstGeom prst="rect">
            <a:avLst/>
          </a:prstGeom>
          <a:noFill/>
        </p:spPr>
        <p:txBody>
          <a:bodyPr wrap="square" rtlCol="0">
            <a:spAutoFit/>
          </a:bodyPr>
          <a:lstStyle/>
          <a:p>
            <a:pPr defTabSz="685800">
              <a:defRPr/>
            </a:pPr>
            <a:r>
              <a:rPr lang="en-US" sz="1350" dirty="0">
                <a:solidFill>
                  <a:prstClr val="black"/>
                </a:solidFill>
                <a:latin typeface="Calibri" panose="020F0502020204030204"/>
              </a:rPr>
              <a:t>Click the Insert tab.</a:t>
            </a:r>
          </a:p>
          <a:p>
            <a:pPr defTabSz="685800">
              <a:defRPr/>
            </a:pPr>
            <a:endParaRPr lang="en-US" sz="750" dirty="0">
              <a:solidFill>
                <a:prstClr val="black"/>
              </a:solidFill>
              <a:latin typeface="Calibri" panose="020F0502020204030204"/>
            </a:endParaRPr>
          </a:p>
          <a:p>
            <a:pPr defTabSz="685800">
              <a:defRPr/>
            </a:pPr>
            <a:r>
              <a:rPr lang="en-US" sz="1350" dirty="0">
                <a:solidFill>
                  <a:prstClr val="black"/>
                </a:solidFill>
                <a:latin typeface="Calibri" panose="020F0502020204030204"/>
              </a:rPr>
              <a:t>Click the bar chart icon.</a:t>
            </a:r>
          </a:p>
          <a:p>
            <a:pPr defTabSz="685800">
              <a:defRPr/>
            </a:pPr>
            <a:endParaRPr lang="en-US" sz="750" dirty="0">
              <a:solidFill>
                <a:prstClr val="black"/>
              </a:solidFill>
              <a:latin typeface="Calibri" panose="020F0502020204030204"/>
            </a:endParaRPr>
          </a:p>
          <a:p>
            <a:pPr defTabSz="685800">
              <a:defRPr/>
            </a:pPr>
            <a:r>
              <a:rPr lang="en-US" sz="1350" dirty="0">
                <a:solidFill>
                  <a:prstClr val="black"/>
                </a:solidFill>
                <a:latin typeface="Calibri" panose="020F0502020204030204"/>
              </a:rPr>
              <a:t>Select the simple 2-D column chart.</a:t>
            </a:r>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9</a:t>
            </a:r>
          </a:p>
        </p:txBody>
      </p:sp>
      <p:sp>
        <p:nvSpPr>
          <p:cNvPr id="7" name="Right Arrow 6"/>
          <p:cNvSpPr/>
          <p:nvPr/>
        </p:nvSpPr>
        <p:spPr>
          <a:xfrm rot="15232701">
            <a:off x="679360" y="1715982"/>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defTabSz="685800">
              <a:defRPr/>
            </a:pPr>
            <a:r>
              <a:rPr lang="en-US" sz="1350" dirty="0">
                <a:solidFill>
                  <a:prstClr val="white"/>
                </a:solidFill>
                <a:latin typeface="Calibri" panose="020F0502020204030204"/>
              </a:rPr>
              <a:t>1</a:t>
            </a:r>
          </a:p>
        </p:txBody>
      </p:sp>
      <p:sp>
        <p:nvSpPr>
          <p:cNvPr id="8" name="Right Arrow 7"/>
          <p:cNvSpPr/>
          <p:nvPr/>
        </p:nvSpPr>
        <p:spPr>
          <a:xfrm rot="19597832">
            <a:off x="1361563" y="1797252"/>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350" dirty="0">
                <a:solidFill>
                  <a:prstClr val="white"/>
                </a:solidFill>
                <a:latin typeface="Calibri" panose="020F0502020204030204"/>
              </a:rPr>
              <a:t>2</a:t>
            </a:r>
          </a:p>
        </p:txBody>
      </p:sp>
      <p:sp>
        <p:nvSpPr>
          <p:cNvPr id="9" name="Right Arrow 8"/>
          <p:cNvSpPr/>
          <p:nvPr/>
        </p:nvSpPr>
        <p:spPr>
          <a:xfrm rot="19597832">
            <a:off x="1432974" y="2265566"/>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US" sz="1350" dirty="0">
                <a:solidFill>
                  <a:prstClr val="white"/>
                </a:solidFill>
                <a:latin typeface="Calibri" panose="020F0502020204030204"/>
              </a:rPr>
              <a:t>3</a:t>
            </a: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10" name="Slide Number Placeholder 9"/>
          <p:cNvSpPr>
            <a:spLocks noGrp="1"/>
          </p:cNvSpPr>
          <p:nvPr>
            <p:ph type="sldNum" sz="quarter" idx="12"/>
          </p:nvPr>
        </p:nvSpPr>
        <p:spPr/>
        <p:txBody>
          <a:bodyPr/>
          <a:lstStyle/>
          <a:p>
            <a:fld id="{36AF09C5-D76C-4469-9022-20CD3FB43967}" type="slidenum">
              <a:rPr lang="en-US" smtClean="0"/>
              <a:t>11</a:t>
            </a:fld>
            <a:endParaRPr lang="en-US" dirty="0"/>
          </a:p>
        </p:txBody>
      </p:sp>
    </p:spTree>
    <p:extLst>
      <p:ext uri="{BB962C8B-B14F-4D97-AF65-F5344CB8AC3E}">
        <p14:creationId xmlns:p14="http://schemas.microsoft.com/office/powerpoint/2010/main" val="3517919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271587"/>
            <a:ext cx="3807619" cy="4729163"/>
          </a:xfrm>
          <a:prstGeom prst="rect">
            <a:avLst/>
          </a:prstGeom>
        </p:spPr>
      </p:pic>
      <p:sp>
        <p:nvSpPr>
          <p:cNvPr id="5" name="TextBox 4"/>
          <p:cNvSpPr txBox="1"/>
          <p:nvPr/>
        </p:nvSpPr>
        <p:spPr>
          <a:xfrm>
            <a:off x="3988270" y="1924735"/>
            <a:ext cx="5079530" cy="946413"/>
          </a:xfrm>
          <a:prstGeom prst="rect">
            <a:avLst/>
          </a:prstGeom>
          <a:noFill/>
        </p:spPr>
        <p:txBody>
          <a:bodyPr wrap="square" rtlCol="0">
            <a:spAutoFit/>
          </a:bodyPr>
          <a:lstStyle/>
          <a:p>
            <a:pPr defTabSz="685800">
              <a:defRPr/>
            </a:pPr>
            <a:r>
              <a:rPr lang="en-US" sz="1350" dirty="0">
                <a:solidFill>
                  <a:prstClr val="black"/>
                </a:solidFill>
                <a:latin typeface="Calibri" panose="020F0502020204030204"/>
              </a:rPr>
              <a:t>A bar chart with the frequencies will appear.</a:t>
            </a:r>
          </a:p>
          <a:p>
            <a:pPr defTabSz="685800">
              <a:defRPr/>
            </a:pPr>
            <a:endParaRPr lang="en-US" sz="750" dirty="0">
              <a:solidFill>
                <a:prstClr val="black"/>
              </a:solidFill>
              <a:latin typeface="Calibri" panose="020F0502020204030204"/>
            </a:endParaRPr>
          </a:p>
          <a:p>
            <a:pPr defTabSz="685800">
              <a:defRPr/>
            </a:pPr>
            <a:r>
              <a:rPr lang="en-US" sz="1350" dirty="0">
                <a:solidFill>
                  <a:prstClr val="black"/>
                </a:solidFill>
                <a:latin typeface="Calibri" panose="020F0502020204030204"/>
              </a:rPr>
              <a:t>You can use the </a:t>
            </a:r>
            <a:r>
              <a:rPr lang="en-US" sz="1350" dirty="0">
                <a:solidFill>
                  <a:srgbClr val="0070C0"/>
                </a:solidFill>
                <a:latin typeface="Calibri" panose="020F0502020204030204"/>
              </a:rPr>
              <a:t>Design</a:t>
            </a:r>
            <a:r>
              <a:rPr lang="en-US" sz="1350" dirty="0">
                <a:solidFill>
                  <a:prstClr val="black"/>
                </a:solidFill>
                <a:latin typeface="Calibri" panose="020F0502020204030204"/>
              </a:rPr>
              <a:t> and </a:t>
            </a:r>
            <a:r>
              <a:rPr lang="en-US" sz="1350" dirty="0">
                <a:solidFill>
                  <a:srgbClr val="0070C0"/>
                </a:solidFill>
                <a:latin typeface="Calibri" panose="020F0502020204030204"/>
              </a:rPr>
              <a:t>Format</a:t>
            </a:r>
            <a:r>
              <a:rPr lang="en-US" sz="1350" dirty="0">
                <a:solidFill>
                  <a:prstClr val="black"/>
                </a:solidFill>
                <a:latin typeface="Calibri" panose="020F0502020204030204"/>
              </a:rPr>
              <a:t> tabs to add/remove titles and change the formatting of the bar chart.</a:t>
            </a:r>
          </a:p>
          <a:p>
            <a:pPr defTabSz="685800">
              <a:defRPr/>
            </a:pPr>
            <a:endParaRPr lang="en-US" sz="750" dirty="0">
              <a:solidFill>
                <a:prstClr val="black"/>
              </a:solidFill>
              <a:latin typeface="Calibri" panose="020F0502020204030204"/>
            </a:endParaRPr>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10</a:t>
            </a: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12</a:t>
            </a:fld>
            <a:endParaRPr lang="en-US" dirty="0"/>
          </a:p>
        </p:txBody>
      </p:sp>
    </p:spTree>
    <p:extLst>
      <p:ext uri="{BB962C8B-B14F-4D97-AF65-F5344CB8AC3E}">
        <p14:creationId xmlns:p14="http://schemas.microsoft.com/office/powerpoint/2010/main" val="389886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88270" y="1924735"/>
            <a:ext cx="5079530" cy="1361911"/>
          </a:xfrm>
          <a:prstGeom prst="rect">
            <a:avLst/>
          </a:prstGeom>
          <a:noFill/>
        </p:spPr>
        <p:txBody>
          <a:bodyPr wrap="square" rtlCol="0">
            <a:spAutoFit/>
          </a:bodyPr>
          <a:lstStyle/>
          <a:p>
            <a:pPr defTabSz="685800">
              <a:defRPr/>
            </a:pPr>
            <a:r>
              <a:rPr lang="en-US" sz="1350" dirty="0">
                <a:solidFill>
                  <a:prstClr val="black"/>
                </a:solidFill>
                <a:latin typeface="Calibri" panose="020F0502020204030204"/>
              </a:rPr>
              <a:t>What are the most appropriate summary statistics for describing the Age variable? In this </a:t>
            </a:r>
            <a:r>
              <a:rPr lang="en-US" sz="1350" dirty="0" smtClean="0">
                <a:solidFill>
                  <a:prstClr val="black"/>
                </a:solidFill>
                <a:latin typeface="Calibri" panose="020F0502020204030204"/>
              </a:rPr>
              <a:t>data set</a:t>
            </a:r>
            <a:r>
              <a:rPr lang="en-US" sz="1350" dirty="0">
                <a:solidFill>
                  <a:prstClr val="black"/>
                </a:solidFill>
                <a:latin typeface="Calibri" panose="020F0502020204030204"/>
              </a:rPr>
              <a:t>, Age is numeric (years), and thus it is a continuous variable. Given this, we can calculate the mean and standard deviation (SD) for Age as summary statistics. </a:t>
            </a:r>
          </a:p>
          <a:p>
            <a:pPr defTabSz="685800">
              <a:defRPr/>
            </a:pPr>
            <a:endParaRPr lang="en-US" sz="750" dirty="0">
              <a:solidFill>
                <a:prstClr val="black"/>
              </a:solidFill>
              <a:latin typeface="Calibri" panose="020F0502020204030204"/>
            </a:endParaRPr>
          </a:p>
          <a:p>
            <a:pPr defTabSz="685800">
              <a:defRPr/>
            </a:pPr>
            <a:r>
              <a:rPr lang="en-US" sz="1350" dirty="0">
                <a:solidFill>
                  <a:prstClr val="black"/>
                </a:solidFill>
                <a:latin typeface="Calibri" panose="020F0502020204030204"/>
              </a:rPr>
              <a:t>Somewhere below the data values, add labels for the Mean and SD.</a:t>
            </a:r>
          </a:p>
          <a:p>
            <a:pPr defTabSz="685800">
              <a:defRPr/>
            </a:pPr>
            <a:endParaRPr lang="en-US" sz="750" dirty="0">
              <a:solidFill>
                <a:prstClr val="black"/>
              </a:solidFill>
              <a:latin typeface="Calibri" panose="020F0502020204030204"/>
            </a:endParaRPr>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11</a:t>
            </a:r>
          </a:p>
        </p:txBody>
      </p:sp>
      <p:pic>
        <p:nvPicPr>
          <p:cNvPr id="3" name="Picture 2"/>
          <p:cNvPicPr>
            <a:picLocks noChangeAspect="1"/>
          </p:cNvPicPr>
          <p:nvPr/>
        </p:nvPicPr>
        <p:blipFill>
          <a:blip r:embed="rId2"/>
          <a:stretch>
            <a:fillRect/>
          </a:stretch>
        </p:blipFill>
        <p:spPr>
          <a:xfrm>
            <a:off x="0" y="1271587"/>
            <a:ext cx="3807619" cy="4729163"/>
          </a:xfrm>
          <a:prstGeom prst="rect">
            <a:avLst/>
          </a:prstGeom>
        </p:spPr>
      </p:pic>
      <p:sp>
        <p:nvSpPr>
          <p:cNvPr id="7" name="Right Arrow 6"/>
          <p:cNvSpPr/>
          <p:nvPr/>
        </p:nvSpPr>
        <p:spPr>
          <a:xfrm rot="7895823">
            <a:off x="2520193" y="4606243"/>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8" name="Right Arrow 7"/>
          <p:cNvSpPr/>
          <p:nvPr/>
        </p:nvSpPr>
        <p:spPr>
          <a:xfrm rot="13526921">
            <a:off x="2350059" y="5270987"/>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9" name="Slide Number Placeholder 8"/>
          <p:cNvSpPr>
            <a:spLocks noGrp="1"/>
          </p:cNvSpPr>
          <p:nvPr>
            <p:ph type="sldNum" sz="quarter" idx="12"/>
          </p:nvPr>
        </p:nvSpPr>
        <p:spPr/>
        <p:txBody>
          <a:bodyPr/>
          <a:lstStyle/>
          <a:p>
            <a:fld id="{36AF09C5-D76C-4469-9022-20CD3FB43967}" type="slidenum">
              <a:rPr lang="en-US" smtClean="0"/>
              <a:t>13</a:t>
            </a:fld>
            <a:endParaRPr lang="en-US" dirty="0"/>
          </a:p>
        </p:txBody>
      </p:sp>
    </p:spTree>
    <p:extLst>
      <p:ext uri="{BB962C8B-B14F-4D97-AF65-F5344CB8AC3E}">
        <p14:creationId xmlns:p14="http://schemas.microsoft.com/office/powerpoint/2010/main" val="1344706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271587"/>
            <a:ext cx="3807619" cy="4729163"/>
          </a:xfrm>
          <a:prstGeom prst="rect">
            <a:avLst/>
          </a:prstGeom>
        </p:spPr>
      </p:pic>
      <p:sp>
        <p:nvSpPr>
          <p:cNvPr id="5" name="TextBox 4"/>
          <p:cNvSpPr txBox="1"/>
          <p:nvPr/>
        </p:nvSpPr>
        <p:spPr>
          <a:xfrm>
            <a:off x="3988270" y="1924735"/>
            <a:ext cx="5079530" cy="1361911"/>
          </a:xfrm>
          <a:prstGeom prst="rect">
            <a:avLst/>
          </a:prstGeom>
          <a:noFill/>
        </p:spPr>
        <p:txBody>
          <a:bodyPr wrap="square" rtlCol="0">
            <a:spAutoFit/>
          </a:bodyPr>
          <a:lstStyle/>
          <a:p>
            <a:r>
              <a:rPr lang="en-US" sz="1350" dirty="0"/>
              <a:t>In the empty cell under or adjacent to the label Mean, type the Excel function for computing the mean, which is </a:t>
            </a:r>
            <a:r>
              <a:rPr lang="en-US" sz="1350" dirty="0">
                <a:solidFill>
                  <a:srgbClr val="0070C0"/>
                </a:solidFill>
              </a:rPr>
              <a:t>AVERAGE</a:t>
            </a:r>
            <a:r>
              <a:rPr lang="en-US" sz="1350" dirty="0"/>
              <a:t>.</a:t>
            </a:r>
          </a:p>
          <a:p>
            <a:endParaRPr lang="en-US" sz="750" dirty="0"/>
          </a:p>
          <a:p>
            <a:r>
              <a:rPr lang="en-US" sz="1350" dirty="0"/>
              <a:t>Type </a:t>
            </a:r>
            <a:r>
              <a:rPr lang="en-US" sz="1350" dirty="0">
                <a:solidFill>
                  <a:srgbClr val="0070C0"/>
                </a:solidFill>
              </a:rPr>
              <a:t>=AVERAGE</a:t>
            </a:r>
            <a:r>
              <a:rPr lang="en-US" sz="1350" dirty="0">
                <a:solidFill>
                  <a:schemeClr val="accent5">
                    <a:lumMod val="60000"/>
                    <a:lumOff val="40000"/>
                  </a:schemeClr>
                </a:solidFill>
              </a:rPr>
              <a:t>(</a:t>
            </a:r>
            <a:r>
              <a:rPr lang="en-US" sz="1350" dirty="0"/>
              <a:t> in the empty cell, followed by the array/range of cells that contains the Age numeric values (</a:t>
            </a:r>
            <a:r>
              <a:rPr lang="en-US" sz="1350" dirty="0">
                <a:solidFill>
                  <a:srgbClr val="00B050"/>
                </a:solidFill>
              </a:rPr>
              <a:t>D2:D112</a:t>
            </a:r>
            <a:r>
              <a:rPr lang="en-US" sz="1350" dirty="0"/>
              <a:t>). </a:t>
            </a:r>
          </a:p>
          <a:p>
            <a:endParaRPr lang="en-US" sz="750" dirty="0"/>
          </a:p>
          <a:p>
            <a:r>
              <a:rPr lang="en-US" sz="1350" dirty="0"/>
              <a:t>Type an ending parenthesis and click ENTER.</a:t>
            </a:r>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12</a:t>
            </a:r>
          </a:p>
        </p:txBody>
      </p:sp>
      <p:sp>
        <p:nvSpPr>
          <p:cNvPr id="7" name="Right Arrow 6"/>
          <p:cNvSpPr/>
          <p:nvPr/>
        </p:nvSpPr>
        <p:spPr>
          <a:xfrm rot="18900744">
            <a:off x="1928290" y="5129616"/>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14</a:t>
            </a:fld>
            <a:endParaRPr lang="en-US" dirty="0"/>
          </a:p>
        </p:txBody>
      </p:sp>
    </p:spTree>
    <p:extLst>
      <p:ext uri="{BB962C8B-B14F-4D97-AF65-F5344CB8AC3E}">
        <p14:creationId xmlns:p14="http://schemas.microsoft.com/office/powerpoint/2010/main" val="934179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 y="1271587"/>
            <a:ext cx="3807619" cy="4729163"/>
          </a:xfrm>
          <a:prstGeom prst="rect">
            <a:avLst/>
          </a:prstGeom>
        </p:spPr>
      </p:pic>
      <p:sp>
        <p:nvSpPr>
          <p:cNvPr id="5" name="TextBox 4"/>
          <p:cNvSpPr txBox="1"/>
          <p:nvPr/>
        </p:nvSpPr>
        <p:spPr>
          <a:xfrm>
            <a:off x="3988270" y="1924735"/>
            <a:ext cx="5079530" cy="1361911"/>
          </a:xfrm>
          <a:prstGeom prst="rect">
            <a:avLst/>
          </a:prstGeom>
          <a:noFill/>
        </p:spPr>
        <p:txBody>
          <a:bodyPr wrap="square" rtlCol="0">
            <a:spAutoFit/>
          </a:bodyPr>
          <a:lstStyle/>
          <a:p>
            <a:r>
              <a:rPr lang="en-US" sz="1350" dirty="0"/>
              <a:t>In the empty cell under or adjacent to the label SD, type the Excel function for computing the </a:t>
            </a:r>
            <a:r>
              <a:rPr lang="en-US" sz="1350" dirty="0" smtClean="0"/>
              <a:t>SD, </a:t>
            </a:r>
            <a:r>
              <a:rPr lang="en-US" sz="1350" dirty="0"/>
              <a:t>which is </a:t>
            </a:r>
            <a:r>
              <a:rPr lang="en-US" sz="1350" dirty="0">
                <a:solidFill>
                  <a:srgbClr val="0070C0"/>
                </a:solidFill>
              </a:rPr>
              <a:t>STDEV.S</a:t>
            </a:r>
            <a:r>
              <a:rPr lang="en-US" sz="1350" dirty="0"/>
              <a:t>.</a:t>
            </a:r>
          </a:p>
          <a:p>
            <a:endParaRPr lang="en-US" sz="750" dirty="0"/>
          </a:p>
          <a:p>
            <a:r>
              <a:rPr lang="en-US" sz="1350" dirty="0"/>
              <a:t>Type </a:t>
            </a:r>
            <a:r>
              <a:rPr lang="en-US" sz="1350" dirty="0">
                <a:solidFill>
                  <a:srgbClr val="0070C0"/>
                </a:solidFill>
              </a:rPr>
              <a:t>=STDEV.S(</a:t>
            </a:r>
            <a:r>
              <a:rPr lang="en-US" sz="1350" dirty="0"/>
              <a:t> in the empty cell, followed by the array/range of cells that contains the Age numeric values (</a:t>
            </a:r>
            <a:r>
              <a:rPr lang="en-US" sz="1350" dirty="0">
                <a:solidFill>
                  <a:srgbClr val="00B050"/>
                </a:solidFill>
              </a:rPr>
              <a:t>D2:D112</a:t>
            </a:r>
            <a:r>
              <a:rPr lang="en-US" sz="1350" dirty="0"/>
              <a:t>).</a:t>
            </a:r>
          </a:p>
          <a:p>
            <a:endParaRPr lang="en-US" sz="750" dirty="0"/>
          </a:p>
          <a:p>
            <a:r>
              <a:rPr lang="en-US" sz="1350" dirty="0"/>
              <a:t>Type an ending parenthesis and click ENTER.</a:t>
            </a:r>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13</a:t>
            </a:r>
          </a:p>
        </p:txBody>
      </p:sp>
      <p:sp>
        <p:nvSpPr>
          <p:cNvPr id="7" name="Right Arrow 6"/>
          <p:cNvSpPr/>
          <p:nvPr/>
        </p:nvSpPr>
        <p:spPr>
          <a:xfrm rot="18900744">
            <a:off x="1928289" y="5427397"/>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15</a:t>
            </a:fld>
            <a:endParaRPr lang="en-US" dirty="0"/>
          </a:p>
        </p:txBody>
      </p:sp>
    </p:spTree>
    <p:extLst>
      <p:ext uri="{BB962C8B-B14F-4D97-AF65-F5344CB8AC3E}">
        <p14:creationId xmlns:p14="http://schemas.microsoft.com/office/powerpoint/2010/main" val="1917767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 y="1271587"/>
            <a:ext cx="3807619" cy="4729163"/>
          </a:xfrm>
          <a:prstGeom prst="rect">
            <a:avLst/>
          </a:prstGeom>
        </p:spPr>
      </p:pic>
      <p:sp>
        <p:nvSpPr>
          <p:cNvPr id="5" name="TextBox 4"/>
          <p:cNvSpPr txBox="1"/>
          <p:nvPr/>
        </p:nvSpPr>
        <p:spPr>
          <a:xfrm>
            <a:off x="3988270" y="1924735"/>
            <a:ext cx="5079530" cy="923330"/>
          </a:xfrm>
          <a:prstGeom prst="rect">
            <a:avLst/>
          </a:prstGeom>
          <a:noFill/>
        </p:spPr>
        <p:txBody>
          <a:bodyPr wrap="square" rtlCol="0">
            <a:spAutoFit/>
          </a:bodyPr>
          <a:lstStyle/>
          <a:p>
            <a:r>
              <a:rPr lang="en-US" sz="1350" dirty="0"/>
              <a:t>The mean age for this sample of employees is 34.51 years with an SD of 7.67 years. This means that approximately 95% of the sample has an age that is within the range of 7.67 years above and below the mean of 34.51 years.</a:t>
            </a:r>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14</a:t>
            </a:r>
          </a:p>
        </p:txBody>
      </p:sp>
      <p:sp>
        <p:nvSpPr>
          <p:cNvPr id="7" name="Right Arrow 6"/>
          <p:cNvSpPr/>
          <p:nvPr/>
        </p:nvSpPr>
        <p:spPr>
          <a:xfrm rot="9325081">
            <a:off x="2947964" y="4759645"/>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8" name="Right Arrow 7"/>
          <p:cNvSpPr/>
          <p:nvPr/>
        </p:nvSpPr>
        <p:spPr>
          <a:xfrm rot="12772290">
            <a:off x="2926911" y="5375942"/>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9" name="Slide Number Placeholder 8"/>
          <p:cNvSpPr>
            <a:spLocks noGrp="1"/>
          </p:cNvSpPr>
          <p:nvPr>
            <p:ph type="sldNum" sz="quarter" idx="12"/>
          </p:nvPr>
        </p:nvSpPr>
        <p:spPr/>
        <p:txBody>
          <a:bodyPr/>
          <a:lstStyle/>
          <a:p>
            <a:fld id="{36AF09C5-D76C-4469-9022-20CD3FB43967}" type="slidenum">
              <a:rPr lang="en-US" smtClean="0"/>
              <a:t>16</a:t>
            </a:fld>
            <a:endParaRPr lang="en-US" dirty="0"/>
          </a:p>
        </p:txBody>
      </p:sp>
    </p:spTree>
    <p:extLst>
      <p:ext uri="{BB962C8B-B14F-4D97-AF65-F5344CB8AC3E}">
        <p14:creationId xmlns:p14="http://schemas.microsoft.com/office/powerpoint/2010/main" val="894043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271587"/>
            <a:ext cx="3807619" cy="4729163"/>
          </a:xfrm>
          <a:prstGeom prst="rect">
            <a:avLst/>
          </a:prstGeom>
        </p:spPr>
      </p:pic>
      <p:sp>
        <p:nvSpPr>
          <p:cNvPr id="5" name="TextBox 4"/>
          <p:cNvSpPr txBox="1"/>
          <p:nvPr/>
        </p:nvSpPr>
        <p:spPr>
          <a:xfrm>
            <a:off x="3988270" y="1924735"/>
            <a:ext cx="5079530" cy="1038746"/>
          </a:xfrm>
          <a:prstGeom prst="rect">
            <a:avLst/>
          </a:prstGeom>
          <a:noFill/>
        </p:spPr>
        <p:txBody>
          <a:bodyPr wrap="square" rtlCol="0">
            <a:spAutoFit/>
          </a:bodyPr>
          <a:lstStyle/>
          <a:p>
            <a:r>
              <a:rPr lang="en-US" sz="1350" dirty="0"/>
              <a:t>To visualize the nature of the Age variable distribution, we can create a histogram, which is appropriate for continuous variables.</a:t>
            </a:r>
          </a:p>
          <a:p>
            <a:endParaRPr lang="en-US" sz="750" dirty="0"/>
          </a:p>
          <a:p>
            <a:r>
              <a:rPr lang="en-US" sz="1350" dirty="0"/>
              <a:t>As a first step, select the array/range of cells that correspond to Age, including the variable label.</a:t>
            </a:r>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15</a:t>
            </a:r>
          </a:p>
        </p:txBody>
      </p:sp>
      <p:sp>
        <p:nvSpPr>
          <p:cNvPr id="7" name="Right Arrow 6"/>
          <p:cNvSpPr/>
          <p:nvPr/>
        </p:nvSpPr>
        <p:spPr>
          <a:xfrm rot="9325081">
            <a:off x="2221220" y="2696038"/>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17</a:t>
            </a:fld>
            <a:endParaRPr lang="en-US" dirty="0"/>
          </a:p>
        </p:txBody>
      </p:sp>
    </p:spTree>
    <p:extLst>
      <p:ext uri="{BB962C8B-B14F-4D97-AF65-F5344CB8AC3E}">
        <p14:creationId xmlns:p14="http://schemas.microsoft.com/office/powerpoint/2010/main" val="1574590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264444"/>
            <a:ext cx="3814763" cy="4736306"/>
          </a:xfrm>
          <a:prstGeom prst="rect">
            <a:avLst/>
          </a:prstGeom>
        </p:spPr>
      </p:pic>
      <p:sp>
        <p:nvSpPr>
          <p:cNvPr id="5" name="TextBox 4"/>
          <p:cNvSpPr txBox="1"/>
          <p:nvPr/>
        </p:nvSpPr>
        <p:spPr>
          <a:xfrm>
            <a:off x="3988270" y="1924735"/>
            <a:ext cx="5079530" cy="623248"/>
          </a:xfrm>
          <a:prstGeom prst="rect">
            <a:avLst/>
          </a:prstGeom>
          <a:noFill/>
        </p:spPr>
        <p:txBody>
          <a:bodyPr wrap="square" rtlCol="0">
            <a:spAutoFit/>
          </a:bodyPr>
          <a:lstStyle/>
          <a:p>
            <a:r>
              <a:rPr lang="en-US" sz="1350" dirty="0"/>
              <a:t>Next, click on the </a:t>
            </a:r>
            <a:r>
              <a:rPr lang="en-US" sz="1350" dirty="0">
                <a:solidFill>
                  <a:srgbClr val="0070C0"/>
                </a:solidFill>
              </a:rPr>
              <a:t>Insert</a:t>
            </a:r>
            <a:r>
              <a:rPr lang="en-US" sz="1350" dirty="0"/>
              <a:t> tab, and then click the </a:t>
            </a:r>
            <a:r>
              <a:rPr lang="en-US" sz="1350" dirty="0">
                <a:solidFill>
                  <a:srgbClr val="0070C0"/>
                </a:solidFill>
              </a:rPr>
              <a:t>Histogram</a:t>
            </a:r>
            <a:r>
              <a:rPr lang="en-US" sz="1350" dirty="0"/>
              <a:t> button.</a:t>
            </a:r>
          </a:p>
          <a:p>
            <a:endParaRPr lang="en-US" sz="750" dirty="0"/>
          </a:p>
          <a:p>
            <a:r>
              <a:rPr lang="en-US" sz="1350" dirty="0"/>
              <a:t>Click the basic histogram button.</a:t>
            </a:r>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16</a:t>
            </a:r>
          </a:p>
        </p:txBody>
      </p:sp>
      <p:sp>
        <p:nvSpPr>
          <p:cNvPr id="7" name="Right Arrow 6"/>
          <p:cNvSpPr/>
          <p:nvPr/>
        </p:nvSpPr>
        <p:spPr>
          <a:xfrm rot="5050743">
            <a:off x="542546" y="1203966"/>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8" name="Right Arrow 7"/>
          <p:cNvSpPr/>
          <p:nvPr/>
        </p:nvSpPr>
        <p:spPr>
          <a:xfrm rot="9325081">
            <a:off x="2136085" y="1703890"/>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9" name="Right Arrow 8"/>
          <p:cNvSpPr/>
          <p:nvPr/>
        </p:nvSpPr>
        <p:spPr>
          <a:xfrm rot="19022286">
            <a:off x="1763003" y="2482189"/>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dirty="0">
              <a:solidFill>
                <a:prstClr val="white"/>
              </a:solidFill>
              <a:latin typeface="Calibri" panose="020F0502020204030204"/>
            </a:endParaRPr>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10" name="Slide Number Placeholder 9"/>
          <p:cNvSpPr>
            <a:spLocks noGrp="1"/>
          </p:cNvSpPr>
          <p:nvPr>
            <p:ph type="sldNum" sz="quarter" idx="12"/>
          </p:nvPr>
        </p:nvSpPr>
        <p:spPr/>
        <p:txBody>
          <a:bodyPr/>
          <a:lstStyle/>
          <a:p>
            <a:fld id="{36AF09C5-D76C-4469-9022-20CD3FB43967}" type="slidenum">
              <a:rPr lang="en-US" smtClean="0"/>
              <a:t>18</a:t>
            </a:fld>
            <a:endParaRPr lang="en-US" dirty="0"/>
          </a:p>
        </p:txBody>
      </p:sp>
    </p:spTree>
    <p:extLst>
      <p:ext uri="{BB962C8B-B14F-4D97-AF65-F5344CB8AC3E}">
        <p14:creationId xmlns:p14="http://schemas.microsoft.com/office/powerpoint/2010/main" val="1722824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88270" y="1924735"/>
            <a:ext cx="5079530" cy="1246495"/>
          </a:xfrm>
          <a:prstGeom prst="rect">
            <a:avLst/>
          </a:prstGeom>
          <a:noFill/>
        </p:spPr>
        <p:txBody>
          <a:bodyPr wrap="square" rtlCol="0">
            <a:spAutoFit/>
          </a:bodyPr>
          <a:lstStyle/>
          <a:p>
            <a:r>
              <a:rPr lang="en-US" sz="1350" dirty="0"/>
              <a:t>The histogram should appear. As you can see, the data are relatively normally distributed, which means that the mean is a good estimate of central tendency for this sample.</a:t>
            </a:r>
          </a:p>
          <a:p>
            <a:endParaRPr lang="en-US" sz="750" dirty="0"/>
          </a:p>
          <a:p>
            <a:pPr lvl="0">
              <a:defRPr/>
            </a:pPr>
            <a:r>
              <a:rPr lang="en-US" sz="1350" dirty="0">
                <a:solidFill>
                  <a:prstClr val="black"/>
                </a:solidFill>
              </a:rPr>
              <a:t>You can use the </a:t>
            </a:r>
            <a:r>
              <a:rPr lang="en-US" sz="1350" dirty="0">
                <a:solidFill>
                  <a:srgbClr val="0070C0"/>
                </a:solidFill>
              </a:rPr>
              <a:t>Design</a:t>
            </a:r>
            <a:r>
              <a:rPr lang="en-US" sz="1350" dirty="0">
                <a:solidFill>
                  <a:prstClr val="black"/>
                </a:solidFill>
              </a:rPr>
              <a:t> and </a:t>
            </a:r>
            <a:r>
              <a:rPr lang="en-US" sz="1350" dirty="0">
                <a:solidFill>
                  <a:srgbClr val="0070C0"/>
                </a:solidFill>
              </a:rPr>
              <a:t>Format</a:t>
            </a:r>
            <a:r>
              <a:rPr lang="en-US" sz="1350" dirty="0">
                <a:solidFill>
                  <a:prstClr val="black"/>
                </a:solidFill>
              </a:rPr>
              <a:t> tabs to add/remove titles and change the formatting of the histogram.</a:t>
            </a:r>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defRPr/>
            </a:pPr>
            <a:r>
              <a:rPr lang="en-US" sz="3600" dirty="0">
                <a:solidFill>
                  <a:schemeClr val="accent5">
                    <a:lumMod val="75000"/>
                  </a:schemeClr>
                </a:solidFill>
              </a:rPr>
              <a:t>Step 17</a:t>
            </a:r>
          </a:p>
        </p:txBody>
      </p:sp>
      <p:pic>
        <p:nvPicPr>
          <p:cNvPr id="3" name="Picture 2"/>
          <p:cNvPicPr>
            <a:picLocks noChangeAspect="1"/>
          </p:cNvPicPr>
          <p:nvPr/>
        </p:nvPicPr>
        <p:blipFill>
          <a:blip r:embed="rId2"/>
          <a:stretch>
            <a:fillRect/>
          </a:stretch>
        </p:blipFill>
        <p:spPr>
          <a:xfrm>
            <a:off x="0" y="1271587"/>
            <a:ext cx="3807619" cy="4729163"/>
          </a:xfrm>
          <a:prstGeom prst="rect">
            <a:avLst/>
          </a:prstGeom>
        </p:spPr>
      </p:pic>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19</a:t>
            </a:fld>
            <a:endParaRPr lang="en-US" dirty="0"/>
          </a:p>
        </p:txBody>
      </p:sp>
    </p:spTree>
    <p:extLst>
      <p:ext uri="{BB962C8B-B14F-4D97-AF65-F5344CB8AC3E}">
        <p14:creationId xmlns:p14="http://schemas.microsoft.com/office/powerpoint/2010/main" val="1597463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a:solidFill>
                  <a:schemeClr val="accent5">
                    <a:lumMod val="75000"/>
                  </a:schemeClr>
                </a:solidFill>
              </a:rPr>
              <a:t>Background</a:t>
            </a:r>
          </a:p>
        </p:txBody>
      </p:sp>
      <p:sp>
        <p:nvSpPr>
          <p:cNvPr id="3" name="Content Placeholder 2"/>
          <p:cNvSpPr>
            <a:spLocks noGrp="1"/>
          </p:cNvSpPr>
          <p:nvPr>
            <p:ph idx="1"/>
          </p:nvPr>
        </p:nvSpPr>
        <p:spPr>
          <a:xfrm>
            <a:off x="266700" y="2226469"/>
            <a:ext cx="8629650" cy="3263504"/>
          </a:xfrm>
        </p:spPr>
        <p:txBody>
          <a:bodyPr>
            <a:normAutofit/>
          </a:bodyPr>
          <a:lstStyle/>
          <a:p>
            <a:pPr marL="0" indent="0">
              <a:buNone/>
            </a:pPr>
            <a:r>
              <a:rPr lang="en-US" sz="2400" dirty="0"/>
              <a:t>In this Excel Extension tutorial, you will learn how to describe your data using Microsoft Excel. </a:t>
            </a:r>
          </a:p>
          <a:p>
            <a:pPr marL="0" indent="0">
              <a:buNone/>
            </a:pPr>
            <a:endParaRPr lang="en-US" sz="2400" dirty="0"/>
          </a:p>
          <a:p>
            <a:pPr marL="0" indent="0">
              <a:buNone/>
            </a:pPr>
            <a:r>
              <a:rPr lang="en-US" sz="2400" dirty="0"/>
              <a:t>For the purposes of this exercise, imagine that the sex, race/ethnicity, age, and engagement data for each employee were collected using an annual employee survey, and each employee’s unique ID was used to merge their survey data with their annual base pay.</a:t>
            </a:r>
          </a:p>
        </p:txBody>
      </p:sp>
      <p:sp>
        <p:nvSpPr>
          <p:cNvPr id="5" name="Footer Placeholder 4"/>
          <p:cNvSpPr>
            <a:spLocks noGrp="1"/>
          </p:cNvSpPr>
          <p:nvPr>
            <p:ph type="ftr" sz="quarter" idx="10"/>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1"/>
          </p:nvPr>
        </p:nvSpPr>
        <p:spPr/>
        <p:txBody>
          <a:bodyPr/>
          <a:lstStyle/>
          <a:p>
            <a:fld id="{36AF09C5-D76C-4469-9022-20CD3FB43967}" type="slidenum">
              <a:rPr lang="en-US" smtClean="0"/>
              <a:t>2</a:t>
            </a:fld>
            <a:endParaRPr lang="en-US" dirty="0"/>
          </a:p>
        </p:txBody>
      </p:sp>
    </p:spTree>
    <p:extLst>
      <p:ext uri="{BB962C8B-B14F-4D97-AF65-F5344CB8AC3E}">
        <p14:creationId xmlns:p14="http://schemas.microsoft.com/office/powerpoint/2010/main" val="3918831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a:solidFill>
                  <a:schemeClr val="accent5">
                    <a:lumMod val="75000"/>
                  </a:schemeClr>
                </a:solidFill>
              </a:rPr>
              <a:t>Questions</a:t>
            </a:r>
          </a:p>
        </p:txBody>
      </p:sp>
      <p:sp>
        <p:nvSpPr>
          <p:cNvPr id="3" name="Content Placeholder 2"/>
          <p:cNvSpPr>
            <a:spLocks noGrp="1"/>
          </p:cNvSpPr>
          <p:nvPr>
            <p:ph idx="1"/>
          </p:nvPr>
        </p:nvSpPr>
        <p:spPr>
          <a:xfrm>
            <a:off x="266700" y="2226469"/>
            <a:ext cx="8629650" cy="3625862"/>
          </a:xfrm>
        </p:spPr>
        <p:txBody>
          <a:bodyPr>
            <a:normAutofit fontScale="62500" lnSpcReduction="20000"/>
          </a:bodyPr>
          <a:lstStyle/>
          <a:p>
            <a:pPr marL="0" indent="0">
              <a:buNone/>
            </a:pPr>
            <a:r>
              <a:rPr lang="en-US" dirty="0"/>
              <a:t>Now that you have learned how to describe categorical and continuous variables in Excel, please do the following:</a:t>
            </a:r>
          </a:p>
          <a:p>
            <a:pPr marL="0" indent="0">
              <a:buNone/>
            </a:pPr>
            <a:endParaRPr lang="en-US" sz="825" dirty="0"/>
          </a:p>
          <a:p>
            <a:pPr marL="385763" indent="-385763">
              <a:buAutoNum type="arabicPeriod"/>
            </a:pPr>
            <a:r>
              <a:rPr lang="en-US" dirty="0"/>
              <a:t>Determine whether the Race/Ethnicity variable is categorical or continuous. How do you know? Calculate the appropriate summary statistic(s) and create an appropriate data visualization to describe the variable.</a:t>
            </a:r>
          </a:p>
          <a:p>
            <a:pPr marL="385763" indent="-385763">
              <a:buAutoNum type="arabicPeriod"/>
            </a:pPr>
            <a:r>
              <a:rPr lang="en-US" dirty="0"/>
              <a:t>Determine whether the Engagement variable is categorical or continuous. How do you know? Calculate the appropriate summary statistic(s) and create an appropriate data visualization to describe the variable.</a:t>
            </a:r>
          </a:p>
          <a:p>
            <a:pPr marL="385763" indent="-385763">
              <a:buAutoNum type="arabicPeriod"/>
            </a:pPr>
            <a:r>
              <a:rPr lang="en-US" dirty="0"/>
              <a:t>Determine whether the Base Pay variable is categorical or continuous. How do you know? Calculate the appropriate summary statistic(s) and create an appropriate data visualization to describe the variable.</a:t>
            </a:r>
          </a:p>
        </p:txBody>
      </p:sp>
      <p:sp>
        <p:nvSpPr>
          <p:cNvPr id="5" name="Footer Placeholder 4"/>
          <p:cNvSpPr>
            <a:spLocks noGrp="1"/>
          </p:cNvSpPr>
          <p:nvPr>
            <p:ph type="ftr" sz="quarter" idx="10"/>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1"/>
          </p:nvPr>
        </p:nvSpPr>
        <p:spPr/>
        <p:txBody>
          <a:bodyPr/>
          <a:lstStyle/>
          <a:p>
            <a:fld id="{36AF09C5-D76C-4469-9022-20CD3FB43967}" type="slidenum">
              <a:rPr lang="en-US" smtClean="0"/>
              <a:t>20</a:t>
            </a:fld>
            <a:endParaRPr lang="en-US" dirty="0"/>
          </a:p>
        </p:txBody>
      </p:sp>
    </p:spTree>
    <p:extLst>
      <p:ext uri="{BB962C8B-B14F-4D97-AF65-F5344CB8AC3E}">
        <p14:creationId xmlns:p14="http://schemas.microsoft.com/office/powerpoint/2010/main" val="1382707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88270" y="1924735"/>
            <a:ext cx="5079530" cy="4031873"/>
          </a:xfrm>
          <a:prstGeom prst="rect">
            <a:avLst/>
          </a:prstGeom>
          <a:noFill/>
        </p:spPr>
        <p:txBody>
          <a:bodyPr wrap="square" rtlCol="0">
            <a:spAutoFit/>
          </a:bodyPr>
          <a:lstStyle/>
          <a:p>
            <a:r>
              <a:rPr lang="en-US" sz="1600" dirty="0"/>
              <a:t>Open the raw data sheet titled “Chapter </a:t>
            </a:r>
            <a:r>
              <a:rPr lang="en-US" sz="1600" dirty="0" smtClean="0"/>
              <a:t>2--Data </a:t>
            </a:r>
            <a:r>
              <a:rPr lang="en-US" sz="1600" dirty="0"/>
              <a:t>Exercise.xlsx”.</a:t>
            </a:r>
          </a:p>
          <a:p>
            <a:endParaRPr lang="en-US" sz="1600" dirty="0"/>
          </a:p>
          <a:p>
            <a:r>
              <a:rPr lang="en-US" sz="1600" dirty="0"/>
              <a:t>Note that the sheet includes six columns, where each column represents unique field/variable:</a:t>
            </a:r>
          </a:p>
          <a:p>
            <a:pPr marL="600075" lvl="1" indent="-257175">
              <a:buFont typeface="+mj-lt"/>
              <a:buAutoNum type="arabicPeriod"/>
            </a:pPr>
            <a:r>
              <a:rPr lang="en-US" sz="1600" dirty="0"/>
              <a:t>Employee ID (unique employee identifier)</a:t>
            </a:r>
          </a:p>
          <a:p>
            <a:pPr marL="600075" lvl="1" indent="-257175">
              <a:buFont typeface="+mj-lt"/>
              <a:buAutoNum type="arabicPeriod"/>
            </a:pPr>
            <a:r>
              <a:rPr lang="en-US" sz="1600" dirty="0"/>
              <a:t>Sex (Male, Female)</a:t>
            </a:r>
          </a:p>
          <a:p>
            <a:pPr marL="600075" lvl="1" indent="-257175">
              <a:buFont typeface="+mj-lt"/>
              <a:buAutoNum type="arabicPeriod"/>
            </a:pPr>
            <a:r>
              <a:rPr lang="en-US" sz="1600" dirty="0"/>
              <a:t>Race/Ethnicity (Asian, Black, Latino, White)</a:t>
            </a:r>
          </a:p>
          <a:p>
            <a:pPr marL="600075" lvl="1" indent="-257175">
              <a:buFont typeface="+mj-lt"/>
              <a:buAutoNum type="arabicPeriod"/>
            </a:pPr>
            <a:r>
              <a:rPr lang="en-US" sz="1600" dirty="0"/>
              <a:t>Age (years)</a:t>
            </a:r>
          </a:p>
          <a:p>
            <a:pPr marL="600075" lvl="1" indent="-257175">
              <a:buFont typeface="+mj-lt"/>
              <a:buAutoNum type="arabicPeriod"/>
            </a:pPr>
            <a:r>
              <a:rPr lang="en-US" sz="1600" dirty="0"/>
              <a:t>Engagement (1 = </a:t>
            </a:r>
            <a:r>
              <a:rPr lang="en-US" sz="1600" i="1" dirty="0"/>
              <a:t>low</a:t>
            </a:r>
            <a:r>
              <a:rPr lang="en-US" sz="1600" dirty="0"/>
              <a:t>, 5 = </a:t>
            </a:r>
            <a:r>
              <a:rPr lang="en-US" sz="1600" i="1" dirty="0"/>
              <a:t>high</a:t>
            </a:r>
            <a:r>
              <a:rPr lang="en-US" sz="1600" dirty="0"/>
              <a:t>)</a:t>
            </a:r>
          </a:p>
          <a:p>
            <a:pPr marL="600075" lvl="1" indent="-257175">
              <a:buFont typeface="+mj-lt"/>
              <a:buAutoNum type="arabicPeriod"/>
            </a:pPr>
            <a:r>
              <a:rPr lang="en-US" sz="1600" dirty="0"/>
              <a:t>Base Pay (U.S. dollars)</a:t>
            </a:r>
          </a:p>
          <a:p>
            <a:endParaRPr lang="en-US" sz="1600" dirty="0"/>
          </a:p>
          <a:p>
            <a:r>
              <a:rPr lang="en-US" sz="1600" dirty="0"/>
              <a:t>Note that each row below the column names represents a unique employee, where the total number of employees is 111.</a:t>
            </a:r>
          </a:p>
          <a:p>
            <a:pPr lvl="1"/>
            <a:endParaRPr lang="en-US" sz="1600" dirty="0"/>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1</a:t>
            </a:r>
          </a:p>
        </p:txBody>
      </p:sp>
      <p:pic>
        <p:nvPicPr>
          <p:cNvPr id="2" name="Picture 1"/>
          <p:cNvPicPr>
            <a:picLocks noChangeAspect="1"/>
          </p:cNvPicPr>
          <p:nvPr/>
        </p:nvPicPr>
        <p:blipFill>
          <a:blip r:embed="rId2"/>
          <a:stretch>
            <a:fillRect/>
          </a:stretch>
        </p:blipFill>
        <p:spPr>
          <a:xfrm>
            <a:off x="0" y="1271587"/>
            <a:ext cx="3807619" cy="4729163"/>
          </a:xfrm>
          <a:prstGeom prst="rect">
            <a:avLst/>
          </a:prstGeom>
        </p:spPr>
      </p:pic>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3</a:t>
            </a:fld>
            <a:endParaRPr lang="en-US" dirty="0"/>
          </a:p>
        </p:txBody>
      </p:sp>
    </p:spTree>
    <p:extLst>
      <p:ext uri="{BB962C8B-B14F-4D97-AF65-F5344CB8AC3E}">
        <p14:creationId xmlns:p14="http://schemas.microsoft.com/office/powerpoint/2010/main" val="1660470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88270" y="1924735"/>
            <a:ext cx="5079530" cy="4031873"/>
          </a:xfrm>
          <a:prstGeom prst="rect">
            <a:avLst/>
          </a:prstGeom>
          <a:noFill/>
        </p:spPr>
        <p:txBody>
          <a:bodyPr wrap="square" rtlCol="0">
            <a:spAutoFit/>
          </a:bodyPr>
          <a:lstStyle/>
          <a:p>
            <a:r>
              <a:rPr lang="en-US" sz="1600" dirty="0"/>
              <a:t>Let’s practice classifying a variable as either categorical or continuous. If you recall, a </a:t>
            </a:r>
            <a:r>
              <a:rPr lang="en-US" sz="1600" i="1" dirty="0"/>
              <a:t>categorical</a:t>
            </a:r>
            <a:r>
              <a:rPr lang="en-US" sz="1600" dirty="0"/>
              <a:t> variable consists of multiple levels (categories), but these levels do not have a particular order or inherent numeric values. A </a:t>
            </a:r>
            <a:r>
              <a:rPr lang="en-US" sz="1600" i="1" dirty="0"/>
              <a:t>continuous</a:t>
            </a:r>
            <a:r>
              <a:rPr lang="en-US" sz="1600" dirty="0"/>
              <a:t> variable consists of a continuum of numerically ordered values.</a:t>
            </a:r>
          </a:p>
          <a:p>
            <a:endParaRPr lang="en-US" sz="1600" dirty="0"/>
          </a:p>
          <a:p>
            <a:r>
              <a:rPr lang="en-US" sz="1600" dirty="0"/>
              <a:t>What type of variable is Sex? Note that the Sex variable, as defined in this </a:t>
            </a:r>
            <a:r>
              <a:rPr lang="en-US" sz="1600" dirty="0" smtClean="0"/>
              <a:t>data set </a:t>
            </a:r>
            <a:r>
              <a:rPr lang="en-US" sz="1600" dirty="0"/>
              <a:t>as Male or Female, does not contain any inherent numeric values, and the levels (Male, Female) do not have any inherent order. We can count how many employees self-reported their sex as male or female, but we cannot say that male is more than female or female is more than male. Given this information, the Sex variable is best described as categorical.</a:t>
            </a:r>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2</a:t>
            </a:r>
          </a:p>
        </p:txBody>
      </p:sp>
      <p:pic>
        <p:nvPicPr>
          <p:cNvPr id="2" name="Picture 1"/>
          <p:cNvPicPr>
            <a:picLocks noChangeAspect="1"/>
          </p:cNvPicPr>
          <p:nvPr/>
        </p:nvPicPr>
        <p:blipFill>
          <a:blip r:embed="rId2"/>
          <a:stretch>
            <a:fillRect/>
          </a:stretch>
        </p:blipFill>
        <p:spPr>
          <a:xfrm>
            <a:off x="0" y="1271587"/>
            <a:ext cx="3807619" cy="4729163"/>
          </a:xfrm>
          <a:prstGeom prst="rect">
            <a:avLst/>
          </a:prstGeom>
        </p:spPr>
      </p:pic>
      <p:sp>
        <p:nvSpPr>
          <p:cNvPr id="7" name="Right Arrow 6"/>
          <p:cNvSpPr/>
          <p:nvPr/>
        </p:nvSpPr>
        <p:spPr>
          <a:xfrm rot="5400000">
            <a:off x="791196" y="2209008"/>
            <a:ext cx="72707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4</a:t>
            </a:fld>
            <a:endParaRPr lang="en-US" dirty="0"/>
          </a:p>
        </p:txBody>
      </p:sp>
    </p:spTree>
    <p:extLst>
      <p:ext uri="{BB962C8B-B14F-4D97-AF65-F5344CB8AC3E}">
        <p14:creationId xmlns:p14="http://schemas.microsoft.com/office/powerpoint/2010/main" val="2205140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267247"/>
            <a:ext cx="3807619" cy="4729163"/>
          </a:xfrm>
          <a:prstGeom prst="rect">
            <a:avLst/>
          </a:prstGeom>
        </p:spPr>
      </p:pic>
      <p:sp>
        <p:nvSpPr>
          <p:cNvPr id="5" name="TextBox 4"/>
          <p:cNvSpPr txBox="1"/>
          <p:nvPr/>
        </p:nvSpPr>
        <p:spPr>
          <a:xfrm>
            <a:off x="3988270" y="1924735"/>
            <a:ext cx="5079530" cy="4085734"/>
          </a:xfrm>
          <a:prstGeom prst="rect">
            <a:avLst/>
          </a:prstGeom>
          <a:noFill/>
        </p:spPr>
        <p:txBody>
          <a:bodyPr wrap="square" rtlCol="0">
            <a:spAutoFit/>
          </a:bodyPr>
          <a:lstStyle/>
          <a:p>
            <a:r>
              <a:rPr lang="en-US" sz="1350" dirty="0"/>
              <a:t>What is the most appropriate summary statistic for describing the Sex variable? As we determined in Step 2, the Sex variable is best described as categorical. Accordingly, we can count how many employees self-reported their sex as male or female, which are often referred to as frequencies. </a:t>
            </a:r>
          </a:p>
          <a:p>
            <a:endParaRPr lang="en-US" sz="750" dirty="0"/>
          </a:p>
          <a:p>
            <a:r>
              <a:rPr lang="en-US" sz="1350" dirty="0"/>
              <a:t>Scroll down below the data to find empty cells, and create a label for the frequency you plan to compute. For instance, type “Frequency Female” in a blank cell below the data in the Sex column.</a:t>
            </a:r>
          </a:p>
          <a:p>
            <a:endParaRPr lang="en-US" sz="750" dirty="0"/>
          </a:p>
          <a:p>
            <a:r>
              <a:rPr lang="en-US" sz="1350" dirty="0"/>
              <a:t>In a blank cell below the “Frequency Female” label, type the equal symbol (</a:t>
            </a:r>
            <a:r>
              <a:rPr lang="en-US" sz="1350" dirty="0">
                <a:solidFill>
                  <a:srgbClr val="0070C0"/>
                </a:solidFill>
              </a:rPr>
              <a:t>=</a:t>
            </a:r>
            <a:r>
              <a:rPr lang="en-US" sz="1350" dirty="0"/>
              <a:t>) followed by the </a:t>
            </a:r>
            <a:r>
              <a:rPr lang="en-US" sz="1350" dirty="0">
                <a:solidFill>
                  <a:srgbClr val="0070C0"/>
                </a:solidFill>
              </a:rPr>
              <a:t>COUNTIF</a:t>
            </a:r>
            <a:r>
              <a:rPr lang="en-US" sz="1350" dirty="0"/>
              <a:t> function, followed by a beginning parenthesis.</a:t>
            </a:r>
          </a:p>
          <a:p>
            <a:endParaRPr lang="en-US" sz="750" dirty="0"/>
          </a:p>
          <a:p>
            <a:r>
              <a:rPr lang="en-US" sz="1350" dirty="0"/>
              <a:t>Type the range of cell values that corresponds to the array of numeric values that fall below the Job Satisfaction variable name, which in this case is </a:t>
            </a:r>
            <a:r>
              <a:rPr lang="en-US" sz="1350" dirty="0">
                <a:solidFill>
                  <a:srgbClr val="00B050"/>
                </a:solidFill>
              </a:rPr>
              <a:t>B2:B112</a:t>
            </a:r>
            <a:r>
              <a:rPr lang="en-US" sz="1350" dirty="0"/>
              <a:t>.</a:t>
            </a:r>
            <a:r>
              <a:rPr lang="en-US" sz="1350" dirty="0">
                <a:solidFill>
                  <a:srgbClr val="00B050"/>
                </a:solidFill>
              </a:rPr>
              <a:t> </a:t>
            </a:r>
          </a:p>
          <a:p>
            <a:endParaRPr lang="en-US" sz="750" dirty="0"/>
          </a:p>
          <a:p>
            <a:r>
              <a:rPr lang="en-US" sz="1350" dirty="0"/>
              <a:t>Type a comma (</a:t>
            </a:r>
            <a:r>
              <a:rPr lang="en-US" sz="1350" dirty="0">
                <a:solidFill>
                  <a:srgbClr val="00B050"/>
                </a:solidFill>
              </a:rPr>
              <a:t>,</a:t>
            </a:r>
            <a:r>
              <a:rPr lang="en-US" sz="1350" dirty="0"/>
              <a:t>), and then, in quotation marks, type the </a:t>
            </a:r>
            <a:r>
              <a:rPr lang="en-US" sz="1350" i="1" dirty="0"/>
              <a:t>exact</a:t>
            </a:r>
            <a:r>
              <a:rPr lang="en-US" sz="1350" dirty="0"/>
              <a:t> name of one level (category) of the categorical Sex variable. Finally, type an ending parenthesis, and click ENTER.</a:t>
            </a:r>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3</a:t>
            </a:r>
          </a:p>
        </p:txBody>
      </p:sp>
      <p:sp>
        <p:nvSpPr>
          <p:cNvPr id="8" name="Right Arrow 7"/>
          <p:cNvSpPr/>
          <p:nvPr/>
        </p:nvSpPr>
        <p:spPr>
          <a:xfrm rot="942958">
            <a:off x="394817" y="3947390"/>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ight Arrow 8"/>
          <p:cNvSpPr/>
          <p:nvPr/>
        </p:nvSpPr>
        <p:spPr>
          <a:xfrm rot="19790060">
            <a:off x="387271" y="4326671"/>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5</a:t>
            </a:fld>
            <a:endParaRPr lang="en-US" dirty="0"/>
          </a:p>
        </p:txBody>
      </p:sp>
    </p:spTree>
    <p:extLst>
      <p:ext uri="{BB962C8B-B14F-4D97-AF65-F5344CB8AC3E}">
        <p14:creationId xmlns:p14="http://schemas.microsoft.com/office/powerpoint/2010/main" val="1938620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0" y="1271587"/>
            <a:ext cx="3807619" cy="4729163"/>
          </a:xfrm>
          <a:prstGeom prst="rect">
            <a:avLst/>
          </a:prstGeom>
        </p:spPr>
      </p:pic>
      <p:sp>
        <p:nvSpPr>
          <p:cNvPr id="5" name="TextBox 4"/>
          <p:cNvSpPr txBox="1"/>
          <p:nvPr/>
        </p:nvSpPr>
        <p:spPr>
          <a:xfrm>
            <a:off x="3988270" y="1924735"/>
            <a:ext cx="5079530" cy="507831"/>
          </a:xfrm>
          <a:prstGeom prst="rect">
            <a:avLst/>
          </a:prstGeom>
          <a:noFill/>
        </p:spPr>
        <p:txBody>
          <a:bodyPr wrap="square" rtlCol="0">
            <a:spAutoFit/>
          </a:bodyPr>
          <a:lstStyle/>
          <a:p>
            <a:r>
              <a:rPr lang="en-US" sz="1350" dirty="0"/>
              <a:t>Repeat Step 4 for the other level(s) of the categorical variable, as shown in the image.</a:t>
            </a:r>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4</a:t>
            </a:r>
          </a:p>
        </p:txBody>
      </p:sp>
      <p:sp>
        <p:nvSpPr>
          <p:cNvPr id="11" name="Right Arrow 10"/>
          <p:cNvSpPr/>
          <p:nvPr/>
        </p:nvSpPr>
        <p:spPr>
          <a:xfrm rot="5400000">
            <a:off x="1411142" y="3809448"/>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Right Arrow 11"/>
          <p:cNvSpPr/>
          <p:nvPr/>
        </p:nvSpPr>
        <p:spPr>
          <a:xfrm rot="16200000">
            <a:off x="1411141" y="4507680"/>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6</a:t>
            </a:fld>
            <a:endParaRPr lang="en-US" dirty="0"/>
          </a:p>
        </p:txBody>
      </p:sp>
    </p:spTree>
    <p:extLst>
      <p:ext uri="{BB962C8B-B14F-4D97-AF65-F5344CB8AC3E}">
        <p14:creationId xmlns:p14="http://schemas.microsoft.com/office/powerpoint/2010/main" val="909846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0" y="1271587"/>
            <a:ext cx="3807619" cy="4729163"/>
          </a:xfrm>
          <a:prstGeom prst="rect">
            <a:avLst/>
          </a:prstGeom>
        </p:spPr>
      </p:pic>
      <p:sp>
        <p:nvSpPr>
          <p:cNvPr id="5" name="TextBox 4"/>
          <p:cNvSpPr txBox="1"/>
          <p:nvPr/>
        </p:nvSpPr>
        <p:spPr>
          <a:xfrm>
            <a:off x="3988270" y="1924735"/>
            <a:ext cx="5079530" cy="3023905"/>
          </a:xfrm>
          <a:prstGeom prst="rect">
            <a:avLst/>
          </a:prstGeom>
          <a:noFill/>
        </p:spPr>
        <p:txBody>
          <a:bodyPr wrap="square" rtlCol="0">
            <a:spAutoFit/>
          </a:bodyPr>
          <a:lstStyle/>
          <a:p>
            <a:r>
              <a:rPr lang="en-US" sz="1350" dirty="0"/>
              <a:t>To compute the percentage of Males and the percentage of Females in this sample for the categorical Sex variable, we can create a simple formula. </a:t>
            </a:r>
          </a:p>
          <a:p>
            <a:endParaRPr lang="en-US" sz="750" dirty="0"/>
          </a:p>
          <a:p>
            <a:r>
              <a:rPr lang="en-US" sz="1350" dirty="0"/>
              <a:t>Similar to before, create a label for the percentage you plan to compute. For instance, type “Percentage Female” in a blank cell.</a:t>
            </a:r>
          </a:p>
          <a:p>
            <a:endParaRPr lang="en-US" sz="750" dirty="0"/>
          </a:p>
          <a:p>
            <a:r>
              <a:rPr lang="en-US" sz="1350" dirty="0"/>
              <a:t>In a blank cell below the “Percentage Female” label, type the equal symbol (</a:t>
            </a:r>
            <a:r>
              <a:rPr lang="en-US" sz="1350" dirty="0">
                <a:solidFill>
                  <a:srgbClr val="0070C0"/>
                </a:solidFill>
              </a:rPr>
              <a:t>=</a:t>
            </a:r>
            <a:r>
              <a:rPr lang="en-US" sz="1350" dirty="0"/>
              <a:t>) followed by a formula that divides the frequency of Females in the sample by the total number of individuals of both Sexes (Male, Female). To do so, reference the cells that contain the appropriate values. For example, as shown in the image, the formula is  </a:t>
            </a:r>
            <a:r>
              <a:rPr lang="en-US" sz="1350" dirty="0">
                <a:solidFill>
                  <a:srgbClr val="0070C0"/>
                </a:solidFill>
              </a:rPr>
              <a:t>=</a:t>
            </a:r>
            <a:r>
              <a:rPr lang="en-US" sz="1350" dirty="0">
                <a:solidFill>
                  <a:srgbClr val="00B050"/>
                </a:solidFill>
              </a:rPr>
              <a:t>B115</a:t>
            </a:r>
            <a:r>
              <a:rPr lang="en-US" sz="1350" dirty="0">
                <a:solidFill>
                  <a:srgbClr val="0070C0"/>
                </a:solidFill>
              </a:rPr>
              <a:t>/</a:t>
            </a:r>
            <a:r>
              <a:rPr lang="en-US" sz="1350" dirty="0">
                <a:solidFill>
                  <a:srgbClr val="00B050"/>
                </a:solidFill>
              </a:rPr>
              <a:t>(B115</a:t>
            </a:r>
            <a:r>
              <a:rPr lang="en-US" sz="1350" dirty="0">
                <a:solidFill>
                  <a:srgbClr val="0070C0"/>
                </a:solidFill>
              </a:rPr>
              <a:t>+</a:t>
            </a:r>
            <a:r>
              <a:rPr lang="en-US" sz="1350" dirty="0">
                <a:solidFill>
                  <a:srgbClr val="00B050"/>
                </a:solidFill>
              </a:rPr>
              <a:t>C115)</a:t>
            </a:r>
            <a:r>
              <a:rPr lang="en-US" sz="1350" dirty="0"/>
              <a:t>.</a:t>
            </a:r>
          </a:p>
          <a:p>
            <a:endParaRPr lang="en-US" sz="1350" dirty="0"/>
          </a:p>
          <a:p>
            <a:endParaRPr lang="en-US" sz="1350" dirty="0"/>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5</a:t>
            </a:r>
          </a:p>
        </p:txBody>
      </p:sp>
      <p:sp>
        <p:nvSpPr>
          <p:cNvPr id="7" name="Right Arrow 6"/>
          <p:cNvSpPr/>
          <p:nvPr/>
        </p:nvSpPr>
        <p:spPr>
          <a:xfrm rot="1170770">
            <a:off x="375736" y="4260684"/>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ight Arrow 7"/>
          <p:cNvSpPr/>
          <p:nvPr/>
        </p:nvSpPr>
        <p:spPr>
          <a:xfrm rot="19790060">
            <a:off x="379726" y="4605190"/>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7</a:t>
            </a:fld>
            <a:endParaRPr lang="en-US" dirty="0"/>
          </a:p>
        </p:txBody>
      </p:sp>
    </p:spTree>
    <p:extLst>
      <p:ext uri="{BB962C8B-B14F-4D97-AF65-F5344CB8AC3E}">
        <p14:creationId xmlns:p14="http://schemas.microsoft.com/office/powerpoint/2010/main" val="2750976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0" y="1250157"/>
            <a:ext cx="3814763" cy="4750594"/>
          </a:xfrm>
          <a:prstGeom prst="rect">
            <a:avLst/>
          </a:prstGeom>
        </p:spPr>
      </p:pic>
      <p:sp>
        <p:nvSpPr>
          <p:cNvPr id="5" name="TextBox 4"/>
          <p:cNvSpPr txBox="1"/>
          <p:nvPr/>
        </p:nvSpPr>
        <p:spPr>
          <a:xfrm>
            <a:off x="3988270" y="1924735"/>
            <a:ext cx="5079530" cy="1700466"/>
          </a:xfrm>
          <a:prstGeom prst="rect">
            <a:avLst/>
          </a:prstGeom>
          <a:noFill/>
        </p:spPr>
        <p:txBody>
          <a:bodyPr wrap="square" rtlCol="0">
            <a:spAutoFit/>
          </a:bodyPr>
          <a:lstStyle/>
          <a:p>
            <a:r>
              <a:rPr lang="en-US" sz="1350" dirty="0"/>
              <a:t>Note that the resulting value is a </a:t>
            </a:r>
            <a:r>
              <a:rPr lang="en-US" sz="1350" dirty="0" smtClean="0"/>
              <a:t>proportion--not </a:t>
            </a:r>
            <a:r>
              <a:rPr lang="en-US" sz="1350" dirty="0"/>
              <a:t>a percentage. To convert the </a:t>
            </a:r>
            <a:r>
              <a:rPr lang="en-US" sz="1600" dirty="0"/>
              <a:t>proportion</a:t>
            </a:r>
            <a:r>
              <a:rPr lang="en-US" sz="1350" dirty="0"/>
              <a:t> to a percentage, right click on the cell containing the proportion if you are using Windows, or hold CTRL and click on the cell if you are using a Mac.</a:t>
            </a:r>
          </a:p>
          <a:p>
            <a:endParaRPr lang="en-US" sz="750" dirty="0"/>
          </a:p>
          <a:p>
            <a:r>
              <a:rPr lang="en-US" sz="1350" dirty="0"/>
              <a:t>Two menus will pop up, you can either click </a:t>
            </a:r>
            <a:r>
              <a:rPr lang="en-US" sz="1350" dirty="0">
                <a:solidFill>
                  <a:srgbClr val="0070C0"/>
                </a:solidFill>
              </a:rPr>
              <a:t>Format </a:t>
            </a:r>
            <a:r>
              <a:rPr lang="en-US" sz="1350" dirty="0" smtClean="0">
                <a:solidFill>
                  <a:srgbClr val="0070C0"/>
                </a:solidFill>
              </a:rPr>
              <a:t>Cells… </a:t>
            </a:r>
            <a:r>
              <a:rPr lang="en-US" sz="1350" dirty="0"/>
              <a:t>in the first menu or click on the </a:t>
            </a:r>
            <a:r>
              <a:rPr lang="en-US" sz="1350" dirty="0">
                <a:solidFill>
                  <a:srgbClr val="0070C0"/>
                </a:solidFill>
              </a:rPr>
              <a:t>%</a:t>
            </a:r>
            <a:r>
              <a:rPr lang="en-US" sz="1350" dirty="0"/>
              <a:t> </a:t>
            </a:r>
            <a:r>
              <a:rPr lang="en-US" sz="1350"/>
              <a:t>symbol </a:t>
            </a:r>
            <a:r>
              <a:rPr lang="en-US" sz="1350" smtClean="0"/>
              <a:t>in </a:t>
            </a:r>
            <a:r>
              <a:rPr lang="en-US" sz="1350" dirty="0"/>
              <a:t>the second menu. Here, we will click on the </a:t>
            </a:r>
            <a:r>
              <a:rPr lang="en-US" sz="1350" dirty="0">
                <a:solidFill>
                  <a:srgbClr val="0070C0"/>
                </a:solidFill>
              </a:rPr>
              <a:t>%</a:t>
            </a:r>
            <a:r>
              <a:rPr lang="en-US" sz="1350" dirty="0"/>
              <a:t> symbol i</a:t>
            </a:r>
            <a:r>
              <a:rPr lang="en-US" sz="1350" dirty="0" smtClean="0"/>
              <a:t>n </a:t>
            </a:r>
            <a:r>
              <a:rPr lang="en-US" sz="1350" dirty="0"/>
              <a:t>the second menu.</a:t>
            </a:r>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6</a:t>
            </a:r>
          </a:p>
        </p:txBody>
      </p:sp>
      <p:sp>
        <p:nvSpPr>
          <p:cNvPr id="7" name="Right Arrow 6"/>
          <p:cNvSpPr/>
          <p:nvPr/>
        </p:nvSpPr>
        <p:spPr>
          <a:xfrm rot="7895823">
            <a:off x="2519817" y="4452838"/>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8</a:t>
            </a:fld>
            <a:endParaRPr lang="en-US" dirty="0"/>
          </a:p>
        </p:txBody>
      </p:sp>
    </p:spTree>
    <p:extLst>
      <p:ext uri="{BB962C8B-B14F-4D97-AF65-F5344CB8AC3E}">
        <p14:creationId xmlns:p14="http://schemas.microsoft.com/office/powerpoint/2010/main" val="1414341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0" y="1271587"/>
            <a:ext cx="3807619" cy="4729163"/>
          </a:xfrm>
          <a:prstGeom prst="rect">
            <a:avLst/>
          </a:prstGeom>
        </p:spPr>
      </p:pic>
      <p:sp>
        <p:nvSpPr>
          <p:cNvPr id="5" name="TextBox 4"/>
          <p:cNvSpPr txBox="1"/>
          <p:nvPr/>
        </p:nvSpPr>
        <p:spPr>
          <a:xfrm>
            <a:off x="3988270" y="1924735"/>
            <a:ext cx="5079530" cy="507831"/>
          </a:xfrm>
          <a:prstGeom prst="rect">
            <a:avLst/>
          </a:prstGeom>
          <a:noFill/>
        </p:spPr>
        <p:txBody>
          <a:bodyPr wrap="square" rtlCol="0">
            <a:spAutoFit/>
          </a:bodyPr>
          <a:lstStyle/>
          <a:p>
            <a:r>
              <a:rPr lang="en-US" sz="1350" dirty="0"/>
              <a:t>Repeat Steps 5 and 6 for the other level(s) of the categorical variable, as shown in the image.</a:t>
            </a:r>
          </a:p>
        </p:txBody>
      </p:sp>
      <p:sp>
        <p:nvSpPr>
          <p:cNvPr id="6" name="Title 1"/>
          <p:cNvSpPr txBox="1">
            <a:spLocks/>
          </p:cNvSpPr>
          <p:nvPr/>
        </p:nvSpPr>
        <p:spPr>
          <a:xfrm>
            <a:off x="5105400" y="1070372"/>
            <a:ext cx="2452688"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dirty="0">
                <a:solidFill>
                  <a:schemeClr val="accent5">
                    <a:lumMod val="75000"/>
                  </a:schemeClr>
                </a:solidFill>
              </a:rPr>
              <a:t>Step 7</a:t>
            </a:r>
          </a:p>
        </p:txBody>
      </p:sp>
      <p:sp>
        <p:nvSpPr>
          <p:cNvPr id="8" name="Right Arrow 7"/>
          <p:cNvSpPr/>
          <p:nvPr/>
        </p:nvSpPr>
        <p:spPr>
          <a:xfrm rot="12816410">
            <a:off x="1980423" y="4709384"/>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Right Arrow 14"/>
          <p:cNvSpPr/>
          <p:nvPr/>
        </p:nvSpPr>
        <p:spPr>
          <a:xfrm rot="9155314">
            <a:off x="2007061" y="4268294"/>
            <a:ext cx="448472" cy="25496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9</a:t>
            </a:fld>
            <a:endParaRPr lang="en-US" dirty="0"/>
          </a:p>
        </p:txBody>
      </p:sp>
    </p:spTree>
    <p:extLst>
      <p:ext uri="{BB962C8B-B14F-4D97-AF65-F5344CB8AC3E}">
        <p14:creationId xmlns:p14="http://schemas.microsoft.com/office/powerpoint/2010/main" val="261437001"/>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FC5AD160-03EC-4592-ABE5-0F14BDE6028B}" vid="{22DC304E-35E8-44D8-A4EB-A891A666CE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2730</TotalTime>
  <Words>1654</Words>
  <Application>Microsoft Office PowerPoint</Application>
  <PresentationFormat>On-screen Show (4:3)</PresentationFormat>
  <Paragraphs>139</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Theme1</vt:lpstr>
      <vt:lpstr>Chapter 2  Excel Extension: Now You Try!</vt:lpstr>
      <vt:lpstr>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Caughlin</dc:creator>
  <cp:lastModifiedBy>Kanimozhi Madhanakumar</cp:lastModifiedBy>
  <cp:revision>89</cp:revision>
  <dcterms:created xsi:type="dcterms:W3CDTF">2017-03-18T00:25:05Z</dcterms:created>
  <dcterms:modified xsi:type="dcterms:W3CDTF">2019-12-03T08:16:53Z</dcterms:modified>
</cp:coreProperties>
</file>