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5" r:id="rId2"/>
    <p:sldId id="282" r:id="rId3"/>
    <p:sldId id="257" r:id="rId4"/>
    <p:sldId id="281" r:id="rId5"/>
    <p:sldId id="283" r:id="rId6"/>
    <p:sldId id="284" r:id="rId7"/>
    <p:sldId id="285" r:id="rId8"/>
    <p:sldId id="28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81C88-5225-4418-B941-A01B617950CD}" type="datetimeFigureOut">
              <a:rPr lang="en-US" smtClean="0"/>
              <a:t>11/28/2019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B05A0-FA64-4FA9-8A76-350CAB82BFF0}" type="slidenum">
              <a:rPr lang="en-US" smtClean="0"/>
              <a:t>‹#›</a:t>
            </a:fld>
            <a:endParaRPr lang="en-US" dirty="0"/>
          </a:p>
        </p:txBody>
      </p:sp>
    </p:spTree>
    <p:extLst>
      <p:ext uri="{BB962C8B-B14F-4D97-AF65-F5344CB8AC3E}">
        <p14:creationId xmlns:p14="http://schemas.microsoft.com/office/powerpoint/2010/main" val="1993815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9B05A0-FA64-4FA9-8A76-350CAB82BFF0}" type="slidenum">
              <a:rPr lang="en-US" smtClean="0"/>
              <a:t>1</a:t>
            </a:fld>
            <a:endParaRPr lang="en-US" dirty="0"/>
          </a:p>
        </p:txBody>
      </p:sp>
    </p:spTree>
    <p:extLst>
      <p:ext uri="{BB962C8B-B14F-4D97-AF65-F5344CB8AC3E}">
        <p14:creationId xmlns:p14="http://schemas.microsoft.com/office/powerpoint/2010/main" val="228186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a16="http://schemas.microsoft.com/office/drawing/2014/main" xmlns=""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32037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a16="http://schemas.microsoft.com/office/drawing/2014/main" xmlns=""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a16="http://schemas.microsoft.com/office/drawing/2014/main" xmlns=""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37139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a16="http://schemas.microsoft.com/office/drawing/2014/main" xmlns=""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71199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a16="http://schemas.microsoft.com/office/drawing/2014/main" xmlns=""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4132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a16="http://schemas.microsoft.com/office/drawing/2014/main" xmlns=""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2298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39192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a16="http://schemas.microsoft.com/office/drawing/2014/main" xmlns=""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582237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1 </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143000" y="4267825"/>
            <a:ext cx="6858000" cy="1241822"/>
          </a:xfrm>
        </p:spPr>
        <p:txBody>
          <a:bodyPr>
            <a:norm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Computing Correlations</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263504"/>
          </a:xfrm>
        </p:spPr>
        <p:txBody>
          <a:bodyPr>
            <a:normAutofit fontScale="55000" lnSpcReduction="20000"/>
          </a:bodyPr>
          <a:lstStyle/>
          <a:p>
            <a:pPr marL="0" indent="0">
              <a:buNone/>
            </a:pPr>
            <a:r>
              <a:rPr lang="en-US" dirty="0"/>
              <a:t>In this Excel Extension tutorial, you will learn how to compute a (Pearson product-moment) correlation between two continuous variables using Microsoft Excel. </a:t>
            </a:r>
          </a:p>
          <a:p>
            <a:pPr marL="0" indent="0">
              <a:buNone/>
            </a:pPr>
            <a:endParaRPr lang="en-US" sz="825" dirty="0"/>
          </a:p>
          <a:p>
            <a:pPr marL="0" indent="0">
              <a:buNone/>
            </a:pPr>
            <a:r>
              <a:rPr lang="en-US" dirty="0"/>
              <a:t>For the purposes of this exercise, imagine that the engagement and job satisfaction data for each employee were collected using an annual employee survey, and each employee’s unique ID was used to merge their survey data with their average annual customer satisfaction ratings, their supervisor-rated performance evaluation score, and the amount of annual sales revenue they generated.</a:t>
            </a:r>
          </a:p>
          <a:p>
            <a:pPr marL="0" indent="0">
              <a:buNone/>
            </a:pPr>
            <a:endParaRPr lang="en-US" sz="825" dirty="0"/>
          </a:p>
          <a:p>
            <a:pPr marL="0" indent="0">
              <a:buNone/>
            </a:pPr>
            <a:r>
              <a:rPr lang="en-US" dirty="0"/>
              <a:t>For the purposes of this introductory exercise, we will ignore statistical significance, and instead practice interpreting the sign (positive or negative) and magnitude (size) of each correlation. </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34050" y="1924735"/>
            <a:ext cx="3333750" cy="4478149"/>
          </a:xfrm>
          <a:prstGeom prst="rect">
            <a:avLst/>
          </a:prstGeom>
          <a:noFill/>
        </p:spPr>
        <p:txBody>
          <a:bodyPr wrap="square" rtlCol="0">
            <a:spAutoFit/>
          </a:bodyPr>
          <a:lstStyle/>
          <a:p>
            <a:r>
              <a:rPr lang="en-US" sz="1350" dirty="0"/>
              <a:t>Open the Excel workbook titled “Chapter </a:t>
            </a:r>
            <a:r>
              <a:rPr lang="en-US" sz="1350" dirty="0" smtClean="0"/>
              <a:t>1--Excel </a:t>
            </a:r>
            <a:r>
              <a:rPr lang="en-US" sz="1350" dirty="0"/>
              <a:t>Extension.xlsx”.</a:t>
            </a:r>
          </a:p>
          <a:p>
            <a:endParaRPr lang="en-US" sz="750" dirty="0"/>
          </a:p>
          <a:p>
            <a:r>
              <a:rPr lang="en-US" sz="1350" dirty="0"/>
              <a:t>Note that the sheet includes six columns, where each column represents unique field/variable:</a:t>
            </a:r>
          </a:p>
          <a:p>
            <a:pPr marL="600075" lvl="1" indent="-257175">
              <a:buFont typeface="+mj-lt"/>
              <a:buAutoNum type="arabicPeriod"/>
            </a:pPr>
            <a:r>
              <a:rPr lang="en-US" sz="1350" dirty="0"/>
              <a:t>Unique employee ID (Employee ID)</a:t>
            </a:r>
          </a:p>
          <a:p>
            <a:pPr marL="600075" lvl="1" indent="-257175">
              <a:buFont typeface="+mj-lt"/>
              <a:buAutoNum type="arabicPeriod"/>
            </a:pPr>
            <a:r>
              <a:rPr lang="en-US" sz="1350" dirty="0"/>
              <a:t>Engagement (1 = </a:t>
            </a:r>
            <a:r>
              <a:rPr lang="en-US" sz="1350" i="1" dirty="0"/>
              <a:t>low</a:t>
            </a:r>
            <a:r>
              <a:rPr lang="en-US" sz="1350" dirty="0"/>
              <a:t>, 5 = </a:t>
            </a:r>
            <a:r>
              <a:rPr lang="en-US" sz="1350" i="1" dirty="0"/>
              <a:t>high</a:t>
            </a:r>
            <a:r>
              <a:rPr lang="en-US" sz="1350" dirty="0"/>
              <a:t>)</a:t>
            </a:r>
          </a:p>
          <a:p>
            <a:pPr marL="600075" lvl="1" indent="-257175">
              <a:buFont typeface="+mj-lt"/>
              <a:buAutoNum type="arabicPeriod"/>
            </a:pPr>
            <a:r>
              <a:rPr lang="en-US" sz="1350" dirty="0"/>
              <a:t>Job Satisfaction (1 = </a:t>
            </a:r>
            <a:r>
              <a:rPr lang="en-US" sz="1350" i="1" dirty="0"/>
              <a:t>low</a:t>
            </a:r>
            <a:r>
              <a:rPr lang="en-US" sz="1350" dirty="0"/>
              <a:t>, 5 = </a:t>
            </a:r>
            <a:r>
              <a:rPr lang="en-US" sz="1350" i="1" dirty="0"/>
              <a:t>high</a:t>
            </a:r>
            <a:r>
              <a:rPr lang="en-US" sz="1350" dirty="0"/>
              <a:t>)</a:t>
            </a:r>
          </a:p>
          <a:p>
            <a:pPr marL="600075" lvl="1" indent="-257175">
              <a:buFont typeface="+mj-lt"/>
              <a:buAutoNum type="arabicPeriod"/>
            </a:pPr>
            <a:r>
              <a:rPr lang="en-US" sz="1350" dirty="0"/>
              <a:t>Customer Satisfaction (1 = </a:t>
            </a:r>
            <a:r>
              <a:rPr lang="en-US" sz="1350" i="1" dirty="0"/>
              <a:t>low</a:t>
            </a:r>
            <a:r>
              <a:rPr lang="en-US" sz="1350" dirty="0"/>
              <a:t>, 7 = </a:t>
            </a:r>
            <a:r>
              <a:rPr lang="en-US" sz="1350" i="1" dirty="0"/>
              <a:t>high</a:t>
            </a:r>
            <a:r>
              <a:rPr lang="en-US" sz="1350" dirty="0"/>
              <a:t>)</a:t>
            </a:r>
          </a:p>
          <a:p>
            <a:pPr marL="600075" lvl="1" indent="-257175">
              <a:buFont typeface="+mj-lt"/>
              <a:buAutoNum type="arabicPeriod"/>
            </a:pPr>
            <a:r>
              <a:rPr lang="en-US" sz="1350" dirty="0"/>
              <a:t>Performance Evaluation Rating (1 = </a:t>
            </a:r>
            <a:r>
              <a:rPr lang="en-US" sz="1350" i="1" dirty="0"/>
              <a:t>low</a:t>
            </a:r>
            <a:r>
              <a:rPr lang="en-US" sz="1350" dirty="0"/>
              <a:t>, 10 = </a:t>
            </a:r>
            <a:r>
              <a:rPr lang="en-US" sz="1350" i="1" dirty="0"/>
              <a:t>high</a:t>
            </a:r>
            <a:r>
              <a:rPr lang="en-US" sz="1350" dirty="0"/>
              <a:t>)</a:t>
            </a:r>
          </a:p>
          <a:p>
            <a:pPr marL="600075" lvl="1" indent="-257175">
              <a:buFont typeface="+mj-lt"/>
              <a:buAutoNum type="arabicPeriod"/>
            </a:pPr>
            <a:r>
              <a:rPr lang="en-US" sz="1350" dirty="0"/>
              <a:t>Sales Revenue (U.S. dollars)</a:t>
            </a:r>
          </a:p>
          <a:p>
            <a:endParaRPr lang="en-US" sz="750" dirty="0"/>
          </a:p>
          <a:p>
            <a:r>
              <a:rPr lang="en-US" sz="1350" dirty="0"/>
              <a:t>Note that each row below the column names represents a unique employee, where the total number of employees is 59.</a:t>
            </a:r>
          </a:p>
          <a:p>
            <a:pPr lvl="1"/>
            <a:endParaRPr lang="en-US" sz="1350" dirty="0"/>
          </a:p>
        </p:txBody>
      </p:sp>
      <p:sp>
        <p:nvSpPr>
          <p:cNvPr id="6" name="Title 1"/>
          <p:cNvSpPr txBox="1">
            <a:spLocks/>
          </p:cNvSpPr>
          <p:nvPr/>
        </p:nvSpPr>
        <p:spPr>
          <a:xfrm>
            <a:off x="6472238" y="1070372"/>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chemeClr val="accent5">
                    <a:lumMod val="75000"/>
                  </a:schemeClr>
                </a:solidFill>
              </a:rPr>
              <a:t>Step 1</a:t>
            </a:r>
          </a:p>
        </p:txBody>
      </p:sp>
      <p:pic>
        <p:nvPicPr>
          <p:cNvPr id="9" name="Picture 8"/>
          <p:cNvPicPr>
            <a:picLocks noChangeAspect="1"/>
          </p:cNvPicPr>
          <p:nvPr/>
        </p:nvPicPr>
        <p:blipFill>
          <a:blip r:embed="rId2"/>
          <a:stretch>
            <a:fillRect/>
          </a:stretch>
        </p:blipFill>
        <p:spPr>
          <a:xfrm>
            <a:off x="0" y="1271587"/>
            <a:ext cx="5643563" cy="4729163"/>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34050" y="1924735"/>
            <a:ext cx="3409950" cy="1454244"/>
          </a:xfrm>
          <a:prstGeom prst="rect">
            <a:avLst/>
          </a:prstGeom>
          <a:noFill/>
        </p:spPr>
        <p:txBody>
          <a:bodyPr wrap="square" rtlCol="0">
            <a:spAutoFit/>
          </a:bodyPr>
          <a:lstStyle/>
          <a:p>
            <a:r>
              <a:rPr lang="en-US" sz="1350" dirty="0"/>
              <a:t>To practice, let’s compute the correlation between Job Satisfaction and Performance Evaluation Rating.</a:t>
            </a:r>
          </a:p>
          <a:p>
            <a:endParaRPr lang="en-US" sz="750" dirty="0"/>
          </a:p>
          <a:p>
            <a:r>
              <a:rPr lang="en-US" sz="1350" dirty="0"/>
              <a:t>Scroll down below the data to find empty cells.</a:t>
            </a:r>
          </a:p>
          <a:p>
            <a:pPr lvl="1"/>
            <a:endParaRPr lang="en-US" sz="1350" dirty="0"/>
          </a:p>
        </p:txBody>
      </p:sp>
      <p:sp>
        <p:nvSpPr>
          <p:cNvPr id="6" name="Title 1"/>
          <p:cNvSpPr txBox="1">
            <a:spLocks/>
          </p:cNvSpPr>
          <p:nvPr/>
        </p:nvSpPr>
        <p:spPr>
          <a:xfrm>
            <a:off x="6472238" y="1070372"/>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chemeClr val="accent5">
                    <a:lumMod val="75000"/>
                  </a:schemeClr>
                </a:solidFill>
              </a:rPr>
              <a:t>Step 2</a:t>
            </a:r>
          </a:p>
        </p:txBody>
      </p:sp>
      <p:pic>
        <p:nvPicPr>
          <p:cNvPr id="2" name="Picture 1"/>
          <p:cNvPicPr>
            <a:picLocks noChangeAspect="1"/>
          </p:cNvPicPr>
          <p:nvPr/>
        </p:nvPicPr>
        <p:blipFill>
          <a:blip r:embed="rId2"/>
          <a:stretch>
            <a:fillRect/>
          </a:stretch>
        </p:blipFill>
        <p:spPr>
          <a:xfrm>
            <a:off x="0" y="1271587"/>
            <a:ext cx="5643563" cy="4729163"/>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234038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34050" y="1924735"/>
            <a:ext cx="3409950" cy="4593565"/>
          </a:xfrm>
          <a:prstGeom prst="rect">
            <a:avLst/>
          </a:prstGeom>
          <a:noFill/>
        </p:spPr>
        <p:txBody>
          <a:bodyPr wrap="square" rtlCol="0">
            <a:spAutoFit/>
          </a:bodyPr>
          <a:lstStyle/>
          <a:p>
            <a:r>
              <a:rPr lang="en-US" sz="1350" dirty="0"/>
              <a:t>In a blank cell, enter the equal symbol (</a:t>
            </a:r>
            <a:r>
              <a:rPr lang="en-US" sz="1350" dirty="0">
                <a:solidFill>
                  <a:srgbClr val="0070C0"/>
                </a:solidFill>
              </a:rPr>
              <a:t>=</a:t>
            </a:r>
            <a:r>
              <a:rPr lang="en-US" sz="1350" dirty="0"/>
              <a:t>) followed by the </a:t>
            </a:r>
            <a:r>
              <a:rPr lang="en-US" sz="1350" dirty="0">
                <a:solidFill>
                  <a:srgbClr val="0070C0"/>
                </a:solidFill>
              </a:rPr>
              <a:t>CORREL</a:t>
            </a:r>
            <a:r>
              <a:rPr lang="en-US" sz="1350" dirty="0"/>
              <a:t> function, followed by a beginning parenthesis.</a:t>
            </a:r>
          </a:p>
          <a:p>
            <a:endParaRPr lang="en-US" sz="750" dirty="0"/>
          </a:p>
          <a:p>
            <a:r>
              <a:rPr lang="en-US" sz="1350" dirty="0"/>
              <a:t>Enter the range of cell values that corresponds to the array of numeric values that fall below the Job Satisfaction variable name, which in this case is </a:t>
            </a:r>
            <a:r>
              <a:rPr lang="en-US" sz="1350" dirty="0">
                <a:solidFill>
                  <a:srgbClr val="00B050"/>
                </a:solidFill>
              </a:rPr>
              <a:t>C2:C60</a:t>
            </a:r>
            <a:r>
              <a:rPr lang="en-US" sz="1350" dirty="0"/>
              <a:t>.</a:t>
            </a:r>
            <a:r>
              <a:rPr lang="en-US" sz="1350" dirty="0">
                <a:solidFill>
                  <a:srgbClr val="00B050"/>
                </a:solidFill>
              </a:rPr>
              <a:t> </a:t>
            </a:r>
            <a:r>
              <a:rPr lang="en-US" sz="1350" dirty="0"/>
              <a:t>Note that you can enter the cell range manually by entering the first cell in the array (</a:t>
            </a:r>
            <a:r>
              <a:rPr lang="en-US" sz="1350" dirty="0">
                <a:solidFill>
                  <a:srgbClr val="00B050"/>
                </a:solidFill>
              </a:rPr>
              <a:t>C2</a:t>
            </a:r>
            <a:r>
              <a:rPr lang="en-US" sz="1350" dirty="0"/>
              <a:t>), followed by a colon (</a:t>
            </a:r>
            <a:r>
              <a:rPr lang="en-US" sz="1350" dirty="0">
                <a:solidFill>
                  <a:srgbClr val="00B050"/>
                </a:solidFill>
              </a:rPr>
              <a:t>:</a:t>
            </a:r>
            <a:r>
              <a:rPr lang="en-US" sz="1350" dirty="0"/>
              <a:t>), and followed by the last cell in the array (</a:t>
            </a:r>
            <a:r>
              <a:rPr lang="en-US" sz="1350" dirty="0">
                <a:solidFill>
                  <a:srgbClr val="00B050"/>
                </a:solidFill>
              </a:rPr>
              <a:t>C60</a:t>
            </a:r>
            <a:r>
              <a:rPr lang="en-US" sz="1350" dirty="0"/>
              <a:t>); alternatively, you can select the array of cells by clicking and dragging your mouse.</a:t>
            </a:r>
            <a:endParaRPr lang="en-US" sz="1350" dirty="0">
              <a:solidFill>
                <a:srgbClr val="00B050"/>
              </a:solidFill>
            </a:endParaRPr>
          </a:p>
          <a:p>
            <a:endParaRPr lang="en-US" sz="750" dirty="0"/>
          </a:p>
          <a:p>
            <a:r>
              <a:rPr lang="en-US" sz="1350" dirty="0"/>
              <a:t>Enter a comma (</a:t>
            </a:r>
            <a:r>
              <a:rPr lang="en-US" sz="1350" dirty="0">
                <a:solidFill>
                  <a:srgbClr val="00B050"/>
                </a:solidFill>
              </a:rPr>
              <a:t>,</a:t>
            </a:r>
            <a:r>
              <a:rPr lang="en-US" sz="1350" dirty="0"/>
              <a:t>).</a:t>
            </a:r>
          </a:p>
          <a:p>
            <a:endParaRPr lang="en-US" sz="750" dirty="0"/>
          </a:p>
          <a:p>
            <a:r>
              <a:rPr lang="en-US" sz="1350" dirty="0"/>
              <a:t>Enter the range of cell values that corresponds to the array of numeric values that fall below the Performance Evaluation Rating variable name, which in this case is </a:t>
            </a:r>
            <a:r>
              <a:rPr lang="en-US" sz="1350" dirty="0">
                <a:solidFill>
                  <a:srgbClr val="00B050"/>
                </a:solidFill>
              </a:rPr>
              <a:t>E2:E60</a:t>
            </a:r>
            <a:r>
              <a:rPr lang="en-US" sz="1350" dirty="0"/>
              <a:t>. Enter an ending parenthesis, and click ENTER.</a:t>
            </a:r>
          </a:p>
        </p:txBody>
      </p:sp>
      <p:sp>
        <p:nvSpPr>
          <p:cNvPr id="6" name="Title 1"/>
          <p:cNvSpPr txBox="1">
            <a:spLocks/>
          </p:cNvSpPr>
          <p:nvPr/>
        </p:nvSpPr>
        <p:spPr>
          <a:xfrm>
            <a:off x="6472238" y="1070372"/>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chemeClr val="accent5">
                    <a:lumMod val="75000"/>
                  </a:schemeClr>
                </a:solidFill>
              </a:rPr>
              <a:t>Step 3</a:t>
            </a:r>
          </a:p>
        </p:txBody>
      </p:sp>
      <p:pic>
        <p:nvPicPr>
          <p:cNvPr id="3" name="Picture 2"/>
          <p:cNvPicPr>
            <a:picLocks noChangeAspect="1"/>
          </p:cNvPicPr>
          <p:nvPr/>
        </p:nvPicPr>
        <p:blipFill>
          <a:blip r:embed="rId2"/>
          <a:stretch>
            <a:fillRect/>
          </a:stretch>
        </p:blipFill>
        <p:spPr>
          <a:xfrm>
            <a:off x="50800" y="1271587"/>
            <a:ext cx="5643563" cy="4729163"/>
          </a:xfrm>
          <a:prstGeom prst="rect">
            <a:avLst/>
          </a:prstGeom>
        </p:spPr>
      </p:pic>
      <p:sp>
        <p:nvSpPr>
          <p:cNvPr id="7" name="Right Arrow 6"/>
          <p:cNvSpPr/>
          <p:nvPr/>
        </p:nvSpPr>
        <p:spPr>
          <a:xfrm rot="12068242">
            <a:off x="1268467" y="4118581"/>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ight Arrow 7"/>
          <p:cNvSpPr/>
          <p:nvPr/>
        </p:nvSpPr>
        <p:spPr>
          <a:xfrm rot="5400000">
            <a:off x="1600821" y="2209008"/>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ight Arrow 8"/>
          <p:cNvSpPr/>
          <p:nvPr/>
        </p:nvSpPr>
        <p:spPr>
          <a:xfrm rot="5400000">
            <a:off x="3757891" y="2209008"/>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0" name="Slide Number Placeholder 9"/>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119013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34050" y="1924735"/>
            <a:ext cx="3409950" cy="4385816"/>
          </a:xfrm>
          <a:prstGeom prst="rect">
            <a:avLst/>
          </a:prstGeom>
          <a:noFill/>
        </p:spPr>
        <p:txBody>
          <a:bodyPr wrap="square" rtlCol="0">
            <a:spAutoFit/>
          </a:bodyPr>
          <a:lstStyle/>
          <a:p>
            <a:r>
              <a:rPr lang="en-US" sz="1350" dirty="0"/>
              <a:t>Remember, correlation coefficients can range from </a:t>
            </a:r>
            <a:r>
              <a:rPr lang="en-US" sz="1400" dirty="0" smtClean="0"/>
              <a:t>–</a:t>
            </a:r>
            <a:r>
              <a:rPr lang="en-US" sz="1350" dirty="0" smtClean="0"/>
              <a:t>1.00 </a:t>
            </a:r>
            <a:r>
              <a:rPr lang="en-US" sz="1350" dirty="0"/>
              <a:t>to 1.00, where </a:t>
            </a:r>
            <a:r>
              <a:rPr lang="en-US" sz="1200" dirty="0" smtClean="0"/>
              <a:t>–</a:t>
            </a:r>
            <a:r>
              <a:rPr lang="en-US" sz="1350" dirty="0" smtClean="0"/>
              <a:t>1.00 </a:t>
            </a:r>
            <a:r>
              <a:rPr lang="en-US" sz="1350" dirty="0"/>
              <a:t>indicates a perfect negative (inverse) linear association, 1.00 indicates a perfect positive linear association, and .00 indicates no association.</a:t>
            </a:r>
          </a:p>
          <a:p>
            <a:endParaRPr lang="en-US" sz="600" dirty="0"/>
          </a:p>
          <a:p>
            <a:r>
              <a:rPr lang="en-US" sz="1350" dirty="0"/>
              <a:t>Note that the correlation coefficient is approximately .015 (after rounding).</a:t>
            </a:r>
          </a:p>
          <a:p>
            <a:endParaRPr lang="en-US" sz="600" dirty="0"/>
          </a:p>
          <a:p>
            <a:r>
              <a:rPr lang="en-US" sz="1350" dirty="0"/>
              <a:t>Regarding the sign, the correlation coefficient is positive, which indicates a positive, linear association.</a:t>
            </a:r>
          </a:p>
          <a:p>
            <a:endParaRPr lang="en-US" sz="600" dirty="0"/>
          </a:p>
          <a:p>
            <a:r>
              <a:rPr lang="en-US" sz="1350" dirty="0"/>
              <a:t>With that said, the magnitude of the correlation coefficient is virtually zero. For our purposes, we describe the magnitude of a correlation coefficient as follows: </a:t>
            </a:r>
          </a:p>
          <a:p>
            <a:pPr marL="214313" indent="-214313">
              <a:buFont typeface="Arial" panose="020B0604020202020204" pitchFamily="34" charset="0"/>
              <a:buChar char="•"/>
            </a:pPr>
            <a:r>
              <a:rPr lang="en-US" sz="1350" dirty="0" smtClean="0"/>
              <a:t>&lt;.</a:t>
            </a:r>
            <a:r>
              <a:rPr lang="en-US" sz="1350" dirty="0"/>
              <a:t>10 (negligible)</a:t>
            </a:r>
          </a:p>
          <a:p>
            <a:pPr marL="214313" indent="-214313">
              <a:buFont typeface="Arial" panose="020B0604020202020204" pitchFamily="34" charset="0"/>
              <a:buChar char="•"/>
            </a:pPr>
            <a:r>
              <a:rPr lang="en-US" sz="1350" dirty="0"/>
              <a:t>.</a:t>
            </a:r>
            <a:r>
              <a:rPr lang="en-US" sz="1350" dirty="0" smtClean="0"/>
              <a:t>10</a:t>
            </a:r>
            <a:r>
              <a:rPr lang="en-US" sz="1200" dirty="0" smtClean="0"/>
              <a:t>–</a:t>
            </a:r>
            <a:r>
              <a:rPr lang="en-US" sz="1350" dirty="0" smtClean="0"/>
              <a:t>.</a:t>
            </a:r>
            <a:r>
              <a:rPr lang="en-US" sz="1350" dirty="0"/>
              <a:t>29 (small)</a:t>
            </a:r>
          </a:p>
          <a:p>
            <a:pPr marL="214313" indent="-214313">
              <a:buFont typeface="Arial" panose="020B0604020202020204" pitchFamily="34" charset="0"/>
              <a:buChar char="•"/>
            </a:pPr>
            <a:r>
              <a:rPr lang="en-US" sz="1350" dirty="0"/>
              <a:t>.</a:t>
            </a:r>
            <a:r>
              <a:rPr lang="en-US" sz="1350" dirty="0" smtClean="0"/>
              <a:t>30</a:t>
            </a:r>
            <a:r>
              <a:rPr lang="en-US" sz="1400" dirty="0"/>
              <a:t>–</a:t>
            </a:r>
            <a:r>
              <a:rPr lang="en-US" sz="1350" dirty="0" smtClean="0"/>
              <a:t>.</a:t>
            </a:r>
            <a:r>
              <a:rPr lang="en-US" sz="1350" dirty="0"/>
              <a:t>49 (medium)</a:t>
            </a:r>
          </a:p>
          <a:p>
            <a:pPr marL="214313" indent="-214313">
              <a:buFont typeface="Arial" panose="020B0604020202020204" pitchFamily="34" charset="0"/>
              <a:buChar char="•"/>
            </a:pPr>
            <a:r>
              <a:rPr lang="en-US" sz="1350" dirty="0"/>
              <a:t>.</a:t>
            </a:r>
            <a:r>
              <a:rPr lang="en-US" sz="1350" dirty="0" smtClean="0"/>
              <a:t>50</a:t>
            </a:r>
            <a:r>
              <a:rPr lang="en-US" sz="1400" dirty="0" smtClean="0"/>
              <a:t>–</a:t>
            </a:r>
            <a:r>
              <a:rPr lang="en-US" sz="1350" dirty="0" smtClean="0"/>
              <a:t>1.00 </a:t>
            </a:r>
            <a:r>
              <a:rPr lang="en-US" sz="1350" dirty="0"/>
              <a:t>(large)</a:t>
            </a:r>
          </a:p>
        </p:txBody>
      </p:sp>
      <p:sp>
        <p:nvSpPr>
          <p:cNvPr id="6" name="Title 1"/>
          <p:cNvSpPr txBox="1">
            <a:spLocks/>
          </p:cNvSpPr>
          <p:nvPr/>
        </p:nvSpPr>
        <p:spPr>
          <a:xfrm>
            <a:off x="6472238" y="1070372"/>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chemeClr val="accent5">
                    <a:lumMod val="75000"/>
                  </a:schemeClr>
                </a:solidFill>
              </a:rPr>
              <a:t>Step 4</a:t>
            </a:r>
          </a:p>
        </p:txBody>
      </p:sp>
      <p:pic>
        <p:nvPicPr>
          <p:cNvPr id="2" name="Picture 1"/>
          <p:cNvPicPr>
            <a:picLocks noChangeAspect="1"/>
          </p:cNvPicPr>
          <p:nvPr/>
        </p:nvPicPr>
        <p:blipFill>
          <a:blip r:embed="rId2"/>
          <a:stretch>
            <a:fillRect/>
          </a:stretch>
        </p:blipFill>
        <p:spPr>
          <a:xfrm>
            <a:off x="0" y="1271587"/>
            <a:ext cx="5643563" cy="4729163"/>
          </a:xfrm>
          <a:prstGeom prst="rect">
            <a:avLst/>
          </a:prstGeom>
        </p:spPr>
      </p:pic>
      <p:sp>
        <p:nvSpPr>
          <p:cNvPr id="7" name="Right Arrow 6"/>
          <p:cNvSpPr/>
          <p:nvPr/>
        </p:nvSpPr>
        <p:spPr>
          <a:xfrm rot="12068242">
            <a:off x="804066" y="4106129"/>
            <a:ext cx="658019"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268372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71587"/>
            <a:ext cx="5643563" cy="4729163"/>
          </a:xfrm>
          <a:prstGeom prst="rect">
            <a:avLst/>
          </a:prstGeom>
        </p:spPr>
      </p:pic>
      <p:sp>
        <p:nvSpPr>
          <p:cNvPr id="5" name="TextBox 4"/>
          <p:cNvSpPr txBox="1"/>
          <p:nvPr/>
        </p:nvSpPr>
        <p:spPr>
          <a:xfrm>
            <a:off x="5734050" y="1924735"/>
            <a:ext cx="3409950" cy="1846659"/>
          </a:xfrm>
          <a:prstGeom prst="rect">
            <a:avLst/>
          </a:prstGeom>
          <a:noFill/>
        </p:spPr>
        <p:txBody>
          <a:bodyPr wrap="square" rtlCol="0">
            <a:spAutoFit/>
          </a:bodyPr>
          <a:lstStyle/>
          <a:p>
            <a:r>
              <a:rPr lang="en-US" sz="1350" dirty="0" smtClean="0"/>
              <a:t>It </a:t>
            </a:r>
            <a:r>
              <a:rPr lang="en-US" sz="1350" dirty="0"/>
              <a:t>i</a:t>
            </a:r>
            <a:r>
              <a:rPr lang="en-US" sz="1350" dirty="0" smtClean="0"/>
              <a:t>s </a:t>
            </a:r>
            <a:r>
              <a:rPr lang="en-US" sz="1350" dirty="0"/>
              <a:t>generally a good practice to label each correlation coefficient so that you can remember what association it refers to.</a:t>
            </a:r>
          </a:p>
          <a:p>
            <a:endParaRPr lang="en-US" sz="600" dirty="0"/>
          </a:p>
          <a:p>
            <a:r>
              <a:rPr lang="en-US" sz="1350" dirty="0"/>
              <a:t>In a cell adjacent to the cell in which the correlation coefficient appears, type information about the correlation, and click ENTER.</a:t>
            </a:r>
          </a:p>
        </p:txBody>
      </p:sp>
      <p:sp>
        <p:nvSpPr>
          <p:cNvPr id="6" name="Title 1"/>
          <p:cNvSpPr txBox="1">
            <a:spLocks/>
          </p:cNvSpPr>
          <p:nvPr/>
        </p:nvSpPr>
        <p:spPr>
          <a:xfrm>
            <a:off x="6472238" y="1070372"/>
            <a:ext cx="160972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solidFill>
                  <a:schemeClr val="accent5">
                    <a:lumMod val="75000"/>
                  </a:schemeClr>
                </a:solidFill>
              </a:rPr>
              <a:t>Step 5</a:t>
            </a:r>
          </a:p>
        </p:txBody>
      </p:sp>
      <p:sp>
        <p:nvSpPr>
          <p:cNvPr id="7" name="Right Arrow 6"/>
          <p:cNvSpPr/>
          <p:nvPr/>
        </p:nvSpPr>
        <p:spPr>
          <a:xfrm rot="14179610">
            <a:off x="985041" y="4344255"/>
            <a:ext cx="658019"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338806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5">
                    <a:lumMod val="75000"/>
                  </a:schemeClr>
                </a:solidFill>
              </a:rPr>
              <a:t>Questions</a:t>
            </a:r>
          </a:p>
        </p:txBody>
      </p:sp>
      <p:sp>
        <p:nvSpPr>
          <p:cNvPr id="3" name="Content Placeholder 2"/>
          <p:cNvSpPr>
            <a:spLocks noGrp="1"/>
          </p:cNvSpPr>
          <p:nvPr>
            <p:ph idx="1"/>
          </p:nvPr>
        </p:nvSpPr>
        <p:spPr>
          <a:xfrm>
            <a:off x="266700" y="2226469"/>
            <a:ext cx="8629650" cy="3263504"/>
          </a:xfrm>
        </p:spPr>
        <p:txBody>
          <a:bodyPr>
            <a:normAutofit fontScale="55000" lnSpcReduction="20000"/>
          </a:bodyPr>
          <a:lstStyle/>
          <a:p>
            <a:pPr marL="0" indent="0">
              <a:buNone/>
            </a:pPr>
            <a:r>
              <a:rPr lang="en-US" dirty="0"/>
              <a:t>Now that you have learned how to compute a correlation using the </a:t>
            </a:r>
            <a:r>
              <a:rPr lang="en-US" dirty="0">
                <a:solidFill>
                  <a:srgbClr val="0070C0"/>
                </a:solidFill>
              </a:rPr>
              <a:t>CORREL</a:t>
            </a:r>
            <a:r>
              <a:rPr lang="en-US" dirty="0"/>
              <a:t> function in Excel, please practice running additional correlations using the same data and answer the following questions. Be sure to interpret the sign and magnitude.</a:t>
            </a:r>
          </a:p>
          <a:p>
            <a:pPr marL="0" indent="0">
              <a:buNone/>
            </a:pPr>
            <a:endParaRPr lang="en-US" sz="825" dirty="0"/>
          </a:p>
          <a:p>
            <a:pPr marL="385763" indent="-385763">
              <a:buAutoNum type="arabicPeriod"/>
            </a:pPr>
            <a:r>
              <a:rPr lang="en-US" dirty="0"/>
              <a:t>What is the correlation between Employee Engagement and Sales Revenue?</a:t>
            </a:r>
          </a:p>
          <a:p>
            <a:pPr marL="385763" indent="-385763">
              <a:buAutoNum type="arabicPeriod"/>
            </a:pPr>
            <a:r>
              <a:rPr lang="en-US" dirty="0"/>
              <a:t>Consider the sign and the magnitude of the correlation. How would you describe the nature of the relation between Engagement and Sales Revenue to a manager who does not know what a correlation coefficient means?</a:t>
            </a:r>
          </a:p>
          <a:p>
            <a:pPr marL="385763" indent="-385763">
              <a:buAutoNum type="arabicPeriod"/>
            </a:pPr>
            <a:r>
              <a:rPr lang="en-US" dirty="0"/>
              <a:t>What is the correlation between Job Satisfaction and Customer Satisfaction?</a:t>
            </a:r>
          </a:p>
          <a:p>
            <a:pPr marL="385763" indent="-385763">
              <a:buAutoNum type="arabicPeriod"/>
            </a:pPr>
            <a:r>
              <a:rPr lang="en-US" dirty="0"/>
              <a:t>Consider the sign and the magnitude of the correlation. How would you describe the nature of the relation between Job Satisfaction and Customer Satisfaction?</a:t>
            </a:r>
          </a:p>
          <a:p>
            <a:pPr marL="0" indent="0">
              <a:buNone/>
            </a:pPr>
            <a:endParaRPr lang="en-US" sz="825" dirty="0"/>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8</a:t>
            </a:fld>
            <a:endParaRPr lang="en-US" dirty="0"/>
          </a:p>
        </p:txBody>
      </p:sp>
    </p:spTree>
    <p:extLst>
      <p:ext uri="{BB962C8B-B14F-4D97-AF65-F5344CB8AC3E}">
        <p14:creationId xmlns:p14="http://schemas.microsoft.com/office/powerpoint/2010/main" val="138270710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DC33EA30-7242-4945-A1BA-D718F2ADAC4B}" vid="{CA9640AF-9D98-4AB3-BB4B-DF916F4473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204</TotalTime>
  <Words>844</Words>
  <Application>Microsoft Office PowerPoint</Application>
  <PresentationFormat>On-screen Show (4:3)</PresentationFormat>
  <Paragraphs>72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Theme1</vt:lpstr>
      <vt:lpstr>Chapter 1  Excel Extension: Now You Try!</vt:lpstr>
      <vt:lpstr>Background</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Kanimozhi Madhanakumar</cp:lastModifiedBy>
  <cp:revision>61</cp:revision>
  <dcterms:created xsi:type="dcterms:W3CDTF">2017-03-18T00:25:05Z</dcterms:created>
  <dcterms:modified xsi:type="dcterms:W3CDTF">2019-11-28T07:23:38Z</dcterms:modified>
</cp:coreProperties>
</file>