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47"/>
  </p:notesMasterIdLst>
  <p:sldIdLst>
    <p:sldId id="275" r:id="rId2"/>
    <p:sldId id="282" r:id="rId3"/>
    <p:sldId id="257" r:id="rId4"/>
    <p:sldId id="408" r:id="rId5"/>
    <p:sldId id="357" r:id="rId6"/>
    <p:sldId id="409" r:id="rId7"/>
    <p:sldId id="410" r:id="rId8"/>
    <p:sldId id="411" r:id="rId9"/>
    <p:sldId id="412" r:id="rId10"/>
    <p:sldId id="413" r:id="rId11"/>
    <p:sldId id="414" r:id="rId12"/>
    <p:sldId id="415" r:id="rId13"/>
    <p:sldId id="416" r:id="rId14"/>
    <p:sldId id="417" r:id="rId15"/>
    <p:sldId id="418" r:id="rId16"/>
    <p:sldId id="430" r:id="rId17"/>
    <p:sldId id="434" r:id="rId18"/>
    <p:sldId id="435" r:id="rId19"/>
    <p:sldId id="436" r:id="rId20"/>
    <p:sldId id="437" r:id="rId21"/>
    <p:sldId id="431" r:id="rId22"/>
    <p:sldId id="432" r:id="rId23"/>
    <p:sldId id="433" r:id="rId24"/>
    <p:sldId id="438" r:id="rId25"/>
    <p:sldId id="439" r:id="rId26"/>
    <p:sldId id="440" r:id="rId27"/>
    <p:sldId id="441" r:id="rId28"/>
    <p:sldId id="442" r:id="rId29"/>
    <p:sldId id="443" r:id="rId30"/>
    <p:sldId id="444" r:id="rId31"/>
    <p:sldId id="445" r:id="rId32"/>
    <p:sldId id="446" r:id="rId33"/>
    <p:sldId id="447" r:id="rId34"/>
    <p:sldId id="448" r:id="rId35"/>
    <p:sldId id="449" r:id="rId36"/>
    <p:sldId id="456" r:id="rId37"/>
    <p:sldId id="450" r:id="rId38"/>
    <p:sldId id="451" r:id="rId39"/>
    <p:sldId id="452" r:id="rId40"/>
    <p:sldId id="455" r:id="rId41"/>
    <p:sldId id="457" r:id="rId42"/>
    <p:sldId id="458" r:id="rId43"/>
    <p:sldId id="459" r:id="rId44"/>
    <p:sldId id="460" r:id="rId45"/>
    <p:sldId id="28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46" autoAdjust="0"/>
    <p:restoredTop sz="94660"/>
  </p:normalViewPr>
  <p:slideViewPr>
    <p:cSldViewPr snapToGrid="0">
      <p:cViewPr varScale="1">
        <p:scale>
          <a:sx n="70" d="100"/>
          <a:sy n="70" d="100"/>
        </p:scale>
        <p:origin x="124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C2EBF-B1AA-43FC-B275-CEB88F35EAFB}" type="datetimeFigureOut">
              <a:rPr lang="en-US" smtClean="0"/>
              <a:t>12/3/2019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A2F42-F49E-41C3-8178-1A8A52702D10}" type="slidenum">
              <a:rPr lang="en-US" smtClean="0"/>
              <a:t>‹#›</a:t>
            </a:fld>
            <a:endParaRPr lang="en-US" dirty="0"/>
          </a:p>
        </p:txBody>
      </p:sp>
    </p:spTree>
    <p:extLst>
      <p:ext uri="{BB962C8B-B14F-4D97-AF65-F5344CB8AC3E}">
        <p14:creationId xmlns:p14="http://schemas.microsoft.com/office/powerpoint/2010/main" val="1096751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A2F42-F49E-41C3-8178-1A8A52702D10}" type="slidenum">
              <a:rPr lang="en-US" smtClean="0"/>
              <a:t>1</a:t>
            </a:fld>
            <a:endParaRPr lang="en-US" dirty="0"/>
          </a:p>
        </p:txBody>
      </p:sp>
    </p:spTree>
    <p:extLst>
      <p:ext uri="{BB962C8B-B14F-4D97-AF65-F5344CB8AC3E}">
        <p14:creationId xmlns:p14="http://schemas.microsoft.com/office/powerpoint/2010/main" val="1470691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a:extLst>
              <a:ext uri="{FF2B5EF4-FFF2-40B4-BE49-F238E27FC236}">
                <a16:creationId xmlns="" xmlns:a16="http://schemas.microsoft.com/office/drawing/2014/main" id="{FC64A8EC-2933-D046-BD5C-E4A09273809E}"/>
              </a:ext>
            </a:extLst>
          </p:cNvPr>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a:extLst>
              <a:ext uri="{FF2B5EF4-FFF2-40B4-BE49-F238E27FC236}">
                <a16:creationId xmlns="" xmlns:a16="http://schemas.microsoft.com/office/drawing/2014/main" id="{D7470CBF-8407-7D42-9139-3B3A1DD4DC00}"/>
              </a:ext>
            </a:extLst>
          </p:cNvPr>
          <p:cNvSpPr>
            <a:spLocks noGrp="1"/>
          </p:cNvSpPr>
          <p:nvPr>
            <p:ph type="sldNum" sz="quarter" idx="12"/>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14889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90600"/>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57200" y="1981200"/>
            <a:ext cx="8229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a:extLst>
              <a:ext uri="{FF2B5EF4-FFF2-40B4-BE49-F238E27FC236}">
                <a16:creationId xmlns="" xmlns:a16="http://schemas.microsoft.com/office/drawing/2014/main" id="{6CD498F4-408C-7943-832C-94C8FF70E5DC}"/>
              </a:ext>
            </a:extLst>
          </p:cNvPr>
          <p:cNvSpPr>
            <a:spLocks noGrp="1"/>
          </p:cNvSpPr>
          <p:nvPr>
            <p:ph type="ftr" sz="quarter" idx="10"/>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5" name="Slide Number Placeholder 5">
            <a:extLst>
              <a:ext uri="{FF2B5EF4-FFF2-40B4-BE49-F238E27FC236}">
                <a16:creationId xmlns="" xmlns:a16="http://schemas.microsoft.com/office/drawing/2014/main" id="{5C9611B1-4122-7843-B869-BDAAA39A920A}"/>
              </a:ext>
            </a:extLst>
          </p:cNvPr>
          <p:cNvSpPr>
            <a:spLocks noGrp="1"/>
          </p:cNvSpPr>
          <p:nvPr>
            <p:ph type="sldNum" sz="quarter" idx="11"/>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3326802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lstStyle>
            <a:lvl1pPr algn="ctr">
              <a:defRPr sz="60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498475" y="3654519"/>
            <a:ext cx="8147050" cy="1500187"/>
          </a:xfrm>
        </p:spPr>
        <p:txBody>
          <a:bodyPr>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a:extLst>
              <a:ext uri="{FF2B5EF4-FFF2-40B4-BE49-F238E27FC236}">
                <a16:creationId xmlns="" xmlns:a16="http://schemas.microsoft.com/office/drawing/2014/main" id="{CC4D1069-5247-A340-AB0D-95C13C1EAB47}"/>
              </a:ext>
            </a:extLst>
          </p:cNvPr>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a:extLst>
              <a:ext uri="{FF2B5EF4-FFF2-40B4-BE49-F238E27FC236}">
                <a16:creationId xmlns="" xmlns:a16="http://schemas.microsoft.com/office/drawing/2014/main" id="{AA273F20-C047-BE45-B12C-BB64B78BE7E2}"/>
              </a:ext>
            </a:extLst>
          </p:cNvPr>
          <p:cNvSpPr>
            <a:spLocks noGrp="1"/>
          </p:cNvSpPr>
          <p:nvPr>
            <p:ph type="sldNum" sz="quarter" idx="12"/>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185972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US" smtClean="0"/>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4">
            <a:extLst>
              <a:ext uri="{FF2B5EF4-FFF2-40B4-BE49-F238E27FC236}">
                <a16:creationId xmlns="" xmlns:a16="http://schemas.microsoft.com/office/drawing/2014/main" id="{FF4C8485-DD31-0044-9B3E-DD46EEA565D0}"/>
              </a:ext>
            </a:extLst>
          </p:cNvPr>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5">
            <a:extLst>
              <a:ext uri="{FF2B5EF4-FFF2-40B4-BE49-F238E27FC236}">
                <a16:creationId xmlns="" xmlns:a16="http://schemas.microsoft.com/office/drawing/2014/main" id="{D2B94862-11CC-A948-A89E-C0D393FE5BE1}"/>
              </a:ext>
            </a:extLst>
          </p:cNvPr>
          <p:cNvSpPr>
            <a:spLocks noGrp="1"/>
          </p:cNvSpPr>
          <p:nvPr>
            <p:ph type="sldNum" sz="quarter" idx="12"/>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759620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a:extLst>
              <a:ext uri="{FF2B5EF4-FFF2-40B4-BE49-F238E27FC236}">
                <a16:creationId xmlns="" xmlns:a16="http://schemas.microsoft.com/office/drawing/2014/main" id="{C3749E9D-A044-BC4C-AC7B-DCC18ECEE850}"/>
              </a:ext>
            </a:extLst>
          </p:cNvPr>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5">
            <a:extLst>
              <a:ext uri="{FF2B5EF4-FFF2-40B4-BE49-F238E27FC236}">
                <a16:creationId xmlns="" xmlns:a16="http://schemas.microsoft.com/office/drawing/2014/main" id="{F5196CE7-9B24-5340-9CDE-A619970CE3B2}"/>
              </a:ext>
            </a:extLst>
          </p:cNvPr>
          <p:cNvSpPr>
            <a:spLocks noGrp="1"/>
          </p:cNvSpPr>
          <p:nvPr>
            <p:ph type="sldNum" sz="quarter" idx="12"/>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418216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4" name="Slide Number Placeholder 3"/>
          <p:cNvSpPr>
            <a:spLocks noGrp="1"/>
          </p:cNvSpPr>
          <p:nvPr>
            <p:ph type="sldNum" sz="quarter" idx="12"/>
          </p:nvPr>
        </p:nvSpPr>
        <p:spPr/>
        <p:txBody>
          <a:bodyPr/>
          <a:lstStyle/>
          <a:p>
            <a:fld id="{36AF09C5-D76C-4469-9022-20CD3FB43967}" type="slidenum">
              <a:rPr lang="en-US" smtClean="0"/>
              <a:t>‹#›</a:t>
            </a:fld>
            <a:endParaRPr lang="en-US" dirty="0"/>
          </a:p>
        </p:txBody>
      </p:sp>
    </p:spTree>
    <p:extLst>
      <p:ext uri="{BB962C8B-B14F-4D97-AF65-F5344CB8AC3E}">
        <p14:creationId xmlns:p14="http://schemas.microsoft.com/office/powerpoint/2010/main" val="1274546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Title Placeholder 1"/>
          <p:cNvSpPr>
            <a:spLocks noGrp="1"/>
          </p:cNvSpPr>
          <p:nvPr>
            <p:ph type="title"/>
          </p:nvPr>
        </p:nvSpPr>
        <p:spPr bwMode="auto">
          <a:xfrm>
            <a:off x="457200" y="9604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a:p>
        </p:txBody>
      </p:sp>
      <p:sp>
        <p:nvSpPr>
          <p:cNvPr id="1027" name="Text Placeholder 2"/>
          <p:cNvSpPr>
            <a:spLocks noGrp="1"/>
          </p:cNvSpPr>
          <p:nvPr>
            <p:ph type="body" idx="1"/>
          </p:nvPr>
        </p:nvSpPr>
        <p:spPr bwMode="auto">
          <a:xfrm>
            <a:off x="457200" y="1905000"/>
            <a:ext cx="8229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a:p>
        </p:txBody>
      </p:sp>
      <p:sp>
        <p:nvSpPr>
          <p:cNvPr id="5" name="Footer Placeholder 4">
            <a:extLst>
              <a:ext uri="{FF2B5EF4-FFF2-40B4-BE49-F238E27FC236}">
                <a16:creationId xmlns="" xmlns:a16="http://schemas.microsoft.com/office/drawing/2014/main" id="{6CD498F4-408C-7943-832C-94C8FF70E5DC}"/>
              </a:ext>
            </a:extLst>
          </p:cNvPr>
          <p:cNvSpPr>
            <a:spLocks noGrp="1"/>
          </p:cNvSpPr>
          <p:nvPr>
            <p:ph type="ftr" sz="quarter" idx="3"/>
          </p:nvPr>
        </p:nvSpPr>
        <p:spPr>
          <a:xfrm>
            <a:off x="457200" y="6356350"/>
            <a:ext cx="5867400" cy="365125"/>
          </a:xfrm>
          <a:prstGeom prst="rect">
            <a:avLst/>
          </a:prstGeom>
        </p:spPr>
        <p:txBody>
          <a:bodyPr vert="horz" lIns="91440" tIns="45720" rIns="91440" bIns="45720" rtlCol="0" anchor="ctr"/>
          <a:lstStyle>
            <a:lvl1pPr algn="ct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a:extLst>
              <a:ext uri="{FF2B5EF4-FFF2-40B4-BE49-F238E27FC236}">
                <a16:creationId xmlns="" xmlns:a16="http://schemas.microsoft.com/office/drawing/2014/main" id="{5C9611B1-4122-7843-B869-BDAAA39A920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60110894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dt="0"/>
  <p:txStyles>
    <p:title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Arial" panose="020B0604020202020204" pitchFamily="34" charset="0"/>
        </a:defRPr>
      </a:lvl2pPr>
      <a:lvl3pPr algn="ctr" rtl="0" eaLnBrk="1" fontAlgn="base" hangingPunct="1">
        <a:spcBef>
          <a:spcPct val="0"/>
        </a:spcBef>
        <a:spcAft>
          <a:spcPct val="0"/>
        </a:spcAft>
        <a:defRPr sz="3600">
          <a:solidFill>
            <a:schemeClr val="tx1"/>
          </a:solidFill>
          <a:latin typeface="Arial" panose="020B0604020202020204" pitchFamily="34" charset="0"/>
        </a:defRPr>
      </a:lvl3pPr>
      <a:lvl4pPr algn="ctr" rtl="0" eaLnBrk="1" fontAlgn="base" hangingPunct="1">
        <a:spcBef>
          <a:spcPct val="0"/>
        </a:spcBef>
        <a:spcAft>
          <a:spcPct val="0"/>
        </a:spcAft>
        <a:defRPr sz="3600">
          <a:solidFill>
            <a:schemeClr val="tx1"/>
          </a:solidFill>
          <a:latin typeface="Arial" panose="020B0604020202020204" pitchFamily="34" charset="0"/>
        </a:defRPr>
      </a:lvl4pPr>
      <a:lvl5pPr algn="ctr" rtl="0" eaLnBrk="1" fontAlgn="base" hangingPunct="1">
        <a:spcBef>
          <a:spcPct val="0"/>
        </a:spcBef>
        <a:spcAft>
          <a:spcPct val="0"/>
        </a:spcAft>
        <a:defRPr sz="3600">
          <a:solidFill>
            <a:schemeClr val="tx1"/>
          </a:solidFill>
          <a:latin typeface="Arial" panose="020B0604020202020204" pitchFamily="34" charset="0"/>
        </a:defRPr>
      </a:lvl5pPr>
      <a:lvl6pPr marL="457200" algn="ctr" rtl="0" eaLnBrk="1" fontAlgn="base" hangingPunct="1">
        <a:spcBef>
          <a:spcPct val="0"/>
        </a:spcBef>
        <a:spcAft>
          <a:spcPct val="0"/>
        </a:spcAft>
        <a:defRPr sz="3600">
          <a:solidFill>
            <a:schemeClr val="tx1"/>
          </a:solidFill>
          <a:latin typeface="Arial" panose="020B0604020202020204" pitchFamily="34" charset="0"/>
        </a:defRPr>
      </a:lvl6pPr>
      <a:lvl7pPr marL="914400" algn="ctr" rtl="0" eaLnBrk="1" fontAlgn="base" hangingPunct="1">
        <a:spcBef>
          <a:spcPct val="0"/>
        </a:spcBef>
        <a:spcAft>
          <a:spcPct val="0"/>
        </a:spcAft>
        <a:defRPr sz="3600">
          <a:solidFill>
            <a:schemeClr val="tx1"/>
          </a:solidFill>
          <a:latin typeface="Arial" panose="020B0604020202020204" pitchFamily="34" charset="0"/>
        </a:defRPr>
      </a:lvl7pPr>
      <a:lvl8pPr marL="1371600" algn="ctr" rtl="0" eaLnBrk="1" fontAlgn="base" hangingPunct="1">
        <a:spcBef>
          <a:spcPct val="0"/>
        </a:spcBef>
        <a:spcAft>
          <a:spcPct val="0"/>
        </a:spcAft>
        <a:defRPr sz="3600">
          <a:solidFill>
            <a:schemeClr val="tx1"/>
          </a:solidFill>
          <a:latin typeface="Arial" panose="020B0604020202020204" pitchFamily="34" charset="0"/>
        </a:defRPr>
      </a:lvl8pPr>
      <a:lvl9pPr marL="1828800" algn="ctr" rtl="0" eaLnBrk="1" fontAlgn="base" hangingPunct="1">
        <a:spcBef>
          <a:spcPct val="0"/>
        </a:spcBef>
        <a:spcAft>
          <a:spcPct val="0"/>
        </a:spcAft>
        <a:defRPr sz="36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125" y="2327672"/>
            <a:ext cx="8677275" cy="1790700"/>
          </a:xfrm>
        </p:spPr>
        <p:txBody>
          <a:bodyPr>
            <a:normAutofit/>
          </a:bodyPr>
          <a:lstStyle/>
          <a:p>
            <a:pPr fontAlgn="auto">
              <a:spcAft>
                <a:spcPts val="0"/>
              </a:spcAft>
              <a:defRPr/>
            </a:pPr>
            <a:r>
              <a:rPr lang="en-US" dirty="0">
                <a:solidFill>
                  <a:schemeClr val="accent5">
                    <a:lumMod val="75000"/>
                  </a:schemeClr>
                </a:solidFill>
              </a:rPr>
              <a:t>Chapter 15</a:t>
            </a:r>
            <a:br>
              <a:rPr lang="en-US" dirty="0">
                <a:solidFill>
                  <a:schemeClr val="accent5">
                    <a:lumMod val="75000"/>
                  </a:schemeClr>
                </a:solidFill>
              </a:rPr>
            </a:br>
            <a:r>
              <a:rPr lang="en-US" dirty="0">
                <a:solidFill>
                  <a:schemeClr val="accent5">
                    <a:lumMod val="75000"/>
                  </a:schemeClr>
                </a:solidFill>
              </a:rPr>
              <a:t>Excel Extension: Now You Try!</a:t>
            </a:r>
          </a:p>
        </p:txBody>
      </p:sp>
      <p:sp>
        <p:nvSpPr>
          <p:cNvPr id="4" name="Subtitle 2"/>
          <p:cNvSpPr>
            <a:spLocks noGrp="1"/>
          </p:cNvSpPr>
          <p:nvPr>
            <p:ph type="subTitle" idx="1"/>
          </p:nvPr>
        </p:nvSpPr>
        <p:spPr>
          <a:xfrm>
            <a:off x="1143000" y="4267825"/>
            <a:ext cx="6858000" cy="1241822"/>
          </a:xfrm>
        </p:spPr>
        <p:txBody>
          <a:bodyPr>
            <a:noAutofit/>
          </a:bodyPr>
          <a:lstStyle/>
          <a:p>
            <a:r>
              <a:rPr lang="en-US" sz="4000" b="1" dirty="0">
                <a:solidFill>
                  <a:schemeClr val="accent5">
                    <a:lumMod val="75000"/>
                  </a:schemeClr>
                </a:solidFill>
                <a:effectLst>
                  <a:outerShdw blurRad="38100" dist="38100" dir="2700000" algn="tl">
                    <a:srgbClr val="000000">
                      <a:alpha val="43137"/>
                    </a:srgbClr>
                  </a:outerShdw>
                </a:effectLst>
                <a:latin typeface="+mj-lt"/>
                <a:ea typeface="+mj-ea"/>
                <a:cs typeface="+mj-cs"/>
              </a:rPr>
              <a:t>Managing Expatriates Using Data</a:t>
            </a:r>
          </a:p>
        </p:txBody>
      </p:sp>
      <p:sp>
        <p:nvSpPr>
          <p:cNvPr id="5" name="Footer Placeholder 4"/>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p:cNvSpPr>
            <a:spLocks noGrp="1"/>
          </p:cNvSpPr>
          <p:nvPr>
            <p:ph type="sldNum" sz="quarter" idx="12"/>
          </p:nvPr>
        </p:nvSpPr>
        <p:spPr/>
        <p:txBody>
          <a:bodyPr/>
          <a:lstStyle/>
          <a:p>
            <a:fld id="{36AF09C5-D76C-4469-9022-20CD3FB43967}" type="slidenum">
              <a:rPr lang="en-US" smtClean="0"/>
              <a:t>1</a:t>
            </a:fld>
            <a:endParaRPr lang="en-US" dirty="0"/>
          </a:p>
        </p:txBody>
      </p:sp>
    </p:spTree>
    <p:extLst>
      <p:ext uri="{BB962C8B-B14F-4D97-AF65-F5344CB8AC3E}">
        <p14:creationId xmlns:p14="http://schemas.microsoft.com/office/powerpoint/2010/main" val="1932124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67300" y="1924735"/>
            <a:ext cx="4060420" cy="1869743"/>
          </a:xfrm>
          <a:prstGeom prst="rect">
            <a:avLst/>
          </a:prstGeom>
          <a:noFill/>
        </p:spPr>
        <p:txBody>
          <a:bodyPr wrap="square" rtlCol="0">
            <a:spAutoFit/>
          </a:bodyPr>
          <a:lstStyle/>
          <a:p>
            <a:pPr lvl="0">
              <a:defRPr/>
            </a:pPr>
            <a:r>
              <a:rPr lang="en-US" sz="1350" dirty="0">
                <a:solidFill>
                  <a:prstClr val="black"/>
                </a:solidFill>
              </a:rPr>
              <a:t>A new sheet should appear in your workbook that is named Regression 1 (or whatever you named the new sheet in the previous step). This sheet contains your simple linear regression model output.</a:t>
            </a:r>
          </a:p>
          <a:p>
            <a:pPr lvl="0">
              <a:defRPr/>
            </a:pPr>
            <a:endParaRPr lang="en-US" sz="750" dirty="0">
              <a:solidFill>
                <a:prstClr val="black"/>
              </a:solidFill>
            </a:endParaRPr>
          </a:p>
          <a:p>
            <a:pPr lvl="0">
              <a:defRPr/>
            </a:pPr>
            <a:r>
              <a:rPr lang="en-US" sz="1350" dirty="0">
                <a:solidFill>
                  <a:prstClr val="black"/>
                </a:solidFill>
              </a:rPr>
              <a:t>Note that the number of digits after the decimal point varies and that some of the values in the output are in scientific notation (e.g., </a:t>
            </a:r>
            <a:r>
              <a:rPr lang="en-US" sz="1350" dirty="0" smtClean="0">
                <a:solidFill>
                  <a:prstClr val="black"/>
                </a:solidFill>
              </a:rPr>
              <a:t>5.93E–07</a:t>
            </a:r>
            <a:r>
              <a:rPr lang="en-US" sz="1350" dirty="0">
                <a:solidFill>
                  <a:prstClr val="black"/>
                </a:solidFill>
              </a:rPr>
              <a:t>). </a:t>
            </a:r>
          </a:p>
        </p:txBody>
      </p:sp>
      <p:sp>
        <p:nvSpPr>
          <p:cNvPr id="6" name="Title 1"/>
          <p:cNvSpPr txBox="1">
            <a:spLocks/>
          </p:cNvSpPr>
          <p:nvPr/>
        </p:nvSpPr>
        <p:spPr>
          <a:xfrm>
            <a:off x="6429839" y="1070372"/>
            <a:ext cx="151920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8</a:t>
            </a:r>
          </a:p>
        </p:txBody>
      </p:sp>
      <p:pic>
        <p:nvPicPr>
          <p:cNvPr id="2" name="Picture 1"/>
          <p:cNvPicPr>
            <a:picLocks noChangeAspect="1"/>
          </p:cNvPicPr>
          <p:nvPr/>
        </p:nvPicPr>
        <p:blipFill>
          <a:blip r:embed="rId2"/>
          <a:stretch>
            <a:fillRect/>
          </a:stretch>
        </p:blipFill>
        <p:spPr>
          <a:xfrm>
            <a:off x="0" y="942975"/>
            <a:ext cx="4950619" cy="5057775"/>
          </a:xfrm>
          <a:prstGeom prst="rect">
            <a:avLst/>
          </a:prstGeom>
        </p:spPr>
      </p:pic>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10</a:t>
            </a:fld>
            <a:endParaRPr lang="en-US" dirty="0"/>
          </a:p>
        </p:txBody>
      </p:sp>
    </p:spTree>
    <p:extLst>
      <p:ext uri="{BB962C8B-B14F-4D97-AF65-F5344CB8AC3E}">
        <p14:creationId xmlns:p14="http://schemas.microsoft.com/office/powerpoint/2010/main" val="3892178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67300" y="1924735"/>
            <a:ext cx="4060420" cy="1038746"/>
          </a:xfrm>
          <a:prstGeom prst="rect">
            <a:avLst/>
          </a:prstGeom>
          <a:noFill/>
        </p:spPr>
        <p:txBody>
          <a:bodyPr wrap="square" rtlCol="0">
            <a:spAutoFit/>
          </a:bodyPr>
          <a:lstStyle/>
          <a:p>
            <a:pPr lvl="0">
              <a:defRPr/>
            </a:pPr>
            <a:r>
              <a:rPr lang="en-US" sz="1350" dirty="0">
                <a:solidFill>
                  <a:prstClr val="black"/>
                </a:solidFill>
              </a:rPr>
              <a:t>To make your output easier to read, consider formatting the values to have two or three digits after the decimal. </a:t>
            </a:r>
          </a:p>
          <a:p>
            <a:pPr lvl="0">
              <a:defRPr/>
            </a:pPr>
            <a:endParaRPr lang="en-US" sz="750" dirty="0">
              <a:solidFill>
                <a:prstClr val="black"/>
              </a:solidFill>
            </a:endParaRPr>
          </a:p>
          <a:p>
            <a:pPr lvl="0">
              <a:defRPr/>
            </a:pPr>
            <a:r>
              <a:rPr lang="en-US" sz="1350" dirty="0">
                <a:solidFill>
                  <a:prstClr val="black"/>
                </a:solidFill>
              </a:rPr>
              <a:t>To do so, first, select all of the cells in the output. </a:t>
            </a:r>
          </a:p>
        </p:txBody>
      </p:sp>
      <p:sp>
        <p:nvSpPr>
          <p:cNvPr id="6" name="Title 1"/>
          <p:cNvSpPr txBox="1">
            <a:spLocks/>
          </p:cNvSpPr>
          <p:nvPr/>
        </p:nvSpPr>
        <p:spPr>
          <a:xfrm>
            <a:off x="6429840" y="1070372"/>
            <a:ext cx="1550378"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9</a:t>
            </a:r>
          </a:p>
        </p:txBody>
      </p:sp>
      <p:pic>
        <p:nvPicPr>
          <p:cNvPr id="3" name="Picture 2"/>
          <p:cNvPicPr>
            <a:picLocks noChangeAspect="1"/>
          </p:cNvPicPr>
          <p:nvPr/>
        </p:nvPicPr>
        <p:blipFill>
          <a:blip r:embed="rId2"/>
          <a:stretch>
            <a:fillRect/>
          </a:stretch>
        </p:blipFill>
        <p:spPr>
          <a:xfrm>
            <a:off x="0" y="942975"/>
            <a:ext cx="4950619" cy="5057775"/>
          </a:xfrm>
          <a:prstGeom prst="rect">
            <a:avLst/>
          </a:prstGeom>
        </p:spPr>
      </p:pic>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11</a:t>
            </a:fld>
            <a:endParaRPr lang="en-US" dirty="0"/>
          </a:p>
        </p:txBody>
      </p:sp>
    </p:spTree>
    <p:extLst>
      <p:ext uri="{BB962C8B-B14F-4D97-AF65-F5344CB8AC3E}">
        <p14:creationId xmlns:p14="http://schemas.microsoft.com/office/powerpoint/2010/main" val="1274252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942975"/>
            <a:ext cx="5136356" cy="5057775"/>
          </a:xfrm>
          <a:prstGeom prst="rect">
            <a:avLst/>
          </a:prstGeom>
        </p:spPr>
      </p:pic>
      <p:sp>
        <p:nvSpPr>
          <p:cNvPr id="5" name="TextBox 4"/>
          <p:cNvSpPr txBox="1"/>
          <p:nvPr/>
        </p:nvSpPr>
        <p:spPr>
          <a:xfrm>
            <a:off x="5232400" y="1924735"/>
            <a:ext cx="3895319" cy="507831"/>
          </a:xfrm>
          <a:prstGeom prst="rect">
            <a:avLst/>
          </a:prstGeom>
          <a:noFill/>
        </p:spPr>
        <p:txBody>
          <a:bodyPr wrap="square" rtlCol="0">
            <a:spAutoFit/>
          </a:bodyPr>
          <a:lstStyle/>
          <a:p>
            <a:pPr lvl="0">
              <a:defRPr/>
            </a:pPr>
            <a:r>
              <a:rPr lang="en-US" sz="1350" dirty="0">
                <a:solidFill>
                  <a:prstClr val="black"/>
                </a:solidFill>
              </a:rPr>
              <a:t>Second, click on the </a:t>
            </a:r>
            <a:r>
              <a:rPr lang="en-US" sz="1350" dirty="0">
                <a:solidFill>
                  <a:srgbClr val="0070C0"/>
                </a:solidFill>
              </a:rPr>
              <a:t>Home</a:t>
            </a:r>
            <a:r>
              <a:rPr lang="en-US" sz="1350" dirty="0">
                <a:solidFill>
                  <a:prstClr val="black"/>
                </a:solidFill>
              </a:rPr>
              <a:t> tab, and click the small box with the arrow in the </a:t>
            </a:r>
            <a:r>
              <a:rPr lang="en-US" sz="1350" dirty="0">
                <a:solidFill>
                  <a:srgbClr val="0070C0"/>
                </a:solidFill>
              </a:rPr>
              <a:t>Number</a:t>
            </a:r>
            <a:r>
              <a:rPr lang="en-US" sz="1350" dirty="0">
                <a:solidFill>
                  <a:prstClr val="black"/>
                </a:solidFill>
              </a:rPr>
              <a:t> section.</a:t>
            </a:r>
          </a:p>
        </p:txBody>
      </p:sp>
      <p:sp>
        <p:nvSpPr>
          <p:cNvPr id="6" name="Title 1"/>
          <p:cNvSpPr txBox="1">
            <a:spLocks/>
          </p:cNvSpPr>
          <p:nvPr/>
        </p:nvSpPr>
        <p:spPr>
          <a:xfrm>
            <a:off x="6403010" y="1070373"/>
            <a:ext cx="1785026"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10</a:t>
            </a:r>
          </a:p>
        </p:txBody>
      </p:sp>
      <p:sp>
        <p:nvSpPr>
          <p:cNvPr id="7" name="Right Arrow 7">
            <a:extLst>
              <a:ext uri="{FF2B5EF4-FFF2-40B4-BE49-F238E27FC236}">
                <a16:creationId xmlns="" xmlns:a16="http://schemas.microsoft.com/office/drawing/2014/main" id="{3C434041-BE55-4B85-AD32-5C1ABAABAFE2}"/>
              </a:ext>
            </a:extLst>
          </p:cNvPr>
          <p:cNvSpPr/>
          <p:nvPr/>
        </p:nvSpPr>
        <p:spPr>
          <a:xfrm rot="8318125">
            <a:off x="2934695" y="1546182"/>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8" name="Right Arrow 7">
            <a:extLst>
              <a:ext uri="{FF2B5EF4-FFF2-40B4-BE49-F238E27FC236}">
                <a16:creationId xmlns="" xmlns:a16="http://schemas.microsoft.com/office/drawing/2014/main" id="{38BE664A-AAF1-401C-8EC9-9D699E5220A5}"/>
              </a:ext>
            </a:extLst>
          </p:cNvPr>
          <p:cNvSpPr/>
          <p:nvPr/>
        </p:nvSpPr>
        <p:spPr>
          <a:xfrm rot="17713660">
            <a:off x="-7970" y="142708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9" name="Slide Number Placeholder 8"/>
          <p:cNvSpPr>
            <a:spLocks noGrp="1"/>
          </p:cNvSpPr>
          <p:nvPr>
            <p:ph type="sldNum" sz="quarter" idx="12"/>
          </p:nvPr>
        </p:nvSpPr>
        <p:spPr/>
        <p:txBody>
          <a:bodyPr/>
          <a:lstStyle/>
          <a:p>
            <a:fld id="{36AF09C5-D76C-4469-9022-20CD3FB43967}" type="slidenum">
              <a:rPr lang="en-US" smtClean="0"/>
              <a:t>12</a:t>
            </a:fld>
            <a:endParaRPr lang="en-US" dirty="0"/>
          </a:p>
        </p:txBody>
      </p:sp>
    </p:spTree>
    <p:extLst>
      <p:ext uri="{BB962C8B-B14F-4D97-AF65-F5344CB8AC3E}">
        <p14:creationId xmlns:p14="http://schemas.microsoft.com/office/powerpoint/2010/main" val="2441311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32400" y="1924735"/>
            <a:ext cx="3895319" cy="1777410"/>
          </a:xfrm>
          <a:prstGeom prst="rect">
            <a:avLst/>
          </a:prstGeom>
          <a:noFill/>
        </p:spPr>
        <p:txBody>
          <a:bodyPr wrap="square" rtlCol="0">
            <a:spAutoFit/>
          </a:bodyPr>
          <a:lstStyle/>
          <a:p>
            <a:pPr lvl="0">
              <a:defRPr/>
            </a:pPr>
            <a:r>
              <a:rPr lang="en-US" sz="1350" dirty="0">
                <a:solidFill>
                  <a:prstClr val="black"/>
                </a:solidFill>
              </a:rPr>
              <a:t>Third, in the </a:t>
            </a:r>
            <a:r>
              <a:rPr lang="en-US" sz="1350" dirty="0">
                <a:solidFill>
                  <a:srgbClr val="0070C0"/>
                </a:solidFill>
              </a:rPr>
              <a:t>Number</a:t>
            </a:r>
            <a:r>
              <a:rPr lang="en-US" sz="1350" dirty="0">
                <a:solidFill>
                  <a:prstClr val="black"/>
                </a:solidFill>
              </a:rPr>
              <a:t> tab of the </a:t>
            </a:r>
            <a:r>
              <a:rPr lang="en-US" sz="1350" dirty="0">
                <a:solidFill>
                  <a:srgbClr val="0070C0"/>
                </a:solidFill>
              </a:rPr>
              <a:t>Format Cells </a:t>
            </a:r>
            <a:r>
              <a:rPr lang="en-US" sz="1350" dirty="0">
                <a:solidFill>
                  <a:prstClr val="black"/>
                </a:solidFill>
              </a:rPr>
              <a:t>window, click </a:t>
            </a:r>
            <a:r>
              <a:rPr lang="en-US" sz="1350" dirty="0">
                <a:solidFill>
                  <a:srgbClr val="0070C0"/>
                </a:solidFill>
              </a:rPr>
              <a:t>Custom</a:t>
            </a:r>
            <a:r>
              <a:rPr lang="en-US" sz="1350" dirty="0">
                <a:solidFill>
                  <a:prstClr val="black"/>
                </a:solidFill>
              </a:rPr>
              <a:t> from the </a:t>
            </a:r>
            <a:r>
              <a:rPr lang="en-US" sz="1350" dirty="0">
                <a:solidFill>
                  <a:srgbClr val="0070C0"/>
                </a:solidFill>
              </a:rPr>
              <a:t>Category:</a:t>
            </a:r>
            <a:r>
              <a:rPr lang="en-US" sz="1350" dirty="0">
                <a:solidFill>
                  <a:prstClr val="black"/>
                </a:solidFill>
              </a:rPr>
              <a:t> list. </a:t>
            </a:r>
          </a:p>
          <a:p>
            <a:pPr lvl="0">
              <a:defRPr/>
            </a:pPr>
            <a:endParaRPr lang="en-US" sz="750" dirty="0">
              <a:solidFill>
                <a:prstClr val="black"/>
              </a:solidFill>
            </a:endParaRPr>
          </a:p>
          <a:p>
            <a:pPr lvl="0">
              <a:defRPr/>
            </a:pPr>
            <a:r>
              <a:rPr lang="en-US" sz="1350" dirty="0">
                <a:solidFill>
                  <a:prstClr val="black"/>
                </a:solidFill>
              </a:rPr>
              <a:t>In the field under </a:t>
            </a:r>
            <a:r>
              <a:rPr lang="en-US" sz="1350" dirty="0">
                <a:solidFill>
                  <a:srgbClr val="0070C0"/>
                </a:solidFill>
              </a:rPr>
              <a:t>Type:</a:t>
            </a:r>
            <a:r>
              <a:rPr lang="en-US" sz="1350" dirty="0">
                <a:solidFill>
                  <a:prstClr val="black"/>
                </a:solidFill>
              </a:rPr>
              <a:t>, enter the following format .000 to designate that you do not want a zero before the decimal point and only want three zeroes after the decimal point.  </a:t>
            </a:r>
          </a:p>
          <a:p>
            <a:pPr lvl="0">
              <a:defRPr/>
            </a:pPr>
            <a:endParaRPr lang="en-US" sz="750" dirty="0">
              <a:solidFill>
                <a:prstClr val="black"/>
              </a:solidFill>
            </a:endParaRPr>
          </a:p>
          <a:p>
            <a:pPr lvl="0">
              <a:defRPr/>
            </a:pPr>
            <a:r>
              <a:rPr lang="en-US" sz="1350" dirty="0">
                <a:solidFill>
                  <a:prstClr val="black"/>
                </a:solidFill>
              </a:rPr>
              <a:t>Click </a:t>
            </a:r>
            <a:r>
              <a:rPr lang="en-US" sz="1350" dirty="0">
                <a:solidFill>
                  <a:srgbClr val="0070C0"/>
                </a:solidFill>
              </a:rPr>
              <a:t>OK</a:t>
            </a:r>
            <a:r>
              <a:rPr lang="en-US" sz="1350" dirty="0">
                <a:solidFill>
                  <a:prstClr val="black"/>
                </a:solidFill>
              </a:rPr>
              <a:t>.</a:t>
            </a:r>
          </a:p>
        </p:txBody>
      </p:sp>
      <p:sp>
        <p:nvSpPr>
          <p:cNvPr id="6" name="Title 1"/>
          <p:cNvSpPr txBox="1">
            <a:spLocks/>
          </p:cNvSpPr>
          <p:nvPr/>
        </p:nvSpPr>
        <p:spPr>
          <a:xfrm>
            <a:off x="6403009" y="1070373"/>
            <a:ext cx="176424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11</a:t>
            </a:r>
          </a:p>
        </p:txBody>
      </p:sp>
      <p:pic>
        <p:nvPicPr>
          <p:cNvPr id="2" name="Picture 1"/>
          <p:cNvPicPr>
            <a:picLocks noChangeAspect="1"/>
          </p:cNvPicPr>
          <p:nvPr/>
        </p:nvPicPr>
        <p:blipFill>
          <a:blip r:embed="rId2"/>
          <a:stretch>
            <a:fillRect/>
          </a:stretch>
        </p:blipFill>
        <p:spPr>
          <a:xfrm>
            <a:off x="0" y="928687"/>
            <a:ext cx="5143500" cy="5072063"/>
          </a:xfrm>
          <a:prstGeom prst="rect">
            <a:avLst/>
          </a:prstGeom>
        </p:spPr>
      </p:pic>
      <p:sp>
        <p:nvSpPr>
          <p:cNvPr id="9" name="Right Arrow 7">
            <a:extLst>
              <a:ext uri="{FF2B5EF4-FFF2-40B4-BE49-F238E27FC236}">
                <a16:creationId xmlns="" xmlns:a16="http://schemas.microsoft.com/office/drawing/2014/main" id="{84E76065-AAA0-49CC-801B-909D41E9F3BF}"/>
              </a:ext>
            </a:extLst>
          </p:cNvPr>
          <p:cNvSpPr/>
          <p:nvPr/>
        </p:nvSpPr>
        <p:spPr>
          <a:xfrm rot="8318125">
            <a:off x="1798047" y="156703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0" name="Right Arrow 7">
            <a:extLst>
              <a:ext uri="{FF2B5EF4-FFF2-40B4-BE49-F238E27FC236}">
                <a16:creationId xmlns="" xmlns:a16="http://schemas.microsoft.com/office/drawing/2014/main" id="{96137032-C312-4CA2-8C79-B1DF133B5850}"/>
              </a:ext>
            </a:extLst>
          </p:cNvPr>
          <p:cNvSpPr/>
          <p:nvPr/>
        </p:nvSpPr>
        <p:spPr>
          <a:xfrm rot="20415751">
            <a:off x="52876" y="2570123"/>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1" name="Right Arrow 7">
            <a:extLst>
              <a:ext uri="{FF2B5EF4-FFF2-40B4-BE49-F238E27FC236}">
                <a16:creationId xmlns="" xmlns:a16="http://schemas.microsoft.com/office/drawing/2014/main" id="{C3C8D67F-D38E-4EE8-82FB-1E0A0BCF0FE9}"/>
              </a:ext>
            </a:extLst>
          </p:cNvPr>
          <p:cNvSpPr/>
          <p:nvPr/>
        </p:nvSpPr>
        <p:spPr>
          <a:xfrm rot="3226003">
            <a:off x="2731413" y="3578417"/>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13</a:t>
            </a:fld>
            <a:endParaRPr lang="en-US" dirty="0"/>
          </a:p>
        </p:txBody>
      </p:sp>
    </p:spTree>
    <p:extLst>
      <p:ext uri="{BB962C8B-B14F-4D97-AF65-F5344CB8AC3E}">
        <p14:creationId xmlns:p14="http://schemas.microsoft.com/office/powerpoint/2010/main" val="4107198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32400" y="1924735"/>
            <a:ext cx="3895319" cy="1661993"/>
          </a:xfrm>
          <a:prstGeom prst="rect">
            <a:avLst/>
          </a:prstGeom>
          <a:noFill/>
        </p:spPr>
        <p:txBody>
          <a:bodyPr wrap="square" rtlCol="0">
            <a:spAutoFit/>
          </a:bodyPr>
          <a:lstStyle/>
          <a:p>
            <a:pPr lvl="0">
              <a:defRPr/>
            </a:pPr>
            <a:r>
              <a:rPr lang="en-US" sz="1350" dirty="0">
                <a:solidFill>
                  <a:prstClr val="black"/>
                </a:solidFill>
              </a:rPr>
              <a:t>Now the output is a bit easier to read.</a:t>
            </a:r>
          </a:p>
          <a:p>
            <a:pPr lvl="0">
              <a:defRPr/>
            </a:pPr>
            <a:endParaRPr lang="en-US" sz="750" dirty="0">
              <a:solidFill>
                <a:prstClr val="black"/>
              </a:solidFill>
            </a:endParaRPr>
          </a:p>
          <a:p>
            <a:pPr lvl="0">
              <a:defRPr/>
            </a:pPr>
            <a:r>
              <a:rPr lang="en-US" sz="1350" dirty="0">
                <a:solidFill>
                  <a:prstClr val="black"/>
                </a:solidFill>
              </a:rPr>
              <a:t>In the </a:t>
            </a:r>
            <a:r>
              <a:rPr lang="en-US" sz="1350" dirty="0">
                <a:solidFill>
                  <a:srgbClr val="0070C0"/>
                </a:solidFill>
              </a:rPr>
              <a:t>Regression Statistics </a:t>
            </a:r>
            <a:r>
              <a:rPr lang="en-US" sz="1350" dirty="0">
                <a:solidFill>
                  <a:prstClr val="black"/>
                </a:solidFill>
              </a:rPr>
              <a:t>table, note that the </a:t>
            </a:r>
            <a:r>
              <a:rPr lang="en-US" sz="1350" dirty="0">
                <a:solidFill>
                  <a:srgbClr val="0070C0"/>
                </a:solidFill>
              </a:rPr>
              <a:t>R Square</a:t>
            </a:r>
            <a:r>
              <a:rPr lang="en-US" sz="1350" dirty="0">
                <a:solidFill>
                  <a:prstClr val="black"/>
                </a:solidFill>
              </a:rPr>
              <a:t> value is .596, which means that the predictor variable in the model (Family Satisfaction) explains 59.6% (.596 </a:t>
            </a:r>
            <a:r>
              <a:rPr lang="en-US" sz="1350" dirty="0" smtClean="0">
                <a:solidFill>
                  <a:prstClr val="black"/>
                </a:solidFill>
                <a:sym typeface="Symbol" panose="05050102010706020507" pitchFamily="18" charset="2"/>
              </a:rPr>
              <a:t></a:t>
            </a:r>
            <a:r>
              <a:rPr lang="en-US" sz="1350" dirty="0" smtClean="0">
                <a:solidFill>
                  <a:prstClr val="black"/>
                </a:solidFill>
              </a:rPr>
              <a:t> </a:t>
            </a:r>
            <a:r>
              <a:rPr lang="en-US" sz="1350" dirty="0">
                <a:solidFill>
                  <a:prstClr val="black"/>
                </a:solidFill>
              </a:rPr>
              <a:t>100) of the variance in the outcome variable (Assignment Satisfaction). </a:t>
            </a:r>
          </a:p>
        </p:txBody>
      </p:sp>
      <p:sp>
        <p:nvSpPr>
          <p:cNvPr id="6" name="Title 1"/>
          <p:cNvSpPr txBox="1">
            <a:spLocks/>
          </p:cNvSpPr>
          <p:nvPr/>
        </p:nvSpPr>
        <p:spPr>
          <a:xfrm>
            <a:off x="6403009" y="1070373"/>
            <a:ext cx="176424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12</a:t>
            </a:r>
          </a:p>
        </p:txBody>
      </p:sp>
      <p:pic>
        <p:nvPicPr>
          <p:cNvPr id="3" name="Picture 2"/>
          <p:cNvPicPr>
            <a:picLocks noChangeAspect="1"/>
          </p:cNvPicPr>
          <p:nvPr/>
        </p:nvPicPr>
        <p:blipFill>
          <a:blip r:embed="rId2"/>
          <a:stretch>
            <a:fillRect/>
          </a:stretch>
        </p:blipFill>
        <p:spPr>
          <a:xfrm>
            <a:off x="1" y="942975"/>
            <a:ext cx="5136356" cy="5057775"/>
          </a:xfrm>
          <a:prstGeom prst="rect">
            <a:avLst/>
          </a:prstGeom>
        </p:spPr>
      </p:pic>
      <p:sp>
        <p:nvSpPr>
          <p:cNvPr id="12" name="Right Arrow 7">
            <a:extLst>
              <a:ext uri="{FF2B5EF4-FFF2-40B4-BE49-F238E27FC236}">
                <a16:creationId xmlns="" xmlns:a16="http://schemas.microsoft.com/office/drawing/2014/main" id="{E259DB62-BA91-4324-A405-F012E05ED0BB}"/>
              </a:ext>
            </a:extLst>
          </p:cNvPr>
          <p:cNvSpPr/>
          <p:nvPr/>
        </p:nvSpPr>
        <p:spPr>
          <a:xfrm rot="9556097">
            <a:off x="1459449" y="2833363"/>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14</a:t>
            </a:fld>
            <a:endParaRPr lang="en-US" dirty="0"/>
          </a:p>
        </p:txBody>
      </p:sp>
    </p:spTree>
    <p:extLst>
      <p:ext uri="{BB962C8B-B14F-4D97-AF65-F5344CB8AC3E}">
        <p14:creationId xmlns:p14="http://schemas.microsoft.com/office/powerpoint/2010/main" val="1234441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32400" y="1924735"/>
            <a:ext cx="3895319" cy="4685898"/>
          </a:xfrm>
          <a:prstGeom prst="rect">
            <a:avLst/>
          </a:prstGeom>
          <a:noFill/>
        </p:spPr>
        <p:txBody>
          <a:bodyPr wrap="square" rtlCol="0">
            <a:spAutoFit/>
          </a:bodyPr>
          <a:lstStyle/>
          <a:p>
            <a:pPr lvl="0">
              <a:defRPr/>
            </a:pPr>
            <a:r>
              <a:rPr lang="en-US" sz="1350" dirty="0">
                <a:solidFill>
                  <a:prstClr val="black"/>
                </a:solidFill>
              </a:rPr>
              <a:t>In the table at the bottom, you will find your regression model estimates. The first column contains the names of the predictor variable and the intercept. The second column contains the regression weights (coefficients). The fifth column contains the </a:t>
            </a:r>
            <a:r>
              <a:rPr lang="en-US" sz="1350" i="1" dirty="0">
                <a:solidFill>
                  <a:prstClr val="black"/>
                </a:solidFill>
              </a:rPr>
              <a:t>p</a:t>
            </a:r>
            <a:r>
              <a:rPr lang="en-US" sz="1350" dirty="0">
                <a:solidFill>
                  <a:prstClr val="black"/>
                </a:solidFill>
              </a:rPr>
              <a:t> values associated with the regression weights, which we use to determine whether they are statistically significant (i.e., significantly different from zero).</a:t>
            </a:r>
          </a:p>
          <a:p>
            <a:pPr lvl="0">
              <a:defRPr/>
            </a:pPr>
            <a:endParaRPr lang="en-US" sz="750" dirty="0">
              <a:solidFill>
                <a:prstClr val="black"/>
              </a:solidFill>
            </a:endParaRPr>
          </a:p>
          <a:p>
            <a:pPr lvl="0">
              <a:defRPr/>
            </a:pPr>
            <a:r>
              <a:rPr lang="en-US" sz="1350" dirty="0">
                <a:solidFill>
                  <a:prstClr val="black"/>
                </a:solidFill>
              </a:rPr>
              <a:t>As you can see, the regression weight for Family Satisfaction (in relation to Assignment Satisfaction) is positive and has a </a:t>
            </a:r>
            <a:r>
              <a:rPr lang="en-US" sz="1350" i="1" dirty="0">
                <a:solidFill>
                  <a:prstClr val="black"/>
                </a:solidFill>
              </a:rPr>
              <a:t>p</a:t>
            </a:r>
            <a:r>
              <a:rPr lang="en-US" sz="1350" dirty="0">
                <a:solidFill>
                  <a:prstClr val="black"/>
                </a:solidFill>
              </a:rPr>
              <a:t> value that is less than the conventional </a:t>
            </a:r>
            <a:r>
              <a:rPr lang="en-US" sz="1350" dirty="0" smtClean="0">
                <a:solidFill>
                  <a:prstClr val="black"/>
                </a:solidFill>
              </a:rPr>
              <a:t>two-tailed </a:t>
            </a:r>
            <a:r>
              <a:rPr lang="en-US" sz="1350" dirty="0">
                <a:solidFill>
                  <a:prstClr val="black"/>
                </a:solidFill>
              </a:rPr>
              <a:t>cutoff </a:t>
            </a:r>
            <a:r>
              <a:rPr lang="en-US" sz="1350" dirty="0" smtClean="0">
                <a:solidFill>
                  <a:prstClr val="black"/>
                </a:solidFill>
              </a:rPr>
              <a:t>(</a:t>
            </a:r>
            <a:r>
              <a:rPr lang="en-US" sz="1350" dirty="0" smtClean="0">
                <a:solidFill>
                  <a:prstClr val="black"/>
                </a:solidFill>
                <a:sym typeface="Symbol" panose="05050102010706020507" pitchFamily="18" charset="2"/>
              </a:rPr>
              <a:t></a:t>
            </a:r>
            <a:r>
              <a:rPr lang="en-US" sz="1350" dirty="0" smtClean="0">
                <a:solidFill>
                  <a:prstClr val="black"/>
                </a:solidFill>
              </a:rPr>
              <a:t> </a:t>
            </a:r>
            <a:r>
              <a:rPr lang="en-US" sz="1350" dirty="0">
                <a:solidFill>
                  <a:prstClr val="black"/>
                </a:solidFill>
              </a:rPr>
              <a:t>level) of .05, which means we can treat this regression weight as statistically significant. If the </a:t>
            </a:r>
            <a:r>
              <a:rPr lang="en-US" sz="1350" i="1" dirty="0">
                <a:solidFill>
                  <a:prstClr val="black"/>
                </a:solidFill>
              </a:rPr>
              <a:t>p</a:t>
            </a:r>
            <a:r>
              <a:rPr lang="en-US" sz="1350" dirty="0">
                <a:solidFill>
                  <a:prstClr val="black"/>
                </a:solidFill>
              </a:rPr>
              <a:t> value were greater than .05, then it would be nonsignificant.</a:t>
            </a:r>
          </a:p>
          <a:p>
            <a:pPr lvl="0">
              <a:defRPr/>
            </a:pPr>
            <a:endParaRPr lang="en-US" sz="750" dirty="0">
              <a:solidFill>
                <a:prstClr val="black"/>
              </a:solidFill>
            </a:endParaRPr>
          </a:p>
          <a:p>
            <a:pPr lvl="0">
              <a:defRPr/>
            </a:pPr>
            <a:r>
              <a:rPr lang="en-US" sz="1350" dirty="0">
                <a:solidFill>
                  <a:prstClr val="black"/>
                </a:solidFill>
              </a:rPr>
              <a:t>Continue practicing simple linear regression analysis by testing whether Pay Satisfaction and Coworker Satisfaction predict Assignment Satisfaction.</a:t>
            </a:r>
          </a:p>
        </p:txBody>
      </p:sp>
      <p:sp>
        <p:nvSpPr>
          <p:cNvPr id="6" name="Title 1"/>
          <p:cNvSpPr txBox="1">
            <a:spLocks/>
          </p:cNvSpPr>
          <p:nvPr/>
        </p:nvSpPr>
        <p:spPr>
          <a:xfrm>
            <a:off x="6403009" y="1070373"/>
            <a:ext cx="187854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13</a:t>
            </a:r>
          </a:p>
        </p:txBody>
      </p:sp>
      <p:pic>
        <p:nvPicPr>
          <p:cNvPr id="7" name="Picture 6"/>
          <p:cNvPicPr>
            <a:picLocks noChangeAspect="1"/>
          </p:cNvPicPr>
          <p:nvPr/>
        </p:nvPicPr>
        <p:blipFill>
          <a:blip r:embed="rId2"/>
          <a:stretch>
            <a:fillRect/>
          </a:stretch>
        </p:blipFill>
        <p:spPr>
          <a:xfrm>
            <a:off x="1" y="942975"/>
            <a:ext cx="5136356" cy="5057775"/>
          </a:xfrm>
          <a:prstGeom prst="rect">
            <a:avLst/>
          </a:prstGeom>
        </p:spPr>
      </p:pic>
      <p:sp>
        <p:nvSpPr>
          <p:cNvPr id="8" name="Right Arrow 7">
            <a:extLst>
              <a:ext uri="{FF2B5EF4-FFF2-40B4-BE49-F238E27FC236}">
                <a16:creationId xmlns="" xmlns:a16="http://schemas.microsoft.com/office/drawing/2014/main" id="{2DBF2964-A789-4826-A0E7-9982F120D592}"/>
              </a:ext>
            </a:extLst>
          </p:cNvPr>
          <p:cNvSpPr/>
          <p:nvPr/>
        </p:nvSpPr>
        <p:spPr>
          <a:xfrm rot="4097618">
            <a:off x="608547" y="4191256"/>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9" name="Right Arrow 7">
            <a:extLst>
              <a:ext uri="{FF2B5EF4-FFF2-40B4-BE49-F238E27FC236}">
                <a16:creationId xmlns="" xmlns:a16="http://schemas.microsoft.com/office/drawing/2014/main" id="{18EBBAF7-9062-4389-AD7B-4BE884405142}"/>
              </a:ext>
            </a:extLst>
          </p:cNvPr>
          <p:cNvSpPr/>
          <p:nvPr/>
        </p:nvSpPr>
        <p:spPr>
          <a:xfrm rot="4097618">
            <a:off x="2186195" y="4165853"/>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4" name="Slide Number Placeholder 3"/>
          <p:cNvSpPr>
            <a:spLocks noGrp="1"/>
          </p:cNvSpPr>
          <p:nvPr>
            <p:ph type="sldNum" sz="quarter" idx="12"/>
          </p:nvPr>
        </p:nvSpPr>
        <p:spPr/>
        <p:txBody>
          <a:bodyPr/>
          <a:lstStyle/>
          <a:p>
            <a:fld id="{36AF09C5-D76C-4469-9022-20CD3FB43967}" type="slidenum">
              <a:rPr lang="en-US" smtClean="0"/>
              <a:t>15</a:t>
            </a:fld>
            <a:endParaRPr lang="en-US" dirty="0"/>
          </a:p>
        </p:txBody>
      </p:sp>
    </p:spTree>
    <p:extLst>
      <p:ext uri="{BB962C8B-B14F-4D97-AF65-F5344CB8AC3E}">
        <p14:creationId xmlns:p14="http://schemas.microsoft.com/office/powerpoint/2010/main" val="3064577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32400" y="1924735"/>
            <a:ext cx="3895319" cy="3231654"/>
          </a:xfrm>
          <a:prstGeom prst="rect">
            <a:avLst/>
          </a:prstGeom>
          <a:noFill/>
        </p:spPr>
        <p:txBody>
          <a:bodyPr wrap="square" rtlCol="0">
            <a:spAutoFit/>
          </a:bodyPr>
          <a:lstStyle/>
          <a:p>
            <a:pPr lvl="0">
              <a:defRPr/>
            </a:pPr>
            <a:r>
              <a:rPr lang="en-US" sz="1350" dirty="0">
                <a:solidFill>
                  <a:prstClr val="black"/>
                </a:solidFill>
              </a:rPr>
              <a:t>Now let’s answer the following question: Do expatriates who received predeparture training have higher assignment satisfaction?</a:t>
            </a:r>
          </a:p>
          <a:p>
            <a:pPr lvl="0">
              <a:defRPr/>
            </a:pPr>
            <a:endParaRPr lang="en-US" sz="750" dirty="0">
              <a:solidFill>
                <a:prstClr val="black"/>
              </a:solidFill>
            </a:endParaRPr>
          </a:p>
          <a:p>
            <a:pPr lvl="0">
              <a:defRPr/>
            </a:pPr>
            <a:r>
              <a:rPr lang="en-US" sz="1350" dirty="0">
                <a:solidFill>
                  <a:prstClr val="black"/>
                </a:solidFill>
              </a:rPr>
              <a:t>Because Assignment Satisfaction is a continuous variable and Received Predeparture Training is a categorical variable with only two levels (Yes, No), we can use an independent-samples </a:t>
            </a:r>
            <a:r>
              <a:rPr lang="en-US" sz="1350" i="1" dirty="0" smtClean="0">
                <a:solidFill>
                  <a:prstClr val="black"/>
                </a:solidFill>
              </a:rPr>
              <a:t>t</a:t>
            </a:r>
            <a:r>
              <a:rPr lang="en-US" sz="1350" dirty="0" smtClean="0">
                <a:solidFill>
                  <a:prstClr val="black"/>
                </a:solidFill>
              </a:rPr>
              <a:t> test </a:t>
            </a:r>
            <a:r>
              <a:rPr lang="en-US" sz="1350" dirty="0">
                <a:solidFill>
                  <a:prstClr val="black"/>
                </a:solidFill>
              </a:rPr>
              <a:t>to determine whether the mean level of expatriate assignment satisfaction for those who received predeparture training is </a:t>
            </a:r>
            <a:r>
              <a:rPr lang="en-US" sz="1350" dirty="0" smtClean="0">
                <a:solidFill>
                  <a:prstClr val="black"/>
                </a:solidFill>
              </a:rPr>
              <a:t>significantly </a:t>
            </a:r>
            <a:r>
              <a:rPr lang="en-US" sz="1350" dirty="0">
                <a:solidFill>
                  <a:prstClr val="black"/>
                </a:solidFill>
              </a:rPr>
              <a:t>different than for those who did not receive the training.</a:t>
            </a:r>
          </a:p>
          <a:p>
            <a:pPr lvl="0">
              <a:defRPr/>
            </a:pPr>
            <a:endParaRPr lang="en-US" sz="750" dirty="0">
              <a:solidFill>
                <a:prstClr val="black"/>
              </a:solidFill>
            </a:endParaRPr>
          </a:p>
          <a:p>
            <a:pPr lvl="0">
              <a:defRPr/>
            </a:pPr>
            <a:r>
              <a:rPr lang="en-US" sz="1350" dirty="0">
                <a:solidFill>
                  <a:prstClr val="black"/>
                </a:solidFill>
              </a:rPr>
              <a:t>Click back to the sheet labeled Tutorial, and click on the </a:t>
            </a:r>
            <a:r>
              <a:rPr lang="en-US" sz="1350" dirty="0">
                <a:solidFill>
                  <a:srgbClr val="0070C0"/>
                </a:solidFill>
              </a:rPr>
              <a:t>Data</a:t>
            </a:r>
            <a:r>
              <a:rPr lang="en-US" sz="1350" dirty="0">
                <a:solidFill>
                  <a:prstClr val="black"/>
                </a:solidFill>
              </a:rPr>
              <a:t> tab.</a:t>
            </a:r>
          </a:p>
        </p:txBody>
      </p:sp>
      <p:sp>
        <p:nvSpPr>
          <p:cNvPr id="6" name="Title 1"/>
          <p:cNvSpPr txBox="1">
            <a:spLocks/>
          </p:cNvSpPr>
          <p:nvPr/>
        </p:nvSpPr>
        <p:spPr>
          <a:xfrm>
            <a:off x="6403009" y="1070373"/>
            <a:ext cx="176424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14</a:t>
            </a:r>
          </a:p>
        </p:txBody>
      </p:sp>
      <p:pic>
        <p:nvPicPr>
          <p:cNvPr id="2" name="Picture 1"/>
          <p:cNvPicPr>
            <a:picLocks noChangeAspect="1"/>
          </p:cNvPicPr>
          <p:nvPr/>
        </p:nvPicPr>
        <p:blipFill>
          <a:blip r:embed="rId2"/>
          <a:stretch>
            <a:fillRect/>
          </a:stretch>
        </p:blipFill>
        <p:spPr>
          <a:xfrm>
            <a:off x="1" y="953966"/>
            <a:ext cx="5136356" cy="5057775"/>
          </a:xfrm>
          <a:prstGeom prst="rect">
            <a:avLst/>
          </a:prstGeom>
        </p:spPr>
      </p:pic>
      <p:sp>
        <p:nvSpPr>
          <p:cNvPr id="10" name="Right Arrow 7">
            <a:extLst>
              <a:ext uri="{FF2B5EF4-FFF2-40B4-BE49-F238E27FC236}">
                <a16:creationId xmlns="" xmlns:a16="http://schemas.microsoft.com/office/drawing/2014/main" id="{2DBF2964-A789-4826-A0E7-9982F120D592}"/>
              </a:ext>
            </a:extLst>
          </p:cNvPr>
          <p:cNvSpPr/>
          <p:nvPr/>
        </p:nvSpPr>
        <p:spPr>
          <a:xfrm rot="2367110">
            <a:off x="862547" y="5233140"/>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1" name="Right Arrow 10">
            <a:extLst>
              <a:ext uri="{FF2B5EF4-FFF2-40B4-BE49-F238E27FC236}">
                <a16:creationId xmlns="" xmlns:a16="http://schemas.microsoft.com/office/drawing/2014/main" id="{53B1BC83-7BAE-40EB-A9C1-97A06D4C5ABA}"/>
              </a:ext>
            </a:extLst>
          </p:cNvPr>
          <p:cNvSpPr/>
          <p:nvPr/>
        </p:nvSpPr>
        <p:spPr>
          <a:xfrm rot="19735831">
            <a:off x="1537195" y="1332597"/>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16</a:t>
            </a:fld>
            <a:endParaRPr lang="en-US" dirty="0"/>
          </a:p>
        </p:txBody>
      </p:sp>
    </p:spTree>
    <p:extLst>
      <p:ext uri="{BB962C8B-B14F-4D97-AF65-F5344CB8AC3E}">
        <p14:creationId xmlns:p14="http://schemas.microsoft.com/office/powerpoint/2010/main" val="1631732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942975"/>
            <a:ext cx="5136356" cy="5057775"/>
          </a:xfrm>
          <a:prstGeom prst="rect">
            <a:avLst/>
          </a:prstGeom>
        </p:spPr>
      </p:pic>
      <p:sp>
        <p:nvSpPr>
          <p:cNvPr id="5" name="TextBox 4"/>
          <p:cNvSpPr txBox="1"/>
          <p:nvPr/>
        </p:nvSpPr>
        <p:spPr>
          <a:xfrm>
            <a:off x="5232400" y="1924735"/>
            <a:ext cx="3895319" cy="923330"/>
          </a:xfrm>
          <a:prstGeom prst="rect">
            <a:avLst/>
          </a:prstGeom>
          <a:noFill/>
        </p:spPr>
        <p:txBody>
          <a:bodyPr wrap="square" rtlCol="0">
            <a:spAutoFit/>
          </a:bodyPr>
          <a:lstStyle/>
          <a:p>
            <a:pPr lvl="0">
              <a:defRPr/>
            </a:pPr>
            <a:r>
              <a:rPr lang="en-US" sz="1350" dirty="0">
                <a:solidFill>
                  <a:prstClr val="black"/>
                </a:solidFill>
              </a:rPr>
              <a:t>To make things easier for ourselves, let’s select all of the cells with data (including variable/column labels), and then click the </a:t>
            </a:r>
            <a:r>
              <a:rPr lang="en-US" sz="1350" dirty="0">
                <a:solidFill>
                  <a:srgbClr val="0070C0"/>
                </a:solidFill>
              </a:rPr>
              <a:t>Sort</a:t>
            </a:r>
            <a:r>
              <a:rPr lang="en-US" sz="1350" dirty="0">
                <a:solidFill>
                  <a:prstClr val="black"/>
                </a:solidFill>
              </a:rPr>
              <a:t> button in the </a:t>
            </a:r>
            <a:r>
              <a:rPr lang="en-US" sz="1350" dirty="0">
                <a:solidFill>
                  <a:srgbClr val="0070C0"/>
                </a:solidFill>
              </a:rPr>
              <a:t>Data</a:t>
            </a:r>
            <a:r>
              <a:rPr lang="en-US" sz="1350" dirty="0">
                <a:solidFill>
                  <a:prstClr val="black"/>
                </a:solidFill>
              </a:rPr>
              <a:t> tab.</a:t>
            </a:r>
          </a:p>
        </p:txBody>
      </p:sp>
      <p:sp>
        <p:nvSpPr>
          <p:cNvPr id="6" name="Title 1"/>
          <p:cNvSpPr txBox="1">
            <a:spLocks/>
          </p:cNvSpPr>
          <p:nvPr/>
        </p:nvSpPr>
        <p:spPr>
          <a:xfrm>
            <a:off x="6403009" y="1070373"/>
            <a:ext cx="187854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15</a:t>
            </a:r>
          </a:p>
        </p:txBody>
      </p:sp>
      <p:sp>
        <p:nvSpPr>
          <p:cNvPr id="11" name="Right Arrow 10">
            <a:extLst>
              <a:ext uri="{FF2B5EF4-FFF2-40B4-BE49-F238E27FC236}">
                <a16:creationId xmlns="" xmlns:a16="http://schemas.microsoft.com/office/drawing/2014/main" id="{53B1BC83-7BAE-40EB-A9C1-97A06D4C5ABA}"/>
              </a:ext>
            </a:extLst>
          </p:cNvPr>
          <p:cNvSpPr/>
          <p:nvPr/>
        </p:nvSpPr>
        <p:spPr>
          <a:xfrm rot="19735831">
            <a:off x="1206994" y="1515269"/>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17</a:t>
            </a:fld>
            <a:endParaRPr lang="en-US" dirty="0"/>
          </a:p>
        </p:txBody>
      </p:sp>
    </p:spTree>
    <p:extLst>
      <p:ext uri="{BB962C8B-B14F-4D97-AF65-F5344CB8AC3E}">
        <p14:creationId xmlns:p14="http://schemas.microsoft.com/office/powerpoint/2010/main" val="65140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935832"/>
            <a:ext cx="5136356" cy="5064919"/>
          </a:xfrm>
          <a:prstGeom prst="rect">
            <a:avLst/>
          </a:prstGeom>
        </p:spPr>
      </p:pic>
      <p:sp>
        <p:nvSpPr>
          <p:cNvPr id="5" name="TextBox 4"/>
          <p:cNvSpPr txBox="1"/>
          <p:nvPr/>
        </p:nvSpPr>
        <p:spPr>
          <a:xfrm>
            <a:off x="5232400" y="1924735"/>
            <a:ext cx="3895319" cy="715581"/>
          </a:xfrm>
          <a:prstGeom prst="rect">
            <a:avLst/>
          </a:prstGeom>
          <a:noFill/>
        </p:spPr>
        <p:txBody>
          <a:bodyPr wrap="square" rtlCol="0">
            <a:spAutoFit/>
          </a:bodyPr>
          <a:lstStyle/>
          <a:p>
            <a:pPr lvl="0">
              <a:defRPr/>
            </a:pPr>
            <a:r>
              <a:rPr lang="en-US" sz="1350" dirty="0">
                <a:solidFill>
                  <a:prstClr val="black"/>
                </a:solidFill>
              </a:rPr>
              <a:t>In the </a:t>
            </a:r>
            <a:r>
              <a:rPr lang="en-US" sz="1350" dirty="0">
                <a:solidFill>
                  <a:srgbClr val="0070C0"/>
                </a:solidFill>
              </a:rPr>
              <a:t>Sort</a:t>
            </a:r>
            <a:r>
              <a:rPr lang="en-US" sz="1350" dirty="0">
                <a:solidFill>
                  <a:prstClr val="black"/>
                </a:solidFill>
              </a:rPr>
              <a:t> window, click on the name of the Received Predeparture Training categorical variable in the </a:t>
            </a:r>
            <a:r>
              <a:rPr lang="en-US" sz="1350" dirty="0">
                <a:solidFill>
                  <a:srgbClr val="0070C0"/>
                </a:solidFill>
              </a:rPr>
              <a:t>Sort by</a:t>
            </a:r>
            <a:r>
              <a:rPr lang="en-US" sz="1350" dirty="0">
                <a:solidFill>
                  <a:prstClr val="black"/>
                </a:solidFill>
              </a:rPr>
              <a:t> dropdown menu.</a:t>
            </a:r>
          </a:p>
        </p:txBody>
      </p:sp>
      <p:sp>
        <p:nvSpPr>
          <p:cNvPr id="6" name="Title 1"/>
          <p:cNvSpPr txBox="1">
            <a:spLocks/>
          </p:cNvSpPr>
          <p:nvPr/>
        </p:nvSpPr>
        <p:spPr>
          <a:xfrm>
            <a:off x="6403009" y="1070373"/>
            <a:ext cx="1857763"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16</a:t>
            </a:r>
          </a:p>
        </p:txBody>
      </p:sp>
      <p:sp>
        <p:nvSpPr>
          <p:cNvPr id="11" name="Right Arrow 10">
            <a:extLst>
              <a:ext uri="{FF2B5EF4-FFF2-40B4-BE49-F238E27FC236}">
                <a16:creationId xmlns="" xmlns:a16="http://schemas.microsoft.com/office/drawing/2014/main" id="{53B1BC83-7BAE-40EB-A9C1-97A06D4C5ABA}"/>
              </a:ext>
            </a:extLst>
          </p:cNvPr>
          <p:cNvSpPr/>
          <p:nvPr/>
        </p:nvSpPr>
        <p:spPr>
          <a:xfrm rot="19735831">
            <a:off x="495793" y="2624932"/>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18</a:t>
            </a:fld>
            <a:endParaRPr lang="en-US" dirty="0"/>
          </a:p>
        </p:txBody>
      </p:sp>
    </p:spTree>
    <p:extLst>
      <p:ext uri="{BB962C8B-B14F-4D97-AF65-F5344CB8AC3E}">
        <p14:creationId xmlns:p14="http://schemas.microsoft.com/office/powerpoint/2010/main" val="3768588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35832"/>
            <a:ext cx="5143500" cy="5064919"/>
          </a:xfrm>
          <a:prstGeom prst="rect">
            <a:avLst/>
          </a:prstGeom>
        </p:spPr>
      </p:pic>
      <p:sp>
        <p:nvSpPr>
          <p:cNvPr id="5" name="TextBox 4"/>
          <p:cNvSpPr txBox="1"/>
          <p:nvPr/>
        </p:nvSpPr>
        <p:spPr>
          <a:xfrm>
            <a:off x="5232400" y="1924735"/>
            <a:ext cx="3895319" cy="1246495"/>
          </a:xfrm>
          <a:prstGeom prst="rect">
            <a:avLst/>
          </a:prstGeom>
          <a:noFill/>
        </p:spPr>
        <p:txBody>
          <a:bodyPr wrap="square" rtlCol="0">
            <a:spAutoFit/>
          </a:bodyPr>
          <a:lstStyle/>
          <a:p>
            <a:pPr lvl="0">
              <a:defRPr/>
            </a:pPr>
            <a:r>
              <a:rPr lang="en-US" sz="1350" dirty="0">
                <a:solidFill>
                  <a:prstClr val="black"/>
                </a:solidFill>
              </a:rPr>
              <a:t>In the </a:t>
            </a:r>
            <a:r>
              <a:rPr lang="en-US" sz="1350" dirty="0">
                <a:solidFill>
                  <a:srgbClr val="0070C0"/>
                </a:solidFill>
              </a:rPr>
              <a:t>Order</a:t>
            </a:r>
            <a:r>
              <a:rPr lang="en-US" sz="1350" dirty="0">
                <a:solidFill>
                  <a:prstClr val="black"/>
                </a:solidFill>
              </a:rPr>
              <a:t> dropdown menu, select </a:t>
            </a:r>
            <a:r>
              <a:rPr lang="en-US" sz="1350" dirty="0">
                <a:solidFill>
                  <a:srgbClr val="0070C0"/>
                </a:solidFill>
              </a:rPr>
              <a:t>Largest to Smallest</a:t>
            </a:r>
            <a:r>
              <a:rPr lang="en-US" sz="1350" dirty="0">
                <a:solidFill>
                  <a:prstClr val="black"/>
                </a:solidFill>
              </a:rPr>
              <a:t>, so that the individuals who received the predeparture training will appear first (1), followed by those who did not receive the training (0).</a:t>
            </a:r>
          </a:p>
          <a:p>
            <a:pPr lvl="0">
              <a:defRPr/>
            </a:pPr>
            <a:endParaRPr lang="en-US" sz="750" dirty="0">
              <a:solidFill>
                <a:prstClr val="black"/>
              </a:solidFill>
            </a:endParaRPr>
          </a:p>
          <a:p>
            <a:pPr lvl="0">
              <a:defRPr/>
            </a:pPr>
            <a:r>
              <a:rPr lang="en-US" sz="1350" dirty="0">
                <a:solidFill>
                  <a:prstClr val="black"/>
                </a:solidFill>
              </a:rPr>
              <a:t>Click </a:t>
            </a:r>
            <a:r>
              <a:rPr lang="en-US" sz="1350" dirty="0">
                <a:solidFill>
                  <a:srgbClr val="0070C0"/>
                </a:solidFill>
              </a:rPr>
              <a:t>OK</a:t>
            </a:r>
            <a:r>
              <a:rPr lang="en-US" sz="1350" dirty="0">
                <a:solidFill>
                  <a:prstClr val="black"/>
                </a:solidFill>
              </a:rPr>
              <a:t>.</a:t>
            </a:r>
          </a:p>
        </p:txBody>
      </p:sp>
      <p:sp>
        <p:nvSpPr>
          <p:cNvPr id="6" name="Title 1"/>
          <p:cNvSpPr txBox="1">
            <a:spLocks/>
          </p:cNvSpPr>
          <p:nvPr/>
        </p:nvSpPr>
        <p:spPr>
          <a:xfrm>
            <a:off x="6403009" y="1070373"/>
            <a:ext cx="1816199"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17</a:t>
            </a:r>
          </a:p>
        </p:txBody>
      </p:sp>
      <p:sp>
        <p:nvSpPr>
          <p:cNvPr id="11" name="Right Arrow 10">
            <a:extLst>
              <a:ext uri="{FF2B5EF4-FFF2-40B4-BE49-F238E27FC236}">
                <a16:creationId xmlns="" xmlns:a16="http://schemas.microsoft.com/office/drawing/2014/main" id="{53B1BC83-7BAE-40EB-A9C1-97A06D4C5ABA}"/>
              </a:ext>
            </a:extLst>
          </p:cNvPr>
          <p:cNvSpPr/>
          <p:nvPr/>
        </p:nvSpPr>
        <p:spPr>
          <a:xfrm rot="19735831">
            <a:off x="2870694" y="2283859"/>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7" name="Right Arrow 6">
            <a:extLst>
              <a:ext uri="{FF2B5EF4-FFF2-40B4-BE49-F238E27FC236}">
                <a16:creationId xmlns="" xmlns:a16="http://schemas.microsoft.com/office/drawing/2014/main" id="{53B1BC83-7BAE-40EB-A9C1-97A06D4C5ABA}"/>
              </a:ext>
            </a:extLst>
          </p:cNvPr>
          <p:cNvSpPr/>
          <p:nvPr/>
        </p:nvSpPr>
        <p:spPr>
          <a:xfrm rot="1437194">
            <a:off x="3100727" y="2781040"/>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19</a:t>
            </a:fld>
            <a:endParaRPr lang="en-US" dirty="0"/>
          </a:p>
        </p:txBody>
      </p:sp>
    </p:spTree>
    <p:extLst>
      <p:ext uri="{BB962C8B-B14F-4D97-AF65-F5344CB8AC3E}">
        <p14:creationId xmlns:p14="http://schemas.microsoft.com/office/powerpoint/2010/main" val="2464969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chemeClr val="accent5">
                    <a:lumMod val="75000"/>
                  </a:schemeClr>
                </a:solidFill>
              </a:rPr>
              <a:t>Background</a:t>
            </a:r>
          </a:p>
        </p:txBody>
      </p:sp>
      <p:sp>
        <p:nvSpPr>
          <p:cNvPr id="3" name="Content Placeholder 2"/>
          <p:cNvSpPr>
            <a:spLocks noGrp="1"/>
          </p:cNvSpPr>
          <p:nvPr>
            <p:ph idx="1"/>
          </p:nvPr>
        </p:nvSpPr>
        <p:spPr>
          <a:xfrm>
            <a:off x="266700" y="2226469"/>
            <a:ext cx="8629650" cy="3774281"/>
          </a:xfrm>
        </p:spPr>
        <p:txBody>
          <a:bodyPr>
            <a:normAutofit fontScale="77500" lnSpcReduction="20000"/>
          </a:bodyPr>
          <a:lstStyle/>
          <a:p>
            <a:pPr marL="0" indent="0">
              <a:buNone/>
            </a:pPr>
            <a:r>
              <a:rPr lang="en-US" dirty="0"/>
              <a:t>In this Excel Extension tutorial, you will learn how to apply a simple linear regression analysis, an independent-samples </a:t>
            </a:r>
            <a:r>
              <a:rPr lang="en-US" i="1" dirty="0" smtClean="0"/>
              <a:t>t </a:t>
            </a:r>
            <a:r>
              <a:rPr lang="en-US" dirty="0" smtClean="0"/>
              <a:t>test</a:t>
            </a:r>
            <a:r>
              <a:rPr lang="en-US" dirty="0"/>
              <a:t>, and a one-way analysis of variance (ANOVA) to determine some of potential correlates or drivers of expatriate assignment satisfaction.</a:t>
            </a:r>
          </a:p>
          <a:p>
            <a:pPr marL="0" indent="0">
              <a:buNone/>
            </a:pPr>
            <a:endParaRPr lang="en-US" sz="825" dirty="0"/>
          </a:p>
          <a:p>
            <a:pPr marL="0" indent="0">
              <a:buNone/>
            </a:pPr>
            <a:r>
              <a:rPr lang="en-US" dirty="0"/>
              <a:t>For the purposes of this exercise, imagine that you work for a company called Ettinger Manufacturing that has 30 expatriates working in three countries. You want to know what factors/variables are associated with higher satisfaction with expatriate assignments. </a:t>
            </a:r>
          </a:p>
        </p:txBody>
      </p:sp>
      <p:sp>
        <p:nvSpPr>
          <p:cNvPr id="5" name="Footer Placeholder 4"/>
          <p:cNvSpPr>
            <a:spLocks noGrp="1"/>
          </p:cNvSpPr>
          <p:nvPr>
            <p:ph type="ftr" sz="quarter" idx="10"/>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p:cNvSpPr>
            <a:spLocks noGrp="1"/>
          </p:cNvSpPr>
          <p:nvPr>
            <p:ph type="sldNum" sz="quarter" idx="11"/>
          </p:nvPr>
        </p:nvSpPr>
        <p:spPr/>
        <p:txBody>
          <a:bodyPr/>
          <a:lstStyle/>
          <a:p>
            <a:fld id="{36AF09C5-D76C-4469-9022-20CD3FB43967}" type="slidenum">
              <a:rPr lang="en-US" smtClean="0"/>
              <a:t>2</a:t>
            </a:fld>
            <a:endParaRPr lang="en-US" dirty="0"/>
          </a:p>
        </p:txBody>
      </p:sp>
    </p:spTree>
    <p:extLst>
      <p:ext uri="{BB962C8B-B14F-4D97-AF65-F5344CB8AC3E}">
        <p14:creationId xmlns:p14="http://schemas.microsoft.com/office/powerpoint/2010/main" val="3918831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942975"/>
            <a:ext cx="5136356" cy="5057775"/>
          </a:xfrm>
          <a:prstGeom prst="rect">
            <a:avLst/>
          </a:prstGeom>
        </p:spPr>
      </p:pic>
      <p:sp>
        <p:nvSpPr>
          <p:cNvPr id="5" name="TextBox 4"/>
          <p:cNvSpPr txBox="1"/>
          <p:nvPr/>
        </p:nvSpPr>
        <p:spPr>
          <a:xfrm>
            <a:off x="5232400" y="1924735"/>
            <a:ext cx="3895319" cy="715581"/>
          </a:xfrm>
          <a:prstGeom prst="rect">
            <a:avLst/>
          </a:prstGeom>
          <a:noFill/>
        </p:spPr>
        <p:txBody>
          <a:bodyPr wrap="square" rtlCol="0">
            <a:spAutoFit/>
          </a:bodyPr>
          <a:lstStyle/>
          <a:p>
            <a:pPr lvl="0">
              <a:defRPr/>
            </a:pPr>
            <a:r>
              <a:rPr lang="en-US" sz="1350" dirty="0">
                <a:solidFill>
                  <a:prstClr val="black"/>
                </a:solidFill>
              </a:rPr>
              <a:t>Now that the data are sorted by the Received Predeparture Training categorical variable, in the </a:t>
            </a:r>
            <a:r>
              <a:rPr lang="en-US" sz="1350" dirty="0">
                <a:solidFill>
                  <a:srgbClr val="0070C0"/>
                </a:solidFill>
              </a:rPr>
              <a:t>Data</a:t>
            </a:r>
            <a:r>
              <a:rPr lang="en-US" sz="1350" dirty="0">
                <a:solidFill>
                  <a:prstClr val="black"/>
                </a:solidFill>
              </a:rPr>
              <a:t> tab, select </a:t>
            </a:r>
            <a:r>
              <a:rPr lang="en-US" sz="1350" dirty="0">
                <a:solidFill>
                  <a:srgbClr val="0070C0"/>
                </a:solidFill>
              </a:rPr>
              <a:t>Data Analysis</a:t>
            </a:r>
            <a:r>
              <a:rPr lang="en-US" sz="1350" dirty="0">
                <a:solidFill>
                  <a:prstClr val="black"/>
                </a:solidFill>
              </a:rPr>
              <a:t>.</a:t>
            </a:r>
          </a:p>
        </p:txBody>
      </p:sp>
      <p:sp>
        <p:nvSpPr>
          <p:cNvPr id="6" name="Title 1"/>
          <p:cNvSpPr txBox="1">
            <a:spLocks/>
          </p:cNvSpPr>
          <p:nvPr/>
        </p:nvSpPr>
        <p:spPr>
          <a:xfrm>
            <a:off x="6403009" y="1070373"/>
            <a:ext cx="1795417"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18</a:t>
            </a:r>
          </a:p>
        </p:txBody>
      </p:sp>
      <p:sp>
        <p:nvSpPr>
          <p:cNvPr id="11" name="Right Arrow 10">
            <a:extLst>
              <a:ext uri="{FF2B5EF4-FFF2-40B4-BE49-F238E27FC236}">
                <a16:creationId xmlns="" xmlns:a16="http://schemas.microsoft.com/office/drawing/2014/main" id="{53B1BC83-7BAE-40EB-A9C1-97A06D4C5ABA}"/>
              </a:ext>
            </a:extLst>
          </p:cNvPr>
          <p:cNvSpPr/>
          <p:nvPr/>
        </p:nvSpPr>
        <p:spPr>
          <a:xfrm rot="19735831">
            <a:off x="1537194" y="1225046"/>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7" name="Right Arrow 6">
            <a:extLst>
              <a:ext uri="{FF2B5EF4-FFF2-40B4-BE49-F238E27FC236}">
                <a16:creationId xmlns="" xmlns:a16="http://schemas.microsoft.com/office/drawing/2014/main" id="{53B1BC83-7BAE-40EB-A9C1-97A06D4C5ABA}"/>
              </a:ext>
            </a:extLst>
          </p:cNvPr>
          <p:cNvSpPr/>
          <p:nvPr/>
        </p:nvSpPr>
        <p:spPr>
          <a:xfrm rot="18786340">
            <a:off x="3882355" y="1598109"/>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20</a:t>
            </a:fld>
            <a:endParaRPr lang="en-US" dirty="0"/>
          </a:p>
        </p:txBody>
      </p:sp>
    </p:spTree>
    <p:extLst>
      <p:ext uri="{BB962C8B-B14F-4D97-AF65-F5344CB8AC3E}">
        <p14:creationId xmlns:p14="http://schemas.microsoft.com/office/powerpoint/2010/main" val="415975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50119"/>
            <a:ext cx="5143500" cy="5050631"/>
          </a:xfrm>
          <a:prstGeom prst="rect">
            <a:avLst/>
          </a:prstGeom>
        </p:spPr>
      </p:pic>
      <p:sp>
        <p:nvSpPr>
          <p:cNvPr id="5" name="TextBox 4"/>
          <p:cNvSpPr txBox="1"/>
          <p:nvPr/>
        </p:nvSpPr>
        <p:spPr>
          <a:xfrm>
            <a:off x="5232400" y="1924735"/>
            <a:ext cx="3895319" cy="1246495"/>
          </a:xfrm>
          <a:prstGeom prst="rect">
            <a:avLst/>
          </a:prstGeom>
          <a:noFill/>
        </p:spPr>
        <p:txBody>
          <a:bodyPr wrap="square" rtlCol="0">
            <a:spAutoFit/>
          </a:bodyPr>
          <a:lstStyle/>
          <a:p>
            <a:pPr lvl="0">
              <a:defRPr/>
            </a:pPr>
            <a:r>
              <a:rPr lang="en-US" sz="1350" dirty="0">
                <a:solidFill>
                  <a:prstClr val="black"/>
                </a:solidFill>
              </a:rPr>
              <a:t>When the </a:t>
            </a:r>
            <a:r>
              <a:rPr lang="en-US" sz="1350" dirty="0">
                <a:solidFill>
                  <a:srgbClr val="0070C0"/>
                </a:solidFill>
              </a:rPr>
              <a:t>Data Analysis </a:t>
            </a:r>
            <a:r>
              <a:rPr lang="en-US" sz="1350" dirty="0">
                <a:solidFill>
                  <a:prstClr val="black"/>
                </a:solidFill>
              </a:rPr>
              <a:t>window opens, under </a:t>
            </a:r>
            <a:r>
              <a:rPr lang="en-US" sz="1350" dirty="0">
                <a:solidFill>
                  <a:srgbClr val="0070C0"/>
                </a:solidFill>
              </a:rPr>
              <a:t>Analysis Tools:</a:t>
            </a:r>
            <a:r>
              <a:rPr lang="en-US" sz="1350" dirty="0">
                <a:solidFill>
                  <a:prstClr val="black"/>
                </a:solidFill>
              </a:rPr>
              <a:t>, select </a:t>
            </a:r>
            <a:r>
              <a:rPr lang="en-US" sz="1350" dirty="0">
                <a:solidFill>
                  <a:srgbClr val="0070C0"/>
                </a:solidFill>
              </a:rPr>
              <a:t>t-Test: Two-Sample Assuming Equal Variances</a:t>
            </a:r>
            <a:r>
              <a:rPr lang="en-US" sz="1350" dirty="0">
                <a:solidFill>
                  <a:prstClr val="black"/>
                </a:solidFill>
              </a:rPr>
              <a:t>, which is what Excel calls an independent-samples </a:t>
            </a:r>
            <a:r>
              <a:rPr lang="en-US" sz="1350" i="1" dirty="0" smtClean="0">
                <a:solidFill>
                  <a:prstClr val="black"/>
                </a:solidFill>
              </a:rPr>
              <a:t>t </a:t>
            </a:r>
            <a:r>
              <a:rPr lang="en-US" sz="1350" dirty="0" smtClean="0">
                <a:solidFill>
                  <a:prstClr val="black"/>
                </a:solidFill>
              </a:rPr>
              <a:t>test</a:t>
            </a:r>
            <a:r>
              <a:rPr lang="en-US" sz="1350" dirty="0">
                <a:solidFill>
                  <a:prstClr val="black"/>
                </a:solidFill>
              </a:rPr>
              <a:t>.</a:t>
            </a:r>
          </a:p>
          <a:p>
            <a:pPr lvl="0">
              <a:defRPr/>
            </a:pPr>
            <a:endParaRPr lang="en-US" sz="750" dirty="0">
              <a:solidFill>
                <a:prstClr val="black"/>
              </a:solidFill>
            </a:endParaRPr>
          </a:p>
          <a:p>
            <a:pPr lvl="0">
              <a:defRPr/>
            </a:pPr>
            <a:r>
              <a:rPr lang="en-US" sz="1350" dirty="0">
                <a:solidFill>
                  <a:prstClr val="black"/>
                </a:solidFill>
              </a:rPr>
              <a:t>Click on </a:t>
            </a:r>
            <a:r>
              <a:rPr lang="en-US" sz="1350" dirty="0">
                <a:solidFill>
                  <a:srgbClr val="0070C0"/>
                </a:solidFill>
              </a:rPr>
              <a:t>OK</a:t>
            </a:r>
            <a:r>
              <a:rPr lang="en-US" sz="1350" dirty="0">
                <a:solidFill>
                  <a:prstClr val="black"/>
                </a:solidFill>
              </a:rPr>
              <a:t>.</a:t>
            </a:r>
          </a:p>
        </p:txBody>
      </p:sp>
      <p:sp>
        <p:nvSpPr>
          <p:cNvPr id="6" name="Title 1"/>
          <p:cNvSpPr txBox="1">
            <a:spLocks/>
          </p:cNvSpPr>
          <p:nvPr/>
        </p:nvSpPr>
        <p:spPr>
          <a:xfrm>
            <a:off x="6403010" y="1070373"/>
            <a:ext cx="1805808"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19</a:t>
            </a:r>
          </a:p>
        </p:txBody>
      </p:sp>
      <p:sp>
        <p:nvSpPr>
          <p:cNvPr id="9" name="Right Arrow 8">
            <a:extLst>
              <a:ext uri="{FF2B5EF4-FFF2-40B4-BE49-F238E27FC236}">
                <a16:creationId xmlns="" xmlns:a16="http://schemas.microsoft.com/office/drawing/2014/main" id="{53B1BC83-7BAE-40EB-A9C1-97A06D4C5ABA}"/>
              </a:ext>
            </a:extLst>
          </p:cNvPr>
          <p:cNvSpPr/>
          <p:nvPr/>
        </p:nvSpPr>
        <p:spPr>
          <a:xfrm rot="19735831">
            <a:off x="854497" y="2505209"/>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3" name="Right Arrow 7">
            <a:extLst>
              <a:ext uri="{FF2B5EF4-FFF2-40B4-BE49-F238E27FC236}">
                <a16:creationId xmlns="" xmlns:a16="http://schemas.microsoft.com/office/drawing/2014/main" id="{18905D42-8005-4F6A-9AB4-2F792BB5E433}"/>
              </a:ext>
            </a:extLst>
          </p:cNvPr>
          <p:cNvSpPr/>
          <p:nvPr/>
        </p:nvSpPr>
        <p:spPr>
          <a:xfrm rot="12439691">
            <a:off x="3904907" y="1772579"/>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21</a:t>
            </a:fld>
            <a:endParaRPr lang="en-US" dirty="0"/>
          </a:p>
        </p:txBody>
      </p:sp>
    </p:spTree>
    <p:extLst>
      <p:ext uri="{BB962C8B-B14F-4D97-AF65-F5344CB8AC3E}">
        <p14:creationId xmlns:p14="http://schemas.microsoft.com/office/powerpoint/2010/main" val="1012483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28687"/>
            <a:ext cx="5143500" cy="5072063"/>
          </a:xfrm>
          <a:prstGeom prst="rect">
            <a:avLst/>
          </a:prstGeom>
        </p:spPr>
      </p:pic>
      <p:sp>
        <p:nvSpPr>
          <p:cNvPr id="5" name="TextBox 4"/>
          <p:cNvSpPr txBox="1"/>
          <p:nvPr/>
        </p:nvSpPr>
        <p:spPr>
          <a:xfrm>
            <a:off x="5232400" y="1924735"/>
            <a:ext cx="3895319" cy="715581"/>
          </a:xfrm>
          <a:prstGeom prst="rect">
            <a:avLst/>
          </a:prstGeom>
          <a:noFill/>
        </p:spPr>
        <p:txBody>
          <a:bodyPr wrap="square" rtlCol="0">
            <a:spAutoFit/>
          </a:bodyPr>
          <a:lstStyle/>
          <a:p>
            <a:pPr lvl="0">
              <a:defRPr/>
            </a:pPr>
            <a:r>
              <a:rPr lang="en-US" sz="1350" dirty="0">
                <a:solidFill>
                  <a:prstClr val="black"/>
                </a:solidFill>
              </a:rPr>
              <a:t>When the </a:t>
            </a:r>
            <a:r>
              <a:rPr lang="en-US" sz="1350" dirty="0">
                <a:solidFill>
                  <a:srgbClr val="0070C0"/>
                </a:solidFill>
              </a:rPr>
              <a:t>t-Test: Two-Sample Assuming Equal Variances</a:t>
            </a:r>
            <a:r>
              <a:rPr lang="en-US" sz="1350" dirty="0">
                <a:solidFill>
                  <a:prstClr val="black"/>
                </a:solidFill>
              </a:rPr>
              <a:t> window opens, click on the upward arrow in the field adjacent to </a:t>
            </a:r>
            <a:r>
              <a:rPr lang="en-US" sz="1350" dirty="0">
                <a:solidFill>
                  <a:srgbClr val="0070C0"/>
                </a:solidFill>
              </a:rPr>
              <a:t>Variable 1 Range:</a:t>
            </a:r>
            <a:r>
              <a:rPr lang="en-US" sz="1350" dirty="0">
                <a:solidFill>
                  <a:prstClr val="black"/>
                </a:solidFill>
              </a:rPr>
              <a:t>.</a:t>
            </a:r>
          </a:p>
        </p:txBody>
      </p:sp>
      <p:sp>
        <p:nvSpPr>
          <p:cNvPr id="6" name="Title 1"/>
          <p:cNvSpPr txBox="1">
            <a:spLocks/>
          </p:cNvSpPr>
          <p:nvPr/>
        </p:nvSpPr>
        <p:spPr>
          <a:xfrm>
            <a:off x="6403010" y="1070373"/>
            <a:ext cx="1785026"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20</a:t>
            </a:r>
          </a:p>
        </p:txBody>
      </p:sp>
      <p:sp>
        <p:nvSpPr>
          <p:cNvPr id="8" name="Right Arrow 7">
            <a:extLst>
              <a:ext uri="{FF2B5EF4-FFF2-40B4-BE49-F238E27FC236}">
                <a16:creationId xmlns="" xmlns:a16="http://schemas.microsoft.com/office/drawing/2014/main" id="{53B1BC83-7BAE-40EB-A9C1-97A06D4C5ABA}"/>
              </a:ext>
            </a:extLst>
          </p:cNvPr>
          <p:cNvSpPr/>
          <p:nvPr/>
        </p:nvSpPr>
        <p:spPr>
          <a:xfrm rot="19735831">
            <a:off x="2696767" y="1587390"/>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22</a:t>
            </a:fld>
            <a:endParaRPr lang="en-US" dirty="0"/>
          </a:p>
        </p:txBody>
      </p:sp>
    </p:spTree>
    <p:extLst>
      <p:ext uri="{BB962C8B-B14F-4D97-AF65-F5344CB8AC3E}">
        <p14:creationId xmlns:p14="http://schemas.microsoft.com/office/powerpoint/2010/main" val="4110571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32400" y="1924735"/>
            <a:ext cx="3895319" cy="2816156"/>
          </a:xfrm>
          <a:prstGeom prst="rect">
            <a:avLst/>
          </a:prstGeom>
          <a:noFill/>
        </p:spPr>
        <p:txBody>
          <a:bodyPr wrap="square" rtlCol="0">
            <a:spAutoFit/>
          </a:bodyPr>
          <a:lstStyle/>
          <a:p>
            <a:pPr lvl="0">
              <a:defRPr/>
            </a:pPr>
            <a:r>
              <a:rPr lang="en-US" sz="1350" dirty="0">
                <a:solidFill>
                  <a:prstClr val="black"/>
                </a:solidFill>
              </a:rPr>
              <a:t>Select the Assignment Satisfaction cells containing numeric values that correspond to the employees (rows) with 1 in the Received Predeparture Training column. By doing this, you are selecting the Assignment Satisfaction data for those individuals who received predeparture training.</a:t>
            </a:r>
          </a:p>
          <a:p>
            <a:pPr lvl="0">
              <a:defRPr/>
            </a:pPr>
            <a:endParaRPr lang="en-US" sz="750" dirty="0">
              <a:solidFill>
                <a:prstClr val="black"/>
              </a:solidFill>
            </a:endParaRPr>
          </a:p>
          <a:p>
            <a:pPr lvl="0">
              <a:defRPr/>
            </a:pPr>
            <a:r>
              <a:rPr lang="en-US" sz="1350" dirty="0">
                <a:solidFill>
                  <a:prstClr val="black"/>
                </a:solidFill>
              </a:rPr>
              <a:t>Note that the window titled </a:t>
            </a:r>
            <a:r>
              <a:rPr lang="en-US" sz="1350" dirty="0">
                <a:solidFill>
                  <a:srgbClr val="0070C0"/>
                </a:solidFill>
              </a:rPr>
              <a:t>t-Test: Two-Sample Assuming Equal Variances</a:t>
            </a:r>
            <a:r>
              <a:rPr lang="en-US" sz="1350" dirty="0">
                <a:solidFill>
                  <a:prstClr val="black"/>
                </a:solidFill>
              </a:rPr>
              <a:t> contains the array/range of cells you selected. </a:t>
            </a:r>
          </a:p>
          <a:p>
            <a:pPr lvl="0">
              <a:defRPr/>
            </a:pPr>
            <a:endParaRPr lang="en-US" sz="750" dirty="0">
              <a:solidFill>
                <a:prstClr val="black"/>
              </a:solidFill>
            </a:endParaRPr>
          </a:p>
          <a:p>
            <a:pPr lvl="0">
              <a:defRPr/>
            </a:pPr>
            <a:r>
              <a:rPr lang="en-US" sz="1350" dirty="0">
                <a:solidFill>
                  <a:prstClr val="black"/>
                </a:solidFill>
              </a:rPr>
              <a:t>When you’re done, click on the downward arrow in the </a:t>
            </a:r>
            <a:r>
              <a:rPr lang="en-US" sz="1350" dirty="0">
                <a:solidFill>
                  <a:srgbClr val="0070C0"/>
                </a:solidFill>
              </a:rPr>
              <a:t>t-Test: Two-Sample Assuming Equal Variances</a:t>
            </a:r>
            <a:r>
              <a:rPr lang="en-US" sz="1350" dirty="0">
                <a:solidFill>
                  <a:prstClr val="black"/>
                </a:solidFill>
              </a:rPr>
              <a:t> window.</a:t>
            </a:r>
          </a:p>
        </p:txBody>
      </p:sp>
      <p:sp>
        <p:nvSpPr>
          <p:cNvPr id="6" name="Title 1"/>
          <p:cNvSpPr txBox="1">
            <a:spLocks/>
          </p:cNvSpPr>
          <p:nvPr/>
        </p:nvSpPr>
        <p:spPr>
          <a:xfrm>
            <a:off x="6403009" y="1070373"/>
            <a:ext cx="176424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21</a:t>
            </a:r>
          </a:p>
        </p:txBody>
      </p:sp>
      <p:pic>
        <p:nvPicPr>
          <p:cNvPr id="3" name="Picture 2"/>
          <p:cNvPicPr>
            <a:picLocks noChangeAspect="1"/>
          </p:cNvPicPr>
          <p:nvPr/>
        </p:nvPicPr>
        <p:blipFill>
          <a:blip r:embed="rId2"/>
          <a:stretch>
            <a:fillRect/>
          </a:stretch>
        </p:blipFill>
        <p:spPr>
          <a:xfrm>
            <a:off x="0" y="928687"/>
            <a:ext cx="5143500" cy="5072063"/>
          </a:xfrm>
          <a:prstGeom prst="rect">
            <a:avLst/>
          </a:prstGeom>
        </p:spPr>
      </p:pic>
      <p:sp>
        <p:nvSpPr>
          <p:cNvPr id="7" name="Right Arrow 6">
            <a:extLst>
              <a:ext uri="{FF2B5EF4-FFF2-40B4-BE49-F238E27FC236}">
                <a16:creationId xmlns="" xmlns:a16="http://schemas.microsoft.com/office/drawing/2014/main" id="{53B1BC83-7BAE-40EB-A9C1-97A06D4C5ABA}"/>
              </a:ext>
            </a:extLst>
          </p:cNvPr>
          <p:cNvSpPr/>
          <p:nvPr/>
        </p:nvSpPr>
        <p:spPr>
          <a:xfrm rot="12619218">
            <a:off x="1207537" y="386474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9" name="Right Arrow 7">
            <a:extLst>
              <a:ext uri="{FF2B5EF4-FFF2-40B4-BE49-F238E27FC236}">
                <a16:creationId xmlns="" xmlns:a16="http://schemas.microsoft.com/office/drawing/2014/main" id="{18905D42-8005-4F6A-9AB4-2F792BB5E433}"/>
              </a:ext>
            </a:extLst>
          </p:cNvPr>
          <p:cNvSpPr/>
          <p:nvPr/>
        </p:nvSpPr>
        <p:spPr>
          <a:xfrm rot="12439691">
            <a:off x="1901320" y="1759542"/>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0" name="Right Bracket 9">
            <a:extLst>
              <a:ext uri="{FF2B5EF4-FFF2-40B4-BE49-F238E27FC236}">
                <a16:creationId xmlns="" xmlns:a16="http://schemas.microsoft.com/office/drawing/2014/main" id="{7F7CB97A-25F3-43D0-AA26-62EF28D70703}"/>
              </a:ext>
            </a:extLst>
          </p:cNvPr>
          <p:cNvSpPr/>
          <p:nvPr/>
        </p:nvSpPr>
        <p:spPr>
          <a:xfrm>
            <a:off x="3403601" y="3003550"/>
            <a:ext cx="190500" cy="2160541"/>
          </a:xfrm>
          <a:prstGeom prst="rightBracket">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350" dirty="0">
              <a:solidFill>
                <a:prstClr val="black"/>
              </a:solidFill>
              <a:latin typeface="Calibri" panose="020F0502020204030204"/>
            </a:endParaRPr>
          </a:p>
        </p:txBody>
      </p:sp>
      <p:sp>
        <p:nvSpPr>
          <p:cNvPr id="11" name="Right Arrow 7">
            <a:extLst>
              <a:ext uri="{FF2B5EF4-FFF2-40B4-BE49-F238E27FC236}">
                <a16:creationId xmlns="" xmlns:a16="http://schemas.microsoft.com/office/drawing/2014/main" id="{17B6497F-96C6-467A-8F0A-476237E2D04B}"/>
              </a:ext>
            </a:extLst>
          </p:cNvPr>
          <p:cNvSpPr/>
          <p:nvPr/>
        </p:nvSpPr>
        <p:spPr>
          <a:xfrm rot="12439691">
            <a:off x="4287814" y="1759543"/>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23</a:t>
            </a:fld>
            <a:endParaRPr lang="en-US" dirty="0"/>
          </a:p>
        </p:txBody>
      </p:sp>
    </p:spTree>
    <p:extLst>
      <p:ext uri="{BB962C8B-B14F-4D97-AF65-F5344CB8AC3E}">
        <p14:creationId xmlns:p14="http://schemas.microsoft.com/office/powerpoint/2010/main" val="872349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942975"/>
            <a:ext cx="5136356" cy="5057775"/>
          </a:xfrm>
          <a:prstGeom prst="rect">
            <a:avLst/>
          </a:prstGeom>
        </p:spPr>
      </p:pic>
      <p:sp>
        <p:nvSpPr>
          <p:cNvPr id="5" name="TextBox 4"/>
          <p:cNvSpPr txBox="1"/>
          <p:nvPr/>
        </p:nvSpPr>
        <p:spPr>
          <a:xfrm>
            <a:off x="5232400" y="1924735"/>
            <a:ext cx="3895319" cy="715581"/>
          </a:xfrm>
          <a:prstGeom prst="rect">
            <a:avLst/>
          </a:prstGeom>
          <a:noFill/>
        </p:spPr>
        <p:txBody>
          <a:bodyPr wrap="square" rtlCol="0">
            <a:spAutoFit/>
          </a:bodyPr>
          <a:lstStyle/>
          <a:p>
            <a:pPr lvl="0">
              <a:defRPr/>
            </a:pPr>
            <a:r>
              <a:rPr lang="en-US" sz="1350" dirty="0">
                <a:solidFill>
                  <a:prstClr val="black"/>
                </a:solidFill>
              </a:rPr>
              <a:t>When the </a:t>
            </a:r>
            <a:r>
              <a:rPr lang="en-US" sz="1350" dirty="0">
                <a:solidFill>
                  <a:srgbClr val="0070C0"/>
                </a:solidFill>
              </a:rPr>
              <a:t>t-Test: Two-Sample Assuming Equal Variances</a:t>
            </a:r>
            <a:r>
              <a:rPr lang="en-US" sz="1350" dirty="0">
                <a:solidFill>
                  <a:prstClr val="black"/>
                </a:solidFill>
              </a:rPr>
              <a:t> window opens, click on the upward arrow in the field adjacent to </a:t>
            </a:r>
            <a:r>
              <a:rPr lang="en-US" sz="1350" dirty="0">
                <a:solidFill>
                  <a:srgbClr val="0070C0"/>
                </a:solidFill>
              </a:rPr>
              <a:t>Variable 2 Range:</a:t>
            </a:r>
            <a:r>
              <a:rPr lang="en-US" sz="1350" dirty="0">
                <a:solidFill>
                  <a:prstClr val="black"/>
                </a:solidFill>
              </a:rPr>
              <a:t>.</a:t>
            </a:r>
          </a:p>
        </p:txBody>
      </p:sp>
      <p:sp>
        <p:nvSpPr>
          <p:cNvPr id="6" name="Title 1"/>
          <p:cNvSpPr txBox="1">
            <a:spLocks/>
          </p:cNvSpPr>
          <p:nvPr/>
        </p:nvSpPr>
        <p:spPr>
          <a:xfrm>
            <a:off x="6403009" y="1070373"/>
            <a:ext cx="1795417"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22</a:t>
            </a:r>
          </a:p>
        </p:txBody>
      </p:sp>
      <p:sp>
        <p:nvSpPr>
          <p:cNvPr id="12" name="Right Arrow 11">
            <a:extLst>
              <a:ext uri="{FF2B5EF4-FFF2-40B4-BE49-F238E27FC236}">
                <a16:creationId xmlns="" xmlns:a16="http://schemas.microsoft.com/office/drawing/2014/main" id="{53B1BC83-7BAE-40EB-A9C1-97A06D4C5ABA}"/>
              </a:ext>
            </a:extLst>
          </p:cNvPr>
          <p:cNvSpPr/>
          <p:nvPr/>
        </p:nvSpPr>
        <p:spPr>
          <a:xfrm rot="19735831">
            <a:off x="2740664" y="2078723"/>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24</a:t>
            </a:fld>
            <a:endParaRPr lang="en-US" dirty="0"/>
          </a:p>
        </p:txBody>
      </p:sp>
    </p:spTree>
    <p:extLst>
      <p:ext uri="{BB962C8B-B14F-4D97-AF65-F5344CB8AC3E}">
        <p14:creationId xmlns:p14="http://schemas.microsoft.com/office/powerpoint/2010/main" val="2683796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70" y="928687"/>
            <a:ext cx="5136356" cy="5072063"/>
          </a:xfrm>
          <a:prstGeom prst="rect">
            <a:avLst/>
          </a:prstGeom>
        </p:spPr>
      </p:pic>
      <p:sp>
        <p:nvSpPr>
          <p:cNvPr id="5" name="TextBox 4"/>
          <p:cNvSpPr txBox="1"/>
          <p:nvPr/>
        </p:nvSpPr>
        <p:spPr>
          <a:xfrm>
            <a:off x="5232400" y="1924735"/>
            <a:ext cx="3895319" cy="3023905"/>
          </a:xfrm>
          <a:prstGeom prst="rect">
            <a:avLst/>
          </a:prstGeom>
          <a:noFill/>
        </p:spPr>
        <p:txBody>
          <a:bodyPr wrap="square" rtlCol="0">
            <a:spAutoFit/>
          </a:bodyPr>
          <a:lstStyle/>
          <a:p>
            <a:pPr lvl="0">
              <a:defRPr/>
            </a:pPr>
            <a:r>
              <a:rPr lang="en-US" sz="1350" dirty="0">
                <a:solidFill>
                  <a:prstClr val="black"/>
                </a:solidFill>
              </a:rPr>
              <a:t>Select the cells containing numeric values for Assignment Satisfaction that correspond to the employees (rows) with 0 in the Received Predeparture Training column. By doing this, you are selecting the Assignment Satisfaction data for those individuals who did </a:t>
            </a:r>
            <a:r>
              <a:rPr lang="en-US" sz="1350" i="1" dirty="0">
                <a:solidFill>
                  <a:prstClr val="black"/>
                </a:solidFill>
              </a:rPr>
              <a:t>not</a:t>
            </a:r>
            <a:r>
              <a:rPr lang="en-US" sz="1350" dirty="0">
                <a:solidFill>
                  <a:prstClr val="black"/>
                </a:solidFill>
              </a:rPr>
              <a:t> receive predeparture training.</a:t>
            </a:r>
          </a:p>
          <a:p>
            <a:pPr lvl="0">
              <a:defRPr/>
            </a:pPr>
            <a:endParaRPr lang="en-US" sz="750" dirty="0">
              <a:solidFill>
                <a:prstClr val="black"/>
              </a:solidFill>
            </a:endParaRPr>
          </a:p>
          <a:p>
            <a:pPr lvl="0">
              <a:defRPr/>
            </a:pPr>
            <a:r>
              <a:rPr lang="en-US" sz="1350" dirty="0">
                <a:solidFill>
                  <a:prstClr val="black"/>
                </a:solidFill>
              </a:rPr>
              <a:t>Note that the window titled </a:t>
            </a:r>
            <a:r>
              <a:rPr lang="en-US" sz="1350" dirty="0">
                <a:solidFill>
                  <a:srgbClr val="0070C0"/>
                </a:solidFill>
              </a:rPr>
              <a:t>t-Test: Two-Sample Assuming Equal Variances</a:t>
            </a:r>
            <a:r>
              <a:rPr lang="en-US" sz="1350" dirty="0">
                <a:solidFill>
                  <a:prstClr val="black"/>
                </a:solidFill>
              </a:rPr>
              <a:t> contains the array/range of cells you selected. </a:t>
            </a:r>
          </a:p>
          <a:p>
            <a:pPr lvl="0">
              <a:defRPr/>
            </a:pPr>
            <a:endParaRPr lang="en-US" sz="750" dirty="0">
              <a:solidFill>
                <a:prstClr val="black"/>
              </a:solidFill>
            </a:endParaRPr>
          </a:p>
          <a:p>
            <a:pPr lvl="0">
              <a:defRPr/>
            </a:pPr>
            <a:r>
              <a:rPr lang="en-US" sz="1350" dirty="0">
                <a:solidFill>
                  <a:prstClr val="black"/>
                </a:solidFill>
              </a:rPr>
              <a:t>When you’re done, click on the downward arrow in the </a:t>
            </a:r>
            <a:r>
              <a:rPr lang="en-US" sz="1350" dirty="0">
                <a:solidFill>
                  <a:srgbClr val="0070C0"/>
                </a:solidFill>
              </a:rPr>
              <a:t>t-Test: Two-Sample Assuming Equal Variances</a:t>
            </a:r>
            <a:r>
              <a:rPr lang="en-US" sz="1350" dirty="0">
                <a:solidFill>
                  <a:prstClr val="black"/>
                </a:solidFill>
              </a:rPr>
              <a:t> window.</a:t>
            </a:r>
          </a:p>
        </p:txBody>
      </p:sp>
      <p:sp>
        <p:nvSpPr>
          <p:cNvPr id="6" name="Title 1"/>
          <p:cNvSpPr txBox="1">
            <a:spLocks/>
          </p:cNvSpPr>
          <p:nvPr/>
        </p:nvSpPr>
        <p:spPr>
          <a:xfrm>
            <a:off x="6403010" y="1070373"/>
            <a:ext cx="1785026"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23</a:t>
            </a:r>
          </a:p>
        </p:txBody>
      </p:sp>
      <p:sp>
        <p:nvSpPr>
          <p:cNvPr id="7" name="Right Arrow 6">
            <a:extLst>
              <a:ext uri="{FF2B5EF4-FFF2-40B4-BE49-F238E27FC236}">
                <a16:creationId xmlns="" xmlns:a16="http://schemas.microsoft.com/office/drawing/2014/main" id="{53B1BC83-7BAE-40EB-A9C1-97A06D4C5ABA}"/>
              </a:ext>
            </a:extLst>
          </p:cNvPr>
          <p:cNvSpPr/>
          <p:nvPr/>
        </p:nvSpPr>
        <p:spPr>
          <a:xfrm rot="12619218">
            <a:off x="1213886" y="4128246"/>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8" name="Right Arrow 7">
            <a:extLst>
              <a:ext uri="{FF2B5EF4-FFF2-40B4-BE49-F238E27FC236}">
                <a16:creationId xmlns="" xmlns:a16="http://schemas.microsoft.com/office/drawing/2014/main" id="{18905D42-8005-4F6A-9AB4-2F792BB5E433}"/>
              </a:ext>
            </a:extLst>
          </p:cNvPr>
          <p:cNvSpPr/>
          <p:nvPr/>
        </p:nvSpPr>
        <p:spPr>
          <a:xfrm rot="12439691">
            <a:off x="1914020" y="1795463"/>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9" name="Right Bracket 8">
            <a:extLst>
              <a:ext uri="{FF2B5EF4-FFF2-40B4-BE49-F238E27FC236}">
                <a16:creationId xmlns="" xmlns:a16="http://schemas.microsoft.com/office/drawing/2014/main" id="{7F7CB97A-25F3-43D0-AA26-62EF28D70703}"/>
              </a:ext>
            </a:extLst>
          </p:cNvPr>
          <p:cNvSpPr/>
          <p:nvPr/>
        </p:nvSpPr>
        <p:spPr>
          <a:xfrm>
            <a:off x="3343163" y="3474937"/>
            <a:ext cx="149338" cy="1713014"/>
          </a:xfrm>
          <a:prstGeom prst="rightBracket">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350" dirty="0">
              <a:solidFill>
                <a:prstClr val="black"/>
              </a:solidFill>
              <a:latin typeface="Calibri" panose="020F0502020204030204"/>
            </a:endParaRPr>
          </a:p>
        </p:txBody>
      </p:sp>
      <p:sp>
        <p:nvSpPr>
          <p:cNvPr id="10" name="Right Arrow 7">
            <a:extLst>
              <a:ext uri="{FF2B5EF4-FFF2-40B4-BE49-F238E27FC236}">
                <a16:creationId xmlns="" xmlns:a16="http://schemas.microsoft.com/office/drawing/2014/main" id="{17B6497F-96C6-467A-8F0A-476237E2D04B}"/>
              </a:ext>
            </a:extLst>
          </p:cNvPr>
          <p:cNvSpPr/>
          <p:nvPr/>
        </p:nvSpPr>
        <p:spPr>
          <a:xfrm rot="12439691">
            <a:off x="4287814" y="1833563"/>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11" name="Slide Number Placeholder 10"/>
          <p:cNvSpPr>
            <a:spLocks noGrp="1"/>
          </p:cNvSpPr>
          <p:nvPr>
            <p:ph type="sldNum" sz="quarter" idx="12"/>
          </p:nvPr>
        </p:nvSpPr>
        <p:spPr/>
        <p:txBody>
          <a:bodyPr/>
          <a:lstStyle/>
          <a:p>
            <a:fld id="{36AF09C5-D76C-4469-9022-20CD3FB43967}" type="slidenum">
              <a:rPr lang="en-US" smtClean="0"/>
              <a:t>25</a:t>
            </a:fld>
            <a:endParaRPr lang="en-US" dirty="0"/>
          </a:p>
        </p:txBody>
      </p:sp>
    </p:spTree>
    <p:extLst>
      <p:ext uri="{BB962C8B-B14F-4D97-AF65-F5344CB8AC3E}">
        <p14:creationId xmlns:p14="http://schemas.microsoft.com/office/powerpoint/2010/main" val="3266226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32400" y="1924735"/>
            <a:ext cx="3895319" cy="3139321"/>
          </a:xfrm>
          <a:prstGeom prst="rect">
            <a:avLst/>
          </a:prstGeom>
          <a:noFill/>
        </p:spPr>
        <p:txBody>
          <a:bodyPr wrap="square" rtlCol="0">
            <a:spAutoFit/>
          </a:bodyPr>
          <a:lstStyle/>
          <a:p>
            <a:pPr lvl="0">
              <a:defRPr/>
            </a:pPr>
            <a:r>
              <a:rPr lang="en-US" sz="1350" dirty="0">
                <a:solidFill>
                  <a:prstClr val="black"/>
                </a:solidFill>
              </a:rPr>
              <a:t>In the </a:t>
            </a:r>
            <a:r>
              <a:rPr lang="en-US" sz="1350" dirty="0">
                <a:solidFill>
                  <a:srgbClr val="0070C0"/>
                </a:solidFill>
              </a:rPr>
              <a:t>t-Test: Two-Sample Assuming Equal Variances</a:t>
            </a:r>
            <a:r>
              <a:rPr lang="en-US" sz="1350" dirty="0">
                <a:solidFill>
                  <a:prstClr val="black"/>
                </a:solidFill>
              </a:rPr>
              <a:t> window, enter 0 (zero</a:t>
            </a:r>
            <a:r>
              <a:rPr lang="en-US" sz="1350">
                <a:solidFill>
                  <a:prstClr val="black"/>
                </a:solidFill>
              </a:rPr>
              <a:t>) </a:t>
            </a:r>
            <a:r>
              <a:rPr lang="en-US" sz="1350" smtClean="0">
                <a:solidFill>
                  <a:prstClr val="black"/>
                </a:solidFill>
              </a:rPr>
              <a:t>in </a:t>
            </a:r>
            <a:r>
              <a:rPr lang="en-US" sz="1350" dirty="0">
                <a:solidFill>
                  <a:prstClr val="black"/>
                </a:solidFill>
              </a:rPr>
              <a:t>the field adjacent to </a:t>
            </a:r>
            <a:r>
              <a:rPr lang="en-US" sz="1350" dirty="0">
                <a:solidFill>
                  <a:srgbClr val="0070C0"/>
                </a:solidFill>
              </a:rPr>
              <a:t>Hypothesized Mean Difference:</a:t>
            </a:r>
            <a:r>
              <a:rPr lang="en-US" sz="1350" dirty="0">
                <a:solidFill>
                  <a:prstClr val="black"/>
                </a:solidFill>
              </a:rPr>
              <a:t>, which indicates that we will test whether the difference in assignment satisfaction for those who received predeparture training compared to those who did not is statistically significantly different from zero. </a:t>
            </a:r>
          </a:p>
          <a:p>
            <a:pPr lvl="0">
              <a:defRPr/>
            </a:pPr>
            <a:endParaRPr lang="en-US" sz="750" dirty="0">
              <a:solidFill>
                <a:prstClr val="black"/>
              </a:solidFill>
            </a:endParaRPr>
          </a:p>
          <a:p>
            <a:pPr lvl="0">
              <a:defRPr/>
            </a:pPr>
            <a:r>
              <a:rPr lang="en-US" sz="1350" dirty="0">
                <a:solidFill>
                  <a:prstClr val="black"/>
                </a:solidFill>
              </a:rPr>
              <a:t>Click the bubble next to </a:t>
            </a:r>
            <a:r>
              <a:rPr lang="en-US" sz="1350" dirty="0">
                <a:solidFill>
                  <a:srgbClr val="0070C0"/>
                </a:solidFill>
              </a:rPr>
              <a:t>New Worksheet Ply</a:t>
            </a:r>
            <a:r>
              <a:rPr lang="en-US" sz="1350" dirty="0">
                <a:solidFill>
                  <a:prstClr val="black"/>
                </a:solidFill>
              </a:rPr>
              <a:t>.</a:t>
            </a:r>
          </a:p>
          <a:p>
            <a:pPr lvl="0">
              <a:defRPr/>
            </a:pPr>
            <a:endParaRPr lang="en-US" sz="750" dirty="0">
              <a:solidFill>
                <a:prstClr val="black"/>
              </a:solidFill>
            </a:endParaRPr>
          </a:p>
          <a:p>
            <a:pPr lvl="0">
              <a:defRPr/>
            </a:pPr>
            <a:r>
              <a:rPr lang="en-US" sz="1350" dirty="0">
                <a:solidFill>
                  <a:prstClr val="black"/>
                </a:solidFill>
              </a:rPr>
              <a:t>If you would like, next to </a:t>
            </a:r>
            <a:r>
              <a:rPr lang="en-US" sz="1350" dirty="0">
                <a:solidFill>
                  <a:srgbClr val="0070C0"/>
                </a:solidFill>
              </a:rPr>
              <a:t>New Worksheet Ply:</a:t>
            </a:r>
            <a:r>
              <a:rPr lang="en-US" sz="1350" dirty="0">
                <a:solidFill>
                  <a:prstClr val="black"/>
                </a:solidFill>
              </a:rPr>
              <a:t>, type in what you would like to name the new sheet. Here, “t-Test” is entered in the field.</a:t>
            </a:r>
          </a:p>
          <a:p>
            <a:pPr lvl="0">
              <a:defRPr/>
            </a:pPr>
            <a:endParaRPr lang="en-US" sz="750" dirty="0">
              <a:solidFill>
                <a:prstClr val="black"/>
              </a:solidFill>
            </a:endParaRPr>
          </a:p>
          <a:p>
            <a:pPr lvl="0">
              <a:defRPr/>
            </a:pPr>
            <a:r>
              <a:rPr lang="en-US" sz="1350" dirty="0">
                <a:solidFill>
                  <a:prstClr val="black"/>
                </a:solidFill>
              </a:rPr>
              <a:t>Click </a:t>
            </a:r>
            <a:r>
              <a:rPr lang="en-US" sz="1350" dirty="0">
                <a:solidFill>
                  <a:srgbClr val="0070C0"/>
                </a:solidFill>
              </a:rPr>
              <a:t>OK</a:t>
            </a:r>
            <a:r>
              <a:rPr lang="en-US" sz="1350" dirty="0">
                <a:solidFill>
                  <a:prstClr val="black"/>
                </a:solidFill>
              </a:rPr>
              <a:t>.</a:t>
            </a:r>
          </a:p>
        </p:txBody>
      </p:sp>
      <p:sp>
        <p:nvSpPr>
          <p:cNvPr id="6" name="Title 1"/>
          <p:cNvSpPr txBox="1">
            <a:spLocks/>
          </p:cNvSpPr>
          <p:nvPr/>
        </p:nvSpPr>
        <p:spPr>
          <a:xfrm>
            <a:off x="6403009" y="1070373"/>
            <a:ext cx="1795417"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24</a:t>
            </a:r>
          </a:p>
        </p:txBody>
      </p:sp>
      <p:pic>
        <p:nvPicPr>
          <p:cNvPr id="2" name="Picture 1"/>
          <p:cNvPicPr>
            <a:picLocks noChangeAspect="1"/>
          </p:cNvPicPr>
          <p:nvPr/>
        </p:nvPicPr>
        <p:blipFill>
          <a:blip r:embed="rId2"/>
          <a:stretch>
            <a:fillRect/>
          </a:stretch>
        </p:blipFill>
        <p:spPr>
          <a:xfrm>
            <a:off x="0" y="942975"/>
            <a:ext cx="5143500" cy="5057775"/>
          </a:xfrm>
          <a:prstGeom prst="rect">
            <a:avLst/>
          </a:prstGeom>
        </p:spPr>
      </p:pic>
      <p:sp>
        <p:nvSpPr>
          <p:cNvPr id="11" name="Right Arrow 7">
            <a:extLst>
              <a:ext uri="{FF2B5EF4-FFF2-40B4-BE49-F238E27FC236}">
                <a16:creationId xmlns="" xmlns:a16="http://schemas.microsoft.com/office/drawing/2014/main" id="{1616B9B3-5121-4EFB-A76F-70D2BDDAFD85}"/>
              </a:ext>
            </a:extLst>
          </p:cNvPr>
          <p:cNvSpPr/>
          <p:nvPr/>
        </p:nvSpPr>
        <p:spPr>
          <a:xfrm rot="2549070">
            <a:off x="2476415" y="1845470"/>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1</a:t>
            </a:r>
          </a:p>
        </p:txBody>
      </p:sp>
      <p:sp>
        <p:nvSpPr>
          <p:cNvPr id="12" name="Right Arrow 7">
            <a:extLst>
              <a:ext uri="{FF2B5EF4-FFF2-40B4-BE49-F238E27FC236}">
                <a16:creationId xmlns="" xmlns:a16="http://schemas.microsoft.com/office/drawing/2014/main" id="{71CBFC5D-F699-48D7-825E-38A244ABCBEE}"/>
              </a:ext>
            </a:extLst>
          </p:cNvPr>
          <p:cNvSpPr/>
          <p:nvPr/>
        </p:nvSpPr>
        <p:spPr>
          <a:xfrm rot="21330941">
            <a:off x="805597" y="2999421"/>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2</a:t>
            </a:r>
          </a:p>
        </p:txBody>
      </p:sp>
      <p:sp>
        <p:nvSpPr>
          <p:cNvPr id="13" name="Right Arrow 7">
            <a:extLst>
              <a:ext uri="{FF2B5EF4-FFF2-40B4-BE49-F238E27FC236}">
                <a16:creationId xmlns="" xmlns:a16="http://schemas.microsoft.com/office/drawing/2014/main" id="{1200208E-B1C1-4F46-940A-E106C1B01460}"/>
              </a:ext>
            </a:extLst>
          </p:cNvPr>
          <p:cNvSpPr/>
          <p:nvPr/>
        </p:nvSpPr>
        <p:spPr>
          <a:xfrm rot="19759472">
            <a:off x="1970473" y="315990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3</a:t>
            </a:r>
          </a:p>
        </p:txBody>
      </p:sp>
      <p:sp>
        <p:nvSpPr>
          <p:cNvPr id="14" name="Right Arrow 7">
            <a:extLst>
              <a:ext uri="{FF2B5EF4-FFF2-40B4-BE49-F238E27FC236}">
                <a16:creationId xmlns="" xmlns:a16="http://schemas.microsoft.com/office/drawing/2014/main" id="{842698C9-7EBD-4EEF-A8D0-5C711E92A8F6}"/>
              </a:ext>
            </a:extLst>
          </p:cNvPr>
          <p:cNvSpPr/>
          <p:nvPr/>
        </p:nvSpPr>
        <p:spPr>
          <a:xfrm rot="1740699">
            <a:off x="3277362" y="1479638"/>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4</a:t>
            </a: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26</a:t>
            </a:fld>
            <a:endParaRPr lang="en-US" dirty="0"/>
          </a:p>
        </p:txBody>
      </p:sp>
    </p:spTree>
    <p:extLst>
      <p:ext uri="{BB962C8B-B14F-4D97-AF65-F5344CB8AC3E}">
        <p14:creationId xmlns:p14="http://schemas.microsoft.com/office/powerpoint/2010/main" val="310686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942975"/>
            <a:ext cx="5136356" cy="5057775"/>
          </a:xfrm>
          <a:prstGeom prst="rect">
            <a:avLst/>
          </a:prstGeom>
        </p:spPr>
      </p:pic>
      <p:sp>
        <p:nvSpPr>
          <p:cNvPr id="5" name="TextBox 4"/>
          <p:cNvSpPr txBox="1"/>
          <p:nvPr/>
        </p:nvSpPr>
        <p:spPr>
          <a:xfrm>
            <a:off x="5232400" y="1924735"/>
            <a:ext cx="3895319" cy="2839239"/>
          </a:xfrm>
          <a:prstGeom prst="rect">
            <a:avLst/>
          </a:prstGeom>
          <a:noFill/>
        </p:spPr>
        <p:txBody>
          <a:bodyPr wrap="square" rtlCol="0">
            <a:spAutoFit/>
          </a:bodyPr>
          <a:lstStyle/>
          <a:p>
            <a:pPr lvl="0">
              <a:defRPr/>
            </a:pPr>
            <a:r>
              <a:rPr lang="en-US" sz="1350" dirty="0">
                <a:solidFill>
                  <a:prstClr val="black"/>
                </a:solidFill>
              </a:rPr>
              <a:t>A new sheet should appear in your workbook that is named </a:t>
            </a:r>
            <a:r>
              <a:rPr lang="en-US" sz="1350" i="1" dirty="0">
                <a:solidFill>
                  <a:prstClr val="black"/>
                </a:solidFill>
              </a:rPr>
              <a:t>t</a:t>
            </a:r>
            <a:r>
              <a:rPr lang="en-US" sz="1350" dirty="0">
                <a:solidFill>
                  <a:prstClr val="black"/>
                </a:solidFill>
              </a:rPr>
              <a:t>-Test (or whatever you named the new sheet in the previous step). This sheet contains your independent-samples </a:t>
            </a:r>
            <a:r>
              <a:rPr lang="en-US" sz="1350" i="1" dirty="0" smtClean="0">
                <a:solidFill>
                  <a:prstClr val="black"/>
                </a:solidFill>
              </a:rPr>
              <a:t>t </a:t>
            </a:r>
            <a:r>
              <a:rPr lang="en-US" sz="1350" dirty="0" smtClean="0">
                <a:solidFill>
                  <a:prstClr val="black"/>
                </a:solidFill>
              </a:rPr>
              <a:t>test </a:t>
            </a:r>
            <a:r>
              <a:rPr lang="en-US" sz="1350" dirty="0">
                <a:solidFill>
                  <a:prstClr val="black"/>
                </a:solidFill>
              </a:rPr>
              <a:t>output.</a:t>
            </a:r>
          </a:p>
          <a:p>
            <a:pPr lvl="0">
              <a:defRPr/>
            </a:pPr>
            <a:endParaRPr lang="en-US" sz="750" dirty="0">
              <a:solidFill>
                <a:prstClr val="black"/>
              </a:solidFill>
            </a:endParaRPr>
          </a:p>
          <a:p>
            <a:pPr lvl="0">
              <a:defRPr/>
            </a:pPr>
            <a:r>
              <a:rPr lang="en-US" sz="1350" dirty="0">
                <a:solidFill>
                  <a:prstClr val="black"/>
                </a:solidFill>
              </a:rPr>
              <a:t>Note that the number of digits after the decimal point varies. Let’s make the number of digits after the decimal point consistent. </a:t>
            </a:r>
          </a:p>
          <a:p>
            <a:pPr lvl="0">
              <a:defRPr/>
            </a:pPr>
            <a:endParaRPr lang="en-US" sz="750" dirty="0">
              <a:solidFill>
                <a:prstClr val="black"/>
              </a:solidFill>
            </a:endParaRPr>
          </a:p>
          <a:p>
            <a:pPr lvl="0">
              <a:defRPr/>
            </a:pPr>
            <a:r>
              <a:rPr lang="en-US" sz="1350" dirty="0">
                <a:solidFill>
                  <a:prstClr val="black"/>
                </a:solidFill>
              </a:rPr>
              <a:t>Select all of the cells in the output.</a:t>
            </a:r>
          </a:p>
          <a:p>
            <a:pPr lvl="0">
              <a:defRPr/>
            </a:pPr>
            <a:endParaRPr lang="en-US" sz="750" dirty="0">
              <a:solidFill>
                <a:prstClr val="black"/>
              </a:solidFill>
            </a:endParaRPr>
          </a:p>
          <a:p>
            <a:pPr lvl="0">
              <a:defRPr/>
            </a:pPr>
            <a:r>
              <a:rPr lang="en-US" sz="1350" dirty="0">
                <a:solidFill>
                  <a:prstClr val="black"/>
                </a:solidFill>
              </a:rPr>
              <a:t>Click on the </a:t>
            </a:r>
            <a:r>
              <a:rPr lang="en-US" sz="1350" dirty="0">
                <a:solidFill>
                  <a:srgbClr val="0070C0"/>
                </a:solidFill>
              </a:rPr>
              <a:t>Home</a:t>
            </a:r>
            <a:r>
              <a:rPr lang="en-US" sz="1350" dirty="0">
                <a:solidFill>
                  <a:prstClr val="black"/>
                </a:solidFill>
              </a:rPr>
              <a:t> tab.</a:t>
            </a:r>
          </a:p>
          <a:p>
            <a:pPr lvl="0">
              <a:defRPr/>
            </a:pPr>
            <a:endParaRPr lang="en-US" sz="750" dirty="0">
              <a:solidFill>
                <a:prstClr val="black"/>
              </a:solidFill>
            </a:endParaRPr>
          </a:p>
          <a:p>
            <a:pPr lvl="0">
              <a:defRPr/>
            </a:pPr>
            <a:r>
              <a:rPr lang="en-US" sz="1350" dirty="0">
                <a:solidFill>
                  <a:prstClr val="black"/>
                </a:solidFill>
              </a:rPr>
              <a:t>Click the small box with the arrow in the </a:t>
            </a:r>
            <a:r>
              <a:rPr lang="en-US" sz="1350" dirty="0">
                <a:solidFill>
                  <a:srgbClr val="0070C0"/>
                </a:solidFill>
              </a:rPr>
              <a:t>Number</a:t>
            </a:r>
            <a:r>
              <a:rPr lang="en-US" sz="1350" dirty="0">
                <a:solidFill>
                  <a:prstClr val="black"/>
                </a:solidFill>
              </a:rPr>
              <a:t> section.</a:t>
            </a:r>
          </a:p>
        </p:txBody>
      </p:sp>
      <p:sp>
        <p:nvSpPr>
          <p:cNvPr id="6" name="Title 1"/>
          <p:cNvSpPr txBox="1">
            <a:spLocks/>
          </p:cNvSpPr>
          <p:nvPr/>
        </p:nvSpPr>
        <p:spPr>
          <a:xfrm>
            <a:off x="6403009" y="1070373"/>
            <a:ext cx="1836981"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25</a:t>
            </a:r>
          </a:p>
        </p:txBody>
      </p:sp>
      <p:sp>
        <p:nvSpPr>
          <p:cNvPr id="10" name="Right Arrow 9">
            <a:extLst>
              <a:ext uri="{FF2B5EF4-FFF2-40B4-BE49-F238E27FC236}">
                <a16:creationId xmlns="" xmlns:a16="http://schemas.microsoft.com/office/drawing/2014/main" id="{53B1BC83-7BAE-40EB-A9C1-97A06D4C5ABA}"/>
              </a:ext>
            </a:extLst>
          </p:cNvPr>
          <p:cNvSpPr/>
          <p:nvPr/>
        </p:nvSpPr>
        <p:spPr>
          <a:xfrm rot="12735839">
            <a:off x="2982703" y="1972467"/>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5" name="Right Arrow 7">
            <a:extLst>
              <a:ext uri="{FF2B5EF4-FFF2-40B4-BE49-F238E27FC236}">
                <a16:creationId xmlns="" xmlns:a16="http://schemas.microsoft.com/office/drawing/2014/main" id="{799FC5AC-CCAE-42A4-9CB0-027C2C706E8C}"/>
              </a:ext>
            </a:extLst>
          </p:cNvPr>
          <p:cNvSpPr/>
          <p:nvPr/>
        </p:nvSpPr>
        <p:spPr>
          <a:xfrm rot="12735839">
            <a:off x="642481" y="1348383"/>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27</a:t>
            </a:fld>
            <a:endParaRPr lang="en-US" dirty="0"/>
          </a:p>
        </p:txBody>
      </p:sp>
    </p:spTree>
    <p:extLst>
      <p:ext uri="{BB962C8B-B14F-4D97-AF65-F5344CB8AC3E}">
        <p14:creationId xmlns:p14="http://schemas.microsoft.com/office/powerpoint/2010/main" val="2151863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32400" y="1924735"/>
            <a:ext cx="3895319" cy="1777410"/>
          </a:xfrm>
          <a:prstGeom prst="rect">
            <a:avLst/>
          </a:prstGeom>
          <a:noFill/>
        </p:spPr>
        <p:txBody>
          <a:bodyPr wrap="square" rtlCol="0">
            <a:spAutoFit/>
          </a:bodyPr>
          <a:lstStyle/>
          <a:p>
            <a:pPr lvl="0">
              <a:defRPr/>
            </a:pPr>
            <a:r>
              <a:rPr lang="en-US" sz="1350" dirty="0">
                <a:solidFill>
                  <a:prstClr val="black"/>
                </a:solidFill>
              </a:rPr>
              <a:t>In the </a:t>
            </a:r>
            <a:r>
              <a:rPr lang="en-US" sz="1350" dirty="0">
                <a:solidFill>
                  <a:srgbClr val="0070C0"/>
                </a:solidFill>
              </a:rPr>
              <a:t>Number</a:t>
            </a:r>
            <a:r>
              <a:rPr lang="en-US" sz="1350" dirty="0">
                <a:solidFill>
                  <a:prstClr val="black"/>
                </a:solidFill>
              </a:rPr>
              <a:t> tab of the </a:t>
            </a:r>
            <a:r>
              <a:rPr lang="en-US" sz="1350" dirty="0">
                <a:solidFill>
                  <a:srgbClr val="0070C0"/>
                </a:solidFill>
              </a:rPr>
              <a:t>Format Cells </a:t>
            </a:r>
            <a:r>
              <a:rPr lang="en-US" sz="1350" dirty="0">
                <a:solidFill>
                  <a:prstClr val="black"/>
                </a:solidFill>
              </a:rPr>
              <a:t>window, click </a:t>
            </a:r>
            <a:r>
              <a:rPr lang="en-US" sz="1350" dirty="0">
                <a:solidFill>
                  <a:srgbClr val="0070C0"/>
                </a:solidFill>
              </a:rPr>
              <a:t>Custom</a:t>
            </a:r>
            <a:r>
              <a:rPr lang="en-US" sz="1350" dirty="0">
                <a:solidFill>
                  <a:prstClr val="black"/>
                </a:solidFill>
              </a:rPr>
              <a:t> from the </a:t>
            </a:r>
            <a:r>
              <a:rPr lang="en-US" sz="1350" dirty="0">
                <a:solidFill>
                  <a:srgbClr val="0070C0"/>
                </a:solidFill>
              </a:rPr>
              <a:t>Category:</a:t>
            </a:r>
            <a:r>
              <a:rPr lang="en-US" sz="1350" dirty="0">
                <a:solidFill>
                  <a:prstClr val="black"/>
                </a:solidFill>
              </a:rPr>
              <a:t> list. </a:t>
            </a:r>
          </a:p>
          <a:p>
            <a:pPr lvl="0">
              <a:defRPr/>
            </a:pPr>
            <a:endParaRPr lang="en-US" sz="750" dirty="0">
              <a:solidFill>
                <a:prstClr val="black"/>
              </a:solidFill>
            </a:endParaRPr>
          </a:p>
          <a:p>
            <a:pPr lvl="0">
              <a:defRPr/>
            </a:pPr>
            <a:r>
              <a:rPr lang="en-US" sz="1350" dirty="0">
                <a:solidFill>
                  <a:prstClr val="black"/>
                </a:solidFill>
              </a:rPr>
              <a:t>In the field under </a:t>
            </a:r>
            <a:r>
              <a:rPr lang="en-US" sz="1350" dirty="0">
                <a:solidFill>
                  <a:srgbClr val="0070C0"/>
                </a:solidFill>
              </a:rPr>
              <a:t>Type:</a:t>
            </a:r>
            <a:r>
              <a:rPr lang="en-US" sz="1350" dirty="0">
                <a:solidFill>
                  <a:prstClr val="black"/>
                </a:solidFill>
              </a:rPr>
              <a:t>, enter the following format .000 to designate that you do not want a zero before the decimal point and only want three zeroes after the decimal point.  </a:t>
            </a:r>
          </a:p>
          <a:p>
            <a:pPr lvl="0">
              <a:defRPr/>
            </a:pPr>
            <a:endParaRPr lang="en-US" sz="750" dirty="0">
              <a:solidFill>
                <a:prstClr val="black"/>
              </a:solidFill>
            </a:endParaRPr>
          </a:p>
          <a:p>
            <a:pPr lvl="0">
              <a:defRPr/>
            </a:pPr>
            <a:r>
              <a:rPr lang="en-US" sz="1350" dirty="0">
                <a:solidFill>
                  <a:prstClr val="black"/>
                </a:solidFill>
              </a:rPr>
              <a:t>Click </a:t>
            </a:r>
            <a:r>
              <a:rPr lang="en-US" sz="1350" dirty="0">
                <a:solidFill>
                  <a:srgbClr val="0070C0"/>
                </a:solidFill>
              </a:rPr>
              <a:t>OK</a:t>
            </a:r>
            <a:r>
              <a:rPr lang="en-US" sz="1350" dirty="0">
                <a:solidFill>
                  <a:prstClr val="black"/>
                </a:solidFill>
              </a:rPr>
              <a:t>.</a:t>
            </a:r>
          </a:p>
        </p:txBody>
      </p:sp>
      <p:sp>
        <p:nvSpPr>
          <p:cNvPr id="6" name="Title 1"/>
          <p:cNvSpPr txBox="1">
            <a:spLocks/>
          </p:cNvSpPr>
          <p:nvPr/>
        </p:nvSpPr>
        <p:spPr>
          <a:xfrm>
            <a:off x="6403009" y="1070373"/>
            <a:ext cx="1857763"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26</a:t>
            </a:r>
          </a:p>
        </p:txBody>
      </p:sp>
      <p:pic>
        <p:nvPicPr>
          <p:cNvPr id="2" name="Picture 1"/>
          <p:cNvPicPr>
            <a:picLocks noChangeAspect="1"/>
          </p:cNvPicPr>
          <p:nvPr/>
        </p:nvPicPr>
        <p:blipFill>
          <a:blip r:embed="rId2"/>
          <a:stretch>
            <a:fillRect/>
          </a:stretch>
        </p:blipFill>
        <p:spPr>
          <a:xfrm>
            <a:off x="1" y="942975"/>
            <a:ext cx="5136356" cy="5057775"/>
          </a:xfrm>
          <a:prstGeom prst="rect">
            <a:avLst/>
          </a:prstGeom>
        </p:spPr>
      </p:pic>
      <p:sp>
        <p:nvSpPr>
          <p:cNvPr id="8" name="Right Arrow 7">
            <a:extLst>
              <a:ext uri="{FF2B5EF4-FFF2-40B4-BE49-F238E27FC236}">
                <a16:creationId xmlns="" xmlns:a16="http://schemas.microsoft.com/office/drawing/2014/main" id="{53B1BC83-7BAE-40EB-A9C1-97A06D4C5ABA}"/>
              </a:ext>
            </a:extLst>
          </p:cNvPr>
          <p:cNvSpPr/>
          <p:nvPr/>
        </p:nvSpPr>
        <p:spPr>
          <a:xfrm rot="12735839">
            <a:off x="2132698" y="2352327"/>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9" name="Right Arrow 7">
            <a:extLst>
              <a:ext uri="{FF2B5EF4-FFF2-40B4-BE49-F238E27FC236}">
                <a16:creationId xmlns="" xmlns:a16="http://schemas.microsoft.com/office/drawing/2014/main" id="{799FC5AC-CCAE-42A4-9CB0-027C2C706E8C}"/>
              </a:ext>
            </a:extLst>
          </p:cNvPr>
          <p:cNvSpPr/>
          <p:nvPr/>
        </p:nvSpPr>
        <p:spPr>
          <a:xfrm rot="20162219">
            <a:off x="363080" y="2898822"/>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1" name="Right Arrow 7">
            <a:extLst>
              <a:ext uri="{FF2B5EF4-FFF2-40B4-BE49-F238E27FC236}">
                <a16:creationId xmlns="" xmlns:a16="http://schemas.microsoft.com/office/drawing/2014/main" id="{1D82984C-2AC4-4A7B-A837-2C4E78AE0781}"/>
              </a:ext>
            </a:extLst>
          </p:cNvPr>
          <p:cNvSpPr/>
          <p:nvPr/>
        </p:nvSpPr>
        <p:spPr>
          <a:xfrm rot="2586868">
            <a:off x="3016663" y="3999131"/>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28</a:t>
            </a:fld>
            <a:endParaRPr lang="en-US" dirty="0"/>
          </a:p>
        </p:txBody>
      </p:sp>
    </p:spTree>
    <p:extLst>
      <p:ext uri="{BB962C8B-B14F-4D97-AF65-F5344CB8AC3E}">
        <p14:creationId xmlns:p14="http://schemas.microsoft.com/office/powerpoint/2010/main" val="954950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32400" y="1924735"/>
            <a:ext cx="3895319" cy="3647152"/>
          </a:xfrm>
          <a:prstGeom prst="rect">
            <a:avLst/>
          </a:prstGeom>
          <a:noFill/>
        </p:spPr>
        <p:txBody>
          <a:bodyPr wrap="square" rtlCol="0">
            <a:spAutoFit/>
          </a:bodyPr>
          <a:lstStyle/>
          <a:p>
            <a:pPr lvl="0">
              <a:defRPr/>
            </a:pPr>
            <a:r>
              <a:rPr lang="en-US" sz="1350" dirty="0">
                <a:solidFill>
                  <a:prstClr val="black"/>
                </a:solidFill>
              </a:rPr>
              <a:t>The default names of the two columns containing the means and other information are “Variable 1” and “Variable 2”, which are not very informative.</a:t>
            </a:r>
          </a:p>
          <a:p>
            <a:pPr lvl="0">
              <a:defRPr/>
            </a:pPr>
            <a:endParaRPr lang="en-US" sz="750" dirty="0">
              <a:solidFill>
                <a:prstClr val="black"/>
              </a:solidFill>
            </a:endParaRPr>
          </a:p>
          <a:p>
            <a:pPr lvl="0">
              <a:defRPr/>
            </a:pPr>
            <a:r>
              <a:rPr lang="en-US" sz="1350" dirty="0">
                <a:solidFill>
                  <a:prstClr val="black"/>
                </a:solidFill>
              </a:rPr>
              <a:t>Let’s replace those default names with “Yes” and “</a:t>
            </a:r>
            <a:r>
              <a:rPr lang="en-US" sz="1350" dirty="0" smtClean="0">
                <a:solidFill>
                  <a:prstClr val="black"/>
                </a:solidFill>
              </a:rPr>
              <a:t>No,” </a:t>
            </a:r>
            <a:r>
              <a:rPr lang="en-US" sz="1350" dirty="0">
                <a:solidFill>
                  <a:prstClr val="black"/>
                </a:solidFill>
              </a:rPr>
              <a:t>respectively, to indicate who received the predeparture training (Yes) and who did not (No).</a:t>
            </a:r>
          </a:p>
          <a:p>
            <a:pPr lvl="0">
              <a:defRPr/>
            </a:pPr>
            <a:endParaRPr lang="en-US" sz="750" dirty="0">
              <a:solidFill>
                <a:prstClr val="black"/>
              </a:solidFill>
            </a:endParaRPr>
          </a:p>
          <a:p>
            <a:pPr lvl="0">
              <a:defRPr/>
            </a:pPr>
            <a:r>
              <a:rPr lang="en-US" sz="1350" dirty="0">
                <a:solidFill>
                  <a:prstClr val="black"/>
                </a:solidFill>
              </a:rPr>
              <a:t>Note that the mean (average) of assignment satisfaction for those who received predeparture training is 3.980 and 3.570 for those who did not. Thus, our “eyeball” test tells us that descriptively the mean for those who received training is higher than those who did not. The next question is this: Is this a statistically significant difference in means?</a:t>
            </a:r>
          </a:p>
        </p:txBody>
      </p:sp>
      <p:sp>
        <p:nvSpPr>
          <p:cNvPr id="6" name="Title 1"/>
          <p:cNvSpPr txBox="1">
            <a:spLocks/>
          </p:cNvSpPr>
          <p:nvPr/>
        </p:nvSpPr>
        <p:spPr>
          <a:xfrm>
            <a:off x="6403010" y="1070373"/>
            <a:ext cx="1785026"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27</a:t>
            </a:r>
          </a:p>
        </p:txBody>
      </p:sp>
      <p:pic>
        <p:nvPicPr>
          <p:cNvPr id="4" name="Picture 3"/>
          <p:cNvPicPr>
            <a:picLocks noChangeAspect="1"/>
          </p:cNvPicPr>
          <p:nvPr/>
        </p:nvPicPr>
        <p:blipFill>
          <a:blip r:embed="rId2"/>
          <a:stretch>
            <a:fillRect/>
          </a:stretch>
        </p:blipFill>
        <p:spPr>
          <a:xfrm>
            <a:off x="1" y="942975"/>
            <a:ext cx="5136356" cy="5057775"/>
          </a:xfrm>
          <a:prstGeom prst="rect">
            <a:avLst/>
          </a:prstGeom>
        </p:spPr>
      </p:pic>
      <p:sp>
        <p:nvSpPr>
          <p:cNvPr id="10" name="Right Arrow 9">
            <a:extLst>
              <a:ext uri="{FF2B5EF4-FFF2-40B4-BE49-F238E27FC236}">
                <a16:creationId xmlns="" xmlns:a16="http://schemas.microsoft.com/office/drawing/2014/main" id="{53B1BC83-7BAE-40EB-A9C1-97A06D4C5ABA}"/>
              </a:ext>
            </a:extLst>
          </p:cNvPr>
          <p:cNvSpPr/>
          <p:nvPr/>
        </p:nvSpPr>
        <p:spPr>
          <a:xfrm rot="3417632">
            <a:off x="1507705" y="2266097"/>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2" name="Right Arrow 7">
            <a:extLst>
              <a:ext uri="{FF2B5EF4-FFF2-40B4-BE49-F238E27FC236}">
                <a16:creationId xmlns="" xmlns:a16="http://schemas.microsoft.com/office/drawing/2014/main" id="{1D82984C-2AC4-4A7B-A837-2C4E78AE0781}"/>
              </a:ext>
            </a:extLst>
          </p:cNvPr>
          <p:cNvSpPr/>
          <p:nvPr/>
        </p:nvSpPr>
        <p:spPr>
          <a:xfrm rot="11393168">
            <a:off x="2995353" y="2831378"/>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3" name="Right Arrow 7">
            <a:extLst>
              <a:ext uri="{FF2B5EF4-FFF2-40B4-BE49-F238E27FC236}">
                <a16:creationId xmlns="" xmlns:a16="http://schemas.microsoft.com/office/drawing/2014/main" id="{43ECCDBC-2C6F-4DC6-BE46-84DF5CBD5A72}"/>
              </a:ext>
            </a:extLst>
          </p:cNvPr>
          <p:cNvSpPr/>
          <p:nvPr/>
        </p:nvSpPr>
        <p:spPr>
          <a:xfrm rot="3417632">
            <a:off x="2128214" y="2266098"/>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29</a:t>
            </a:fld>
            <a:endParaRPr lang="en-US" dirty="0"/>
          </a:p>
        </p:txBody>
      </p:sp>
    </p:spTree>
    <p:extLst>
      <p:ext uri="{BB962C8B-B14F-4D97-AF65-F5344CB8AC3E}">
        <p14:creationId xmlns:p14="http://schemas.microsoft.com/office/powerpoint/2010/main" val="2184565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70400" y="1924735"/>
            <a:ext cx="4657320" cy="3970318"/>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Open the Excel workbook titled “Chapter </a:t>
            </a:r>
            <a:r>
              <a:rPr lang="en-US" sz="1350" dirty="0" smtClean="0">
                <a:solidFill>
                  <a:prstClr val="black"/>
                </a:solidFill>
                <a:latin typeface="Calibri" panose="020F0502020204030204"/>
              </a:rPr>
              <a:t>15--Excel </a:t>
            </a:r>
            <a:r>
              <a:rPr lang="en-US" sz="1350" dirty="0">
                <a:solidFill>
                  <a:prstClr val="black"/>
                </a:solidFill>
                <a:latin typeface="Calibri" panose="020F0502020204030204"/>
              </a:rPr>
              <a:t>Extension.xlsx”.</a:t>
            </a: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Click on the sheet called Tutorial. You will use the data contained in this sheet to learn how to run regression analyses, an independent-samples </a:t>
            </a:r>
            <a:r>
              <a:rPr lang="en-US" sz="1350" i="1" dirty="0" smtClean="0">
                <a:solidFill>
                  <a:prstClr val="black"/>
                </a:solidFill>
                <a:latin typeface="Calibri" panose="020F0502020204030204"/>
              </a:rPr>
              <a:t>t </a:t>
            </a:r>
            <a:r>
              <a:rPr lang="en-US" sz="1350" dirty="0" smtClean="0">
                <a:solidFill>
                  <a:prstClr val="black"/>
                </a:solidFill>
                <a:latin typeface="Calibri" panose="020F0502020204030204"/>
              </a:rPr>
              <a:t>test</a:t>
            </a:r>
            <a:r>
              <a:rPr lang="en-US" sz="1350" dirty="0">
                <a:solidFill>
                  <a:prstClr val="black"/>
                </a:solidFill>
                <a:latin typeface="Calibri" panose="020F0502020204030204"/>
              </a:rPr>
              <a:t>, and a one-way analysis of variance (ANOVA).</a:t>
            </a: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Note that the sheet includes three fields/columns/variables:</a:t>
            </a:r>
          </a:p>
          <a:p>
            <a:pPr marL="600075" lvl="1" indent="-257175" defTabSz="685800">
              <a:buFont typeface="Arial" panose="020B0604020202020204" pitchFamily="34" charset="0"/>
              <a:buChar char="•"/>
              <a:defRPr/>
            </a:pPr>
            <a:r>
              <a:rPr lang="en-US" sz="1350" b="1" dirty="0">
                <a:solidFill>
                  <a:prstClr val="black"/>
                </a:solidFill>
                <a:latin typeface="Calibri" panose="020F0502020204030204"/>
              </a:rPr>
              <a:t>Expatriate ID </a:t>
            </a:r>
            <a:r>
              <a:rPr lang="en-US" sz="1350" dirty="0">
                <a:solidFill>
                  <a:prstClr val="black"/>
                </a:solidFill>
                <a:latin typeface="Calibri" panose="020F0502020204030204"/>
              </a:rPr>
              <a:t>(unique employee identifier)</a:t>
            </a:r>
          </a:p>
          <a:p>
            <a:pPr marL="600075" lvl="1" indent="-257175" defTabSz="685800">
              <a:buFont typeface="Arial" panose="020B0604020202020204" pitchFamily="34" charset="0"/>
              <a:buChar char="•"/>
              <a:defRPr/>
            </a:pPr>
            <a:r>
              <a:rPr lang="en-US" sz="1350" b="1" dirty="0">
                <a:solidFill>
                  <a:prstClr val="black"/>
                </a:solidFill>
                <a:latin typeface="Calibri" panose="020F0502020204030204"/>
              </a:rPr>
              <a:t>Assignment Satisfaction </a:t>
            </a:r>
            <a:r>
              <a:rPr lang="en-US" sz="1350" dirty="0">
                <a:solidFill>
                  <a:prstClr val="black"/>
                </a:solidFill>
                <a:latin typeface="Calibri" panose="020F0502020204030204"/>
              </a:rPr>
              <a:t>(1 = </a:t>
            </a:r>
            <a:r>
              <a:rPr lang="en-US" sz="1350" i="1" dirty="0">
                <a:solidFill>
                  <a:prstClr val="black"/>
                </a:solidFill>
                <a:latin typeface="Calibri" panose="020F0502020204030204"/>
              </a:rPr>
              <a:t>low</a:t>
            </a:r>
            <a:r>
              <a:rPr lang="en-US" sz="1350" dirty="0">
                <a:solidFill>
                  <a:prstClr val="black"/>
                </a:solidFill>
                <a:latin typeface="Calibri" panose="020F0502020204030204"/>
              </a:rPr>
              <a:t>, 5 = </a:t>
            </a:r>
            <a:r>
              <a:rPr lang="en-US" sz="1350" i="1" dirty="0">
                <a:solidFill>
                  <a:prstClr val="black"/>
                </a:solidFill>
                <a:latin typeface="Calibri" panose="020F0502020204030204"/>
              </a:rPr>
              <a:t>high</a:t>
            </a:r>
            <a:r>
              <a:rPr lang="en-US" sz="1350" dirty="0">
                <a:solidFill>
                  <a:prstClr val="black"/>
                </a:solidFill>
                <a:latin typeface="Calibri" panose="020F0502020204030204"/>
              </a:rPr>
              <a:t>)</a:t>
            </a:r>
          </a:p>
          <a:p>
            <a:pPr marL="600075" lvl="1" indent="-257175">
              <a:buFont typeface="Arial" panose="020B0604020202020204" pitchFamily="34" charset="0"/>
              <a:buChar char="•"/>
              <a:defRPr/>
            </a:pPr>
            <a:r>
              <a:rPr lang="en-US" sz="1350" b="1" dirty="0">
                <a:solidFill>
                  <a:prstClr val="black"/>
                </a:solidFill>
              </a:rPr>
              <a:t>Family Satisfaction </a:t>
            </a:r>
            <a:r>
              <a:rPr lang="en-US" sz="1350" dirty="0">
                <a:solidFill>
                  <a:prstClr val="black"/>
                </a:solidFill>
              </a:rPr>
              <a:t>(1 = </a:t>
            </a:r>
            <a:r>
              <a:rPr lang="en-US" sz="1350" i="1" dirty="0">
                <a:solidFill>
                  <a:prstClr val="black"/>
                </a:solidFill>
              </a:rPr>
              <a:t>low</a:t>
            </a:r>
            <a:r>
              <a:rPr lang="en-US" sz="1350" dirty="0">
                <a:solidFill>
                  <a:prstClr val="black"/>
                </a:solidFill>
              </a:rPr>
              <a:t>, 5 = high)</a:t>
            </a:r>
          </a:p>
          <a:p>
            <a:pPr marL="600075" lvl="1" indent="-257175">
              <a:buFont typeface="Arial" panose="020B0604020202020204" pitchFamily="34" charset="0"/>
              <a:buChar char="•"/>
              <a:defRPr/>
            </a:pPr>
            <a:r>
              <a:rPr lang="en-US" sz="1350" b="1" dirty="0">
                <a:solidFill>
                  <a:prstClr val="black"/>
                </a:solidFill>
              </a:rPr>
              <a:t>Pay Satisfaction </a:t>
            </a:r>
            <a:r>
              <a:rPr lang="en-US" sz="1350" dirty="0">
                <a:solidFill>
                  <a:prstClr val="black"/>
                </a:solidFill>
              </a:rPr>
              <a:t>(1 = </a:t>
            </a:r>
            <a:r>
              <a:rPr lang="en-US" sz="1350" i="1" dirty="0">
                <a:solidFill>
                  <a:prstClr val="black"/>
                </a:solidFill>
              </a:rPr>
              <a:t>low</a:t>
            </a:r>
            <a:r>
              <a:rPr lang="en-US" sz="1350" dirty="0">
                <a:solidFill>
                  <a:prstClr val="black"/>
                </a:solidFill>
              </a:rPr>
              <a:t>, 5 = </a:t>
            </a:r>
            <a:r>
              <a:rPr lang="en-US" sz="1350" i="1" dirty="0">
                <a:solidFill>
                  <a:prstClr val="black"/>
                </a:solidFill>
              </a:rPr>
              <a:t>high</a:t>
            </a:r>
            <a:r>
              <a:rPr lang="en-US" sz="1350" dirty="0">
                <a:solidFill>
                  <a:prstClr val="black"/>
                </a:solidFill>
              </a:rPr>
              <a:t>)</a:t>
            </a:r>
          </a:p>
          <a:p>
            <a:pPr marL="600075" lvl="1" indent="-257175">
              <a:buFont typeface="Arial" panose="020B0604020202020204" pitchFamily="34" charset="0"/>
              <a:buChar char="•"/>
              <a:defRPr/>
            </a:pPr>
            <a:r>
              <a:rPr lang="en-US" sz="1350" b="1" dirty="0">
                <a:solidFill>
                  <a:prstClr val="black"/>
                </a:solidFill>
              </a:rPr>
              <a:t>Coworker Satisfaction </a:t>
            </a:r>
            <a:r>
              <a:rPr lang="en-US" sz="1350" dirty="0">
                <a:solidFill>
                  <a:prstClr val="black"/>
                </a:solidFill>
              </a:rPr>
              <a:t>(1 = </a:t>
            </a:r>
            <a:r>
              <a:rPr lang="en-US" sz="1350" i="1" dirty="0">
                <a:solidFill>
                  <a:prstClr val="black"/>
                </a:solidFill>
              </a:rPr>
              <a:t>low</a:t>
            </a:r>
            <a:r>
              <a:rPr lang="en-US" sz="1350" dirty="0">
                <a:solidFill>
                  <a:prstClr val="black"/>
                </a:solidFill>
              </a:rPr>
              <a:t>, 5 = </a:t>
            </a:r>
            <a:r>
              <a:rPr lang="en-US" sz="1350" i="1" dirty="0">
                <a:solidFill>
                  <a:prstClr val="black"/>
                </a:solidFill>
              </a:rPr>
              <a:t>high</a:t>
            </a:r>
            <a:r>
              <a:rPr lang="en-US" sz="1350" dirty="0">
                <a:solidFill>
                  <a:prstClr val="black"/>
                </a:solidFill>
              </a:rPr>
              <a:t>)</a:t>
            </a:r>
          </a:p>
          <a:p>
            <a:pPr marL="600075" lvl="1" indent="-257175">
              <a:buFont typeface="Arial" panose="020B0604020202020204" pitchFamily="34" charset="0"/>
              <a:buChar char="•"/>
              <a:defRPr/>
            </a:pPr>
            <a:r>
              <a:rPr lang="en-US" sz="1350" b="1" dirty="0">
                <a:solidFill>
                  <a:prstClr val="black"/>
                </a:solidFill>
              </a:rPr>
              <a:t>Received Predeparture Training </a:t>
            </a:r>
            <a:r>
              <a:rPr lang="en-US" sz="1350" dirty="0">
                <a:solidFill>
                  <a:prstClr val="black"/>
                </a:solidFill>
              </a:rPr>
              <a:t>(1 = </a:t>
            </a:r>
            <a:r>
              <a:rPr lang="en-US" sz="1350" i="1" dirty="0">
                <a:solidFill>
                  <a:prstClr val="black"/>
                </a:solidFill>
              </a:rPr>
              <a:t>Yes</a:t>
            </a:r>
            <a:r>
              <a:rPr lang="en-US" sz="1350" dirty="0">
                <a:solidFill>
                  <a:prstClr val="black"/>
                </a:solidFill>
              </a:rPr>
              <a:t>, 0 = </a:t>
            </a:r>
            <a:r>
              <a:rPr lang="en-US" sz="1350" i="1" dirty="0">
                <a:solidFill>
                  <a:prstClr val="black"/>
                </a:solidFill>
              </a:rPr>
              <a:t>No</a:t>
            </a:r>
            <a:r>
              <a:rPr lang="en-US" sz="1350" dirty="0">
                <a:solidFill>
                  <a:prstClr val="black"/>
                </a:solidFill>
              </a:rPr>
              <a:t>)</a:t>
            </a:r>
          </a:p>
          <a:p>
            <a:pPr marL="600075" lvl="1" indent="-257175">
              <a:buFont typeface="Arial" panose="020B0604020202020204" pitchFamily="34" charset="0"/>
              <a:buChar char="•"/>
              <a:defRPr/>
            </a:pPr>
            <a:r>
              <a:rPr lang="en-US" sz="1350" b="1" dirty="0">
                <a:solidFill>
                  <a:prstClr val="black"/>
                </a:solidFill>
              </a:rPr>
              <a:t>Location</a:t>
            </a:r>
            <a:r>
              <a:rPr lang="en-US" sz="1350" dirty="0">
                <a:solidFill>
                  <a:prstClr val="black"/>
                </a:solidFill>
              </a:rPr>
              <a:t> (Canada, Spain, Turkey)</a:t>
            </a: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Note that data for 30 expatriates who work for Ettinger Manufacturing are included in this </a:t>
            </a:r>
            <a:r>
              <a:rPr lang="en-US" sz="1350" dirty="0" smtClean="0">
                <a:solidFill>
                  <a:prstClr val="black"/>
                </a:solidFill>
                <a:latin typeface="Calibri" panose="020F0502020204030204"/>
              </a:rPr>
              <a:t>data set</a:t>
            </a:r>
            <a:r>
              <a:rPr lang="en-US" sz="1350" dirty="0">
                <a:solidFill>
                  <a:prstClr val="black"/>
                </a:solidFill>
                <a:latin typeface="Calibri" panose="020F0502020204030204"/>
              </a:rPr>
              <a:t>.</a:t>
            </a:r>
          </a:p>
        </p:txBody>
      </p:sp>
      <p:sp>
        <p:nvSpPr>
          <p:cNvPr id="6" name="Title 1"/>
          <p:cNvSpPr txBox="1">
            <a:spLocks/>
          </p:cNvSpPr>
          <p:nvPr/>
        </p:nvSpPr>
        <p:spPr>
          <a:xfrm>
            <a:off x="5954464" y="1070372"/>
            <a:ext cx="1662072"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a:t>
            </a:r>
          </a:p>
        </p:txBody>
      </p:sp>
      <p:pic>
        <p:nvPicPr>
          <p:cNvPr id="3" name="Picture 2"/>
          <p:cNvPicPr>
            <a:picLocks noChangeAspect="1"/>
          </p:cNvPicPr>
          <p:nvPr/>
        </p:nvPicPr>
        <p:blipFill>
          <a:blip r:embed="rId2"/>
          <a:stretch>
            <a:fillRect/>
          </a:stretch>
        </p:blipFill>
        <p:spPr>
          <a:xfrm>
            <a:off x="0" y="942975"/>
            <a:ext cx="4207669" cy="5057775"/>
          </a:xfrm>
          <a:prstGeom prst="rect">
            <a:avLst/>
          </a:prstGeom>
        </p:spPr>
      </p:pic>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3</a:t>
            </a:fld>
            <a:endParaRPr lang="en-US" dirty="0"/>
          </a:p>
        </p:txBody>
      </p:sp>
    </p:spTree>
    <p:extLst>
      <p:ext uri="{BB962C8B-B14F-4D97-AF65-F5344CB8AC3E}">
        <p14:creationId xmlns:p14="http://schemas.microsoft.com/office/powerpoint/2010/main" val="1660470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942975"/>
            <a:ext cx="5136356" cy="5057775"/>
          </a:xfrm>
          <a:prstGeom prst="rect">
            <a:avLst/>
          </a:prstGeom>
        </p:spPr>
      </p:pic>
      <p:sp>
        <p:nvSpPr>
          <p:cNvPr id="5" name="TextBox 4"/>
          <p:cNvSpPr txBox="1"/>
          <p:nvPr/>
        </p:nvSpPr>
        <p:spPr>
          <a:xfrm>
            <a:off x="5232400" y="1924735"/>
            <a:ext cx="3895319" cy="2908489"/>
          </a:xfrm>
          <a:prstGeom prst="rect">
            <a:avLst/>
          </a:prstGeom>
          <a:noFill/>
        </p:spPr>
        <p:txBody>
          <a:bodyPr wrap="square" rtlCol="0">
            <a:spAutoFit/>
          </a:bodyPr>
          <a:lstStyle/>
          <a:p>
            <a:pPr lvl="0">
              <a:defRPr/>
            </a:pPr>
            <a:r>
              <a:rPr lang="en-US" sz="1350" dirty="0">
                <a:solidFill>
                  <a:prstClr val="black"/>
                </a:solidFill>
              </a:rPr>
              <a:t>Adjacent to </a:t>
            </a:r>
            <a:r>
              <a:rPr lang="en-US" sz="1350" dirty="0">
                <a:solidFill>
                  <a:srgbClr val="0070C0"/>
                </a:solidFill>
              </a:rPr>
              <a:t>P(T&lt;=t) two-tail </a:t>
            </a:r>
            <a:r>
              <a:rPr lang="en-US" sz="1350" dirty="0">
                <a:solidFill>
                  <a:prstClr val="black"/>
                </a:solidFill>
              </a:rPr>
              <a:t>is the value .</a:t>
            </a:r>
            <a:r>
              <a:rPr lang="en-US" sz="1350" dirty="0" smtClean="0">
                <a:solidFill>
                  <a:prstClr val="black"/>
                </a:solidFill>
              </a:rPr>
              <a:t>188</a:t>
            </a:r>
            <a:r>
              <a:rPr lang="en-US" sz="1350" dirty="0">
                <a:solidFill>
                  <a:prstClr val="black"/>
                </a:solidFill>
              </a:rPr>
              <a:t>, which is our </a:t>
            </a:r>
            <a:r>
              <a:rPr lang="en-US" sz="1350" i="1" dirty="0">
                <a:solidFill>
                  <a:prstClr val="black"/>
                </a:solidFill>
              </a:rPr>
              <a:t>p</a:t>
            </a:r>
            <a:r>
              <a:rPr lang="en-US" sz="1350" dirty="0">
                <a:solidFill>
                  <a:prstClr val="black"/>
                </a:solidFill>
              </a:rPr>
              <a:t> value (that corresponds to the </a:t>
            </a:r>
            <a:r>
              <a:rPr lang="en-US" sz="1350" i="1" dirty="0" smtClean="0">
                <a:solidFill>
                  <a:prstClr val="black"/>
                </a:solidFill>
              </a:rPr>
              <a:t>t</a:t>
            </a:r>
            <a:r>
              <a:rPr lang="en-US" sz="1350" dirty="0" smtClean="0">
                <a:solidFill>
                  <a:prstClr val="black"/>
                </a:solidFill>
              </a:rPr>
              <a:t> statistic </a:t>
            </a:r>
            <a:r>
              <a:rPr lang="en-US" sz="1350" dirty="0">
                <a:solidFill>
                  <a:prstClr val="black"/>
                </a:solidFill>
              </a:rPr>
              <a:t>[</a:t>
            </a:r>
            <a:r>
              <a:rPr lang="en-US" sz="1350" dirty="0">
                <a:solidFill>
                  <a:srgbClr val="0070C0"/>
                </a:solidFill>
              </a:rPr>
              <a:t>t Stat</a:t>
            </a:r>
            <a:r>
              <a:rPr lang="en-US" sz="1350" dirty="0">
                <a:solidFill>
                  <a:prstClr val="black"/>
                </a:solidFill>
              </a:rPr>
              <a:t>] and degrees of freedom [</a:t>
            </a:r>
            <a:r>
              <a:rPr lang="en-US" sz="1350" dirty="0">
                <a:solidFill>
                  <a:srgbClr val="0070C0"/>
                </a:solidFill>
              </a:rPr>
              <a:t>df</a:t>
            </a:r>
            <a:r>
              <a:rPr lang="en-US" sz="1350" dirty="0">
                <a:solidFill>
                  <a:prstClr val="black"/>
                </a:solidFill>
              </a:rPr>
              <a:t>] that appear earlier in the table). Because the </a:t>
            </a:r>
            <a:r>
              <a:rPr lang="en-US" sz="1350" i="1" dirty="0">
                <a:solidFill>
                  <a:prstClr val="black"/>
                </a:solidFill>
              </a:rPr>
              <a:t>p</a:t>
            </a:r>
            <a:r>
              <a:rPr lang="en-US" sz="1350" dirty="0">
                <a:solidFill>
                  <a:prstClr val="black"/>
                </a:solidFill>
              </a:rPr>
              <a:t> value is equal to or greater than the conventional </a:t>
            </a:r>
            <a:r>
              <a:rPr lang="en-US" sz="1350" dirty="0" smtClean="0">
                <a:solidFill>
                  <a:prstClr val="black"/>
                </a:solidFill>
              </a:rPr>
              <a:t>two-tailed </a:t>
            </a:r>
            <a:r>
              <a:rPr lang="en-US" sz="1350" dirty="0">
                <a:solidFill>
                  <a:prstClr val="black"/>
                </a:solidFill>
              </a:rPr>
              <a:t>cutoff </a:t>
            </a:r>
            <a:r>
              <a:rPr lang="en-US" sz="1350" dirty="0" smtClean="0">
                <a:solidFill>
                  <a:prstClr val="black"/>
                </a:solidFill>
              </a:rPr>
              <a:t>(</a:t>
            </a:r>
            <a:r>
              <a:rPr lang="en-US" sz="1350" dirty="0" smtClean="0">
                <a:solidFill>
                  <a:prstClr val="black"/>
                </a:solidFill>
                <a:sym typeface="Symbol" panose="05050102010706020507" pitchFamily="18" charset="2"/>
              </a:rPr>
              <a:t></a:t>
            </a:r>
            <a:r>
              <a:rPr lang="en-US" sz="1350" dirty="0" smtClean="0">
                <a:solidFill>
                  <a:prstClr val="black"/>
                </a:solidFill>
              </a:rPr>
              <a:t> </a:t>
            </a:r>
            <a:r>
              <a:rPr lang="en-US" sz="1350" dirty="0">
                <a:solidFill>
                  <a:prstClr val="black"/>
                </a:solidFill>
              </a:rPr>
              <a:t>level) of .05, we can treat the aforementioned difference in means as </a:t>
            </a:r>
            <a:r>
              <a:rPr lang="en-US" sz="1350" i="1" dirty="0">
                <a:solidFill>
                  <a:prstClr val="black"/>
                </a:solidFill>
              </a:rPr>
              <a:t>not</a:t>
            </a:r>
            <a:r>
              <a:rPr lang="en-US" sz="1350" dirty="0">
                <a:solidFill>
                  <a:prstClr val="black"/>
                </a:solidFill>
              </a:rPr>
              <a:t> statistically significant. If the </a:t>
            </a:r>
            <a:r>
              <a:rPr lang="en-US" sz="1350" i="1" dirty="0">
                <a:solidFill>
                  <a:prstClr val="black"/>
                </a:solidFill>
              </a:rPr>
              <a:t>p</a:t>
            </a:r>
            <a:r>
              <a:rPr lang="en-US" sz="1350" dirty="0">
                <a:solidFill>
                  <a:prstClr val="black"/>
                </a:solidFill>
              </a:rPr>
              <a:t> value were less than .05, then it would be statistically significant.</a:t>
            </a:r>
          </a:p>
          <a:p>
            <a:pPr lvl="0">
              <a:defRPr/>
            </a:pPr>
            <a:endParaRPr lang="en-US" sz="750" dirty="0">
              <a:solidFill>
                <a:prstClr val="black"/>
              </a:solidFill>
            </a:endParaRPr>
          </a:p>
          <a:p>
            <a:pPr lvl="0">
              <a:defRPr/>
            </a:pPr>
            <a:r>
              <a:rPr lang="en-US" sz="1350" dirty="0">
                <a:solidFill>
                  <a:prstClr val="black"/>
                </a:solidFill>
              </a:rPr>
              <a:t>Thus, we did </a:t>
            </a:r>
            <a:r>
              <a:rPr lang="en-US" sz="1350" i="1" dirty="0">
                <a:solidFill>
                  <a:prstClr val="black"/>
                </a:solidFill>
              </a:rPr>
              <a:t>not</a:t>
            </a:r>
            <a:r>
              <a:rPr lang="en-US" sz="1350" dirty="0">
                <a:solidFill>
                  <a:prstClr val="black"/>
                </a:solidFill>
              </a:rPr>
              <a:t> find statistically significant differences in assignment satisfaction between expatriates who received predeparture training </a:t>
            </a:r>
            <a:r>
              <a:rPr lang="en-US" sz="1350" dirty="0" smtClean="0">
                <a:solidFill>
                  <a:prstClr val="black"/>
                </a:solidFill>
              </a:rPr>
              <a:t>and those </a:t>
            </a:r>
            <a:r>
              <a:rPr lang="en-US" sz="1350" dirty="0">
                <a:solidFill>
                  <a:prstClr val="black"/>
                </a:solidFill>
              </a:rPr>
              <a:t>who did not.</a:t>
            </a:r>
          </a:p>
        </p:txBody>
      </p:sp>
      <p:sp>
        <p:nvSpPr>
          <p:cNvPr id="6" name="Title 1"/>
          <p:cNvSpPr txBox="1">
            <a:spLocks/>
          </p:cNvSpPr>
          <p:nvPr/>
        </p:nvSpPr>
        <p:spPr>
          <a:xfrm>
            <a:off x="6403009" y="1070373"/>
            <a:ext cx="176424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28</a:t>
            </a:r>
          </a:p>
        </p:txBody>
      </p:sp>
      <p:sp>
        <p:nvSpPr>
          <p:cNvPr id="12" name="Right Arrow 7">
            <a:extLst>
              <a:ext uri="{FF2B5EF4-FFF2-40B4-BE49-F238E27FC236}">
                <a16:creationId xmlns="" xmlns:a16="http://schemas.microsoft.com/office/drawing/2014/main" id="{1D82984C-2AC4-4A7B-A837-2C4E78AE0781}"/>
              </a:ext>
            </a:extLst>
          </p:cNvPr>
          <p:cNvSpPr/>
          <p:nvPr/>
        </p:nvSpPr>
        <p:spPr>
          <a:xfrm rot="11393168">
            <a:off x="2398453" y="4139477"/>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30</a:t>
            </a:fld>
            <a:endParaRPr lang="en-US" dirty="0"/>
          </a:p>
        </p:txBody>
      </p:sp>
    </p:spTree>
    <p:extLst>
      <p:ext uri="{BB962C8B-B14F-4D97-AF65-F5344CB8AC3E}">
        <p14:creationId xmlns:p14="http://schemas.microsoft.com/office/powerpoint/2010/main" val="2278781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942975"/>
            <a:ext cx="5136356" cy="5057775"/>
          </a:xfrm>
          <a:prstGeom prst="rect">
            <a:avLst/>
          </a:prstGeom>
        </p:spPr>
      </p:pic>
      <p:sp>
        <p:nvSpPr>
          <p:cNvPr id="5" name="TextBox 4"/>
          <p:cNvSpPr txBox="1"/>
          <p:nvPr/>
        </p:nvSpPr>
        <p:spPr>
          <a:xfrm>
            <a:off x="5232400" y="1924735"/>
            <a:ext cx="3895319" cy="3439403"/>
          </a:xfrm>
          <a:prstGeom prst="rect">
            <a:avLst/>
          </a:prstGeom>
          <a:noFill/>
        </p:spPr>
        <p:txBody>
          <a:bodyPr wrap="square" rtlCol="0">
            <a:spAutoFit/>
          </a:bodyPr>
          <a:lstStyle/>
          <a:p>
            <a:pPr lvl="0">
              <a:defRPr/>
            </a:pPr>
            <a:r>
              <a:rPr lang="en-US" sz="1350" dirty="0">
                <a:solidFill>
                  <a:prstClr val="black"/>
                </a:solidFill>
              </a:rPr>
              <a:t>Now let’s answer the following question: Does the location (Canada, Spain, Turkey) to which expatriates are assigned affect their level of assignment satisfaction?</a:t>
            </a:r>
          </a:p>
          <a:p>
            <a:pPr lvl="0">
              <a:defRPr/>
            </a:pPr>
            <a:endParaRPr lang="en-US" sz="750" dirty="0">
              <a:solidFill>
                <a:prstClr val="black"/>
              </a:solidFill>
            </a:endParaRPr>
          </a:p>
          <a:p>
            <a:pPr lvl="0">
              <a:defRPr/>
            </a:pPr>
            <a:r>
              <a:rPr lang="en-US" sz="1350" dirty="0">
                <a:solidFill>
                  <a:prstClr val="black"/>
                </a:solidFill>
              </a:rPr>
              <a:t>Because Assignment Satisfaction is a continuous variable and Location is a categorical variable with three levels (Canada, Spain, Turkey), we use an one-way analysis of variance (ANOVA) to determine whether the mean level of expatriate assignment satisfaction differs across assignment locations. An independent-samples </a:t>
            </a:r>
            <a:r>
              <a:rPr lang="en-US" sz="1350" i="1" dirty="0" smtClean="0">
                <a:solidFill>
                  <a:prstClr val="black"/>
                </a:solidFill>
              </a:rPr>
              <a:t>t </a:t>
            </a:r>
            <a:r>
              <a:rPr lang="en-US" sz="1350" dirty="0" smtClean="0">
                <a:solidFill>
                  <a:prstClr val="black"/>
                </a:solidFill>
              </a:rPr>
              <a:t>test </a:t>
            </a:r>
            <a:r>
              <a:rPr lang="en-US" sz="1350" dirty="0">
                <a:solidFill>
                  <a:prstClr val="black"/>
                </a:solidFill>
              </a:rPr>
              <a:t>is only appropriate for comparing two means.</a:t>
            </a:r>
          </a:p>
          <a:p>
            <a:pPr lvl="0">
              <a:defRPr/>
            </a:pPr>
            <a:endParaRPr lang="en-US" sz="750" dirty="0">
              <a:solidFill>
                <a:prstClr val="black"/>
              </a:solidFill>
            </a:endParaRPr>
          </a:p>
          <a:p>
            <a:pPr lvl="0">
              <a:defRPr/>
            </a:pPr>
            <a:r>
              <a:rPr lang="en-US" sz="1350" dirty="0">
                <a:solidFill>
                  <a:prstClr val="black"/>
                </a:solidFill>
              </a:rPr>
              <a:t>Click back to the sheet labeled Tutorial, and click on the </a:t>
            </a:r>
            <a:r>
              <a:rPr lang="en-US" sz="1350" dirty="0">
                <a:solidFill>
                  <a:srgbClr val="0070C0"/>
                </a:solidFill>
              </a:rPr>
              <a:t>Data</a:t>
            </a:r>
            <a:r>
              <a:rPr lang="en-US" sz="1350" dirty="0">
                <a:solidFill>
                  <a:prstClr val="black"/>
                </a:solidFill>
              </a:rPr>
              <a:t> tab.</a:t>
            </a:r>
          </a:p>
        </p:txBody>
      </p:sp>
      <p:sp>
        <p:nvSpPr>
          <p:cNvPr id="6" name="Title 1"/>
          <p:cNvSpPr txBox="1">
            <a:spLocks/>
          </p:cNvSpPr>
          <p:nvPr/>
        </p:nvSpPr>
        <p:spPr>
          <a:xfrm>
            <a:off x="6403009" y="1070373"/>
            <a:ext cx="177463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29</a:t>
            </a: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31</a:t>
            </a:fld>
            <a:endParaRPr lang="en-US" dirty="0"/>
          </a:p>
        </p:txBody>
      </p:sp>
    </p:spTree>
    <p:extLst>
      <p:ext uri="{BB962C8B-B14F-4D97-AF65-F5344CB8AC3E}">
        <p14:creationId xmlns:p14="http://schemas.microsoft.com/office/powerpoint/2010/main" val="653300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942975"/>
            <a:ext cx="5136356" cy="5057775"/>
          </a:xfrm>
          <a:prstGeom prst="rect">
            <a:avLst/>
          </a:prstGeom>
        </p:spPr>
      </p:pic>
      <p:sp>
        <p:nvSpPr>
          <p:cNvPr id="5" name="TextBox 4"/>
          <p:cNvSpPr txBox="1"/>
          <p:nvPr/>
        </p:nvSpPr>
        <p:spPr>
          <a:xfrm>
            <a:off x="5232400" y="1924735"/>
            <a:ext cx="3895319" cy="923330"/>
          </a:xfrm>
          <a:prstGeom prst="rect">
            <a:avLst/>
          </a:prstGeom>
          <a:noFill/>
        </p:spPr>
        <p:txBody>
          <a:bodyPr wrap="square" rtlCol="0">
            <a:spAutoFit/>
          </a:bodyPr>
          <a:lstStyle/>
          <a:p>
            <a:pPr lvl="0">
              <a:defRPr/>
            </a:pPr>
            <a:r>
              <a:rPr lang="en-US" sz="1350" dirty="0">
                <a:solidFill>
                  <a:prstClr val="black"/>
                </a:solidFill>
              </a:rPr>
              <a:t>To make things easier for ourselves, let’s select all of the cells with data (including variable/column labels), and then click the </a:t>
            </a:r>
            <a:r>
              <a:rPr lang="en-US" sz="1350" dirty="0">
                <a:solidFill>
                  <a:srgbClr val="0070C0"/>
                </a:solidFill>
              </a:rPr>
              <a:t>Sort</a:t>
            </a:r>
            <a:r>
              <a:rPr lang="en-US" sz="1350" dirty="0">
                <a:solidFill>
                  <a:prstClr val="black"/>
                </a:solidFill>
              </a:rPr>
              <a:t> button in the </a:t>
            </a:r>
            <a:r>
              <a:rPr lang="en-US" sz="1350" dirty="0">
                <a:solidFill>
                  <a:srgbClr val="0070C0"/>
                </a:solidFill>
              </a:rPr>
              <a:t>Data</a:t>
            </a:r>
            <a:r>
              <a:rPr lang="en-US" sz="1350" dirty="0">
                <a:solidFill>
                  <a:prstClr val="black"/>
                </a:solidFill>
              </a:rPr>
              <a:t> tab.</a:t>
            </a:r>
          </a:p>
        </p:txBody>
      </p:sp>
      <p:sp>
        <p:nvSpPr>
          <p:cNvPr id="6" name="Title 1"/>
          <p:cNvSpPr txBox="1">
            <a:spLocks/>
          </p:cNvSpPr>
          <p:nvPr/>
        </p:nvSpPr>
        <p:spPr>
          <a:xfrm>
            <a:off x="6403010" y="1070373"/>
            <a:ext cx="1785026"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30</a:t>
            </a:r>
          </a:p>
        </p:txBody>
      </p:sp>
      <p:sp>
        <p:nvSpPr>
          <p:cNvPr id="11" name="Right Arrow 10">
            <a:extLst>
              <a:ext uri="{FF2B5EF4-FFF2-40B4-BE49-F238E27FC236}">
                <a16:creationId xmlns="" xmlns:a16="http://schemas.microsoft.com/office/drawing/2014/main" id="{53B1BC83-7BAE-40EB-A9C1-97A06D4C5ABA}"/>
              </a:ext>
            </a:extLst>
          </p:cNvPr>
          <p:cNvSpPr/>
          <p:nvPr/>
        </p:nvSpPr>
        <p:spPr>
          <a:xfrm rot="19735831">
            <a:off x="1206994" y="1515269"/>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32</a:t>
            </a:fld>
            <a:endParaRPr lang="en-US" dirty="0"/>
          </a:p>
        </p:txBody>
      </p:sp>
    </p:spTree>
    <p:extLst>
      <p:ext uri="{BB962C8B-B14F-4D97-AF65-F5344CB8AC3E}">
        <p14:creationId xmlns:p14="http://schemas.microsoft.com/office/powerpoint/2010/main" val="3035768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928687"/>
            <a:ext cx="5136356" cy="5072063"/>
          </a:xfrm>
          <a:prstGeom prst="rect">
            <a:avLst/>
          </a:prstGeom>
        </p:spPr>
      </p:pic>
      <p:sp>
        <p:nvSpPr>
          <p:cNvPr id="5" name="TextBox 4"/>
          <p:cNvSpPr txBox="1"/>
          <p:nvPr/>
        </p:nvSpPr>
        <p:spPr>
          <a:xfrm>
            <a:off x="5232400" y="1924735"/>
            <a:ext cx="3895319" cy="507831"/>
          </a:xfrm>
          <a:prstGeom prst="rect">
            <a:avLst/>
          </a:prstGeom>
          <a:noFill/>
        </p:spPr>
        <p:txBody>
          <a:bodyPr wrap="square" rtlCol="0">
            <a:spAutoFit/>
          </a:bodyPr>
          <a:lstStyle/>
          <a:p>
            <a:pPr lvl="0">
              <a:defRPr/>
            </a:pPr>
            <a:r>
              <a:rPr lang="en-US" sz="1350" dirty="0">
                <a:solidFill>
                  <a:prstClr val="black"/>
                </a:solidFill>
              </a:rPr>
              <a:t>In the </a:t>
            </a:r>
            <a:r>
              <a:rPr lang="en-US" sz="1350" dirty="0">
                <a:solidFill>
                  <a:srgbClr val="0070C0"/>
                </a:solidFill>
              </a:rPr>
              <a:t>Sort</a:t>
            </a:r>
            <a:r>
              <a:rPr lang="en-US" sz="1350" dirty="0">
                <a:solidFill>
                  <a:prstClr val="black"/>
                </a:solidFill>
              </a:rPr>
              <a:t> window, click on the name of the Location categorical variable in the </a:t>
            </a:r>
            <a:r>
              <a:rPr lang="en-US" sz="1350" dirty="0">
                <a:solidFill>
                  <a:srgbClr val="0070C0"/>
                </a:solidFill>
              </a:rPr>
              <a:t>Sort by</a:t>
            </a:r>
            <a:r>
              <a:rPr lang="en-US" sz="1350" dirty="0">
                <a:solidFill>
                  <a:prstClr val="black"/>
                </a:solidFill>
              </a:rPr>
              <a:t> dropdown menu.</a:t>
            </a:r>
          </a:p>
        </p:txBody>
      </p:sp>
      <p:sp>
        <p:nvSpPr>
          <p:cNvPr id="6" name="Title 1"/>
          <p:cNvSpPr txBox="1">
            <a:spLocks/>
          </p:cNvSpPr>
          <p:nvPr/>
        </p:nvSpPr>
        <p:spPr>
          <a:xfrm>
            <a:off x="6403010" y="1070373"/>
            <a:ext cx="1868154"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31</a:t>
            </a:r>
          </a:p>
        </p:txBody>
      </p:sp>
      <p:sp>
        <p:nvSpPr>
          <p:cNvPr id="11" name="Right Arrow 10">
            <a:extLst>
              <a:ext uri="{FF2B5EF4-FFF2-40B4-BE49-F238E27FC236}">
                <a16:creationId xmlns="" xmlns:a16="http://schemas.microsoft.com/office/drawing/2014/main" id="{53B1BC83-7BAE-40EB-A9C1-97A06D4C5ABA}"/>
              </a:ext>
            </a:extLst>
          </p:cNvPr>
          <p:cNvSpPr/>
          <p:nvPr/>
        </p:nvSpPr>
        <p:spPr>
          <a:xfrm rot="19735831">
            <a:off x="470393" y="3437732"/>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33</a:t>
            </a:fld>
            <a:endParaRPr lang="en-US" dirty="0"/>
          </a:p>
        </p:txBody>
      </p:sp>
    </p:spTree>
    <p:extLst>
      <p:ext uri="{BB962C8B-B14F-4D97-AF65-F5344CB8AC3E}">
        <p14:creationId xmlns:p14="http://schemas.microsoft.com/office/powerpoint/2010/main" val="887005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935832"/>
            <a:ext cx="5136356" cy="5064919"/>
          </a:xfrm>
          <a:prstGeom prst="rect">
            <a:avLst/>
          </a:prstGeom>
        </p:spPr>
      </p:pic>
      <p:sp>
        <p:nvSpPr>
          <p:cNvPr id="5" name="TextBox 4"/>
          <p:cNvSpPr txBox="1"/>
          <p:nvPr/>
        </p:nvSpPr>
        <p:spPr>
          <a:xfrm>
            <a:off x="5232400" y="1924735"/>
            <a:ext cx="3895319" cy="1038746"/>
          </a:xfrm>
          <a:prstGeom prst="rect">
            <a:avLst/>
          </a:prstGeom>
          <a:noFill/>
        </p:spPr>
        <p:txBody>
          <a:bodyPr wrap="square" rtlCol="0">
            <a:spAutoFit/>
          </a:bodyPr>
          <a:lstStyle/>
          <a:p>
            <a:pPr lvl="0">
              <a:defRPr/>
            </a:pPr>
            <a:r>
              <a:rPr lang="en-US" sz="1350" dirty="0">
                <a:solidFill>
                  <a:prstClr val="black"/>
                </a:solidFill>
              </a:rPr>
              <a:t>In the </a:t>
            </a:r>
            <a:r>
              <a:rPr lang="en-US" sz="1350" dirty="0">
                <a:solidFill>
                  <a:srgbClr val="0070C0"/>
                </a:solidFill>
              </a:rPr>
              <a:t>Order</a:t>
            </a:r>
            <a:r>
              <a:rPr lang="en-US" sz="1350" dirty="0">
                <a:solidFill>
                  <a:prstClr val="black"/>
                </a:solidFill>
              </a:rPr>
              <a:t> dropdown menu, select </a:t>
            </a:r>
            <a:r>
              <a:rPr lang="en-US" sz="1350" dirty="0">
                <a:solidFill>
                  <a:srgbClr val="0070C0"/>
                </a:solidFill>
              </a:rPr>
              <a:t>A to Z</a:t>
            </a:r>
            <a:r>
              <a:rPr lang="en-US" sz="1350" dirty="0">
                <a:solidFill>
                  <a:prstClr val="black"/>
                </a:solidFill>
              </a:rPr>
              <a:t>, so that the individuals will be ordered by Canada, Spain, and Turkey.</a:t>
            </a:r>
          </a:p>
          <a:p>
            <a:pPr lvl="0">
              <a:defRPr/>
            </a:pPr>
            <a:endParaRPr lang="en-US" sz="750" dirty="0">
              <a:solidFill>
                <a:prstClr val="black"/>
              </a:solidFill>
            </a:endParaRPr>
          </a:p>
          <a:p>
            <a:pPr lvl="0">
              <a:defRPr/>
            </a:pPr>
            <a:r>
              <a:rPr lang="en-US" sz="1350" dirty="0">
                <a:solidFill>
                  <a:prstClr val="black"/>
                </a:solidFill>
              </a:rPr>
              <a:t>Click </a:t>
            </a:r>
            <a:r>
              <a:rPr lang="en-US" sz="1350" dirty="0">
                <a:solidFill>
                  <a:srgbClr val="0070C0"/>
                </a:solidFill>
              </a:rPr>
              <a:t>OK</a:t>
            </a:r>
            <a:r>
              <a:rPr lang="en-US" sz="1350" dirty="0">
                <a:solidFill>
                  <a:prstClr val="black"/>
                </a:solidFill>
              </a:rPr>
              <a:t>.</a:t>
            </a:r>
          </a:p>
        </p:txBody>
      </p:sp>
      <p:sp>
        <p:nvSpPr>
          <p:cNvPr id="6" name="Title 1"/>
          <p:cNvSpPr txBox="1">
            <a:spLocks/>
          </p:cNvSpPr>
          <p:nvPr/>
        </p:nvSpPr>
        <p:spPr>
          <a:xfrm>
            <a:off x="6403009" y="1070373"/>
            <a:ext cx="177463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32</a:t>
            </a:r>
          </a:p>
        </p:txBody>
      </p:sp>
      <p:sp>
        <p:nvSpPr>
          <p:cNvPr id="11" name="Right Arrow 10">
            <a:extLst>
              <a:ext uri="{FF2B5EF4-FFF2-40B4-BE49-F238E27FC236}">
                <a16:creationId xmlns="" xmlns:a16="http://schemas.microsoft.com/office/drawing/2014/main" id="{53B1BC83-7BAE-40EB-A9C1-97A06D4C5ABA}"/>
              </a:ext>
            </a:extLst>
          </p:cNvPr>
          <p:cNvSpPr/>
          <p:nvPr/>
        </p:nvSpPr>
        <p:spPr>
          <a:xfrm rot="19735831">
            <a:off x="2913298" y="2876152"/>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7" name="Right Arrow 6">
            <a:extLst>
              <a:ext uri="{FF2B5EF4-FFF2-40B4-BE49-F238E27FC236}">
                <a16:creationId xmlns="" xmlns:a16="http://schemas.microsoft.com/office/drawing/2014/main" id="{53B1BC83-7BAE-40EB-A9C1-97A06D4C5ABA}"/>
              </a:ext>
            </a:extLst>
          </p:cNvPr>
          <p:cNvSpPr/>
          <p:nvPr/>
        </p:nvSpPr>
        <p:spPr>
          <a:xfrm rot="1437194">
            <a:off x="3132862" y="351986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34</a:t>
            </a:fld>
            <a:endParaRPr lang="en-US" dirty="0"/>
          </a:p>
        </p:txBody>
      </p:sp>
    </p:spTree>
    <p:extLst>
      <p:ext uri="{BB962C8B-B14F-4D97-AF65-F5344CB8AC3E}">
        <p14:creationId xmlns:p14="http://schemas.microsoft.com/office/powerpoint/2010/main" val="3336957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05814" y="1924735"/>
            <a:ext cx="3321905" cy="2585323"/>
          </a:xfrm>
          <a:prstGeom prst="rect">
            <a:avLst/>
          </a:prstGeom>
          <a:noFill/>
        </p:spPr>
        <p:txBody>
          <a:bodyPr wrap="square" rtlCol="0">
            <a:spAutoFit/>
          </a:bodyPr>
          <a:lstStyle/>
          <a:p>
            <a:pPr lvl="0">
              <a:defRPr/>
            </a:pPr>
            <a:r>
              <a:rPr lang="en-US" sz="1350" dirty="0">
                <a:solidFill>
                  <a:prstClr val="black"/>
                </a:solidFill>
              </a:rPr>
              <a:t>Before running a one-way analysis of variance (ANOVA), we need to restructure the data for the Location and Assignment Satisfaction variables. As shown in the image, somewhere in the sheet, create three columns that correspond to one of the three locations (Canada, Spain, Turkey). Copy the Assignment Satisfaction scores that correspond to expatriates who were assigned to Canada, and paste below the Canada label that you typed. Then repeat this process for Spain and Turkey.</a:t>
            </a:r>
          </a:p>
        </p:txBody>
      </p:sp>
      <p:sp>
        <p:nvSpPr>
          <p:cNvPr id="6" name="Title 1"/>
          <p:cNvSpPr txBox="1">
            <a:spLocks/>
          </p:cNvSpPr>
          <p:nvPr/>
        </p:nvSpPr>
        <p:spPr>
          <a:xfrm>
            <a:off x="6692065" y="1089162"/>
            <a:ext cx="1818089"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33</a:t>
            </a:r>
          </a:p>
        </p:txBody>
      </p:sp>
      <p:pic>
        <p:nvPicPr>
          <p:cNvPr id="3" name="Picture 2"/>
          <p:cNvPicPr>
            <a:picLocks noChangeAspect="1"/>
          </p:cNvPicPr>
          <p:nvPr/>
        </p:nvPicPr>
        <p:blipFill>
          <a:blip r:embed="rId2"/>
          <a:stretch>
            <a:fillRect/>
          </a:stretch>
        </p:blipFill>
        <p:spPr>
          <a:xfrm>
            <a:off x="10427" y="942975"/>
            <a:ext cx="5686425" cy="5057775"/>
          </a:xfrm>
          <a:prstGeom prst="rect">
            <a:avLst/>
          </a:prstGeom>
        </p:spPr>
      </p:pic>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35</a:t>
            </a:fld>
            <a:endParaRPr lang="en-US" dirty="0"/>
          </a:p>
        </p:txBody>
      </p:sp>
    </p:spTree>
    <p:extLst>
      <p:ext uri="{BB962C8B-B14F-4D97-AF65-F5344CB8AC3E}">
        <p14:creationId xmlns:p14="http://schemas.microsoft.com/office/powerpoint/2010/main" val="1372647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42975"/>
            <a:ext cx="5129213" cy="5057775"/>
          </a:xfrm>
          <a:prstGeom prst="rect">
            <a:avLst/>
          </a:prstGeom>
        </p:spPr>
      </p:pic>
      <p:sp>
        <p:nvSpPr>
          <p:cNvPr id="5" name="TextBox 4"/>
          <p:cNvSpPr txBox="1"/>
          <p:nvPr/>
        </p:nvSpPr>
        <p:spPr>
          <a:xfrm>
            <a:off x="5232400" y="1924735"/>
            <a:ext cx="3895319" cy="715581"/>
          </a:xfrm>
          <a:prstGeom prst="rect">
            <a:avLst/>
          </a:prstGeom>
          <a:noFill/>
        </p:spPr>
        <p:txBody>
          <a:bodyPr wrap="square" rtlCol="0">
            <a:spAutoFit/>
          </a:bodyPr>
          <a:lstStyle/>
          <a:p>
            <a:pPr lvl="0">
              <a:defRPr/>
            </a:pPr>
            <a:r>
              <a:rPr lang="en-US" sz="1350" dirty="0">
                <a:solidFill>
                  <a:prstClr val="black"/>
                </a:solidFill>
              </a:rPr>
              <a:t>After restructuring the Assignment Satisfaction </a:t>
            </a:r>
            <a:r>
              <a:rPr lang="en-US" sz="1350" dirty="0" smtClean="0">
                <a:solidFill>
                  <a:prstClr val="black"/>
                </a:solidFill>
              </a:rPr>
              <a:t>values by </a:t>
            </a:r>
            <a:r>
              <a:rPr lang="en-US" sz="1350" dirty="0">
                <a:solidFill>
                  <a:prstClr val="black"/>
                </a:solidFill>
              </a:rPr>
              <a:t>the their respective Location category, in the </a:t>
            </a:r>
            <a:r>
              <a:rPr lang="en-US" sz="1350" dirty="0">
                <a:solidFill>
                  <a:srgbClr val="0070C0"/>
                </a:solidFill>
              </a:rPr>
              <a:t>Data</a:t>
            </a:r>
            <a:r>
              <a:rPr lang="en-US" sz="1350" dirty="0">
                <a:solidFill>
                  <a:prstClr val="black"/>
                </a:solidFill>
              </a:rPr>
              <a:t> tab, select </a:t>
            </a:r>
            <a:r>
              <a:rPr lang="en-US" sz="1350" dirty="0">
                <a:solidFill>
                  <a:srgbClr val="0070C0"/>
                </a:solidFill>
              </a:rPr>
              <a:t>Data Analysis</a:t>
            </a:r>
            <a:r>
              <a:rPr lang="en-US" sz="1350" dirty="0">
                <a:solidFill>
                  <a:prstClr val="black"/>
                </a:solidFill>
              </a:rPr>
              <a:t>.</a:t>
            </a:r>
          </a:p>
        </p:txBody>
      </p:sp>
      <p:sp>
        <p:nvSpPr>
          <p:cNvPr id="6" name="Title 1"/>
          <p:cNvSpPr txBox="1">
            <a:spLocks/>
          </p:cNvSpPr>
          <p:nvPr/>
        </p:nvSpPr>
        <p:spPr>
          <a:xfrm>
            <a:off x="6403009" y="1070373"/>
            <a:ext cx="177463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34</a:t>
            </a:r>
          </a:p>
        </p:txBody>
      </p:sp>
      <p:sp>
        <p:nvSpPr>
          <p:cNvPr id="8" name="Right Arrow 7">
            <a:extLst>
              <a:ext uri="{FF2B5EF4-FFF2-40B4-BE49-F238E27FC236}">
                <a16:creationId xmlns="" xmlns:a16="http://schemas.microsoft.com/office/drawing/2014/main" id="{53B1BC83-7BAE-40EB-A9C1-97A06D4C5ABA}"/>
              </a:ext>
            </a:extLst>
          </p:cNvPr>
          <p:cNvSpPr/>
          <p:nvPr/>
        </p:nvSpPr>
        <p:spPr>
          <a:xfrm rot="19735831">
            <a:off x="1537194" y="1225046"/>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9" name="Right Arrow 8">
            <a:extLst>
              <a:ext uri="{FF2B5EF4-FFF2-40B4-BE49-F238E27FC236}">
                <a16:creationId xmlns="" xmlns:a16="http://schemas.microsoft.com/office/drawing/2014/main" id="{53B1BC83-7BAE-40EB-A9C1-97A06D4C5ABA}"/>
              </a:ext>
            </a:extLst>
          </p:cNvPr>
          <p:cNvSpPr/>
          <p:nvPr/>
        </p:nvSpPr>
        <p:spPr>
          <a:xfrm rot="18786340">
            <a:off x="3882355" y="1598109"/>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36</a:t>
            </a:fld>
            <a:endParaRPr lang="en-US" dirty="0"/>
          </a:p>
        </p:txBody>
      </p:sp>
    </p:spTree>
    <p:extLst>
      <p:ext uri="{BB962C8B-B14F-4D97-AF65-F5344CB8AC3E}">
        <p14:creationId xmlns:p14="http://schemas.microsoft.com/office/powerpoint/2010/main" val="2046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928687"/>
            <a:ext cx="5136356" cy="5072063"/>
          </a:xfrm>
          <a:prstGeom prst="rect">
            <a:avLst/>
          </a:prstGeom>
        </p:spPr>
      </p:pic>
      <p:sp>
        <p:nvSpPr>
          <p:cNvPr id="5" name="TextBox 4"/>
          <p:cNvSpPr txBox="1"/>
          <p:nvPr/>
        </p:nvSpPr>
        <p:spPr>
          <a:xfrm>
            <a:off x="5232400" y="1924735"/>
            <a:ext cx="3895319" cy="1246495"/>
          </a:xfrm>
          <a:prstGeom prst="rect">
            <a:avLst/>
          </a:prstGeom>
          <a:noFill/>
        </p:spPr>
        <p:txBody>
          <a:bodyPr wrap="square" rtlCol="0">
            <a:spAutoFit/>
          </a:bodyPr>
          <a:lstStyle/>
          <a:p>
            <a:pPr lvl="0">
              <a:defRPr/>
            </a:pPr>
            <a:r>
              <a:rPr lang="en-US" sz="1350" dirty="0">
                <a:solidFill>
                  <a:prstClr val="black"/>
                </a:solidFill>
              </a:rPr>
              <a:t>When the </a:t>
            </a:r>
            <a:r>
              <a:rPr lang="en-US" sz="1350" dirty="0">
                <a:solidFill>
                  <a:srgbClr val="0070C0"/>
                </a:solidFill>
              </a:rPr>
              <a:t>Data Analysis </a:t>
            </a:r>
            <a:r>
              <a:rPr lang="en-US" sz="1350" dirty="0">
                <a:solidFill>
                  <a:prstClr val="black"/>
                </a:solidFill>
              </a:rPr>
              <a:t>window opens, under </a:t>
            </a:r>
            <a:r>
              <a:rPr lang="en-US" sz="1350" dirty="0">
                <a:solidFill>
                  <a:srgbClr val="0070C0"/>
                </a:solidFill>
              </a:rPr>
              <a:t>Analysis Tools:</a:t>
            </a:r>
            <a:r>
              <a:rPr lang="en-US" sz="1350" dirty="0">
                <a:solidFill>
                  <a:prstClr val="black"/>
                </a:solidFill>
              </a:rPr>
              <a:t>, select </a:t>
            </a:r>
            <a:r>
              <a:rPr lang="en-US" sz="1350" dirty="0">
                <a:solidFill>
                  <a:srgbClr val="0070C0"/>
                </a:solidFill>
              </a:rPr>
              <a:t>Anova: Single Factor</a:t>
            </a:r>
            <a:r>
              <a:rPr lang="en-US" sz="1350" dirty="0">
                <a:solidFill>
                  <a:prstClr val="black"/>
                </a:solidFill>
              </a:rPr>
              <a:t>, which is what Excel calls a one-way analysis of variance (ANOVA).</a:t>
            </a:r>
          </a:p>
          <a:p>
            <a:pPr lvl="0">
              <a:defRPr/>
            </a:pPr>
            <a:endParaRPr lang="en-US" sz="750" dirty="0">
              <a:solidFill>
                <a:prstClr val="black"/>
              </a:solidFill>
            </a:endParaRPr>
          </a:p>
          <a:p>
            <a:pPr lvl="0">
              <a:defRPr/>
            </a:pPr>
            <a:r>
              <a:rPr lang="en-US" sz="1350" dirty="0">
                <a:solidFill>
                  <a:prstClr val="black"/>
                </a:solidFill>
              </a:rPr>
              <a:t>Click on </a:t>
            </a:r>
            <a:r>
              <a:rPr lang="en-US" sz="1350" dirty="0">
                <a:solidFill>
                  <a:srgbClr val="0070C0"/>
                </a:solidFill>
              </a:rPr>
              <a:t>OK</a:t>
            </a:r>
            <a:r>
              <a:rPr lang="en-US" sz="1350" dirty="0">
                <a:solidFill>
                  <a:prstClr val="black"/>
                </a:solidFill>
              </a:rPr>
              <a:t>.</a:t>
            </a:r>
          </a:p>
        </p:txBody>
      </p:sp>
      <p:sp>
        <p:nvSpPr>
          <p:cNvPr id="6" name="Title 1"/>
          <p:cNvSpPr txBox="1">
            <a:spLocks/>
          </p:cNvSpPr>
          <p:nvPr/>
        </p:nvSpPr>
        <p:spPr>
          <a:xfrm>
            <a:off x="6403009" y="1070373"/>
            <a:ext cx="1795417"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35</a:t>
            </a:r>
          </a:p>
        </p:txBody>
      </p:sp>
      <p:sp>
        <p:nvSpPr>
          <p:cNvPr id="10" name="Right Arrow 9">
            <a:extLst>
              <a:ext uri="{FF2B5EF4-FFF2-40B4-BE49-F238E27FC236}">
                <a16:creationId xmlns="" xmlns:a16="http://schemas.microsoft.com/office/drawing/2014/main" id="{53B1BC83-7BAE-40EB-A9C1-97A06D4C5ABA}"/>
              </a:ext>
            </a:extLst>
          </p:cNvPr>
          <p:cNvSpPr/>
          <p:nvPr/>
        </p:nvSpPr>
        <p:spPr>
          <a:xfrm rot="19735831">
            <a:off x="782148" y="2569546"/>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1" name="Right Arrow 10">
            <a:extLst>
              <a:ext uri="{FF2B5EF4-FFF2-40B4-BE49-F238E27FC236}">
                <a16:creationId xmlns="" xmlns:a16="http://schemas.microsoft.com/office/drawing/2014/main" id="{53B1BC83-7BAE-40EB-A9C1-97A06D4C5ABA}"/>
              </a:ext>
            </a:extLst>
          </p:cNvPr>
          <p:cNvSpPr/>
          <p:nvPr/>
        </p:nvSpPr>
        <p:spPr>
          <a:xfrm rot="18786340">
            <a:off x="3133054" y="2608496"/>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37</a:t>
            </a:fld>
            <a:endParaRPr lang="en-US" dirty="0"/>
          </a:p>
        </p:txBody>
      </p:sp>
    </p:spTree>
    <p:extLst>
      <p:ext uri="{BB962C8B-B14F-4D97-AF65-F5344CB8AC3E}">
        <p14:creationId xmlns:p14="http://schemas.microsoft.com/office/powerpoint/2010/main" val="3507672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35832"/>
            <a:ext cx="5129213" cy="5064919"/>
          </a:xfrm>
          <a:prstGeom prst="rect">
            <a:avLst/>
          </a:prstGeom>
        </p:spPr>
      </p:pic>
      <p:sp>
        <p:nvSpPr>
          <p:cNvPr id="5" name="TextBox 4"/>
          <p:cNvSpPr txBox="1"/>
          <p:nvPr/>
        </p:nvSpPr>
        <p:spPr>
          <a:xfrm>
            <a:off x="5232400" y="1924735"/>
            <a:ext cx="3895319" cy="715581"/>
          </a:xfrm>
          <a:prstGeom prst="rect">
            <a:avLst/>
          </a:prstGeom>
          <a:noFill/>
        </p:spPr>
        <p:txBody>
          <a:bodyPr wrap="square" rtlCol="0">
            <a:spAutoFit/>
          </a:bodyPr>
          <a:lstStyle/>
          <a:p>
            <a:pPr lvl="0">
              <a:defRPr/>
            </a:pPr>
            <a:r>
              <a:rPr lang="en-US" sz="1350" dirty="0">
                <a:solidFill>
                  <a:prstClr val="black"/>
                </a:solidFill>
              </a:rPr>
              <a:t>When the </a:t>
            </a:r>
            <a:r>
              <a:rPr lang="en-US" sz="1350" dirty="0">
                <a:solidFill>
                  <a:srgbClr val="0070C0"/>
                </a:solidFill>
              </a:rPr>
              <a:t>Anova: Single Factor</a:t>
            </a:r>
            <a:r>
              <a:rPr lang="en-US" sz="1350" dirty="0">
                <a:solidFill>
                  <a:prstClr val="black"/>
                </a:solidFill>
              </a:rPr>
              <a:t> window opens, click on the upward arrow in the field adjacent to </a:t>
            </a:r>
            <a:r>
              <a:rPr lang="en-US" sz="1350" dirty="0">
                <a:solidFill>
                  <a:srgbClr val="0070C0"/>
                </a:solidFill>
              </a:rPr>
              <a:t>Input Range:</a:t>
            </a:r>
            <a:r>
              <a:rPr lang="en-US" sz="1350" dirty="0">
                <a:solidFill>
                  <a:prstClr val="black"/>
                </a:solidFill>
              </a:rPr>
              <a:t>.</a:t>
            </a:r>
          </a:p>
        </p:txBody>
      </p:sp>
      <p:sp>
        <p:nvSpPr>
          <p:cNvPr id="6" name="Title 1"/>
          <p:cNvSpPr txBox="1">
            <a:spLocks/>
          </p:cNvSpPr>
          <p:nvPr/>
        </p:nvSpPr>
        <p:spPr>
          <a:xfrm>
            <a:off x="6403010" y="1070373"/>
            <a:ext cx="1805808"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36</a:t>
            </a:r>
          </a:p>
        </p:txBody>
      </p:sp>
      <p:sp>
        <p:nvSpPr>
          <p:cNvPr id="8" name="Right Arrow 7">
            <a:extLst>
              <a:ext uri="{FF2B5EF4-FFF2-40B4-BE49-F238E27FC236}">
                <a16:creationId xmlns="" xmlns:a16="http://schemas.microsoft.com/office/drawing/2014/main" id="{53B1BC83-7BAE-40EB-A9C1-97A06D4C5ABA}"/>
              </a:ext>
            </a:extLst>
          </p:cNvPr>
          <p:cNvSpPr/>
          <p:nvPr/>
        </p:nvSpPr>
        <p:spPr>
          <a:xfrm rot="19735831">
            <a:off x="2626123" y="2310769"/>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38</a:t>
            </a:fld>
            <a:endParaRPr lang="en-US" dirty="0"/>
          </a:p>
        </p:txBody>
      </p:sp>
    </p:spTree>
    <p:extLst>
      <p:ext uri="{BB962C8B-B14F-4D97-AF65-F5344CB8AC3E}">
        <p14:creationId xmlns:p14="http://schemas.microsoft.com/office/powerpoint/2010/main" val="2759933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19" y="928687"/>
            <a:ext cx="5129213" cy="5072063"/>
          </a:xfrm>
          <a:prstGeom prst="rect">
            <a:avLst/>
          </a:prstGeom>
        </p:spPr>
      </p:pic>
      <p:sp>
        <p:nvSpPr>
          <p:cNvPr id="5" name="TextBox 4"/>
          <p:cNvSpPr txBox="1"/>
          <p:nvPr/>
        </p:nvSpPr>
        <p:spPr>
          <a:xfrm>
            <a:off x="5232400" y="1924735"/>
            <a:ext cx="3895319" cy="1777410"/>
          </a:xfrm>
          <a:prstGeom prst="rect">
            <a:avLst/>
          </a:prstGeom>
          <a:noFill/>
        </p:spPr>
        <p:txBody>
          <a:bodyPr wrap="square" rtlCol="0">
            <a:spAutoFit/>
          </a:bodyPr>
          <a:lstStyle/>
          <a:p>
            <a:pPr lvl="0">
              <a:defRPr/>
            </a:pPr>
            <a:r>
              <a:rPr lang="en-US" sz="1350" dirty="0">
                <a:solidFill>
                  <a:prstClr val="black"/>
                </a:solidFill>
              </a:rPr>
              <a:t>Select all of the cells in the data you just restructured, as shown in the image (including the category labels of Canada, Spain, and Turkey).</a:t>
            </a:r>
          </a:p>
          <a:p>
            <a:pPr lvl="0">
              <a:defRPr/>
            </a:pPr>
            <a:endParaRPr lang="en-US" sz="750" dirty="0">
              <a:solidFill>
                <a:prstClr val="black"/>
              </a:solidFill>
            </a:endParaRPr>
          </a:p>
          <a:p>
            <a:pPr lvl="0">
              <a:defRPr/>
            </a:pPr>
            <a:r>
              <a:rPr lang="en-US" sz="1350" dirty="0">
                <a:solidFill>
                  <a:prstClr val="black"/>
                </a:solidFill>
              </a:rPr>
              <a:t>Note that the window titled </a:t>
            </a:r>
            <a:r>
              <a:rPr lang="en-US" sz="1350" dirty="0">
                <a:solidFill>
                  <a:srgbClr val="0070C0"/>
                </a:solidFill>
              </a:rPr>
              <a:t>Anova: Single Factor</a:t>
            </a:r>
            <a:r>
              <a:rPr lang="en-US" sz="1350" dirty="0">
                <a:solidFill>
                  <a:prstClr val="black"/>
                </a:solidFill>
              </a:rPr>
              <a:t> contains the array/range of cells you selected. </a:t>
            </a:r>
          </a:p>
          <a:p>
            <a:pPr lvl="0">
              <a:defRPr/>
            </a:pPr>
            <a:endParaRPr lang="en-US" sz="750" dirty="0">
              <a:solidFill>
                <a:prstClr val="black"/>
              </a:solidFill>
            </a:endParaRPr>
          </a:p>
          <a:p>
            <a:pPr lvl="0">
              <a:defRPr/>
            </a:pPr>
            <a:r>
              <a:rPr lang="en-US" sz="1350" dirty="0">
                <a:solidFill>
                  <a:prstClr val="black"/>
                </a:solidFill>
              </a:rPr>
              <a:t>When you’re done, click on the downward arrow in the </a:t>
            </a:r>
            <a:r>
              <a:rPr lang="en-US" sz="1350" dirty="0">
                <a:solidFill>
                  <a:srgbClr val="0070C0"/>
                </a:solidFill>
              </a:rPr>
              <a:t>Anova: Single Factor</a:t>
            </a:r>
            <a:r>
              <a:rPr lang="en-US" sz="1350" dirty="0">
                <a:solidFill>
                  <a:prstClr val="black"/>
                </a:solidFill>
              </a:rPr>
              <a:t> window.</a:t>
            </a:r>
          </a:p>
        </p:txBody>
      </p:sp>
      <p:sp>
        <p:nvSpPr>
          <p:cNvPr id="6" name="Title 1"/>
          <p:cNvSpPr txBox="1">
            <a:spLocks/>
          </p:cNvSpPr>
          <p:nvPr/>
        </p:nvSpPr>
        <p:spPr>
          <a:xfrm>
            <a:off x="6403010" y="1070373"/>
            <a:ext cx="1805808"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37</a:t>
            </a:r>
          </a:p>
        </p:txBody>
      </p:sp>
      <p:sp>
        <p:nvSpPr>
          <p:cNvPr id="7" name="Right Arrow 6">
            <a:extLst>
              <a:ext uri="{FF2B5EF4-FFF2-40B4-BE49-F238E27FC236}">
                <a16:creationId xmlns="" xmlns:a16="http://schemas.microsoft.com/office/drawing/2014/main" id="{53B1BC83-7BAE-40EB-A9C1-97A06D4C5ABA}"/>
              </a:ext>
            </a:extLst>
          </p:cNvPr>
          <p:cNvSpPr/>
          <p:nvPr/>
        </p:nvSpPr>
        <p:spPr>
          <a:xfrm rot="20559114">
            <a:off x="2097124" y="3849902"/>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9" name="Right Arrow 7">
            <a:extLst>
              <a:ext uri="{FF2B5EF4-FFF2-40B4-BE49-F238E27FC236}">
                <a16:creationId xmlns="" xmlns:a16="http://schemas.microsoft.com/office/drawing/2014/main" id="{18905D42-8005-4F6A-9AB4-2F792BB5E433}"/>
              </a:ext>
            </a:extLst>
          </p:cNvPr>
          <p:cNvSpPr/>
          <p:nvPr/>
        </p:nvSpPr>
        <p:spPr>
          <a:xfrm rot="12439691">
            <a:off x="1759897" y="2191042"/>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1" name="Right Arrow 7">
            <a:extLst>
              <a:ext uri="{FF2B5EF4-FFF2-40B4-BE49-F238E27FC236}">
                <a16:creationId xmlns="" xmlns:a16="http://schemas.microsoft.com/office/drawing/2014/main" id="{17B6497F-96C6-467A-8F0A-476237E2D04B}"/>
              </a:ext>
            </a:extLst>
          </p:cNvPr>
          <p:cNvSpPr/>
          <p:nvPr/>
        </p:nvSpPr>
        <p:spPr>
          <a:xfrm rot="12439691">
            <a:off x="4031302" y="2172253"/>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39</a:t>
            </a:fld>
            <a:endParaRPr lang="en-US" dirty="0"/>
          </a:p>
        </p:txBody>
      </p:sp>
    </p:spTree>
    <p:extLst>
      <p:ext uri="{BB962C8B-B14F-4D97-AF65-F5344CB8AC3E}">
        <p14:creationId xmlns:p14="http://schemas.microsoft.com/office/powerpoint/2010/main" val="3245275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70400" y="1924735"/>
            <a:ext cx="4657320" cy="830997"/>
          </a:xfrm>
          <a:prstGeom prst="rect">
            <a:avLst/>
          </a:prstGeom>
          <a:noFill/>
        </p:spPr>
        <p:txBody>
          <a:bodyPr wrap="square" rtlCol="0">
            <a:spAutoFit/>
          </a:bodyPr>
          <a:lstStyle/>
          <a:p>
            <a:pPr lvl="0">
              <a:defRPr/>
            </a:pPr>
            <a:r>
              <a:rPr lang="en-US" sz="1350" dirty="0">
                <a:solidFill>
                  <a:prstClr val="black"/>
                </a:solidFill>
              </a:rPr>
              <a:t>If you haven’t already, be sure to add in the </a:t>
            </a:r>
            <a:r>
              <a:rPr lang="en-US" sz="1350" dirty="0">
                <a:solidFill>
                  <a:srgbClr val="0070C0"/>
                </a:solidFill>
              </a:rPr>
              <a:t>Analysis ToolPak </a:t>
            </a:r>
            <a:r>
              <a:rPr lang="en-US" sz="1350" dirty="0">
                <a:solidFill>
                  <a:prstClr val="black"/>
                </a:solidFill>
              </a:rPr>
              <a:t>feature in Excel, which requires the following steps.</a:t>
            </a:r>
          </a:p>
          <a:p>
            <a:pPr lvl="0">
              <a:defRPr/>
            </a:pPr>
            <a:endParaRPr lang="en-US" sz="750" dirty="0">
              <a:solidFill>
                <a:prstClr val="black"/>
              </a:solidFill>
            </a:endParaRPr>
          </a:p>
          <a:p>
            <a:pPr lvl="0">
              <a:defRPr/>
            </a:pPr>
            <a:r>
              <a:rPr lang="en-US" sz="1350" dirty="0">
                <a:solidFill>
                  <a:prstClr val="black"/>
                </a:solidFill>
              </a:rPr>
              <a:t>First, click on the </a:t>
            </a:r>
            <a:r>
              <a:rPr lang="en-US" sz="1350" dirty="0">
                <a:solidFill>
                  <a:srgbClr val="0070C0"/>
                </a:solidFill>
              </a:rPr>
              <a:t>File</a:t>
            </a:r>
            <a:r>
              <a:rPr lang="en-US" sz="1350" dirty="0">
                <a:solidFill>
                  <a:prstClr val="black"/>
                </a:solidFill>
              </a:rPr>
              <a:t> tab.</a:t>
            </a:r>
          </a:p>
        </p:txBody>
      </p:sp>
      <p:sp>
        <p:nvSpPr>
          <p:cNvPr id="6" name="Title 1"/>
          <p:cNvSpPr txBox="1">
            <a:spLocks/>
          </p:cNvSpPr>
          <p:nvPr/>
        </p:nvSpPr>
        <p:spPr>
          <a:xfrm>
            <a:off x="5954463" y="1070372"/>
            <a:ext cx="1558163"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2</a:t>
            </a:r>
          </a:p>
        </p:txBody>
      </p:sp>
      <p:pic>
        <p:nvPicPr>
          <p:cNvPr id="3" name="Picture 2"/>
          <p:cNvPicPr>
            <a:picLocks noChangeAspect="1"/>
          </p:cNvPicPr>
          <p:nvPr/>
        </p:nvPicPr>
        <p:blipFill>
          <a:blip r:embed="rId2"/>
          <a:stretch>
            <a:fillRect/>
          </a:stretch>
        </p:blipFill>
        <p:spPr>
          <a:xfrm>
            <a:off x="0" y="942975"/>
            <a:ext cx="4207669" cy="5057775"/>
          </a:xfrm>
          <a:prstGeom prst="rect">
            <a:avLst/>
          </a:prstGeom>
        </p:spPr>
      </p:pic>
      <p:sp>
        <p:nvSpPr>
          <p:cNvPr id="7" name="Right Arrow 7">
            <a:extLst>
              <a:ext uri="{FF2B5EF4-FFF2-40B4-BE49-F238E27FC236}">
                <a16:creationId xmlns="" xmlns:a16="http://schemas.microsoft.com/office/drawing/2014/main" id="{742A016D-6EF3-4097-96F1-119C355769E6}"/>
              </a:ext>
            </a:extLst>
          </p:cNvPr>
          <p:cNvSpPr/>
          <p:nvPr/>
        </p:nvSpPr>
        <p:spPr>
          <a:xfrm rot="13534999">
            <a:off x="217520" y="1348382"/>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4</a:t>
            </a:fld>
            <a:endParaRPr lang="en-US" dirty="0"/>
          </a:p>
        </p:txBody>
      </p:sp>
    </p:spTree>
    <p:extLst>
      <p:ext uri="{BB962C8B-B14F-4D97-AF65-F5344CB8AC3E}">
        <p14:creationId xmlns:p14="http://schemas.microsoft.com/office/powerpoint/2010/main" val="1105246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64407"/>
            <a:ext cx="5129213" cy="5036344"/>
          </a:xfrm>
          <a:prstGeom prst="rect">
            <a:avLst/>
          </a:prstGeom>
        </p:spPr>
      </p:pic>
      <p:sp>
        <p:nvSpPr>
          <p:cNvPr id="5" name="TextBox 4"/>
          <p:cNvSpPr txBox="1"/>
          <p:nvPr/>
        </p:nvSpPr>
        <p:spPr>
          <a:xfrm>
            <a:off x="5232400" y="1924735"/>
            <a:ext cx="3895319" cy="2423740"/>
          </a:xfrm>
          <a:prstGeom prst="rect">
            <a:avLst/>
          </a:prstGeom>
          <a:noFill/>
        </p:spPr>
        <p:txBody>
          <a:bodyPr wrap="square" rtlCol="0">
            <a:spAutoFit/>
          </a:bodyPr>
          <a:lstStyle/>
          <a:p>
            <a:pPr lvl="0">
              <a:defRPr/>
            </a:pPr>
            <a:r>
              <a:rPr lang="en-US" sz="1350" dirty="0">
                <a:solidFill>
                  <a:prstClr val="black"/>
                </a:solidFill>
              </a:rPr>
              <a:t>In the </a:t>
            </a:r>
            <a:r>
              <a:rPr lang="en-US" sz="1350" dirty="0">
                <a:solidFill>
                  <a:srgbClr val="0070C0"/>
                </a:solidFill>
              </a:rPr>
              <a:t>Anova: Single Factor </a:t>
            </a:r>
            <a:r>
              <a:rPr lang="en-US" sz="1350" dirty="0">
                <a:solidFill>
                  <a:prstClr val="black"/>
                </a:solidFill>
              </a:rPr>
              <a:t>window, click the bubble next to </a:t>
            </a:r>
            <a:r>
              <a:rPr lang="en-US" sz="1350" dirty="0">
                <a:solidFill>
                  <a:srgbClr val="0070C0"/>
                </a:solidFill>
              </a:rPr>
              <a:t>Columns</a:t>
            </a:r>
            <a:r>
              <a:rPr lang="en-US" sz="1350" dirty="0">
                <a:solidFill>
                  <a:prstClr val="black"/>
                </a:solidFill>
              </a:rPr>
              <a:t>, as the data you restructured are organized by columns.</a:t>
            </a:r>
          </a:p>
          <a:p>
            <a:pPr lvl="0">
              <a:defRPr/>
            </a:pPr>
            <a:endParaRPr lang="en-US" sz="750" dirty="0">
              <a:solidFill>
                <a:prstClr val="black"/>
              </a:solidFill>
            </a:endParaRPr>
          </a:p>
          <a:p>
            <a:pPr lvl="0">
              <a:defRPr/>
            </a:pPr>
            <a:r>
              <a:rPr lang="en-US" sz="1350" dirty="0">
                <a:solidFill>
                  <a:prstClr val="black"/>
                </a:solidFill>
              </a:rPr>
              <a:t>Check the box next to </a:t>
            </a:r>
            <a:r>
              <a:rPr lang="en-US" sz="1350" dirty="0">
                <a:solidFill>
                  <a:srgbClr val="0070C0"/>
                </a:solidFill>
              </a:rPr>
              <a:t>Labels in the first row</a:t>
            </a:r>
            <a:r>
              <a:rPr lang="en-US" sz="1350" dirty="0">
                <a:solidFill>
                  <a:prstClr val="black"/>
                </a:solidFill>
              </a:rPr>
              <a:t>. </a:t>
            </a:r>
          </a:p>
          <a:p>
            <a:pPr lvl="0">
              <a:defRPr/>
            </a:pPr>
            <a:endParaRPr lang="en-US" sz="750" dirty="0">
              <a:solidFill>
                <a:prstClr val="black"/>
              </a:solidFill>
            </a:endParaRPr>
          </a:p>
          <a:p>
            <a:pPr lvl="0">
              <a:defRPr/>
            </a:pPr>
            <a:r>
              <a:rPr lang="en-US" sz="1350" dirty="0">
                <a:solidFill>
                  <a:prstClr val="black"/>
                </a:solidFill>
              </a:rPr>
              <a:t>Click the bubble next to </a:t>
            </a:r>
            <a:r>
              <a:rPr lang="en-US" sz="1350" dirty="0">
                <a:solidFill>
                  <a:srgbClr val="0070C0"/>
                </a:solidFill>
              </a:rPr>
              <a:t>New Worksheet Ply</a:t>
            </a:r>
            <a:r>
              <a:rPr lang="en-US" sz="1350" dirty="0">
                <a:solidFill>
                  <a:prstClr val="black"/>
                </a:solidFill>
              </a:rPr>
              <a:t>.</a:t>
            </a:r>
          </a:p>
          <a:p>
            <a:pPr lvl="0">
              <a:defRPr/>
            </a:pPr>
            <a:endParaRPr lang="en-US" sz="750" dirty="0">
              <a:solidFill>
                <a:prstClr val="black"/>
              </a:solidFill>
            </a:endParaRPr>
          </a:p>
          <a:p>
            <a:pPr lvl="0">
              <a:defRPr/>
            </a:pPr>
            <a:r>
              <a:rPr lang="en-US" sz="1350" dirty="0">
                <a:solidFill>
                  <a:prstClr val="black"/>
                </a:solidFill>
              </a:rPr>
              <a:t>If you would like, next to </a:t>
            </a:r>
            <a:r>
              <a:rPr lang="en-US" sz="1350" dirty="0">
                <a:solidFill>
                  <a:srgbClr val="0070C0"/>
                </a:solidFill>
              </a:rPr>
              <a:t>New Worksheet Ply:</a:t>
            </a:r>
            <a:r>
              <a:rPr lang="en-US" sz="1350" dirty="0">
                <a:solidFill>
                  <a:prstClr val="black"/>
                </a:solidFill>
              </a:rPr>
              <a:t>, type in what you would like to name the new sheet. Here, “ANOVA” is entered in the field.</a:t>
            </a:r>
          </a:p>
          <a:p>
            <a:pPr lvl="0">
              <a:defRPr/>
            </a:pPr>
            <a:endParaRPr lang="en-US" sz="750" dirty="0">
              <a:solidFill>
                <a:prstClr val="black"/>
              </a:solidFill>
            </a:endParaRPr>
          </a:p>
          <a:p>
            <a:pPr lvl="0">
              <a:defRPr/>
            </a:pPr>
            <a:r>
              <a:rPr lang="en-US" sz="1350" dirty="0">
                <a:solidFill>
                  <a:prstClr val="black"/>
                </a:solidFill>
              </a:rPr>
              <a:t>Click </a:t>
            </a:r>
            <a:r>
              <a:rPr lang="en-US" sz="1350" dirty="0">
                <a:solidFill>
                  <a:srgbClr val="0070C0"/>
                </a:solidFill>
              </a:rPr>
              <a:t>OK</a:t>
            </a:r>
            <a:r>
              <a:rPr lang="en-US" sz="1350" dirty="0">
                <a:solidFill>
                  <a:prstClr val="black"/>
                </a:solidFill>
              </a:rPr>
              <a:t>.</a:t>
            </a:r>
          </a:p>
        </p:txBody>
      </p:sp>
      <p:sp>
        <p:nvSpPr>
          <p:cNvPr id="6" name="Title 1"/>
          <p:cNvSpPr txBox="1">
            <a:spLocks/>
          </p:cNvSpPr>
          <p:nvPr/>
        </p:nvSpPr>
        <p:spPr>
          <a:xfrm>
            <a:off x="6403009" y="1070373"/>
            <a:ext cx="1795417"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38</a:t>
            </a:r>
          </a:p>
        </p:txBody>
      </p:sp>
      <p:sp>
        <p:nvSpPr>
          <p:cNvPr id="11" name="Right Arrow 7">
            <a:extLst>
              <a:ext uri="{FF2B5EF4-FFF2-40B4-BE49-F238E27FC236}">
                <a16:creationId xmlns="" xmlns:a16="http://schemas.microsoft.com/office/drawing/2014/main" id="{1616B9B3-5121-4EFB-A76F-70D2BDDAFD85}"/>
              </a:ext>
            </a:extLst>
          </p:cNvPr>
          <p:cNvSpPr/>
          <p:nvPr/>
        </p:nvSpPr>
        <p:spPr>
          <a:xfrm rot="2549070">
            <a:off x="1970473" y="2042756"/>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1</a:t>
            </a:r>
          </a:p>
        </p:txBody>
      </p:sp>
      <p:sp>
        <p:nvSpPr>
          <p:cNvPr id="12" name="Right Arrow 7">
            <a:extLst>
              <a:ext uri="{FF2B5EF4-FFF2-40B4-BE49-F238E27FC236}">
                <a16:creationId xmlns="" xmlns:a16="http://schemas.microsoft.com/office/drawing/2014/main" id="{71CBFC5D-F699-48D7-825E-38A244ABCBEE}"/>
              </a:ext>
            </a:extLst>
          </p:cNvPr>
          <p:cNvSpPr/>
          <p:nvPr/>
        </p:nvSpPr>
        <p:spPr>
          <a:xfrm rot="21330941">
            <a:off x="747487" y="2591885"/>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2</a:t>
            </a:r>
          </a:p>
        </p:txBody>
      </p:sp>
      <p:sp>
        <p:nvSpPr>
          <p:cNvPr id="13" name="Right Arrow 7">
            <a:extLst>
              <a:ext uri="{FF2B5EF4-FFF2-40B4-BE49-F238E27FC236}">
                <a16:creationId xmlns="" xmlns:a16="http://schemas.microsoft.com/office/drawing/2014/main" id="{1200208E-B1C1-4F46-940A-E106C1B01460}"/>
              </a:ext>
            </a:extLst>
          </p:cNvPr>
          <p:cNvSpPr/>
          <p:nvPr/>
        </p:nvSpPr>
        <p:spPr>
          <a:xfrm rot="19759472">
            <a:off x="821037" y="3531620"/>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3</a:t>
            </a:r>
          </a:p>
        </p:txBody>
      </p:sp>
      <p:sp>
        <p:nvSpPr>
          <p:cNvPr id="14" name="Right Arrow 7">
            <a:extLst>
              <a:ext uri="{FF2B5EF4-FFF2-40B4-BE49-F238E27FC236}">
                <a16:creationId xmlns="" xmlns:a16="http://schemas.microsoft.com/office/drawing/2014/main" id="{842698C9-7EBD-4EEF-A8D0-5C711E92A8F6}"/>
              </a:ext>
            </a:extLst>
          </p:cNvPr>
          <p:cNvSpPr/>
          <p:nvPr/>
        </p:nvSpPr>
        <p:spPr>
          <a:xfrm rot="18522639">
            <a:off x="2001355" y="3577262"/>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4</a:t>
            </a:r>
          </a:p>
        </p:txBody>
      </p:sp>
      <p:sp>
        <p:nvSpPr>
          <p:cNvPr id="10" name="Right Arrow 7">
            <a:extLst>
              <a:ext uri="{FF2B5EF4-FFF2-40B4-BE49-F238E27FC236}">
                <a16:creationId xmlns="" xmlns:a16="http://schemas.microsoft.com/office/drawing/2014/main" id="{842698C9-7EBD-4EEF-A8D0-5C711E92A8F6}"/>
              </a:ext>
            </a:extLst>
          </p:cNvPr>
          <p:cNvSpPr/>
          <p:nvPr/>
        </p:nvSpPr>
        <p:spPr>
          <a:xfrm rot="2033579">
            <a:off x="3020289" y="1845470"/>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5</a:t>
            </a: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40</a:t>
            </a:fld>
            <a:endParaRPr lang="en-US" dirty="0"/>
          </a:p>
        </p:txBody>
      </p:sp>
    </p:spTree>
    <p:extLst>
      <p:ext uri="{BB962C8B-B14F-4D97-AF65-F5344CB8AC3E}">
        <p14:creationId xmlns:p14="http://schemas.microsoft.com/office/powerpoint/2010/main" val="2512034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42975"/>
            <a:ext cx="5129213" cy="5057775"/>
          </a:xfrm>
          <a:prstGeom prst="rect">
            <a:avLst/>
          </a:prstGeom>
        </p:spPr>
      </p:pic>
      <p:sp>
        <p:nvSpPr>
          <p:cNvPr id="5" name="TextBox 4"/>
          <p:cNvSpPr txBox="1"/>
          <p:nvPr/>
        </p:nvSpPr>
        <p:spPr>
          <a:xfrm>
            <a:off x="5232400" y="1924735"/>
            <a:ext cx="3895319" cy="2839239"/>
          </a:xfrm>
          <a:prstGeom prst="rect">
            <a:avLst/>
          </a:prstGeom>
          <a:noFill/>
        </p:spPr>
        <p:txBody>
          <a:bodyPr wrap="square" rtlCol="0">
            <a:spAutoFit/>
          </a:bodyPr>
          <a:lstStyle/>
          <a:p>
            <a:pPr lvl="0">
              <a:defRPr/>
            </a:pPr>
            <a:r>
              <a:rPr lang="en-US" sz="1350" dirty="0">
                <a:solidFill>
                  <a:prstClr val="black"/>
                </a:solidFill>
              </a:rPr>
              <a:t>A new sheet should appear in your workbook that is named ANOVA (or whatever you named the new sheet in the previous step). This sheet contains your one-way ANOVA output.</a:t>
            </a:r>
          </a:p>
          <a:p>
            <a:pPr lvl="0">
              <a:defRPr/>
            </a:pPr>
            <a:endParaRPr lang="en-US" sz="750" dirty="0">
              <a:solidFill>
                <a:prstClr val="black"/>
              </a:solidFill>
            </a:endParaRPr>
          </a:p>
          <a:p>
            <a:pPr lvl="0">
              <a:defRPr/>
            </a:pPr>
            <a:r>
              <a:rPr lang="en-US" sz="1350" dirty="0">
                <a:solidFill>
                  <a:prstClr val="black"/>
                </a:solidFill>
              </a:rPr>
              <a:t>Note that the number of digits after the decimal point varies. Let’s make the number of digits after the decimal point consistent. </a:t>
            </a:r>
          </a:p>
          <a:p>
            <a:pPr lvl="0">
              <a:defRPr/>
            </a:pPr>
            <a:endParaRPr lang="en-US" sz="750" dirty="0">
              <a:solidFill>
                <a:prstClr val="black"/>
              </a:solidFill>
            </a:endParaRPr>
          </a:p>
          <a:p>
            <a:pPr lvl="0">
              <a:defRPr/>
            </a:pPr>
            <a:r>
              <a:rPr lang="en-US" sz="1350" dirty="0">
                <a:solidFill>
                  <a:prstClr val="black"/>
                </a:solidFill>
              </a:rPr>
              <a:t>Select all of the cells in the output.</a:t>
            </a:r>
          </a:p>
          <a:p>
            <a:pPr lvl="0">
              <a:defRPr/>
            </a:pPr>
            <a:endParaRPr lang="en-US" sz="750" dirty="0">
              <a:solidFill>
                <a:prstClr val="black"/>
              </a:solidFill>
            </a:endParaRPr>
          </a:p>
          <a:p>
            <a:pPr lvl="0">
              <a:defRPr/>
            </a:pPr>
            <a:r>
              <a:rPr lang="en-US" sz="1350" dirty="0">
                <a:solidFill>
                  <a:prstClr val="black"/>
                </a:solidFill>
              </a:rPr>
              <a:t>Click on the </a:t>
            </a:r>
            <a:r>
              <a:rPr lang="en-US" sz="1350" dirty="0">
                <a:solidFill>
                  <a:srgbClr val="0070C0"/>
                </a:solidFill>
              </a:rPr>
              <a:t>Home</a:t>
            </a:r>
            <a:r>
              <a:rPr lang="en-US" sz="1350" dirty="0">
                <a:solidFill>
                  <a:prstClr val="black"/>
                </a:solidFill>
              </a:rPr>
              <a:t> tab.</a:t>
            </a:r>
          </a:p>
          <a:p>
            <a:pPr lvl="0">
              <a:defRPr/>
            </a:pPr>
            <a:endParaRPr lang="en-US" sz="750" dirty="0">
              <a:solidFill>
                <a:prstClr val="black"/>
              </a:solidFill>
            </a:endParaRPr>
          </a:p>
          <a:p>
            <a:pPr lvl="0">
              <a:defRPr/>
            </a:pPr>
            <a:r>
              <a:rPr lang="en-US" sz="1350" dirty="0">
                <a:solidFill>
                  <a:prstClr val="black"/>
                </a:solidFill>
              </a:rPr>
              <a:t>Click the small box with the arrow in the </a:t>
            </a:r>
            <a:r>
              <a:rPr lang="en-US" sz="1350" dirty="0">
                <a:solidFill>
                  <a:srgbClr val="0070C0"/>
                </a:solidFill>
              </a:rPr>
              <a:t>Number</a:t>
            </a:r>
            <a:r>
              <a:rPr lang="en-US" sz="1350" dirty="0">
                <a:solidFill>
                  <a:prstClr val="black"/>
                </a:solidFill>
              </a:rPr>
              <a:t> section.</a:t>
            </a:r>
          </a:p>
        </p:txBody>
      </p:sp>
      <p:sp>
        <p:nvSpPr>
          <p:cNvPr id="6" name="Title 1"/>
          <p:cNvSpPr txBox="1">
            <a:spLocks/>
          </p:cNvSpPr>
          <p:nvPr/>
        </p:nvSpPr>
        <p:spPr>
          <a:xfrm>
            <a:off x="6403009" y="1070373"/>
            <a:ext cx="1836981"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39</a:t>
            </a:r>
          </a:p>
        </p:txBody>
      </p:sp>
      <p:sp>
        <p:nvSpPr>
          <p:cNvPr id="10" name="Right Arrow 9">
            <a:extLst>
              <a:ext uri="{FF2B5EF4-FFF2-40B4-BE49-F238E27FC236}">
                <a16:creationId xmlns="" xmlns:a16="http://schemas.microsoft.com/office/drawing/2014/main" id="{53B1BC83-7BAE-40EB-A9C1-97A06D4C5ABA}"/>
              </a:ext>
            </a:extLst>
          </p:cNvPr>
          <p:cNvSpPr/>
          <p:nvPr/>
        </p:nvSpPr>
        <p:spPr>
          <a:xfrm rot="12735839">
            <a:off x="2982703" y="1972467"/>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5" name="Right Arrow 7">
            <a:extLst>
              <a:ext uri="{FF2B5EF4-FFF2-40B4-BE49-F238E27FC236}">
                <a16:creationId xmlns="" xmlns:a16="http://schemas.microsoft.com/office/drawing/2014/main" id="{799FC5AC-CCAE-42A4-9CB0-027C2C706E8C}"/>
              </a:ext>
            </a:extLst>
          </p:cNvPr>
          <p:cNvSpPr/>
          <p:nvPr/>
        </p:nvSpPr>
        <p:spPr>
          <a:xfrm rot="12735839">
            <a:off x="642481" y="1348383"/>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41</a:t>
            </a:fld>
            <a:endParaRPr lang="en-US" dirty="0"/>
          </a:p>
        </p:txBody>
      </p:sp>
    </p:spTree>
    <p:extLst>
      <p:ext uri="{BB962C8B-B14F-4D97-AF65-F5344CB8AC3E}">
        <p14:creationId xmlns:p14="http://schemas.microsoft.com/office/powerpoint/2010/main" val="929468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35832"/>
            <a:ext cx="5129213" cy="5064919"/>
          </a:xfrm>
          <a:prstGeom prst="rect">
            <a:avLst/>
          </a:prstGeom>
        </p:spPr>
      </p:pic>
      <p:sp>
        <p:nvSpPr>
          <p:cNvPr id="5" name="TextBox 4"/>
          <p:cNvSpPr txBox="1"/>
          <p:nvPr/>
        </p:nvSpPr>
        <p:spPr>
          <a:xfrm>
            <a:off x="5232400" y="1940684"/>
            <a:ext cx="3895319" cy="1777410"/>
          </a:xfrm>
          <a:prstGeom prst="rect">
            <a:avLst/>
          </a:prstGeom>
          <a:noFill/>
        </p:spPr>
        <p:txBody>
          <a:bodyPr wrap="square" rtlCol="0">
            <a:spAutoFit/>
          </a:bodyPr>
          <a:lstStyle/>
          <a:p>
            <a:pPr lvl="0">
              <a:defRPr/>
            </a:pPr>
            <a:r>
              <a:rPr lang="en-US" sz="1350" dirty="0">
                <a:solidFill>
                  <a:prstClr val="black"/>
                </a:solidFill>
              </a:rPr>
              <a:t>In the </a:t>
            </a:r>
            <a:r>
              <a:rPr lang="en-US" sz="1350" dirty="0">
                <a:solidFill>
                  <a:srgbClr val="0070C0"/>
                </a:solidFill>
              </a:rPr>
              <a:t>Number</a:t>
            </a:r>
            <a:r>
              <a:rPr lang="en-US" sz="1350" dirty="0">
                <a:solidFill>
                  <a:prstClr val="black"/>
                </a:solidFill>
              </a:rPr>
              <a:t> tab of the </a:t>
            </a:r>
            <a:r>
              <a:rPr lang="en-US" sz="1350" dirty="0">
                <a:solidFill>
                  <a:srgbClr val="0070C0"/>
                </a:solidFill>
              </a:rPr>
              <a:t>Format Cells </a:t>
            </a:r>
            <a:r>
              <a:rPr lang="en-US" sz="1350" dirty="0">
                <a:solidFill>
                  <a:prstClr val="black"/>
                </a:solidFill>
              </a:rPr>
              <a:t>window, click </a:t>
            </a:r>
            <a:r>
              <a:rPr lang="en-US" sz="1350" dirty="0">
                <a:solidFill>
                  <a:srgbClr val="0070C0"/>
                </a:solidFill>
              </a:rPr>
              <a:t>Custom</a:t>
            </a:r>
            <a:r>
              <a:rPr lang="en-US" sz="1350" dirty="0">
                <a:solidFill>
                  <a:prstClr val="black"/>
                </a:solidFill>
              </a:rPr>
              <a:t> from the </a:t>
            </a:r>
            <a:r>
              <a:rPr lang="en-US" sz="1350" dirty="0">
                <a:solidFill>
                  <a:srgbClr val="0070C0"/>
                </a:solidFill>
              </a:rPr>
              <a:t>Category:</a:t>
            </a:r>
            <a:r>
              <a:rPr lang="en-US" sz="1350" dirty="0">
                <a:solidFill>
                  <a:prstClr val="black"/>
                </a:solidFill>
              </a:rPr>
              <a:t> list. </a:t>
            </a:r>
          </a:p>
          <a:p>
            <a:pPr lvl="0">
              <a:defRPr/>
            </a:pPr>
            <a:endParaRPr lang="en-US" sz="750" dirty="0">
              <a:solidFill>
                <a:prstClr val="black"/>
              </a:solidFill>
            </a:endParaRPr>
          </a:p>
          <a:p>
            <a:pPr lvl="0">
              <a:defRPr/>
            </a:pPr>
            <a:r>
              <a:rPr lang="en-US" sz="1350" dirty="0">
                <a:solidFill>
                  <a:prstClr val="black"/>
                </a:solidFill>
              </a:rPr>
              <a:t>In the field under </a:t>
            </a:r>
            <a:r>
              <a:rPr lang="en-US" sz="1350" dirty="0">
                <a:solidFill>
                  <a:srgbClr val="0070C0"/>
                </a:solidFill>
              </a:rPr>
              <a:t>Type:</a:t>
            </a:r>
            <a:r>
              <a:rPr lang="en-US" sz="1350" dirty="0">
                <a:solidFill>
                  <a:prstClr val="black"/>
                </a:solidFill>
              </a:rPr>
              <a:t>, enter the following format .000 to designate that you do not want a zero before the decimal point and only want three zeroes after the decimal point.  </a:t>
            </a:r>
          </a:p>
          <a:p>
            <a:pPr lvl="0">
              <a:defRPr/>
            </a:pPr>
            <a:endParaRPr lang="en-US" sz="750" dirty="0">
              <a:solidFill>
                <a:prstClr val="black"/>
              </a:solidFill>
            </a:endParaRPr>
          </a:p>
          <a:p>
            <a:pPr lvl="0">
              <a:defRPr/>
            </a:pPr>
            <a:r>
              <a:rPr lang="en-US" sz="1350" dirty="0">
                <a:solidFill>
                  <a:prstClr val="black"/>
                </a:solidFill>
              </a:rPr>
              <a:t>Click </a:t>
            </a:r>
            <a:r>
              <a:rPr lang="en-US" sz="1350" dirty="0">
                <a:solidFill>
                  <a:srgbClr val="0070C0"/>
                </a:solidFill>
              </a:rPr>
              <a:t>OK</a:t>
            </a:r>
            <a:r>
              <a:rPr lang="en-US" sz="1350" dirty="0">
                <a:solidFill>
                  <a:prstClr val="black"/>
                </a:solidFill>
              </a:rPr>
              <a:t>.</a:t>
            </a:r>
          </a:p>
        </p:txBody>
      </p:sp>
      <p:sp>
        <p:nvSpPr>
          <p:cNvPr id="6" name="Title 1"/>
          <p:cNvSpPr txBox="1">
            <a:spLocks/>
          </p:cNvSpPr>
          <p:nvPr/>
        </p:nvSpPr>
        <p:spPr>
          <a:xfrm>
            <a:off x="6403009" y="1070373"/>
            <a:ext cx="1857763"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40</a:t>
            </a:r>
          </a:p>
        </p:txBody>
      </p:sp>
      <p:sp>
        <p:nvSpPr>
          <p:cNvPr id="8" name="Right Arrow 7">
            <a:extLst>
              <a:ext uri="{FF2B5EF4-FFF2-40B4-BE49-F238E27FC236}">
                <a16:creationId xmlns="" xmlns:a16="http://schemas.microsoft.com/office/drawing/2014/main" id="{53B1BC83-7BAE-40EB-A9C1-97A06D4C5ABA}"/>
              </a:ext>
            </a:extLst>
          </p:cNvPr>
          <p:cNvSpPr/>
          <p:nvPr/>
        </p:nvSpPr>
        <p:spPr>
          <a:xfrm rot="12735839">
            <a:off x="2057540" y="232414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9" name="Right Arrow 7">
            <a:extLst>
              <a:ext uri="{FF2B5EF4-FFF2-40B4-BE49-F238E27FC236}">
                <a16:creationId xmlns="" xmlns:a16="http://schemas.microsoft.com/office/drawing/2014/main" id="{799FC5AC-CCAE-42A4-9CB0-027C2C706E8C}"/>
              </a:ext>
            </a:extLst>
          </p:cNvPr>
          <p:cNvSpPr/>
          <p:nvPr/>
        </p:nvSpPr>
        <p:spPr>
          <a:xfrm rot="20162219">
            <a:off x="259041" y="2842950"/>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1" name="Right Arrow 7">
            <a:extLst>
              <a:ext uri="{FF2B5EF4-FFF2-40B4-BE49-F238E27FC236}">
                <a16:creationId xmlns="" xmlns:a16="http://schemas.microsoft.com/office/drawing/2014/main" id="{1D82984C-2AC4-4A7B-A837-2C4E78AE0781}"/>
              </a:ext>
            </a:extLst>
          </p:cNvPr>
          <p:cNvSpPr/>
          <p:nvPr/>
        </p:nvSpPr>
        <p:spPr>
          <a:xfrm rot="2586868">
            <a:off x="3016663" y="3952158"/>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42</a:t>
            </a:fld>
            <a:endParaRPr lang="en-US" dirty="0"/>
          </a:p>
        </p:txBody>
      </p:sp>
    </p:spTree>
    <p:extLst>
      <p:ext uri="{BB962C8B-B14F-4D97-AF65-F5344CB8AC3E}">
        <p14:creationId xmlns:p14="http://schemas.microsoft.com/office/powerpoint/2010/main" val="402087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42975"/>
            <a:ext cx="5129213" cy="5057775"/>
          </a:xfrm>
          <a:prstGeom prst="rect">
            <a:avLst/>
          </a:prstGeom>
        </p:spPr>
      </p:pic>
      <p:sp>
        <p:nvSpPr>
          <p:cNvPr id="5" name="TextBox 4"/>
          <p:cNvSpPr txBox="1"/>
          <p:nvPr/>
        </p:nvSpPr>
        <p:spPr>
          <a:xfrm>
            <a:off x="5232400" y="1924735"/>
            <a:ext cx="3895319" cy="1131079"/>
          </a:xfrm>
          <a:prstGeom prst="rect">
            <a:avLst/>
          </a:prstGeom>
          <a:noFill/>
        </p:spPr>
        <p:txBody>
          <a:bodyPr wrap="square" rtlCol="0">
            <a:spAutoFit/>
          </a:bodyPr>
          <a:lstStyle/>
          <a:p>
            <a:pPr lvl="0">
              <a:defRPr/>
            </a:pPr>
            <a:r>
              <a:rPr lang="en-US" sz="1350" dirty="0">
                <a:solidFill>
                  <a:prstClr val="black"/>
                </a:solidFill>
              </a:rPr>
              <a:t>Note that the mean (average) of assignment satisfaction for Canada, Spain, and Turkey is 3.728, 3.822, and 3.898, respectively. Now the question becomes this: Do differences between these three means exist?</a:t>
            </a:r>
          </a:p>
        </p:txBody>
      </p:sp>
      <p:sp>
        <p:nvSpPr>
          <p:cNvPr id="6" name="Title 1"/>
          <p:cNvSpPr txBox="1">
            <a:spLocks/>
          </p:cNvSpPr>
          <p:nvPr/>
        </p:nvSpPr>
        <p:spPr>
          <a:xfrm>
            <a:off x="6403009" y="1070373"/>
            <a:ext cx="1816199"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41</a:t>
            </a:r>
          </a:p>
        </p:txBody>
      </p:sp>
      <p:sp>
        <p:nvSpPr>
          <p:cNvPr id="10" name="Right Arrow 9">
            <a:extLst>
              <a:ext uri="{FF2B5EF4-FFF2-40B4-BE49-F238E27FC236}">
                <a16:creationId xmlns="" xmlns:a16="http://schemas.microsoft.com/office/drawing/2014/main" id="{53B1BC83-7BAE-40EB-A9C1-97A06D4C5ABA}"/>
              </a:ext>
            </a:extLst>
          </p:cNvPr>
          <p:cNvSpPr/>
          <p:nvPr/>
        </p:nvSpPr>
        <p:spPr>
          <a:xfrm rot="3417632">
            <a:off x="1813873" y="2453988"/>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43</a:t>
            </a:fld>
            <a:endParaRPr lang="en-US" dirty="0"/>
          </a:p>
        </p:txBody>
      </p:sp>
    </p:spTree>
    <p:extLst>
      <p:ext uri="{BB962C8B-B14F-4D97-AF65-F5344CB8AC3E}">
        <p14:creationId xmlns:p14="http://schemas.microsoft.com/office/powerpoint/2010/main" val="470815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42975"/>
            <a:ext cx="5129213" cy="5057775"/>
          </a:xfrm>
          <a:prstGeom prst="rect">
            <a:avLst/>
          </a:prstGeom>
        </p:spPr>
      </p:pic>
      <p:sp>
        <p:nvSpPr>
          <p:cNvPr id="5" name="TextBox 4"/>
          <p:cNvSpPr txBox="1"/>
          <p:nvPr/>
        </p:nvSpPr>
        <p:spPr>
          <a:xfrm>
            <a:off x="5232400" y="1924735"/>
            <a:ext cx="3895319" cy="3531736"/>
          </a:xfrm>
          <a:prstGeom prst="rect">
            <a:avLst/>
          </a:prstGeom>
          <a:noFill/>
        </p:spPr>
        <p:txBody>
          <a:bodyPr wrap="square" rtlCol="0">
            <a:spAutoFit/>
          </a:bodyPr>
          <a:lstStyle/>
          <a:p>
            <a:pPr lvl="0">
              <a:defRPr/>
            </a:pPr>
            <a:r>
              <a:rPr lang="en-US" sz="1350" dirty="0">
                <a:solidFill>
                  <a:prstClr val="black"/>
                </a:solidFill>
              </a:rPr>
              <a:t>Under the </a:t>
            </a:r>
            <a:r>
              <a:rPr lang="en-US" sz="1350" dirty="0">
                <a:solidFill>
                  <a:srgbClr val="0070C0"/>
                </a:solidFill>
              </a:rPr>
              <a:t>P-value</a:t>
            </a:r>
            <a:r>
              <a:rPr lang="en-US" sz="1350" dirty="0">
                <a:solidFill>
                  <a:prstClr val="black"/>
                </a:solidFill>
              </a:rPr>
              <a:t> column, we see the value .906, which is our </a:t>
            </a:r>
            <a:r>
              <a:rPr lang="en-US" sz="1350" i="1" dirty="0">
                <a:solidFill>
                  <a:prstClr val="black"/>
                </a:solidFill>
              </a:rPr>
              <a:t>p</a:t>
            </a:r>
            <a:r>
              <a:rPr lang="en-US" sz="1350" dirty="0">
                <a:solidFill>
                  <a:prstClr val="black"/>
                </a:solidFill>
              </a:rPr>
              <a:t> value (that corresponds to the </a:t>
            </a:r>
            <a:r>
              <a:rPr lang="en-US" sz="1350" i="1" dirty="0" smtClean="0">
                <a:solidFill>
                  <a:prstClr val="black"/>
                </a:solidFill>
              </a:rPr>
              <a:t>F </a:t>
            </a:r>
            <a:r>
              <a:rPr lang="en-US" sz="1350" dirty="0" smtClean="0">
                <a:solidFill>
                  <a:prstClr val="black"/>
                </a:solidFill>
              </a:rPr>
              <a:t>statistic </a:t>
            </a:r>
            <a:r>
              <a:rPr lang="en-US" sz="1350" dirty="0">
                <a:solidFill>
                  <a:prstClr val="black"/>
                </a:solidFill>
              </a:rPr>
              <a:t>[</a:t>
            </a:r>
            <a:r>
              <a:rPr lang="en-US" sz="1350" dirty="0">
                <a:solidFill>
                  <a:srgbClr val="0070C0"/>
                </a:solidFill>
              </a:rPr>
              <a:t>F</a:t>
            </a:r>
            <a:r>
              <a:rPr lang="en-US" sz="1350" dirty="0">
                <a:solidFill>
                  <a:prstClr val="black"/>
                </a:solidFill>
              </a:rPr>
              <a:t>] and degrees of freedom [</a:t>
            </a:r>
            <a:r>
              <a:rPr lang="en-US" sz="1350" dirty="0">
                <a:solidFill>
                  <a:srgbClr val="0070C0"/>
                </a:solidFill>
              </a:rPr>
              <a:t>df</a:t>
            </a:r>
            <a:r>
              <a:rPr lang="en-US" sz="1350" dirty="0">
                <a:solidFill>
                  <a:prstClr val="black"/>
                </a:solidFill>
              </a:rPr>
              <a:t>] that appear earlier in the table). Because the </a:t>
            </a:r>
            <a:r>
              <a:rPr lang="en-US" sz="1350" i="1" dirty="0">
                <a:solidFill>
                  <a:prstClr val="black"/>
                </a:solidFill>
              </a:rPr>
              <a:t>p</a:t>
            </a:r>
            <a:r>
              <a:rPr lang="en-US" sz="1350" dirty="0">
                <a:solidFill>
                  <a:prstClr val="black"/>
                </a:solidFill>
              </a:rPr>
              <a:t> value is equal to or greater than the conventional </a:t>
            </a:r>
            <a:r>
              <a:rPr lang="en-US" sz="1350" dirty="0" smtClean="0">
                <a:solidFill>
                  <a:prstClr val="black"/>
                </a:solidFill>
              </a:rPr>
              <a:t>two-tailed </a:t>
            </a:r>
            <a:r>
              <a:rPr lang="en-US" sz="1350" dirty="0">
                <a:solidFill>
                  <a:prstClr val="black"/>
                </a:solidFill>
              </a:rPr>
              <a:t>cutoff </a:t>
            </a:r>
            <a:r>
              <a:rPr lang="en-US" sz="1350" dirty="0" smtClean="0">
                <a:solidFill>
                  <a:prstClr val="black"/>
                </a:solidFill>
              </a:rPr>
              <a:t>(</a:t>
            </a:r>
            <a:r>
              <a:rPr lang="en-US" sz="1350" dirty="0" smtClean="0">
                <a:solidFill>
                  <a:prstClr val="black"/>
                </a:solidFill>
                <a:sym typeface="Symbol" panose="05050102010706020507" pitchFamily="18" charset="2"/>
              </a:rPr>
              <a:t></a:t>
            </a:r>
            <a:r>
              <a:rPr lang="en-US" sz="1350" dirty="0" smtClean="0">
                <a:solidFill>
                  <a:prstClr val="black"/>
                </a:solidFill>
              </a:rPr>
              <a:t> </a:t>
            </a:r>
            <a:r>
              <a:rPr lang="en-US" sz="1350" dirty="0">
                <a:solidFill>
                  <a:prstClr val="black"/>
                </a:solidFill>
              </a:rPr>
              <a:t>level) of .05, we can treat the aforementioned difference in means as </a:t>
            </a:r>
            <a:r>
              <a:rPr lang="en-US" sz="1350" i="1" dirty="0">
                <a:solidFill>
                  <a:prstClr val="black"/>
                </a:solidFill>
              </a:rPr>
              <a:t>not</a:t>
            </a:r>
            <a:r>
              <a:rPr lang="en-US" sz="1350" dirty="0">
                <a:solidFill>
                  <a:prstClr val="black"/>
                </a:solidFill>
              </a:rPr>
              <a:t> statistically significant. If the </a:t>
            </a:r>
            <a:r>
              <a:rPr lang="en-US" sz="1350" i="1" dirty="0">
                <a:solidFill>
                  <a:prstClr val="black"/>
                </a:solidFill>
              </a:rPr>
              <a:t>p</a:t>
            </a:r>
            <a:r>
              <a:rPr lang="en-US" sz="1350" dirty="0">
                <a:solidFill>
                  <a:prstClr val="black"/>
                </a:solidFill>
              </a:rPr>
              <a:t> value were less than .05, then we would assume significant differences between the means, and then we could run independent-samples </a:t>
            </a:r>
            <a:r>
              <a:rPr lang="en-US" sz="1350" i="1" dirty="0" smtClean="0">
                <a:solidFill>
                  <a:prstClr val="black"/>
                </a:solidFill>
              </a:rPr>
              <a:t>t </a:t>
            </a:r>
            <a:r>
              <a:rPr lang="en-US" sz="1350" dirty="0" smtClean="0">
                <a:solidFill>
                  <a:prstClr val="black"/>
                </a:solidFill>
              </a:rPr>
              <a:t>tests </a:t>
            </a:r>
            <a:r>
              <a:rPr lang="en-US" sz="1350" dirty="0">
                <a:solidFill>
                  <a:prstClr val="black"/>
                </a:solidFill>
              </a:rPr>
              <a:t>to compare each pair of means (e.g., Turkey vs. Canada, Turkey vs. Spain, Spain vs. Canada).</a:t>
            </a:r>
          </a:p>
          <a:p>
            <a:pPr lvl="0">
              <a:defRPr/>
            </a:pPr>
            <a:endParaRPr lang="en-US" sz="750" dirty="0">
              <a:solidFill>
                <a:prstClr val="black"/>
              </a:solidFill>
            </a:endParaRPr>
          </a:p>
          <a:p>
            <a:pPr lvl="0">
              <a:defRPr/>
            </a:pPr>
            <a:r>
              <a:rPr lang="en-US" sz="1350" dirty="0">
                <a:solidFill>
                  <a:prstClr val="black"/>
                </a:solidFill>
              </a:rPr>
              <a:t>With the present data, however, we did </a:t>
            </a:r>
            <a:r>
              <a:rPr lang="en-US" sz="1350" i="1" dirty="0">
                <a:solidFill>
                  <a:prstClr val="black"/>
                </a:solidFill>
              </a:rPr>
              <a:t>not</a:t>
            </a:r>
            <a:r>
              <a:rPr lang="en-US" sz="1350" dirty="0">
                <a:solidFill>
                  <a:prstClr val="black"/>
                </a:solidFill>
              </a:rPr>
              <a:t> find statistically significant differences in assignment satisfaction across the three locations.</a:t>
            </a:r>
          </a:p>
        </p:txBody>
      </p:sp>
      <p:sp>
        <p:nvSpPr>
          <p:cNvPr id="6" name="Title 1"/>
          <p:cNvSpPr txBox="1">
            <a:spLocks/>
          </p:cNvSpPr>
          <p:nvPr/>
        </p:nvSpPr>
        <p:spPr>
          <a:xfrm>
            <a:off x="6403010" y="1070373"/>
            <a:ext cx="1868154"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42</a:t>
            </a:r>
          </a:p>
        </p:txBody>
      </p:sp>
      <p:sp>
        <p:nvSpPr>
          <p:cNvPr id="12" name="Right Arrow 7">
            <a:extLst>
              <a:ext uri="{FF2B5EF4-FFF2-40B4-BE49-F238E27FC236}">
                <a16:creationId xmlns="" xmlns:a16="http://schemas.microsoft.com/office/drawing/2014/main" id="{1D82984C-2AC4-4A7B-A837-2C4E78AE0781}"/>
              </a:ext>
            </a:extLst>
          </p:cNvPr>
          <p:cNvSpPr/>
          <p:nvPr/>
        </p:nvSpPr>
        <p:spPr>
          <a:xfrm rot="14237274">
            <a:off x="3168803" y="433741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44</a:t>
            </a:fld>
            <a:endParaRPr lang="en-US" dirty="0"/>
          </a:p>
        </p:txBody>
      </p:sp>
    </p:spTree>
    <p:extLst>
      <p:ext uri="{BB962C8B-B14F-4D97-AF65-F5344CB8AC3E}">
        <p14:creationId xmlns:p14="http://schemas.microsoft.com/office/powerpoint/2010/main" val="277574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chemeClr val="accent5">
                    <a:lumMod val="75000"/>
                  </a:schemeClr>
                </a:solidFill>
              </a:rPr>
              <a:t>Questions</a:t>
            </a:r>
          </a:p>
        </p:txBody>
      </p:sp>
      <p:sp>
        <p:nvSpPr>
          <p:cNvPr id="3" name="Content Placeholder 2"/>
          <p:cNvSpPr>
            <a:spLocks noGrp="1"/>
          </p:cNvSpPr>
          <p:nvPr>
            <p:ph idx="1"/>
          </p:nvPr>
        </p:nvSpPr>
        <p:spPr>
          <a:xfrm>
            <a:off x="266700" y="2101847"/>
            <a:ext cx="8629650" cy="3962400"/>
          </a:xfrm>
        </p:spPr>
        <p:txBody>
          <a:bodyPr>
            <a:normAutofit fontScale="70000" lnSpcReduction="20000"/>
          </a:bodyPr>
          <a:lstStyle/>
          <a:p>
            <a:pPr marL="0" indent="0">
              <a:buNone/>
            </a:pPr>
            <a:r>
              <a:rPr lang="en-US" dirty="0"/>
              <a:t>You just learned how to identify which factors/variables are associated with expatriate assignment satisfaction by using a simple linear regression analysis, an independent-samples </a:t>
            </a:r>
            <a:r>
              <a:rPr lang="en-US" i="1" dirty="0" smtClean="0"/>
              <a:t>t</a:t>
            </a:r>
            <a:r>
              <a:rPr lang="en-US" dirty="0"/>
              <a:t> </a:t>
            </a:r>
            <a:r>
              <a:rPr lang="en-US" dirty="0" smtClean="0"/>
              <a:t>test</a:t>
            </a:r>
            <a:r>
              <a:rPr lang="en-US" dirty="0"/>
              <a:t>, and a one-way analysis of variance (ANOVA). Now, imagine that you work for multinational technology firm with multiple locations around the world. Using data found in the “Practice” sheet of the Excel workbook, do and respond to the following:</a:t>
            </a:r>
          </a:p>
          <a:p>
            <a:pPr marL="0" indent="0">
              <a:buNone/>
            </a:pPr>
            <a:endParaRPr lang="en-US" sz="825" dirty="0"/>
          </a:p>
          <a:p>
            <a:pPr marL="385763" indent="-385763">
              <a:buAutoNum type="arabicPeriod"/>
            </a:pPr>
            <a:r>
              <a:rPr lang="en-US" dirty="0"/>
              <a:t>Run the same analyses that you ran in the tutorial on this new </a:t>
            </a:r>
            <a:r>
              <a:rPr lang="en-US" dirty="0" smtClean="0"/>
              <a:t>data set</a:t>
            </a:r>
            <a:r>
              <a:rPr lang="en-US" dirty="0"/>
              <a:t>. What factors/variables are associated with satisfaction with expatriate assignment in this multinational technology firm?</a:t>
            </a:r>
          </a:p>
          <a:p>
            <a:pPr marL="385763" indent="-385763">
              <a:buAutoNum type="arabicPeriod"/>
            </a:pPr>
            <a:r>
              <a:rPr lang="en-US" dirty="0"/>
              <a:t>Based on your findings, what do you recommend that the firm do to improve expatriate assignment satisfaction? Why?</a:t>
            </a:r>
          </a:p>
        </p:txBody>
      </p:sp>
      <p:sp>
        <p:nvSpPr>
          <p:cNvPr id="5" name="Footer Placeholder 4"/>
          <p:cNvSpPr>
            <a:spLocks noGrp="1"/>
          </p:cNvSpPr>
          <p:nvPr>
            <p:ph type="ftr" sz="quarter" idx="10"/>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p:cNvSpPr>
            <a:spLocks noGrp="1"/>
          </p:cNvSpPr>
          <p:nvPr>
            <p:ph type="sldNum" sz="quarter" idx="11"/>
          </p:nvPr>
        </p:nvSpPr>
        <p:spPr/>
        <p:txBody>
          <a:bodyPr/>
          <a:lstStyle/>
          <a:p>
            <a:fld id="{36AF09C5-D76C-4469-9022-20CD3FB43967}" type="slidenum">
              <a:rPr lang="en-US" smtClean="0"/>
              <a:t>45</a:t>
            </a:fld>
            <a:endParaRPr lang="en-US" dirty="0"/>
          </a:p>
        </p:txBody>
      </p:sp>
    </p:spTree>
    <p:extLst>
      <p:ext uri="{BB962C8B-B14F-4D97-AF65-F5344CB8AC3E}">
        <p14:creationId xmlns:p14="http://schemas.microsoft.com/office/powerpoint/2010/main" val="1382707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42975"/>
            <a:ext cx="4207669" cy="5057775"/>
          </a:xfrm>
          <a:prstGeom prst="rect">
            <a:avLst/>
          </a:prstGeom>
        </p:spPr>
      </p:pic>
      <p:sp>
        <p:nvSpPr>
          <p:cNvPr id="5" name="TextBox 4"/>
          <p:cNvSpPr txBox="1"/>
          <p:nvPr/>
        </p:nvSpPr>
        <p:spPr>
          <a:xfrm>
            <a:off x="4470400" y="1924735"/>
            <a:ext cx="4657320" cy="300082"/>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Select </a:t>
            </a:r>
            <a:r>
              <a:rPr lang="en-US" sz="1350" dirty="0">
                <a:solidFill>
                  <a:srgbClr val="0070C0"/>
                </a:solidFill>
                <a:latin typeface="Calibri" panose="020F0502020204030204"/>
              </a:rPr>
              <a:t>Options</a:t>
            </a:r>
            <a:r>
              <a:rPr lang="en-US" sz="1350" dirty="0">
                <a:solidFill>
                  <a:prstClr val="black"/>
                </a:solidFill>
                <a:latin typeface="Calibri" panose="020F0502020204030204"/>
              </a:rPr>
              <a:t>.</a:t>
            </a:r>
          </a:p>
        </p:txBody>
      </p:sp>
      <p:sp>
        <p:nvSpPr>
          <p:cNvPr id="6" name="Title 1"/>
          <p:cNvSpPr txBox="1">
            <a:spLocks/>
          </p:cNvSpPr>
          <p:nvPr/>
        </p:nvSpPr>
        <p:spPr>
          <a:xfrm>
            <a:off x="5954463" y="1070372"/>
            <a:ext cx="1526991"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3</a:t>
            </a:r>
          </a:p>
        </p:txBody>
      </p:sp>
      <p:sp>
        <p:nvSpPr>
          <p:cNvPr id="7" name="Right Arrow 7">
            <a:extLst>
              <a:ext uri="{FF2B5EF4-FFF2-40B4-BE49-F238E27FC236}">
                <a16:creationId xmlns="" xmlns:a16="http://schemas.microsoft.com/office/drawing/2014/main" id="{742A016D-6EF3-4097-96F1-119C355769E6}"/>
              </a:ext>
            </a:extLst>
          </p:cNvPr>
          <p:cNvSpPr/>
          <p:nvPr/>
        </p:nvSpPr>
        <p:spPr>
          <a:xfrm rot="8836228">
            <a:off x="452383" y="4382578"/>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5</a:t>
            </a:fld>
            <a:endParaRPr lang="en-US" dirty="0"/>
          </a:p>
        </p:txBody>
      </p:sp>
    </p:spTree>
    <p:extLst>
      <p:ext uri="{BB962C8B-B14F-4D97-AF65-F5344CB8AC3E}">
        <p14:creationId xmlns:p14="http://schemas.microsoft.com/office/powerpoint/2010/main" val="1849760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57287"/>
            <a:ext cx="4207669" cy="4843463"/>
          </a:xfrm>
          <a:prstGeom prst="rect">
            <a:avLst/>
          </a:prstGeom>
        </p:spPr>
      </p:pic>
      <p:sp>
        <p:nvSpPr>
          <p:cNvPr id="5" name="TextBox 4"/>
          <p:cNvSpPr txBox="1"/>
          <p:nvPr/>
        </p:nvSpPr>
        <p:spPr>
          <a:xfrm>
            <a:off x="4470400" y="1924735"/>
            <a:ext cx="4657320" cy="2192908"/>
          </a:xfrm>
          <a:prstGeom prst="rect">
            <a:avLst/>
          </a:prstGeom>
          <a:noFill/>
        </p:spPr>
        <p:txBody>
          <a:bodyPr wrap="square" rtlCol="0">
            <a:spAutoFit/>
          </a:bodyPr>
          <a:lstStyle/>
          <a:p>
            <a:pPr lvl="0">
              <a:defRPr/>
            </a:pPr>
            <a:r>
              <a:rPr lang="en-US" sz="1350" dirty="0">
                <a:solidFill>
                  <a:prstClr val="black"/>
                </a:solidFill>
              </a:rPr>
              <a:t>When the </a:t>
            </a:r>
            <a:r>
              <a:rPr lang="en-US" sz="1350" dirty="0">
                <a:solidFill>
                  <a:srgbClr val="0070C0"/>
                </a:solidFill>
              </a:rPr>
              <a:t>Excel Options </a:t>
            </a:r>
            <a:r>
              <a:rPr lang="en-US" sz="1350" dirty="0">
                <a:solidFill>
                  <a:prstClr val="black"/>
                </a:solidFill>
              </a:rPr>
              <a:t>window opens, select the </a:t>
            </a:r>
            <a:r>
              <a:rPr lang="en-US" sz="1350" dirty="0">
                <a:solidFill>
                  <a:srgbClr val="0070C0"/>
                </a:solidFill>
              </a:rPr>
              <a:t>Add-Ins</a:t>
            </a:r>
            <a:r>
              <a:rPr lang="en-US" sz="1350" dirty="0">
                <a:solidFill>
                  <a:prstClr val="black"/>
                </a:solidFill>
              </a:rPr>
              <a:t> tab on the left, and then select the </a:t>
            </a:r>
            <a:r>
              <a:rPr lang="en-US" sz="1350" dirty="0">
                <a:solidFill>
                  <a:srgbClr val="0070C0"/>
                </a:solidFill>
              </a:rPr>
              <a:t>Analysis ToolPak </a:t>
            </a:r>
            <a:r>
              <a:rPr lang="en-US" sz="1350" dirty="0">
                <a:solidFill>
                  <a:prstClr val="black"/>
                </a:solidFill>
              </a:rPr>
              <a:t>in the </a:t>
            </a:r>
            <a:r>
              <a:rPr lang="en-US" sz="1350" dirty="0">
                <a:solidFill>
                  <a:srgbClr val="0070C0"/>
                </a:solidFill>
              </a:rPr>
              <a:t>Excel</a:t>
            </a:r>
            <a:r>
              <a:rPr lang="en-US" sz="1350" dirty="0">
                <a:solidFill>
                  <a:prstClr val="black"/>
                </a:solidFill>
              </a:rPr>
              <a:t> </a:t>
            </a:r>
            <a:r>
              <a:rPr lang="en-US" sz="1350" dirty="0">
                <a:solidFill>
                  <a:srgbClr val="0070C0"/>
                </a:solidFill>
              </a:rPr>
              <a:t>Add-Ins </a:t>
            </a:r>
            <a:r>
              <a:rPr lang="en-US" sz="1350" dirty="0">
                <a:solidFill>
                  <a:prstClr val="black"/>
                </a:solidFill>
              </a:rPr>
              <a:t>list, which appears next </a:t>
            </a:r>
            <a:r>
              <a:rPr lang="en-US" sz="1350" dirty="0" smtClean="0">
                <a:solidFill>
                  <a:prstClr val="black"/>
                </a:solidFill>
              </a:rPr>
              <a:t>to </a:t>
            </a:r>
            <a:r>
              <a:rPr lang="en-US" sz="1350" dirty="0" smtClean="0">
                <a:solidFill>
                  <a:srgbClr val="0070C0"/>
                </a:solidFill>
              </a:rPr>
              <a:t>Manage</a:t>
            </a:r>
            <a:r>
              <a:rPr lang="en-US" sz="1350" dirty="0" smtClean="0">
                <a:solidFill>
                  <a:prstClr val="black"/>
                </a:solidFill>
              </a:rPr>
              <a:t> </a:t>
            </a:r>
            <a:r>
              <a:rPr lang="en-US" sz="1350" dirty="0">
                <a:solidFill>
                  <a:prstClr val="black"/>
                </a:solidFill>
              </a:rPr>
              <a:t>at the bottom of the window, and click </a:t>
            </a:r>
            <a:r>
              <a:rPr lang="en-US" sz="1350" dirty="0">
                <a:solidFill>
                  <a:srgbClr val="0070C0"/>
                </a:solidFill>
              </a:rPr>
              <a:t>Go…</a:t>
            </a:r>
            <a:r>
              <a:rPr lang="en-US" sz="1350" dirty="0">
                <a:solidFill>
                  <a:prstClr val="black"/>
                </a:solidFill>
              </a:rPr>
              <a:t>. A window will open, and simply check the box next to </a:t>
            </a:r>
            <a:r>
              <a:rPr lang="en-US" sz="1350" dirty="0">
                <a:solidFill>
                  <a:srgbClr val="0070C0"/>
                </a:solidFill>
              </a:rPr>
              <a:t>Analysis ToolPak</a:t>
            </a:r>
            <a:r>
              <a:rPr lang="en-US" sz="1350" dirty="0">
                <a:solidFill>
                  <a:prstClr val="black"/>
                </a:solidFill>
              </a:rPr>
              <a:t>.</a:t>
            </a:r>
          </a:p>
          <a:p>
            <a:pPr lvl="0">
              <a:defRPr/>
            </a:pPr>
            <a:endParaRPr lang="en-US" sz="750" dirty="0">
              <a:solidFill>
                <a:prstClr val="black"/>
              </a:solidFill>
            </a:endParaRPr>
          </a:p>
          <a:p>
            <a:pPr lvl="0">
              <a:defRPr/>
            </a:pPr>
            <a:r>
              <a:rPr lang="en-US" sz="1350" dirty="0">
                <a:solidFill>
                  <a:prstClr val="black"/>
                </a:solidFill>
              </a:rPr>
              <a:t>If you already have the Analysis ToolPak application activated, it will appear in the </a:t>
            </a:r>
            <a:r>
              <a:rPr lang="en-US" sz="1350" dirty="0">
                <a:solidFill>
                  <a:srgbClr val="0070C0"/>
                </a:solidFill>
              </a:rPr>
              <a:t>Active Application Add-ins </a:t>
            </a:r>
            <a:r>
              <a:rPr lang="en-US" sz="1350" dirty="0">
                <a:solidFill>
                  <a:prstClr val="black"/>
                </a:solidFill>
              </a:rPr>
              <a:t>list, as shown in the image.</a:t>
            </a:r>
          </a:p>
          <a:p>
            <a:pPr lvl="0">
              <a:defRPr/>
            </a:pPr>
            <a:endParaRPr lang="en-US" sz="750" dirty="0">
              <a:solidFill>
                <a:prstClr val="black"/>
              </a:solidFill>
            </a:endParaRPr>
          </a:p>
          <a:p>
            <a:pPr lvl="0">
              <a:defRPr/>
            </a:pPr>
            <a:r>
              <a:rPr lang="en-US" sz="1350" dirty="0">
                <a:solidFill>
                  <a:prstClr val="black"/>
                </a:solidFill>
              </a:rPr>
              <a:t>Click </a:t>
            </a:r>
            <a:r>
              <a:rPr lang="en-US" sz="1350" dirty="0">
                <a:solidFill>
                  <a:srgbClr val="0070C0"/>
                </a:solidFill>
              </a:rPr>
              <a:t>OK</a:t>
            </a:r>
            <a:r>
              <a:rPr lang="en-US" sz="1350" dirty="0">
                <a:solidFill>
                  <a:prstClr val="black"/>
                </a:solidFill>
              </a:rPr>
              <a:t>.</a:t>
            </a:r>
          </a:p>
        </p:txBody>
      </p:sp>
      <p:sp>
        <p:nvSpPr>
          <p:cNvPr id="6" name="Title 1"/>
          <p:cNvSpPr txBox="1">
            <a:spLocks/>
          </p:cNvSpPr>
          <p:nvPr/>
        </p:nvSpPr>
        <p:spPr>
          <a:xfrm>
            <a:off x="5954463" y="1070372"/>
            <a:ext cx="1558163"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4</a:t>
            </a:r>
          </a:p>
        </p:txBody>
      </p:sp>
      <p:sp>
        <p:nvSpPr>
          <p:cNvPr id="8" name="Right Arrow 7">
            <a:extLst>
              <a:ext uri="{FF2B5EF4-FFF2-40B4-BE49-F238E27FC236}">
                <a16:creationId xmlns="" xmlns:a16="http://schemas.microsoft.com/office/drawing/2014/main" id="{67710E39-3021-4AE1-8D38-D69FAD3C5DB5}"/>
              </a:ext>
            </a:extLst>
          </p:cNvPr>
          <p:cNvSpPr/>
          <p:nvPr/>
        </p:nvSpPr>
        <p:spPr>
          <a:xfrm rot="8836228">
            <a:off x="458470" y="2679617"/>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9" name="Right Arrow 7">
            <a:extLst>
              <a:ext uri="{FF2B5EF4-FFF2-40B4-BE49-F238E27FC236}">
                <a16:creationId xmlns="" xmlns:a16="http://schemas.microsoft.com/office/drawing/2014/main" id="{B3AF9FC7-3D37-457D-AE03-47CD9C299A78}"/>
              </a:ext>
            </a:extLst>
          </p:cNvPr>
          <p:cNvSpPr/>
          <p:nvPr/>
        </p:nvSpPr>
        <p:spPr>
          <a:xfrm rot="7284053">
            <a:off x="2163179" y="5002983"/>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0" name="Right Arrow 7">
            <a:extLst>
              <a:ext uri="{FF2B5EF4-FFF2-40B4-BE49-F238E27FC236}">
                <a16:creationId xmlns="" xmlns:a16="http://schemas.microsoft.com/office/drawing/2014/main" id="{E34C7682-01F6-4361-847C-12BFE7E53B1D}"/>
              </a:ext>
            </a:extLst>
          </p:cNvPr>
          <p:cNvSpPr/>
          <p:nvPr/>
        </p:nvSpPr>
        <p:spPr>
          <a:xfrm rot="7762941">
            <a:off x="3362561" y="536497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1" name="Right Arrow 9">
            <a:extLst>
              <a:ext uri="{FF2B5EF4-FFF2-40B4-BE49-F238E27FC236}">
                <a16:creationId xmlns="" xmlns:a16="http://schemas.microsoft.com/office/drawing/2014/main" id="{DE319A31-FBB8-4FB1-A692-351A6C16CBA8}"/>
              </a:ext>
            </a:extLst>
          </p:cNvPr>
          <p:cNvSpPr/>
          <p:nvPr/>
        </p:nvSpPr>
        <p:spPr>
          <a:xfrm rot="7284053">
            <a:off x="2965271" y="502472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6</a:t>
            </a:fld>
            <a:endParaRPr lang="en-US" dirty="0"/>
          </a:p>
        </p:txBody>
      </p:sp>
    </p:spTree>
    <p:extLst>
      <p:ext uri="{BB962C8B-B14F-4D97-AF65-F5344CB8AC3E}">
        <p14:creationId xmlns:p14="http://schemas.microsoft.com/office/powerpoint/2010/main" val="1737926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70400" y="1924735"/>
            <a:ext cx="4657320" cy="623248"/>
          </a:xfrm>
          <a:prstGeom prst="rect">
            <a:avLst/>
          </a:prstGeom>
          <a:noFill/>
        </p:spPr>
        <p:txBody>
          <a:bodyPr wrap="square" rtlCol="0">
            <a:spAutoFit/>
          </a:bodyPr>
          <a:lstStyle/>
          <a:p>
            <a:pPr lvl="0">
              <a:defRPr/>
            </a:pPr>
            <a:r>
              <a:rPr lang="en-US" sz="1350" dirty="0">
                <a:solidFill>
                  <a:prstClr val="black"/>
                </a:solidFill>
              </a:rPr>
              <a:t>Click on the </a:t>
            </a:r>
            <a:r>
              <a:rPr lang="en-US" sz="1350" dirty="0">
                <a:solidFill>
                  <a:srgbClr val="0070C0"/>
                </a:solidFill>
              </a:rPr>
              <a:t>Data</a:t>
            </a:r>
            <a:r>
              <a:rPr lang="en-US" sz="1350" dirty="0">
                <a:solidFill>
                  <a:prstClr val="black"/>
                </a:solidFill>
              </a:rPr>
              <a:t> tab.</a:t>
            </a:r>
          </a:p>
          <a:p>
            <a:pPr lvl="0">
              <a:defRPr/>
            </a:pPr>
            <a:endParaRPr lang="en-US" sz="750" dirty="0">
              <a:solidFill>
                <a:prstClr val="black"/>
              </a:solidFill>
            </a:endParaRPr>
          </a:p>
          <a:p>
            <a:pPr lvl="0">
              <a:defRPr/>
            </a:pPr>
            <a:r>
              <a:rPr lang="en-US" sz="1350" dirty="0">
                <a:solidFill>
                  <a:prstClr val="black"/>
                </a:solidFill>
              </a:rPr>
              <a:t>Click on the </a:t>
            </a:r>
            <a:r>
              <a:rPr lang="en-US" sz="1350" dirty="0">
                <a:solidFill>
                  <a:srgbClr val="0070C0"/>
                </a:solidFill>
              </a:rPr>
              <a:t>Data Analysis </a:t>
            </a:r>
            <a:r>
              <a:rPr lang="en-US" sz="1350" dirty="0">
                <a:solidFill>
                  <a:prstClr val="black"/>
                </a:solidFill>
              </a:rPr>
              <a:t>button.</a:t>
            </a:r>
          </a:p>
        </p:txBody>
      </p:sp>
      <p:sp>
        <p:nvSpPr>
          <p:cNvPr id="6" name="Title 1"/>
          <p:cNvSpPr txBox="1">
            <a:spLocks/>
          </p:cNvSpPr>
          <p:nvPr/>
        </p:nvSpPr>
        <p:spPr>
          <a:xfrm>
            <a:off x="5954464" y="1070372"/>
            <a:ext cx="1516600"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5</a:t>
            </a:r>
          </a:p>
        </p:txBody>
      </p:sp>
      <p:pic>
        <p:nvPicPr>
          <p:cNvPr id="3" name="Picture 2"/>
          <p:cNvPicPr>
            <a:picLocks noChangeAspect="1"/>
          </p:cNvPicPr>
          <p:nvPr/>
        </p:nvPicPr>
        <p:blipFill>
          <a:blip r:embed="rId2"/>
          <a:stretch>
            <a:fillRect/>
          </a:stretch>
        </p:blipFill>
        <p:spPr>
          <a:xfrm>
            <a:off x="0" y="942975"/>
            <a:ext cx="4207669" cy="5057775"/>
          </a:xfrm>
          <a:prstGeom prst="rect">
            <a:avLst/>
          </a:prstGeom>
        </p:spPr>
      </p:pic>
      <p:sp>
        <p:nvSpPr>
          <p:cNvPr id="12" name="Right Arrow 7">
            <a:extLst>
              <a:ext uri="{FF2B5EF4-FFF2-40B4-BE49-F238E27FC236}">
                <a16:creationId xmlns="" xmlns:a16="http://schemas.microsoft.com/office/drawing/2014/main" id="{742A016D-6EF3-4097-96F1-119C355769E6}"/>
              </a:ext>
            </a:extLst>
          </p:cNvPr>
          <p:cNvSpPr/>
          <p:nvPr/>
        </p:nvSpPr>
        <p:spPr>
          <a:xfrm rot="20725204">
            <a:off x="933832" y="1239835"/>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3" name="Right Arrow 12">
            <a:extLst>
              <a:ext uri="{FF2B5EF4-FFF2-40B4-BE49-F238E27FC236}">
                <a16:creationId xmlns="" xmlns:a16="http://schemas.microsoft.com/office/drawing/2014/main" id="{C9ED649E-B03B-4007-9169-B89CE59DA8E7}"/>
              </a:ext>
            </a:extLst>
          </p:cNvPr>
          <p:cNvSpPr/>
          <p:nvPr/>
        </p:nvSpPr>
        <p:spPr>
          <a:xfrm rot="17713660">
            <a:off x="2820755" y="1654730"/>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7</a:t>
            </a:fld>
            <a:endParaRPr lang="en-US" dirty="0"/>
          </a:p>
        </p:txBody>
      </p:sp>
    </p:spTree>
    <p:extLst>
      <p:ext uri="{BB962C8B-B14F-4D97-AF65-F5344CB8AC3E}">
        <p14:creationId xmlns:p14="http://schemas.microsoft.com/office/powerpoint/2010/main" val="3054116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70400" y="1924735"/>
            <a:ext cx="4657320" cy="2308324"/>
          </a:xfrm>
          <a:prstGeom prst="rect">
            <a:avLst/>
          </a:prstGeom>
          <a:noFill/>
        </p:spPr>
        <p:txBody>
          <a:bodyPr wrap="square" rtlCol="0">
            <a:spAutoFit/>
          </a:bodyPr>
          <a:lstStyle/>
          <a:p>
            <a:pPr lvl="0">
              <a:defRPr/>
            </a:pPr>
            <a:r>
              <a:rPr lang="en-US" sz="1350" dirty="0">
                <a:solidFill>
                  <a:prstClr val="black"/>
                </a:solidFill>
              </a:rPr>
              <a:t>Let’s being by posting the question: Are family satisfaction, pay satisfaction, and coworker satisfaction significant predictors of expatriate assignment satisfaction?</a:t>
            </a:r>
          </a:p>
          <a:p>
            <a:pPr lvl="0">
              <a:defRPr/>
            </a:pPr>
            <a:endParaRPr lang="en-US" sz="750" dirty="0">
              <a:solidFill>
                <a:prstClr val="black"/>
              </a:solidFill>
            </a:endParaRPr>
          </a:p>
          <a:p>
            <a:pPr lvl="0">
              <a:defRPr/>
            </a:pPr>
            <a:r>
              <a:rPr lang="en-US" sz="1350" dirty="0">
                <a:solidFill>
                  <a:prstClr val="black"/>
                </a:solidFill>
              </a:rPr>
              <a:t>As an example, we will start with family satisfaction and see if it significantly predicts assignment satisfaction. We can use simple linear regression analysis to test this research question.</a:t>
            </a:r>
          </a:p>
          <a:p>
            <a:pPr lvl="0">
              <a:defRPr/>
            </a:pPr>
            <a:endParaRPr lang="en-US" sz="750" dirty="0">
              <a:solidFill>
                <a:prstClr val="black"/>
              </a:solidFill>
            </a:endParaRPr>
          </a:p>
          <a:p>
            <a:pPr lvl="0">
              <a:defRPr/>
            </a:pPr>
            <a:r>
              <a:rPr lang="en-US" sz="1350" dirty="0">
                <a:solidFill>
                  <a:prstClr val="black"/>
                </a:solidFill>
              </a:rPr>
              <a:t>When the </a:t>
            </a:r>
            <a:r>
              <a:rPr lang="en-US" sz="1350" dirty="0">
                <a:solidFill>
                  <a:srgbClr val="0070C0"/>
                </a:solidFill>
              </a:rPr>
              <a:t>Data Analysis </a:t>
            </a:r>
            <a:r>
              <a:rPr lang="en-US" sz="1350" dirty="0">
                <a:solidFill>
                  <a:prstClr val="black"/>
                </a:solidFill>
              </a:rPr>
              <a:t>window opens, under </a:t>
            </a:r>
            <a:r>
              <a:rPr lang="en-US" sz="1350" dirty="0">
                <a:solidFill>
                  <a:srgbClr val="0070C0"/>
                </a:solidFill>
              </a:rPr>
              <a:t>Analysis Tools:</a:t>
            </a:r>
            <a:r>
              <a:rPr lang="en-US" sz="1350" dirty="0">
                <a:solidFill>
                  <a:prstClr val="black"/>
                </a:solidFill>
              </a:rPr>
              <a:t>, select </a:t>
            </a:r>
            <a:r>
              <a:rPr lang="en-US" sz="1350" dirty="0">
                <a:solidFill>
                  <a:srgbClr val="0070C0"/>
                </a:solidFill>
              </a:rPr>
              <a:t>Regression</a:t>
            </a:r>
            <a:r>
              <a:rPr lang="en-US" sz="1350" dirty="0">
                <a:solidFill>
                  <a:prstClr val="black"/>
                </a:solidFill>
              </a:rPr>
              <a:t>.</a:t>
            </a:r>
          </a:p>
          <a:p>
            <a:pPr lvl="0">
              <a:defRPr/>
            </a:pPr>
            <a:endParaRPr lang="en-US" sz="750" dirty="0">
              <a:solidFill>
                <a:prstClr val="black"/>
              </a:solidFill>
            </a:endParaRPr>
          </a:p>
          <a:p>
            <a:pPr lvl="0">
              <a:defRPr/>
            </a:pPr>
            <a:r>
              <a:rPr lang="en-US" sz="1350" dirty="0">
                <a:solidFill>
                  <a:prstClr val="black"/>
                </a:solidFill>
              </a:rPr>
              <a:t>Click on </a:t>
            </a:r>
            <a:r>
              <a:rPr lang="en-US" sz="1350" dirty="0">
                <a:solidFill>
                  <a:srgbClr val="0070C0"/>
                </a:solidFill>
              </a:rPr>
              <a:t>OK</a:t>
            </a:r>
            <a:r>
              <a:rPr lang="en-US" sz="1350" dirty="0">
                <a:solidFill>
                  <a:prstClr val="black"/>
                </a:solidFill>
              </a:rPr>
              <a:t>.</a:t>
            </a:r>
          </a:p>
        </p:txBody>
      </p:sp>
      <p:sp>
        <p:nvSpPr>
          <p:cNvPr id="6" name="Title 1"/>
          <p:cNvSpPr txBox="1">
            <a:spLocks/>
          </p:cNvSpPr>
          <p:nvPr/>
        </p:nvSpPr>
        <p:spPr>
          <a:xfrm>
            <a:off x="5954464" y="1070372"/>
            <a:ext cx="1568554"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6</a:t>
            </a:r>
          </a:p>
        </p:txBody>
      </p:sp>
      <p:pic>
        <p:nvPicPr>
          <p:cNvPr id="2" name="Picture 1"/>
          <p:cNvPicPr>
            <a:picLocks noChangeAspect="1"/>
          </p:cNvPicPr>
          <p:nvPr/>
        </p:nvPicPr>
        <p:blipFill>
          <a:blip r:embed="rId2"/>
          <a:stretch>
            <a:fillRect/>
          </a:stretch>
        </p:blipFill>
        <p:spPr>
          <a:xfrm>
            <a:off x="0" y="928687"/>
            <a:ext cx="4207669" cy="5072063"/>
          </a:xfrm>
          <a:prstGeom prst="rect">
            <a:avLst/>
          </a:prstGeom>
        </p:spPr>
      </p:pic>
      <p:sp>
        <p:nvSpPr>
          <p:cNvPr id="8" name="Right Arrow 7">
            <a:extLst>
              <a:ext uri="{FF2B5EF4-FFF2-40B4-BE49-F238E27FC236}">
                <a16:creationId xmlns="" xmlns:a16="http://schemas.microsoft.com/office/drawing/2014/main" id="{742A016D-6EF3-4097-96F1-119C355769E6}"/>
              </a:ext>
            </a:extLst>
          </p:cNvPr>
          <p:cNvSpPr/>
          <p:nvPr/>
        </p:nvSpPr>
        <p:spPr>
          <a:xfrm rot="20725204">
            <a:off x="567445" y="2617548"/>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9" name="Right Arrow 8">
            <a:extLst>
              <a:ext uri="{FF2B5EF4-FFF2-40B4-BE49-F238E27FC236}">
                <a16:creationId xmlns="" xmlns:a16="http://schemas.microsoft.com/office/drawing/2014/main" id="{C9ED649E-B03B-4007-9169-B89CE59DA8E7}"/>
              </a:ext>
            </a:extLst>
          </p:cNvPr>
          <p:cNvSpPr/>
          <p:nvPr/>
        </p:nvSpPr>
        <p:spPr>
          <a:xfrm rot="17713660">
            <a:off x="2924095" y="2415276"/>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8</a:t>
            </a:fld>
            <a:endParaRPr lang="en-US" dirty="0"/>
          </a:p>
        </p:txBody>
      </p:sp>
    </p:spTree>
    <p:extLst>
      <p:ext uri="{BB962C8B-B14F-4D97-AF65-F5344CB8AC3E}">
        <p14:creationId xmlns:p14="http://schemas.microsoft.com/office/powerpoint/2010/main" val="1127337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70400" y="1924735"/>
            <a:ext cx="4657320" cy="3462486"/>
          </a:xfrm>
          <a:prstGeom prst="rect">
            <a:avLst/>
          </a:prstGeom>
          <a:noFill/>
        </p:spPr>
        <p:txBody>
          <a:bodyPr wrap="square" rtlCol="0">
            <a:spAutoFit/>
          </a:bodyPr>
          <a:lstStyle/>
          <a:p>
            <a:pPr lvl="0">
              <a:defRPr/>
            </a:pPr>
            <a:r>
              <a:rPr lang="en-US" sz="1350" dirty="0">
                <a:solidFill>
                  <a:prstClr val="black"/>
                </a:solidFill>
              </a:rPr>
              <a:t>When the </a:t>
            </a:r>
            <a:r>
              <a:rPr lang="en-US" sz="1350" dirty="0">
                <a:solidFill>
                  <a:srgbClr val="0070C0"/>
                </a:solidFill>
              </a:rPr>
              <a:t>Regression</a:t>
            </a:r>
            <a:r>
              <a:rPr lang="en-US" sz="1350" dirty="0">
                <a:solidFill>
                  <a:prstClr val="black"/>
                </a:solidFill>
              </a:rPr>
              <a:t> window opens, in the field next to </a:t>
            </a:r>
            <a:r>
              <a:rPr lang="en-US" sz="1350" dirty="0">
                <a:solidFill>
                  <a:srgbClr val="0070C0"/>
                </a:solidFill>
              </a:rPr>
              <a:t>Input Y Range:</a:t>
            </a:r>
            <a:r>
              <a:rPr lang="en-US" sz="1350" dirty="0">
                <a:solidFill>
                  <a:prstClr val="black"/>
                </a:solidFill>
              </a:rPr>
              <a:t> enter the range of cells that contains our outcome variable (Assignment Satisfaction) and associated values, including the variable labels. Next, in the field next to </a:t>
            </a:r>
            <a:r>
              <a:rPr lang="en-US" sz="1350" dirty="0">
                <a:solidFill>
                  <a:srgbClr val="0070C0"/>
                </a:solidFill>
              </a:rPr>
              <a:t>Input X Range:</a:t>
            </a:r>
            <a:r>
              <a:rPr lang="en-US" sz="1350" dirty="0"/>
              <a:t>,</a:t>
            </a:r>
            <a:r>
              <a:rPr lang="en-US" sz="1350" dirty="0">
                <a:solidFill>
                  <a:prstClr val="black"/>
                </a:solidFill>
              </a:rPr>
              <a:t> enter the range of cells that contains one of the continuous predictor variables (Family Satisfaction) and associated values, including the variable labels.</a:t>
            </a:r>
          </a:p>
          <a:p>
            <a:pPr lvl="0">
              <a:defRPr/>
            </a:pPr>
            <a:endParaRPr lang="en-US" sz="750" dirty="0">
              <a:solidFill>
                <a:prstClr val="black"/>
              </a:solidFill>
            </a:endParaRPr>
          </a:p>
          <a:p>
            <a:pPr lvl="0">
              <a:defRPr/>
            </a:pPr>
            <a:r>
              <a:rPr lang="en-US" sz="1350" dirty="0">
                <a:solidFill>
                  <a:prstClr val="black"/>
                </a:solidFill>
              </a:rPr>
              <a:t>Check the box next to </a:t>
            </a:r>
            <a:r>
              <a:rPr lang="en-US" sz="1350" dirty="0">
                <a:solidFill>
                  <a:srgbClr val="0070C0"/>
                </a:solidFill>
              </a:rPr>
              <a:t>Labels</a:t>
            </a:r>
            <a:r>
              <a:rPr lang="en-US" sz="1350" dirty="0">
                <a:solidFill>
                  <a:prstClr val="black"/>
                </a:solidFill>
              </a:rPr>
              <a:t>.</a:t>
            </a:r>
          </a:p>
          <a:p>
            <a:pPr lvl="0">
              <a:defRPr/>
            </a:pPr>
            <a:endParaRPr lang="en-US" sz="750" dirty="0">
              <a:solidFill>
                <a:prstClr val="black"/>
              </a:solidFill>
            </a:endParaRPr>
          </a:p>
          <a:p>
            <a:pPr lvl="0">
              <a:defRPr/>
            </a:pPr>
            <a:r>
              <a:rPr lang="en-US" sz="1350" dirty="0">
                <a:solidFill>
                  <a:prstClr val="black"/>
                </a:solidFill>
              </a:rPr>
              <a:t>Click the bubble next to </a:t>
            </a:r>
            <a:r>
              <a:rPr lang="en-US" sz="1350" dirty="0">
                <a:solidFill>
                  <a:srgbClr val="0070C0"/>
                </a:solidFill>
              </a:rPr>
              <a:t>New Worksheet Ply</a:t>
            </a:r>
            <a:r>
              <a:rPr lang="en-US" sz="1350" dirty="0">
                <a:solidFill>
                  <a:prstClr val="black"/>
                </a:solidFill>
              </a:rPr>
              <a:t>.</a:t>
            </a:r>
          </a:p>
          <a:p>
            <a:pPr lvl="0">
              <a:defRPr/>
            </a:pPr>
            <a:endParaRPr lang="en-US" sz="750" dirty="0">
              <a:solidFill>
                <a:prstClr val="black"/>
              </a:solidFill>
            </a:endParaRPr>
          </a:p>
          <a:p>
            <a:pPr lvl="0">
              <a:defRPr/>
            </a:pPr>
            <a:r>
              <a:rPr lang="en-US" sz="1350" dirty="0">
                <a:solidFill>
                  <a:prstClr val="black"/>
                </a:solidFill>
              </a:rPr>
              <a:t>If you would like, next to </a:t>
            </a:r>
            <a:r>
              <a:rPr lang="en-US" sz="1350" dirty="0">
                <a:solidFill>
                  <a:srgbClr val="0070C0"/>
                </a:solidFill>
              </a:rPr>
              <a:t>New Worksheet Ply:</a:t>
            </a:r>
            <a:r>
              <a:rPr lang="en-US" sz="1350" dirty="0">
                <a:solidFill>
                  <a:prstClr val="black"/>
                </a:solidFill>
              </a:rPr>
              <a:t>, type in what you would like to name the new sheet. Here, “Regression 1” is entered in the field because additional regression models can be estimated using these data.</a:t>
            </a:r>
          </a:p>
          <a:p>
            <a:pPr lvl="0">
              <a:defRPr/>
            </a:pPr>
            <a:endParaRPr lang="en-US" sz="750" dirty="0">
              <a:solidFill>
                <a:prstClr val="black"/>
              </a:solidFill>
            </a:endParaRPr>
          </a:p>
          <a:p>
            <a:pPr lvl="0">
              <a:defRPr/>
            </a:pPr>
            <a:r>
              <a:rPr lang="en-US" sz="1350" dirty="0">
                <a:solidFill>
                  <a:prstClr val="black"/>
                </a:solidFill>
              </a:rPr>
              <a:t>Click </a:t>
            </a:r>
            <a:r>
              <a:rPr lang="en-US" sz="1350" dirty="0">
                <a:solidFill>
                  <a:srgbClr val="0070C0"/>
                </a:solidFill>
              </a:rPr>
              <a:t>OK</a:t>
            </a:r>
            <a:r>
              <a:rPr lang="en-US" sz="1350" dirty="0">
                <a:solidFill>
                  <a:prstClr val="black"/>
                </a:solidFill>
              </a:rPr>
              <a:t>.</a:t>
            </a:r>
          </a:p>
        </p:txBody>
      </p:sp>
      <p:sp>
        <p:nvSpPr>
          <p:cNvPr id="6" name="Title 1"/>
          <p:cNvSpPr txBox="1">
            <a:spLocks/>
          </p:cNvSpPr>
          <p:nvPr/>
        </p:nvSpPr>
        <p:spPr>
          <a:xfrm>
            <a:off x="5954463" y="1070372"/>
            <a:ext cx="1641291"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7</a:t>
            </a:r>
          </a:p>
        </p:txBody>
      </p:sp>
      <p:pic>
        <p:nvPicPr>
          <p:cNvPr id="3" name="Picture 2"/>
          <p:cNvPicPr>
            <a:picLocks noChangeAspect="1"/>
          </p:cNvPicPr>
          <p:nvPr/>
        </p:nvPicPr>
        <p:blipFill>
          <a:blip r:embed="rId2"/>
          <a:stretch>
            <a:fillRect/>
          </a:stretch>
        </p:blipFill>
        <p:spPr>
          <a:xfrm>
            <a:off x="0" y="935832"/>
            <a:ext cx="4214813" cy="5064919"/>
          </a:xfrm>
          <a:prstGeom prst="rect">
            <a:avLst/>
          </a:prstGeom>
        </p:spPr>
      </p:pic>
      <p:sp>
        <p:nvSpPr>
          <p:cNvPr id="10" name="Right Arrow 9">
            <a:extLst>
              <a:ext uri="{FF2B5EF4-FFF2-40B4-BE49-F238E27FC236}">
                <a16:creationId xmlns="" xmlns:a16="http://schemas.microsoft.com/office/drawing/2014/main" id="{139DC3BC-FAD6-439D-A865-4EEDC475884C}"/>
              </a:ext>
            </a:extLst>
          </p:cNvPr>
          <p:cNvSpPr/>
          <p:nvPr/>
        </p:nvSpPr>
        <p:spPr>
          <a:xfrm rot="1779707">
            <a:off x="1657670" y="2378936"/>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5</a:t>
            </a:r>
          </a:p>
        </p:txBody>
      </p:sp>
      <p:sp>
        <p:nvSpPr>
          <p:cNvPr id="11" name="Right Arrow 7">
            <a:extLst>
              <a:ext uri="{FF2B5EF4-FFF2-40B4-BE49-F238E27FC236}">
                <a16:creationId xmlns="" xmlns:a16="http://schemas.microsoft.com/office/drawing/2014/main" id="{BD7C1A5D-CCB1-4127-80D1-8B1002F55F96}"/>
              </a:ext>
            </a:extLst>
          </p:cNvPr>
          <p:cNvSpPr/>
          <p:nvPr/>
        </p:nvSpPr>
        <p:spPr>
          <a:xfrm rot="2549070">
            <a:off x="1703376" y="1256511"/>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1</a:t>
            </a:r>
          </a:p>
        </p:txBody>
      </p:sp>
      <p:sp>
        <p:nvSpPr>
          <p:cNvPr id="12" name="Right Arrow 7">
            <a:extLst>
              <a:ext uri="{FF2B5EF4-FFF2-40B4-BE49-F238E27FC236}">
                <a16:creationId xmlns="" xmlns:a16="http://schemas.microsoft.com/office/drawing/2014/main" id="{8A2289EB-05A6-4EB0-80A3-5634AA7C2289}"/>
              </a:ext>
            </a:extLst>
          </p:cNvPr>
          <p:cNvSpPr/>
          <p:nvPr/>
        </p:nvSpPr>
        <p:spPr>
          <a:xfrm rot="21330941">
            <a:off x="1592318" y="176853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2</a:t>
            </a:r>
          </a:p>
        </p:txBody>
      </p:sp>
      <p:sp>
        <p:nvSpPr>
          <p:cNvPr id="13" name="Right Arrow 7">
            <a:extLst>
              <a:ext uri="{FF2B5EF4-FFF2-40B4-BE49-F238E27FC236}">
                <a16:creationId xmlns="" xmlns:a16="http://schemas.microsoft.com/office/drawing/2014/main" id="{0E001709-E79E-49F4-ADC9-313C5E0BFB0F}"/>
              </a:ext>
            </a:extLst>
          </p:cNvPr>
          <p:cNvSpPr/>
          <p:nvPr/>
        </p:nvSpPr>
        <p:spPr>
          <a:xfrm>
            <a:off x="456112" y="194872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3</a:t>
            </a:r>
          </a:p>
        </p:txBody>
      </p:sp>
      <p:sp>
        <p:nvSpPr>
          <p:cNvPr id="14" name="Right Arrow 7">
            <a:extLst>
              <a:ext uri="{FF2B5EF4-FFF2-40B4-BE49-F238E27FC236}">
                <a16:creationId xmlns="" xmlns:a16="http://schemas.microsoft.com/office/drawing/2014/main" id="{FDE2DB59-661D-4C5A-B4F0-121DBD4FD8F8}"/>
              </a:ext>
            </a:extLst>
          </p:cNvPr>
          <p:cNvSpPr/>
          <p:nvPr/>
        </p:nvSpPr>
        <p:spPr>
          <a:xfrm rot="18936561">
            <a:off x="566922" y="2892625"/>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4</a:t>
            </a:r>
          </a:p>
        </p:txBody>
      </p:sp>
      <p:sp>
        <p:nvSpPr>
          <p:cNvPr id="15" name="Right Arrow 7">
            <a:extLst>
              <a:ext uri="{FF2B5EF4-FFF2-40B4-BE49-F238E27FC236}">
                <a16:creationId xmlns="" xmlns:a16="http://schemas.microsoft.com/office/drawing/2014/main" id="{EBE88508-A003-40A4-8F3F-023C79657749}"/>
              </a:ext>
            </a:extLst>
          </p:cNvPr>
          <p:cNvSpPr/>
          <p:nvPr/>
        </p:nvSpPr>
        <p:spPr>
          <a:xfrm rot="19330265">
            <a:off x="2959734" y="1705661"/>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6</a:t>
            </a: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9</a:t>
            </a:fld>
            <a:endParaRPr lang="en-US" dirty="0"/>
          </a:p>
        </p:txBody>
      </p:sp>
    </p:spTree>
    <p:extLst>
      <p:ext uri="{BB962C8B-B14F-4D97-AF65-F5344CB8AC3E}">
        <p14:creationId xmlns:p14="http://schemas.microsoft.com/office/powerpoint/2010/main" val="978784156"/>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FC5AD160-03EC-4592-ABE5-0F14BDE6028B}" vid="{22DC304E-35E8-44D8-A4EB-A891A666CE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2251</TotalTime>
  <Words>3707</Words>
  <Application>Microsoft Office PowerPoint</Application>
  <PresentationFormat>On-screen Show (4:3)</PresentationFormat>
  <Paragraphs>324</Paragraphs>
  <Slides>45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Symbol</vt:lpstr>
      <vt:lpstr>Theme1</vt:lpstr>
      <vt:lpstr>Chapter 15 Excel Extension: Now You Try!</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Caughlin</dc:creator>
  <cp:lastModifiedBy>Kanimozhi Madhanakumar</cp:lastModifiedBy>
  <cp:revision>367</cp:revision>
  <dcterms:created xsi:type="dcterms:W3CDTF">2017-03-18T00:25:05Z</dcterms:created>
  <dcterms:modified xsi:type="dcterms:W3CDTF">2019-12-03T08:23:05Z</dcterms:modified>
</cp:coreProperties>
</file>