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5" r:id="rId2"/>
    <p:sldId id="282" r:id="rId3"/>
    <p:sldId id="257" r:id="rId4"/>
    <p:sldId id="356" r:id="rId5"/>
    <p:sldId id="357" r:id="rId6"/>
    <p:sldId id="379" r:id="rId7"/>
    <p:sldId id="359" r:id="rId8"/>
    <p:sldId id="360" r:id="rId9"/>
    <p:sldId id="369" r:id="rId10"/>
    <p:sldId id="380" r:id="rId11"/>
    <p:sldId id="381" r:id="rId12"/>
    <p:sldId id="372" r:id="rId13"/>
    <p:sldId id="382" r:id="rId14"/>
    <p:sldId id="383" r:id="rId15"/>
    <p:sldId id="384" r:id="rId16"/>
    <p:sldId id="385" r:id="rId17"/>
    <p:sldId id="386" r:id="rId18"/>
    <p:sldId id="287" r:id="rId19"/>
    <p:sldId id="38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23" autoAdjust="0"/>
    <p:restoredTop sz="94660"/>
  </p:normalViewPr>
  <p:slideViewPr>
    <p:cSldViewPr snapToGrid="0">
      <p:cViewPr varScale="1">
        <p:scale>
          <a:sx n="115" d="100"/>
          <a:sy n="115" d="100"/>
        </p:scale>
        <p:origin x="18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CFC2DD-6114-43FD-A56B-989B2DF08754}" type="datetimeFigureOut">
              <a:rPr lang="en-US" smtClean="0"/>
              <a:t>2/20/2019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9C790C-234D-4567-A6EB-E80060EE635E}" type="slidenum">
              <a:rPr lang="en-US" smtClean="0"/>
              <a:t>‹#›</a:t>
            </a:fld>
            <a:endParaRPr lang="en-US"/>
          </a:p>
        </p:txBody>
      </p:sp>
    </p:spTree>
    <p:extLst>
      <p:ext uri="{BB962C8B-B14F-4D97-AF65-F5344CB8AC3E}">
        <p14:creationId xmlns:p14="http://schemas.microsoft.com/office/powerpoint/2010/main" val="3653502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DD71B2-6114-4309-ACE4-BA6F53651A86}" type="datetime1">
              <a:rPr lang="en-US" smtClean="0"/>
              <a:t>2/20/2019</a:t>
            </a:fld>
            <a:endParaRPr lang="en-US"/>
          </a:p>
        </p:txBody>
      </p:sp>
      <p:sp>
        <p:nvSpPr>
          <p:cNvPr id="5" name="Footer Placeholder 4"/>
          <p:cNvSpPr>
            <a:spLocks noGrp="1"/>
          </p:cNvSpPr>
          <p:nvPr>
            <p:ph type="ftr" sz="quarter" idx="11"/>
          </p:nvPr>
        </p:nvSpPr>
        <p:spPr/>
        <p:txBody>
          <a:bodyPr/>
          <a:lstStyle/>
          <a:p>
            <a:r>
              <a:rPr lang="en-US" smtClean="0"/>
              <a:t>Bauer, Human Resource Management, First Edition. SAGE Publishing, 2020.</a:t>
            </a:r>
            <a:endParaRPr lang="en-US"/>
          </a:p>
        </p:txBody>
      </p:sp>
      <p:sp>
        <p:nvSpPr>
          <p:cNvPr id="6" name="Slide Number Placeholder 5"/>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3848686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C74317-F2E8-4156-A119-07ECB1AD153F}" type="datetime1">
              <a:rPr lang="en-US" smtClean="0"/>
              <a:t>2/20/2019</a:t>
            </a:fld>
            <a:endParaRPr lang="en-US"/>
          </a:p>
        </p:txBody>
      </p:sp>
      <p:sp>
        <p:nvSpPr>
          <p:cNvPr id="5" name="Footer Placeholder 4"/>
          <p:cNvSpPr>
            <a:spLocks noGrp="1"/>
          </p:cNvSpPr>
          <p:nvPr>
            <p:ph type="ftr" sz="quarter" idx="11"/>
          </p:nvPr>
        </p:nvSpPr>
        <p:spPr/>
        <p:txBody>
          <a:bodyPr/>
          <a:lstStyle/>
          <a:p>
            <a:r>
              <a:rPr lang="en-US" smtClean="0"/>
              <a:t>Bauer, Human Resource Management, First Edition. SAGE Publishing, 2020.</a:t>
            </a:r>
            <a:endParaRPr lang="en-US"/>
          </a:p>
        </p:txBody>
      </p:sp>
      <p:sp>
        <p:nvSpPr>
          <p:cNvPr id="6" name="Slide Number Placeholder 5"/>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4276347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3D712-8974-4F07-983A-2BFBF04B7BC5}" type="datetime1">
              <a:rPr lang="en-US" smtClean="0"/>
              <a:t>2/20/2019</a:t>
            </a:fld>
            <a:endParaRPr lang="en-US"/>
          </a:p>
        </p:txBody>
      </p:sp>
      <p:sp>
        <p:nvSpPr>
          <p:cNvPr id="5" name="Footer Placeholder 4"/>
          <p:cNvSpPr>
            <a:spLocks noGrp="1"/>
          </p:cNvSpPr>
          <p:nvPr>
            <p:ph type="ftr" sz="quarter" idx="11"/>
          </p:nvPr>
        </p:nvSpPr>
        <p:spPr/>
        <p:txBody>
          <a:bodyPr/>
          <a:lstStyle/>
          <a:p>
            <a:r>
              <a:rPr lang="en-US" smtClean="0"/>
              <a:t>Bauer, Human Resource Management, First Edition. SAGE Publishing, 2020.</a:t>
            </a:r>
            <a:endParaRPr lang="en-US"/>
          </a:p>
        </p:txBody>
      </p:sp>
      <p:sp>
        <p:nvSpPr>
          <p:cNvPr id="6" name="Slide Number Placeholder 5"/>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3892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5374FB-94FA-423A-91A8-5C73E6D2C005}" type="datetime1">
              <a:rPr lang="en-US" smtClean="0"/>
              <a:t>2/20/2019</a:t>
            </a:fld>
            <a:endParaRPr lang="en-US"/>
          </a:p>
        </p:txBody>
      </p:sp>
      <p:sp>
        <p:nvSpPr>
          <p:cNvPr id="5" name="Footer Placeholder 4"/>
          <p:cNvSpPr>
            <a:spLocks noGrp="1"/>
          </p:cNvSpPr>
          <p:nvPr>
            <p:ph type="ftr" sz="quarter" idx="11"/>
          </p:nvPr>
        </p:nvSpPr>
        <p:spPr/>
        <p:txBody>
          <a:bodyPr/>
          <a:lstStyle/>
          <a:p>
            <a:r>
              <a:rPr lang="en-US" smtClean="0"/>
              <a:t>Bauer, Human Resource Management, First Edition. SAGE Publishing, 2020.</a:t>
            </a:r>
            <a:endParaRPr lang="en-US"/>
          </a:p>
        </p:txBody>
      </p:sp>
      <p:sp>
        <p:nvSpPr>
          <p:cNvPr id="6" name="Slide Number Placeholder 5"/>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3866388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3ABFDB-C2EF-4EF7-8D48-882D5962BF8C}" type="datetime1">
              <a:rPr lang="en-US" smtClean="0"/>
              <a:t>2/20/2019</a:t>
            </a:fld>
            <a:endParaRPr lang="en-US"/>
          </a:p>
        </p:txBody>
      </p:sp>
      <p:sp>
        <p:nvSpPr>
          <p:cNvPr id="5" name="Footer Placeholder 4"/>
          <p:cNvSpPr>
            <a:spLocks noGrp="1"/>
          </p:cNvSpPr>
          <p:nvPr>
            <p:ph type="ftr" sz="quarter" idx="11"/>
          </p:nvPr>
        </p:nvSpPr>
        <p:spPr/>
        <p:txBody>
          <a:bodyPr/>
          <a:lstStyle/>
          <a:p>
            <a:r>
              <a:rPr lang="en-US" smtClean="0"/>
              <a:t>Bauer, Human Resource Management, First Edition. SAGE Publishing, 2020.</a:t>
            </a:r>
            <a:endParaRPr lang="en-US"/>
          </a:p>
        </p:txBody>
      </p:sp>
      <p:sp>
        <p:nvSpPr>
          <p:cNvPr id="6" name="Slide Number Placeholder 5"/>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221344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CCBBD5-C972-4474-B9CB-CFB3BD75E5C0}" type="datetime1">
              <a:rPr lang="en-US" smtClean="0"/>
              <a:t>2/20/2019</a:t>
            </a:fld>
            <a:endParaRPr lang="en-US"/>
          </a:p>
        </p:txBody>
      </p:sp>
      <p:sp>
        <p:nvSpPr>
          <p:cNvPr id="6" name="Footer Placeholder 5"/>
          <p:cNvSpPr>
            <a:spLocks noGrp="1"/>
          </p:cNvSpPr>
          <p:nvPr>
            <p:ph type="ftr" sz="quarter" idx="11"/>
          </p:nvPr>
        </p:nvSpPr>
        <p:spPr/>
        <p:txBody>
          <a:bodyPr/>
          <a:lstStyle/>
          <a:p>
            <a:r>
              <a:rPr lang="en-US" smtClean="0"/>
              <a:t>Bauer, Human Resource Management, First Edition. SAGE Publishing, 2020.</a:t>
            </a:r>
            <a:endParaRPr lang="en-US"/>
          </a:p>
        </p:txBody>
      </p:sp>
      <p:sp>
        <p:nvSpPr>
          <p:cNvPr id="7" name="Slide Number Placeholder 6"/>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113427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B38571-11E5-4F3D-9EAD-53A24D361541}" type="datetime1">
              <a:rPr lang="en-US" smtClean="0"/>
              <a:t>2/20/2019</a:t>
            </a:fld>
            <a:endParaRPr lang="en-US"/>
          </a:p>
        </p:txBody>
      </p:sp>
      <p:sp>
        <p:nvSpPr>
          <p:cNvPr id="8" name="Footer Placeholder 7"/>
          <p:cNvSpPr>
            <a:spLocks noGrp="1"/>
          </p:cNvSpPr>
          <p:nvPr>
            <p:ph type="ftr" sz="quarter" idx="11"/>
          </p:nvPr>
        </p:nvSpPr>
        <p:spPr/>
        <p:txBody>
          <a:bodyPr/>
          <a:lstStyle/>
          <a:p>
            <a:r>
              <a:rPr lang="en-US" smtClean="0"/>
              <a:t>Bauer, Human Resource Management, First Edition. SAGE Publishing, 2020.</a:t>
            </a:r>
            <a:endParaRPr lang="en-US"/>
          </a:p>
        </p:txBody>
      </p:sp>
      <p:sp>
        <p:nvSpPr>
          <p:cNvPr id="9" name="Slide Number Placeholder 8"/>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644056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F0A73A-E599-4179-A21B-D55464FD4FC2}" type="datetime1">
              <a:rPr lang="en-US" smtClean="0"/>
              <a:t>2/20/2019</a:t>
            </a:fld>
            <a:endParaRPr lang="en-US"/>
          </a:p>
        </p:txBody>
      </p:sp>
      <p:sp>
        <p:nvSpPr>
          <p:cNvPr id="4" name="Footer Placeholder 3"/>
          <p:cNvSpPr>
            <a:spLocks noGrp="1"/>
          </p:cNvSpPr>
          <p:nvPr>
            <p:ph type="ftr" sz="quarter" idx="11"/>
          </p:nvPr>
        </p:nvSpPr>
        <p:spPr/>
        <p:txBody>
          <a:bodyPr/>
          <a:lstStyle/>
          <a:p>
            <a:r>
              <a:rPr lang="en-US" smtClean="0"/>
              <a:t>Bauer, Human Resource Management, First Edition. SAGE Publishing, 2020.</a:t>
            </a:r>
            <a:endParaRPr lang="en-US"/>
          </a:p>
        </p:txBody>
      </p:sp>
      <p:sp>
        <p:nvSpPr>
          <p:cNvPr id="5" name="Slide Number Placeholder 4"/>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3017219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25567-BBAC-4968-B6E4-F51617A19D95}" type="datetime1">
              <a:rPr lang="en-US" smtClean="0"/>
              <a:t>2/20/2019</a:t>
            </a:fld>
            <a:endParaRPr lang="en-US"/>
          </a:p>
        </p:txBody>
      </p:sp>
      <p:sp>
        <p:nvSpPr>
          <p:cNvPr id="3" name="Footer Placeholder 2"/>
          <p:cNvSpPr>
            <a:spLocks noGrp="1"/>
          </p:cNvSpPr>
          <p:nvPr>
            <p:ph type="ftr" sz="quarter" idx="11"/>
          </p:nvPr>
        </p:nvSpPr>
        <p:spPr/>
        <p:txBody>
          <a:bodyPr/>
          <a:lstStyle/>
          <a:p>
            <a:r>
              <a:rPr lang="en-US" smtClean="0"/>
              <a:t>Bauer, Human Resource Management, First Edition. SAGE Publishing, 2020.</a:t>
            </a:r>
            <a:endParaRPr lang="en-US"/>
          </a:p>
        </p:txBody>
      </p:sp>
      <p:sp>
        <p:nvSpPr>
          <p:cNvPr id="4" name="Slide Number Placeholder 3"/>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3787506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422661-DCAA-4257-8C18-DF1E147DCDDD}" type="datetime1">
              <a:rPr lang="en-US" smtClean="0"/>
              <a:t>2/20/2019</a:t>
            </a:fld>
            <a:endParaRPr lang="en-US"/>
          </a:p>
        </p:txBody>
      </p:sp>
      <p:sp>
        <p:nvSpPr>
          <p:cNvPr id="6" name="Footer Placeholder 5"/>
          <p:cNvSpPr>
            <a:spLocks noGrp="1"/>
          </p:cNvSpPr>
          <p:nvPr>
            <p:ph type="ftr" sz="quarter" idx="11"/>
          </p:nvPr>
        </p:nvSpPr>
        <p:spPr/>
        <p:txBody>
          <a:bodyPr/>
          <a:lstStyle/>
          <a:p>
            <a:r>
              <a:rPr lang="en-US" smtClean="0"/>
              <a:t>Bauer, Human Resource Management, First Edition. SAGE Publishing, 2020.</a:t>
            </a:r>
            <a:endParaRPr lang="en-US"/>
          </a:p>
        </p:txBody>
      </p:sp>
      <p:sp>
        <p:nvSpPr>
          <p:cNvPr id="7" name="Slide Number Placeholder 6"/>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3517049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459CD7-2348-4B7E-A7B9-B34100A5D3C2}" type="datetime1">
              <a:rPr lang="en-US" smtClean="0"/>
              <a:t>2/20/2019</a:t>
            </a:fld>
            <a:endParaRPr lang="en-US"/>
          </a:p>
        </p:txBody>
      </p:sp>
      <p:sp>
        <p:nvSpPr>
          <p:cNvPr id="6" name="Footer Placeholder 5"/>
          <p:cNvSpPr>
            <a:spLocks noGrp="1"/>
          </p:cNvSpPr>
          <p:nvPr>
            <p:ph type="ftr" sz="quarter" idx="11"/>
          </p:nvPr>
        </p:nvSpPr>
        <p:spPr/>
        <p:txBody>
          <a:bodyPr/>
          <a:lstStyle/>
          <a:p>
            <a:r>
              <a:rPr lang="en-US" smtClean="0"/>
              <a:t>Bauer, Human Resource Management, First Edition. SAGE Publishing, 2020.</a:t>
            </a:r>
            <a:endParaRPr lang="en-US"/>
          </a:p>
        </p:txBody>
      </p:sp>
      <p:sp>
        <p:nvSpPr>
          <p:cNvPr id="7" name="Slide Number Placeholder 6"/>
          <p:cNvSpPr>
            <a:spLocks noGrp="1"/>
          </p:cNvSpPr>
          <p:nvPr>
            <p:ph type="sldNum" sz="quarter" idx="12"/>
          </p:nvPr>
        </p:nvSpPr>
        <p:spPr/>
        <p:txBody>
          <a:bodyPr/>
          <a:lstStyle/>
          <a:p>
            <a:fld id="{36AF09C5-D76C-4469-9022-20CD3FB43967}" type="slidenum">
              <a:rPr lang="en-US" smtClean="0"/>
              <a:t>‹#›</a:t>
            </a:fld>
            <a:endParaRPr lang="en-US"/>
          </a:p>
        </p:txBody>
      </p:sp>
    </p:spTree>
    <p:extLst>
      <p:ext uri="{BB962C8B-B14F-4D97-AF65-F5344CB8AC3E}">
        <p14:creationId xmlns:p14="http://schemas.microsoft.com/office/powerpoint/2010/main" val="2092402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9D548-F13C-4CC4-8F65-578886A3B9FA}" type="datetime1">
              <a:rPr lang="en-US" smtClean="0"/>
              <a:t>2/20/2019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Bauer, Human Resource Management, First Edition. SAGE Publishing, 2020.</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F09C5-D76C-4469-9022-20CD3FB43967}" type="slidenum">
              <a:rPr lang="en-US" smtClean="0"/>
              <a:t>‹#›</a:t>
            </a:fld>
            <a:endParaRPr lang="en-US"/>
          </a:p>
        </p:txBody>
      </p:sp>
    </p:spTree>
    <p:extLst>
      <p:ext uri="{BB962C8B-B14F-4D97-AF65-F5344CB8AC3E}">
        <p14:creationId xmlns:p14="http://schemas.microsoft.com/office/powerpoint/2010/main" val="3225360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0" y="1960563"/>
            <a:ext cx="11569700" cy="2387600"/>
          </a:xfrm>
        </p:spPr>
        <p:txBody>
          <a:bodyPr>
            <a:normAutofit/>
          </a:bodyPr>
          <a:lstStyle/>
          <a:p>
            <a:r>
              <a:rPr lang="en-US" b="1" dirty="0">
                <a:latin typeface="+mn-lt"/>
              </a:rPr>
              <a:t>Chapter 15</a:t>
            </a:r>
            <a:br>
              <a:rPr lang="en-US" b="1" dirty="0">
                <a:latin typeface="+mn-lt"/>
              </a:rPr>
            </a:br>
            <a:r>
              <a:rPr lang="en-US" b="1" dirty="0">
                <a:latin typeface="+mn-lt"/>
              </a:rPr>
              <a:t>Excel Extension: Now You Try!</a:t>
            </a:r>
          </a:p>
        </p:txBody>
      </p:sp>
      <p:sp>
        <p:nvSpPr>
          <p:cNvPr id="4" name="Subtitle 2"/>
          <p:cNvSpPr>
            <a:spLocks noGrp="1"/>
          </p:cNvSpPr>
          <p:nvPr>
            <p:ph type="subTitle" idx="1"/>
          </p:nvPr>
        </p:nvSpPr>
        <p:spPr>
          <a:xfrm>
            <a:off x="1524000" y="4547434"/>
            <a:ext cx="9144000" cy="1655762"/>
          </a:xfrm>
        </p:spPr>
        <p:txBody>
          <a:bodyPr>
            <a:normAutofit/>
          </a:bodyPr>
          <a:lstStyle/>
          <a:p>
            <a:r>
              <a:rPr lang="en-US" sz="3600" dirty="0"/>
              <a:t>Investigating Employee Stress</a:t>
            </a:r>
          </a:p>
        </p:txBody>
      </p:sp>
      <p:sp>
        <p:nvSpPr>
          <p:cNvPr id="3" name="Footer Placeholder 2"/>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93212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960533" y="1423313"/>
            <a:ext cx="6209760" cy="1631216"/>
          </a:xfrm>
          <a:prstGeom prst="rect">
            <a:avLst/>
          </a:prstGeom>
          <a:noFill/>
        </p:spPr>
        <p:txBody>
          <a:bodyPr wrap="square" rtlCol="0">
            <a:spAutoFit/>
          </a:bodyPr>
          <a:lstStyle/>
          <a:p>
            <a:pPr lvl="0">
              <a:defRPr/>
            </a:pPr>
            <a:r>
              <a:rPr lang="en-US" dirty="0">
                <a:solidFill>
                  <a:prstClr val="black"/>
                </a:solidFill>
              </a:rPr>
              <a:t>A new sheet should appear in your workbook that is named Regression (or whatever you named the new sheet in the previous step). This sheet contains your simple linear regression model output.</a:t>
            </a:r>
          </a:p>
          <a:p>
            <a:pPr lvl="0">
              <a:defRPr/>
            </a:pPr>
            <a:endParaRPr lang="en-US" sz="1000" dirty="0">
              <a:solidFill>
                <a:prstClr val="black"/>
              </a:solidFill>
            </a:endParaRPr>
          </a:p>
          <a:p>
            <a:pPr lvl="0">
              <a:defRPr/>
            </a:pPr>
            <a:r>
              <a:rPr lang="en-US" dirty="0">
                <a:solidFill>
                  <a:prstClr val="black"/>
                </a:solidFill>
              </a:rPr>
              <a:t>Note that the number of digits after the decimal point varies.</a:t>
            </a:r>
          </a:p>
        </p:txBody>
      </p:sp>
      <p:sp>
        <p:nvSpPr>
          <p:cNvPr id="6" name="Title 1"/>
          <p:cNvSpPr txBox="1">
            <a:spLocks/>
          </p:cNvSpPr>
          <p:nvPr/>
        </p:nvSpPr>
        <p:spPr>
          <a:xfrm>
            <a:off x="7939284" y="284162"/>
            <a:ext cx="1780451"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8</a:t>
            </a:r>
          </a:p>
        </p:txBody>
      </p:sp>
      <p:pic>
        <p:nvPicPr>
          <p:cNvPr id="3" name="Picture 2">
            <a:extLst>
              <a:ext uri="{FF2B5EF4-FFF2-40B4-BE49-F238E27FC236}">
                <a16:creationId xmlns:a16="http://schemas.microsoft.com/office/drawing/2014/main" id="{D51BFBDA-1044-488D-9761-62A3A3781D43}"/>
              </a:ext>
            </a:extLst>
          </p:cNvPr>
          <p:cNvPicPr>
            <a:picLocks noChangeAspect="1"/>
          </p:cNvPicPr>
          <p:nvPr/>
        </p:nvPicPr>
        <p:blipFill>
          <a:blip r:embed="rId2"/>
          <a:stretch>
            <a:fillRect/>
          </a:stretch>
        </p:blipFill>
        <p:spPr>
          <a:xfrm>
            <a:off x="-12159" y="0"/>
            <a:ext cx="5823185" cy="6858000"/>
          </a:xfrm>
          <a:prstGeom prst="rect">
            <a:avLst/>
          </a:prstGeom>
        </p:spPr>
      </p:pic>
      <p:sp>
        <p:nvSpPr>
          <p:cNvPr id="2" name="Footer Placeholder 1"/>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305928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960533" y="1423313"/>
            <a:ext cx="6209760" cy="1077218"/>
          </a:xfrm>
          <a:prstGeom prst="rect">
            <a:avLst/>
          </a:prstGeom>
          <a:noFill/>
        </p:spPr>
        <p:txBody>
          <a:bodyPr wrap="square" rtlCol="0">
            <a:spAutoFit/>
          </a:bodyPr>
          <a:lstStyle/>
          <a:p>
            <a:pPr lvl="0">
              <a:defRPr/>
            </a:pPr>
            <a:r>
              <a:rPr lang="en-US" dirty="0">
                <a:solidFill>
                  <a:prstClr val="black"/>
                </a:solidFill>
              </a:rPr>
              <a:t>To make your output easier to read, consider formatting the values to have two or three digits after the decimal. </a:t>
            </a:r>
          </a:p>
          <a:p>
            <a:pPr lvl="0">
              <a:defRPr/>
            </a:pPr>
            <a:endParaRPr lang="en-US" sz="1000" dirty="0">
              <a:solidFill>
                <a:prstClr val="black"/>
              </a:solidFill>
            </a:endParaRPr>
          </a:p>
          <a:p>
            <a:pPr lvl="0">
              <a:defRPr/>
            </a:pPr>
            <a:r>
              <a:rPr lang="en-US" dirty="0">
                <a:solidFill>
                  <a:prstClr val="black"/>
                </a:solidFill>
              </a:rPr>
              <a:t>To do so, first, select all of the cells in the output. </a:t>
            </a:r>
          </a:p>
        </p:txBody>
      </p:sp>
      <p:sp>
        <p:nvSpPr>
          <p:cNvPr id="6" name="Title 1"/>
          <p:cNvSpPr txBox="1">
            <a:spLocks/>
          </p:cNvSpPr>
          <p:nvPr/>
        </p:nvSpPr>
        <p:spPr>
          <a:xfrm>
            <a:off x="7939284" y="284162"/>
            <a:ext cx="1780451"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9</a:t>
            </a:r>
          </a:p>
        </p:txBody>
      </p:sp>
      <p:pic>
        <p:nvPicPr>
          <p:cNvPr id="2" name="Picture 1">
            <a:extLst>
              <a:ext uri="{FF2B5EF4-FFF2-40B4-BE49-F238E27FC236}">
                <a16:creationId xmlns:a16="http://schemas.microsoft.com/office/drawing/2014/main" id="{AD967A15-828B-4302-B469-43A8BE210A06}"/>
              </a:ext>
            </a:extLst>
          </p:cNvPr>
          <p:cNvPicPr>
            <a:picLocks noChangeAspect="1"/>
          </p:cNvPicPr>
          <p:nvPr/>
        </p:nvPicPr>
        <p:blipFill>
          <a:blip r:embed="rId2"/>
          <a:stretch>
            <a:fillRect/>
          </a:stretch>
        </p:blipFill>
        <p:spPr>
          <a:xfrm>
            <a:off x="0" y="0"/>
            <a:ext cx="5823185" cy="6858000"/>
          </a:xfrm>
          <a:prstGeom prst="rect">
            <a:avLst/>
          </a:prstGeom>
        </p:spPr>
      </p:pic>
      <p:sp>
        <p:nvSpPr>
          <p:cNvPr id="3" name="Footer Placeholder 2"/>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3479208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34F12FC-B985-4472-B586-325AA6D5E527}"/>
              </a:ext>
            </a:extLst>
          </p:cNvPr>
          <p:cNvPicPr>
            <a:picLocks noChangeAspect="1"/>
          </p:cNvPicPr>
          <p:nvPr/>
        </p:nvPicPr>
        <p:blipFill>
          <a:blip r:embed="rId2"/>
          <a:stretch>
            <a:fillRect/>
          </a:stretch>
        </p:blipFill>
        <p:spPr>
          <a:xfrm>
            <a:off x="0" y="0"/>
            <a:ext cx="6773333" cy="6858000"/>
          </a:xfrm>
          <a:prstGeom prst="rect">
            <a:avLst/>
          </a:prstGeom>
        </p:spPr>
      </p:pic>
      <p:sp>
        <p:nvSpPr>
          <p:cNvPr id="5" name="TextBox 4"/>
          <p:cNvSpPr txBox="1"/>
          <p:nvPr/>
        </p:nvSpPr>
        <p:spPr>
          <a:xfrm>
            <a:off x="6874933" y="1423313"/>
            <a:ext cx="529536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Second, click on the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Home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tab, and click the small box with the arrow in the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Number</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section.</a:t>
            </a:r>
          </a:p>
        </p:txBody>
      </p:sp>
      <p:sp>
        <p:nvSpPr>
          <p:cNvPr id="6" name="Title 1"/>
          <p:cNvSpPr txBox="1">
            <a:spLocks/>
          </p:cNvSpPr>
          <p:nvPr/>
        </p:nvSpPr>
        <p:spPr>
          <a:xfrm>
            <a:off x="8415870" y="284162"/>
            <a:ext cx="2099734"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10</a:t>
            </a:r>
          </a:p>
        </p:txBody>
      </p:sp>
      <p:sp>
        <p:nvSpPr>
          <p:cNvPr id="7" name="Right Arrow 7">
            <a:extLst>
              <a:ext uri="{FF2B5EF4-FFF2-40B4-BE49-F238E27FC236}">
                <a16:creationId xmlns:a16="http://schemas.microsoft.com/office/drawing/2014/main" id="{3C434041-BE55-4B85-AD32-5C1ABAABAFE2}"/>
              </a:ext>
            </a:extLst>
          </p:cNvPr>
          <p:cNvSpPr/>
          <p:nvPr/>
        </p:nvSpPr>
        <p:spPr>
          <a:xfrm rot="8318125">
            <a:off x="3828261" y="781825"/>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ight Arrow 7">
            <a:extLst>
              <a:ext uri="{FF2B5EF4-FFF2-40B4-BE49-F238E27FC236}">
                <a16:creationId xmlns:a16="http://schemas.microsoft.com/office/drawing/2014/main" id="{38BE664A-AAF1-401C-8EC9-9D699E5220A5}"/>
              </a:ext>
            </a:extLst>
          </p:cNvPr>
          <p:cNvSpPr/>
          <p:nvPr/>
        </p:nvSpPr>
        <p:spPr>
          <a:xfrm rot="17713660">
            <a:off x="-10626" y="654841"/>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748025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C9D598-EEB7-4F8A-80A1-5B3540C07113}"/>
              </a:ext>
            </a:extLst>
          </p:cNvPr>
          <p:cNvPicPr>
            <a:picLocks noChangeAspect="1"/>
          </p:cNvPicPr>
          <p:nvPr/>
        </p:nvPicPr>
        <p:blipFill>
          <a:blip r:embed="rId2"/>
          <a:stretch>
            <a:fillRect/>
          </a:stretch>
        </p:blipFill>
        <p:spPr>
          <a:xfrm>
            <a:off x="0" y="0"/>
            <a:ext cx="6764183" cy="6858000"/>
          </a:xfrm>
          <a:prstGeom prst="rect">
            <a:avLst/>
          </a:prstGeom>
        </p:spPr>
      </p:pic>
      <p:sp>
        <p:nvSpPr>
          <p:cNvPr id="5" name="TextBox 4"/>
          <p:cNvSpPr txBox="1"/>
          <p:nvPr/>
        </p:nvSpPr>
        <p:spPr>
          <a:xfrm>
            <a:off x="6874933" y="1423313"/>
            <a:ext cx="5295360" cy="2339102"/>
          </a:xfrm>
          <a:prstGeom prst="rect">
            <a:avLst/>
          </a:prstGeom>
          <a:noFill/>
        </p:spPr>
        <p:txBody>
          <a:bodyPr wrap="square" rtlCol="0">
            <a:spAutoFit/>
          </a:bodyPr>
          <a:lstStyle/>
          <a:p>
            <a:pPr lvl="0">
              <a:defRPr/>
            </a:pPr>
            <a:r>
              <a:rPr lang="en-US" dirty="0">
                <a:solidFill>
                  <a:prstClr val="black"/>
                </a:solidFill>
              </a:rPr>
              <a:t>Third, in the </a:t>
            </a:r>
            <a:r>
              <a:rPr lang="en-US" dirty="0">
                <a:solidFill>
                  <a:srgbClr val="0070C0"/>
                </a:solidFill>
              </a:rPr>
              <a:t>Number</a:t>
            </a:r>
            <a:r>
              <a:rPr lang="en-US" dirty="0">
                <a:solidFill>
                  <a:prstClr val="black"/>
                </a:solidFill>
              </a:rPr>
              <a:t> tab of the </a:t>
            </a:r>
            <a:r>
              <a:rPr lang="en-US" dirty="0">
                <a:solidFill>
                  <a:srgbClr val="0070C0"/>
                </a:solidFill>
              </a:rPr>
              <a:t>Format Cells </a:t>
            </a:r>
            <a:r>
              <a:rPr lang="en-US" dirty="0">
                <a:solidFill>
                  <a:prstClr val="black"/>
                </a:solidFill>
              </a:rPr>
              <a:t>window, click </a:t>
            </a:r>
            <a:r>
              <a:rPr lang="en-US" dirty="0">
                <a:solidFill>
                  <a:srgbClr val="0070C0"/>
                </a:solidFill>
              </a:rPr>
              <a:t>Custom</a:t>
            </a:r>
            <a:r>
              <a:rPr lang="en-US" dirty="0">
                <a:solidFill>
                  <a:prstClr val="black"/>
                </a:solidFill>
              </a:rPr>
              <a:t> from the </a:t>
            </a:r>
            <a:r>
              <a:rPr lang="en-US" dirty="0">
                <a:solidFill>
                  <a:srgbClr val="0070C0"/>
                </a:solidFill>
              </a:rPr>
              <a:t>Category:</a:t>
            </a:r>
            <a:r>
              <a:rPr lang="en-US" dirty="0">
                <a:solidFill>
                  <a:prstClr val="black"/>
                </a:solidFill>
              </a:rPr>
              <a:t> list. </a:t>
            </a:r>
          </a:p>
          <a:p>
            <a:pPr lvl="0">
              <a:defRPr/>
            </a:pPr>
            <a:endParaRPr lang="en-US" sz="1000" dirty="0">
              <a:solidFill>
                <a:prstClr val="black"/>
              </a:solidFill>
            </a:endParaRPr>
          </a:p>
          <a:p>
            <a:pPr lvl="0">
              <a:defRPr/>
            </a:pPr>
            <a:r>
              <a:rPr lang="en-US" dirty="0">
                <a:solidFill>
                  <a:prstClr val="black"/>
                </a:solidFill>
              </a:rPr>
              <a:t>In the field under </a:t>
            </a:r>
            <a:r>
              <a:rPr lang="en-US" dirty="0">
                <a:solidFill>
                  <a:srgbClr val="0070C0"/>
                </a:solidFill>
              </a:rPr>
              <a:t>Type:</a:t>
            </a:r>
            <a:r>
              <a:rPr lang="en-US" dirty="0">
                <a:solidFill>
                  <a:prstClr val="black"/>
                </a:solidFill>
              </a:rPr>
              <a:t>, enter the following format .000 to designate that you do not want a zero before the decimal point and only want three zeroes after the decimal point.  </a:t>
            </a:r>
          </a:p>
          <a:p>
            <a:pPr lvl="0">
              <a:defRPr/>
            </a:pPr>
            <a:endParaRPr lang="en-US" sz="1000" dirty="0">
              <a:solidFill>
                <a:prstClr val="black"/>
              </a:solidFill>
            </a:endParaRPr>
          </a:p>
          <a:p>
            <a:pPr lvl="0">
              <a:defRPr/>
            </a:pPr>
            <a:r>
              <a:rPr lang="en-US" dirty="0">
                <a:solidFill>
                  <a:prstClr val="black"/>
                </a:solidFill>
              </a:rPr>
              <a:t>Click </a:t>
            </a:r>
            <a:r>
              <a:rPr lang="en-US" dirty="0">
                <a:solidFill>
                  <a:srgbClr val="0070C0"/>
                </a:solidFill>
              </a:rPr>
              <a:t>OK</a:t>
            </a:r>
            <a:r>
              <a:rPr lang="en-US" dirty="0">
                <a:solidFill>
                  <a:prstClr val="black"/>
                </a:solidFill>
              </a:rPr>
              <a:t>.</a:t>
            </a:r>
          </a:p>
        </p:txBody>
      </p:sp>
      <p:sp>
        <p:nvSpPr>
          <p:cNvPr id="6" name="Title 1"/>
          <p:cNvSpPr txBox="1">
            <a:spLocks/>
          </p:cNvSpPr>
          <p:nvPr/>
        </p:nvSpPr>
        <p:spPr>
          <a:xfrm>
            <a:off x="8415870" y="284162"/>
            <a:ext cx="2099734"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11</a:t>
            </a:r>
          </a:p>
        </p:txBody>
      </p:sp>
      <p:sp>
        <p:nvSpPr>
          <p:cNvPr id="10" name="Right Arrow 7">
            <a:extLst>
              <a:ext uri="{FF2B5EF4-FFF2-40B4-BE49-F238E27FC236}">
                <a16:creationId xmlns:a16="http://schemas.microsoft.com/office/drawing/2014/main" id="{84E76065-AAA0-49CC-801B-909D41E9F3BF}"/>
              </a:ext>
            </a:extLst>
          </p:cNvPr>
          <p:cNvSpPr/>
          <p:nvPr/>
        </p:nvSpPr>
        <p:spPr>
          <a:xfrm rot="8318125">
            <a:off x="3015459" y="997179"/>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ight Arrow 7">
            <a:extLst>
              <a:ext uri="{FF2B5EF4-FFF2-40B4-BE49-F238E27FC236}">
                <a16:creationId xmlns:a16="http://schemas.microsoft.com/office/drawing/2014/main" id="{96137032-C312-4CA2-8C79-B1DF133B5850}"/>
              </a:ext>
            </a:extLst>
          </p:cNvPr>
          <p:cNvSpPr/>
          <p:nvPr/>
        </p:nvSpPr>
        <p:spPr>
          <a:xfrm rot="20415751">
            <a:off x="714077" y="2266898"/>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ight Arrow 7">
            <a:extLst>
              <a:ext uri="{FF2B5EF4-FFF2-40B4-BE49-F238E27FC236}">
                <a16:creationId xmlns:a16="http://schemas.microsoft.com/office/drawing/2014/main" id="{C3C8D67F-D38E-4EE8-82FB-1E0A0BCF0FE9}"/>
              </a:ext>
            </a:extLst>
          </p:cNvPr>
          <p:cNvSpPr/>
          <p:nvPr/>
        </p:nvSpPr>
        <p:spPr>
          <a:xfrm rot="3226003">
            <a:off x="4268526" y="3645157"/>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073575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34491E0-95CC-42A0-8EB0-1C5AFE04BA93}"/>
              </a:ext>
            </a:extLst>
          </p:cNvPr>
          <p:cNvPicPr>
            <a:picLocks noChangeAspect="1"/>
          </p:cNvPicPr>
          <p:nvPr/>
        </p:nvPicPr>
        <p:blipFill>
          <a:blip r:embed="rId2"/>
          <a:stretch>
            <a:fillRect/>
          </a:stretch>
        </p:blipFill>
        <p:spPr>
          <a:xfrm>
            <a:off x="4774" y="0"/>
            <a:ext cx="6773333" cy="6858000"/>
          </a:xfrm>
          <a:prstGeom prst="rect">
            <a:avLst/>
          </a:prstGeom>
        </p:spPr>
      </p:pic>
      <p:sp>
        <p:nvSpPr>
          <p:cNvPr id="5" name="TextBox 4"/>
          <p:cNvSpPr txBox="1"/>
          <p:nvPr/>
        </p:nvSpPr>
        <p:spPr>
          <a:xfrm>
            <a:off x="6874933" y="1423313"/>
            <a:ext cx="5295360" cy="1908215"/>
          </a:xfrm>
          <a:prstGeom prst="rect">
            <a:avLst/>
          </a:prstGeom>
          <a:noFill/>
        </p:spPr>
        <p:txBody>
          <a:bodyPr wrap="square" rtlCol="0">
            <a:spAutoFit/>
          </a:bodyPr>
          <a:lstStyle/>
          <a:p>
            <a:pPr lvl="0">
              <a:defRPr/>
            </a:pPr>
            <a:r>
              <a:rPr lang="en-US" dirty="0">
                <a:solidFill>
                  <a:prstClr val="black"/>
                </a:solidFill>
              </a:rPr>
              <a:t>Now the output is a bit easier to read.</a:t>
            </a:r>
          </a:p>
          <a:p>
            <a:pPr lvl="0">
              <a:defRPr/>
            </a:pPr>
            <a:endParaRPr lang="en-US" sz="1000" dirty="0">
              <a:solidFill>
                <a:prstClr val="black"/>
              </a:solidFill>
            </a:endParaRPr>
          </a:p>
          <a:p>
            <a:pPr lvl="0">
              <a:defRPr/>
            </a:pPr>
            <a:r>
              <a:rPr lang="en-US" dirty="0">
                <a:solidFill>
                  <a:prstClr val="black"/>
                </a:solidFill>
              </a:rPr>
              <a:t>In the </a:t>
            </a:r>
            <a:r>
              <a:rPr lang="en-US" dirty="0">
                <a:solidFill>
                  <a:srgbClr val="0070C0"/>
                </a:solidFill>
              </a:rPr>
              <a:t>Regression Statistics </a:t>
            </a:r>
            <a:r>
              <a:rPr lang="en-US" dirty="0">
                <a:solidFill>
                  <a:prstClr val="black"/>
                </a:solidFill>
              </a:rPr>
              <a:t>table, note that the </a:t>
            </a:r>
            <a:r>
              <a:rPr lang="en-US" dirty="0">
                <a:solidFill>
                  <a:srgbClr val="0070C0"/>
                </a:solidFill>
              </a:rPr>
              <a:t>R Square</a:t>
            </a:r>
            <a:r>
              <a:rPr lang="en-US" dirty="0">
                <a:solidFill>
                  <a:prstClr val="black"/>
                </a:solidFill>
              </a:rPr>
              <a:t> value is .247, which means that the predictor variable in the model (Interpersonal Conflict) explains 24.7% (.247 x 100) of the variance in the outcome variable (Turnover Intentions). </a:t>
            </a:r>
          </a:p>
        </p:txBody>
      </p:sp>
      <p:sp>
        <p:nvSpPr>
          <p:cNvPr id="6" name="Title 1"/>
          <p:cNvSpPr txBox="1">
            <a:spLocks/>
          </p:cNvSpPr>
          <p:nvPr/>
        </p:nvSpPr>
        <p:spPr>
          <a:xfrm>
            <a:off x="8415870" y="284162"/>
            <a:ext cx="2099734"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12</a:t>
            </a:r>
          </a:p>
        </p:txBody>
      </p:sp>
      <p:sp>
        <p:nvSpPr>
          <p:cNvPr id="13" name="Right Arrow 7">
            <a:extLst>
              <a:ext uri="{FF2B5EF4-FFF2-40B4-BE49-F238E27FC236}">
                <a16:creationId xmlns:a16="http://schemas.microsoft.com/office/drawing/2014/main" id="{E259DB62-BA91-4324-A405-F012E05ED0BB}"/>
              </a:ext>
            </a:extLst>
          </p:cNvPr>
          <p:cNvSpPr/>
          <p:nvPr/>
        </p:nvSpPr>
        <p:spPr>
          <a:xfrm rot="9556097">
            <a:off x="1404065" y="2500818"/>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3462525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35C3292-18DD-4BA7-8DCF-D85751B28840}"/>
              </a:ext>
            </a:extLst>
          </p:cNvPr>
          <p:cNvPicPr>
            <a:picLocks noChangeAspect="1"/>
          </p:cNvPicPr>
          <p:nvPr/>
        </p:nvPicPr>
        <p:blipFill>
          <a:blip r:embed="rId2"/>
          <a:stretch>
            <a:fillRect/>
          </a:stretch>
        </p:blipFill>
        <p:spPr>
          <a:xfrm>
            <a:off x="4774" y="0"/>
            <a:ext cx="6773333" cy="6858000"/>
          </a:xfrm>
          <a:prstGeom prst="rect">
            <a:avLst/>
          </a:prstGeom>
        </p:spPr>
      </p:pic>
      <p:sp>
        <p:nvSpPr>
          <p:cNvPr id="5" name="TextBox 4"/>
          <p:cNvSpPr txBox="1"/>
          <p:nvPr/>
        </p:nvSpPr>
        <p:spPr>
          <a:xfrm>
            <a:off x="6874933" y="1423313"/>
            <a:ext cx="5295360" cy="5539978"/>
          </a:xfrm>
          <a:prstGeom prst="rect">
            <a:avLst/>
          </a:prstGeom>
          <a:noFill/>
        </p:spPr>
        <p:txBody>
          <a:bodyPr wrap="square" rtlCol="0">
            <a:spAutoFit/>
          </a:bodyPr>
          <a:lstStyle/>
          <a:p>
            <a:pPr lvl="0">
              <a:defRPr/>
            </a:pPr>
            <a:r>
              <a:rPr lang="en-US" dirty="0">
                <a:solidFill>
                  <a:prstClr val="black"/>
                </a:solidFill>
              </a:rPr>
              <a:t>In the table at the very bottom, you will find your regression model estimates. The first column contains the names of the predictor variable and the intercept. The second column contains the regression weights (coefficients). The fifth column contains the </a:t>
            </a:r>
            <a:r>
              <a:rPr lang="en-US" i="1" dirty="0">
                <a:solidFill>
                  <a:prstClr val="black"/>
                </a:solidFill>
              </a:rPr>
              <a:t>p</a:t>
            </a:r>
            <a:r>
              <a:rPr lang="en-US" dirty="0">
                <a:solidFill>
                  <a:prstClr val="black"/>
                </a:solidFill>
              </a:rPr>
              <a:t> values associated with the regression weights, which we use to determine whether they are statistically significant (i.e., significantly different from zero).</a:t>
            </a:r>
          </a:p>
          <a:p>
            <a:pPr lvl="0">
              <a:defRPr/>
            </a:pPr>
            <a:endParaRPr lang="en-US" sz="1000" dirty="0">
              <a:solidFill>
                <a:prstClr val="black"/>
              </a:solidFill>
            </a:endParaRPr>
          </a:p>
          <a:p>
            <a:pPr lvl="0">
              <a:defRPr/>
            </a:pPr>
            <a:r>
              <a:rPr lang="en-US" dirty="0">
                <a:solidFill>
                  <a:prstClr val="black"/>
                </a:solidFill>
              </a:rPr>
              <a:t>As you can see, the regression weight for Interpersonal Conflict (in relation to Turnover Intentions) is positive and has a </a:t>
            </a:r>
            <a:r>
              <a:rPr lang="en-US" i="1" dirty="0">
                <a:solidFill>
                  <a:prstClr val="black"/>
                </a:solidFill>
              </a:rPr>
              <a:t>p</a:t>
            </a:r>
            <a:r>
              <a:rPr lang="en-US" dirty="0">
                <a:solidFill>
                  <a:prstClr val="black"/>
                </a:solidFill>
              </a:rPr>
              <a:t> value that is less than the conventional two-tailed, cutoff (alpha level) of .05, which means we can treat this regression weight as statistically significant. If the </a:t>
            </a:r>
            <a:r>
              <a:rPr lang="en-US" i="1" dirty="0">
                <a:solidFill>
                  <a:prstClr val="black"/>
                </a:solidFill>
              </a:rPr>
              <a:t>p</a:t>
            </a:r>
            <a:r>
              <a:rPr lang="en-US" dirty="0">
                <a:solidFill>
                  <a:prstClr val="black"/>
                </a:solidFill>
              </a:rPr>
              <a:t> value were greater than .05, then it would be nonsignificant.</a:t>
            </a:r>
          </a:p>
          <a:p>
            <a:pPr lvl="0">
              <a:defRPr/>
            </a:pPr>
            <a:endParaRPr lang="en-US" sz="1000" dirty="0">
              <a:solidFill>
                <a:prstClr val="black"/>
              </a:solidFill>
            </a:endParaRPr>
          </a:p>
          <a:p>
            <a:pPr lvl="0">
              <a:defRPr/>
            </a:pPr>
            <a:r>
              <a:rPr lang="en-US" dirty="0">
                <a:solidFill>
                  <a:prstClr val="black"/>
                </a:solidFill>
              </a:rPr>
              <a:t>Using the regression weights, we can write the following regression equation:</a:t>
            </a:r>
          </a:p>
          <a:p>
            <a:pPr lvl="0">
              <a:defRPr/>
            </a:pPr>
            <a:endParaRPr lang="en-US" sz="1000" dirty="0">
              <a:solidFill>
                <a:prstClr val="black"/>
              </a:solidFill>
            </a:endParaRPr>
          </a:p>
          <a:p>
            <a:pPr lvl="0">
              <a:defRPr/>
            </a:pPr>
            <a:r>
              <a:rPr lang="en-US" dirty="0">
                <a:solidFill>
                  <a:prstClr val="black"/>
                </a:solidFill>
              </a:rPr>
              <a:t>Y = 1.931 + .420(Interpersonal Conflict)</a:t>
            </a:r>
          </a:p>
        </p:txBody>
      </p:sp>
      <p:sp>
        <p:nvSpPr>
          <p:cNvPr id="6" name="Title 1"/>
          <p:cNvSpPr txBox="1">
            <a:spLocks/>
          </p:cNvSpPr>
          <p:nvPr/>
        </p:nvSpPr>
        <p:spPr>
          <a:xfrm>
            <a:off x="8415870" y="284162"/>
            <a:ext cx="2099734"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13</a:t>
            </a:r>
          </a:p>
        </p:txBody>
      </p:sp>
      <p:sp>
        <p:nvSpPr>
          <p:cNvPr id="7" name="Right Arrow 7">
            <a:extLst>
              <a:ext uri="{FF2B5EF4-FFF2-40B4-BE49-F238E27FC236}">
                <a16:creationId xmlns:a16="http://schemas.microsoft.com/office/drawing/2014/main" id="{2DBF2964-A789-4826-A0E7-9982F120D592}"/>
              </a:ext>
            </a:extLst>
          </p:cNvPr>
          <p:cNvSpPr/>
          <p:nvPr/>
        </p:nvSpPr>
        <p:spPr>
          <a:xfrm rot="4097618">
            <a:off x="286460" y="4276007"/>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ight Arrow 7">
            <a:extLst>
              <a:ext uri="{FF2B5EF4-FFF2-40B4-BE49-F238E27FC236}">
                <a16:creationId xmlns:a16="http://schemas.microsoft.com/office/drawing/2014/main" id="{18EBBAF7-9062-4389-AD7B-4BE884405142}"/>
              </a:ext>
            </a:extLst>
          </p:cNvPr>
          <p:cNvSpPr/>
          <p:nvPr/>
        </p:nvSpPr>
        <p:spPr>
          <a:xfrm rot="4097618">
            <a:off x="2389991" y="4242137"/>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Footer Placeholder 1"/>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526896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92529C6-5793-4A3D-9A80-476B95546983}"/>
              </a:ext>
            </a:extLst>
          </p:cNvPr>
          <p:cNvPicPr>
            <a:picLocks noChangeAspect="1"/>
          </p:cNvPicPr>
          <p:nvPr/>
        </p:nvPicPr>
        <p:blipFill>
          <a:blip r:embed="rId2"/>
          <a:stretch>
            <a:fillRect/>
          </a:stretch>
        </p:blipFill>
        <p:spPr>
          <a:xfrm>
            <a:off x="0" y="0"/>
            <a:ext cx="6773333" cy="6858000"/>
          </a:xfrm>
          <a:prstGeom prst="rect">
            <a:avLst/>
          </a:prstGeom>
        </p:spPr>
      </p:pic>
      <p:sp>
        <p:nvSpPr>
          <p:cNvPr id="5" name="TextBox 4"/>
          <p:cNvSpPr txBox="1"/>
          <p:nvPr/>
        </p:nvSpPr>
        <p:spPr>
          <a:xfrm>
            <a:off x="6874933" y="1423313"/>
            <a:ext cx="5295360" cy="3200876"/>
          </a:xfrm>
          <a:prstGeom prst="rect">
            <a:avLst/>
          </a:prstGeom>
          <a:noFill/>
        </p:spPr>
        <p:txBody>
          <a:bodyPr wrap="square" rtlCol="0">
            <a:spAutoFit/>
          </a:bodyPr>
          <a:lstStyle/>
          <a:p>
            <a:pPr lvl="0">
              <a:defRPr/>
            </a:pPr>
            <a:r>
              <a:rPr lang="en-US" dirty="0">
                <a:solidFill>
                  <a:prstClr val="black"/>
                </a:solidFill>
              </a:rPr>
              <a:t>Let’s practice plugging hypothetical values into the regression equation. </a:t>
            </a:r>
          </a:p>
          <a:p>
            <a:pPr lvl="0">
              <a:defRPr/>
            </a:pPr>
            <a:endParaRPr lang="en-US" sz="1000" dirty="0">
              <a:solidFill>
                <a:prstClr val="black"/>
              </a:solidFill>
            </a:endParaRPr>
          </a:p>
          <a:p>
            <a:pPr lvl="0">
              <a:defRPr/>
            </a:pPr>
            <a:r>
              <a:rPr lang="en-US" dirty="0">
                <a:solidFill>
                  <a:prstClr val="black"/>
                </a:solidFill>
              </a:rPr>
              <a:t>For example, imagine that an employee has a score of 4.5 on the interpersonal conflict variable.</a:t>
            </a:r>
          </a:p>
          <a:p>
            <a:pPr lvl="0">
              <a:defRPr/>
            </a:pPr>
            <a:endParaRPr lang="en-US" sz="1000" dirty="0">
              <a:solidFill>
                <a:prstClr val="black"/>
              </a:solidFill>
            </a:endParaRPr>
          </a:p>
          <a:p>
            <a:pPr lvl="0">
              <a:defRPr/>
            </a:pPr>
            <a:r>
              <a:rPr lang="en-US" dirty="0">
                <a:solidFill>
                  <a:prstClr val="black"/>
                </a:solidFill>
              </a:rPr>
              <a:t>In an empty cell, enter an </a:t>
            </a:r>
            <a:r>
              <a:rPr lang="en-US" dirty="0">
                <a:solidFill>
                  <a:srgbClr val="0070C0"/>
                </a:solidFill>
              </a:rPr>
              <a:t>=</a:t>
            </a:r>
            <a:r>
              <a:rPr lang="en-US" dirty="0">
                <a:solidFill>
                  <a:prstClr val="black"/>
                </a:solidFill>
              </a:rPr>
              <a:t> sign, followed by the regression equation with the aforementioned score of 4.5. It should look something like:</a:t>
            </a:r>
          </a:p>
          <a:p>
            <a:pPr lvl="0">
              <a:defRPr/>
            </a:pPr>
            <a:endParaRPr lang="en-US" sz="1000" dirty="0">
              <a:solidFill>
                <a:prstClr val="black"/>
              </a:solidFill>
            </a:endParaRPr>
          </a:p>
          <a:p>
            <a:pPr lvl="0">
              <a:defRPr/>
            </a:pPr>
            <a:r>
              <a:rPr lang="en-US" dirty="0">
                <a:solidFill>
                  <a:srgbClr val="0070C0"/>
                </a:solidFill>
              </a:rPr>
              <a:t>=</a:t>
            </a:r>
            <a:r>
              <a:rPr lang="en-US" dirty="0">
                <a:solidFill>
                  <a:srgbClr val="00B050"/>
                </a:solidFill>
              </a:rPr>
              <a:t>1.931</a:t>
            </a:r>
            <a:r>
              <a:rPr lang="en-US" dirty="0">
                <a:solidFill>
                  <a:srgbClr val="0070C0"/>
                </a:solidFill>
              </a:rPr>
              <a:t>+</a:t>
            </a:r>
            <a:r>
              <a:rPr lang="en-US" dirty="0">
                <a:solidFill>
                  <a:srgbClr val="00B050"/>
                </a:solidFill>
              </a:rPr>
              <a:t>.420</a:t>
            </a:r>
            <a:r>
              <a:rPr lang="en-US" dirty="0">
                <a:solidFill>
                  <a:srgbClr val="0070C0"/>
                </a:solidFill>
              </a:rPr>
              <a:t>*</a:t>
            </a:r>
            <a:r>
              <a:rPr lang="en-US" dirty="0">
                <a:solidFill>
                  <a:srgbClr val="00B050"/>
                </a:solidFill>
              </a:rPr>
              <a:t>4.5</a:t>
            </a:r>
          </a:p>
          <a:p>
            <a:pPr lvl="0">
              <a:defRPr/>
            </a:pPr>
            <a:endParaRPr lang="en-US" sz="1000" dirty="0">
              <a:solidFill>
                <a:prstClr val="black"/>
              </a:solidFill>
            </a:endParaRPr>
          </a:p>
          <a:p>
            <a:pPr lvl="0">
              <a:defRPr/>
            </a:pPr>
            <a:r>
              <a:rPr lang="en-US" dirty="0">
                <a:solidFill>
                  <a:prstClr val="black"/>
                </a:solidFill>
              </a:rPr>
              <a:t>Click ENTER.</a:t>
            </a:r>
          </a:p>
        </p:txBody>
      </p:sp>
      <p:sp>
        <p:nvSpPr>
          <p:cNvPr id="6" name="Title 1"/>
          <p:cNvSpPr txBox="1">
            <a:spLocks/>
          </p:cNvSpPr>
          <p:nvPr/>
        </p:nvSpPr>
        <p:spPr>
          <a:xfrm>
            <a:off x="8415870" y="284162"/>
            <a:ext cx="2099734"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14</a:t>
            </a:r>
          </a:p>
        </p:txBody>
      </p:sp>
      <p:sp>
        <p:nvSpPr>
          <p:cNvPr id="7" name="Right Arrow 7">
            <a:extLst>
              <a:ext uri="{FF2B5EF4-FFF2-40B4-BE49-F238E27FC236}">
                <a16:creationId xmlns:a16="http://schemas.microsoft.com/office/drawing/2014/main" id="{2DBF2964-A789-4826-A0E7-9982F120D592}"/>
              </a:ext>
            </a:extLst>
          </p:cNvPr>
          <p:cNvSpPr/>
          <p:nvPr/>
        </p:nvSpPr>
        <p:spPr>
          <a:xfrm rot="17938538">
            <a:off x="1336329" y="2972787"/>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Footer Placeholder 1"/>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325119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18DE819-1284-4417-9982-FBBB1A5BCBCD}"/>
              </a:ext>
            </a:extLst>
          </p:cNvPr>
          <p:cNvPicPr>
            <a:picLocks noChangeAspect="1"/>
          </p:cNvPicPr>
          <p:nvPr/>
        </p:nvPicPr>
        <p:blipFill>
          <a:blip r:embed="rId2"/>
          <a:stretch>
            <a:fillRect/>
          </a:stretch>
        </p:blipFill>
        <p:spPr>
          <a:xfrm>
            <a:off x="0" y="0"/>
            <a:ext cx="6773333" cy="6858000"/>
          </a:xfrm>
          <a:prstGeom prst="rect">
            <a:avLst/>
          </a:prstGeom>
        </p:spPr>
      </p:pic>
      <p:sp>
        <p:nvSpPr>
          <p:cNvPr id="5" name="TextBox 4"/>
          <p:cNvSpPr txBox="1"/>
          <p:nvPr/>
        </p:nvSpPr>
        <p:spPr>
          <a:xfrm>
            <a:off x="6874933" y="1423313"/>
            <a:ext cx="5295360" cy="923330"/>
          </a:xfrm>
          <a:prstGeom prst="rect">
            <a:avLst/>
          </a:prstGeom>
          <a:noFill/>
        </p:spPr>
        <p:txBody>
          <a:bodyPr wrap="square" rtlCol="0">
            <a:spAutoFit/>
          </a:bodyPr>
          <a:lstStyle/>
          <a:p>
            <a:pPr lvl="0">
              <a:defRPr/>
            </a:pPr>
            <a:r>
              <a:rPr lang="en-US" dirty="0">
                <a:solidFill>
                  <a:prstClr val="black"/>
                </a:solidFill>
              </a:rPr>
              <a:t>For an employee who scores a 4.5 on interpersonal conflict, we predict that their turnover intention score will be 3.821, which indicates some inclination to quit. </a:t>
            </a:r>
          </a:p>
        </p:txBody>
      </p:sp>
      <p:sp>
        <p:nvSpPr>
          <p:cNvPr id="6" name="Title 1"/>
          <p:cNvSpPr txBox="1">
            <a:spLocks/>
          </p:cNvSpPr>
          <p:nvPr/>
        </p:nvSpPr>
        <p:spPr>
          <a:xfrm>
            <a:off x="8415870" y="284162"/>
            <a:ext cx="2099734"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15</a:t>
            </a:r>
          </a:p>
        </p:txBody>
      </p:sp>
      <p:sp>
        <p:nvSpPr>
          <p:cNvPr id="7" name="Right Arrow 7">
            <a:extLst>
              <a:ext uri="{FF2B5EF4-FFF2-40B4-BE49-F238E27FC236}">
                <a16:creationId xmlns:a16="http://schemas.microsoft.com/office/drawing/2014/main" id="{2DBF2964-A789-4826-A0E7-9982F120D592}"/>
              </a:ext>
            </a:extLst>
          </p:cNvPr>
          <p:cNvSpPr/>
          <p:nvPr/>
        </p:nvSpPr>
        <p:spPr>
          <a:xfrm rot="17938538">
            <a:off x="1336329" y="2972787"/>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570837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mn-lt"/>
              </a:rPr>
              <a:t>Questions</a:t>
            </a:r>
          </a:p>
        </p:txBody>
      </p:sp>
      <p:sp>
        <p:nvSpPr>
          <p:cNvPr id="3" name="Content Placeholder 2"/>
          <p:cNvSpPr>
            <a:spLocks noGrp="1"/>
          </p:cNvSpPr>
          <p:nvPr>
            <p:ph idx="1"/>
          </p:nvPr>
        </p:nvSpPr>
        <p:spPr>
          <a:xfrm>
            <a:off x="355600" y="1659463"/>
            <a:ext cx="11506200" cy="5283200"/>
          </a:xfrm>
        </p:spPr>
        <p:txBody>
          <a:bodyPr>
            <a:normAutofit fontScale="85000" lnSpcReduction="20000"/>
          </a:bodyPr>
          <a:lstStyle/>
          <a:p>
            <a:pPr marL="0" indent="0">
              <a:buNone/>
            </a:pPr>
            <a:r>
              <a:rPr lang="en-US" dirty="0"/>
              <a:t>You just learned how to investigate the implications of employee stress using simple linear regression analysis. Now, imagine that you work for a different organization that has administered a similar survey to employees, except the new survey has two stressor (interpersonal conflict, role ambiguity) and two strain (turnover intentions, burnout) variables, as opposed to just one stressor and one strain variable. Using data found in the “Practice” sheet of the Excel workbook, do and respond to the following:</a:t>
            </a:r>
          </a:p>
          <a:p>
            <a:pPr marL="0" indent="0">
              <a:buNone/>
            </a:pPr>
            <a:endParaRPr lang="en-US" sz="1100" dirty="0"/>
          </a:p>
          <a:p>
            <a:pPr marL="514350" indent="-514350">
              <a:buAutoNum type="arabicPeriod"/>
            </a:pPr>
            <a:r>
              <a:rPr lang="en-US" dirty="0"/>
              <a:t>Run a simple linear regression analysis with interpersonal conflict as the predictor and turnover intentions as the outcome. What did you find?</a:t>
            </a:r>
          </a:p>
          <a:p>
            <a:pPr marL="514350" indent="-514350">
              <a:buAutoNum type="arabicPeriod"/>
            </a:pPr>
            <a:r>
              <a:rPr lang="en-US" dirty="0"/>
              <a:t>Run a simple linear regression analysis with role ambiguity as the predictor and turnover intentions as the outcome. What did you find?</a:t>
            </a:r>
          </a:p>
          <a:p>
            <a:pPr marL="514350" indent="-514350">
              <a:buAutoNum type="arabicPeriod"/>
            </a:pPr>
            <a:r>
              <a:rPr lang="en-US" dirty="0"/>
              <a:t>Run a simple linear regression analysis with interpersonal conflict as the predictor and burnout as the outcome. What did you find?</a:t>
            </a:r>
          </a:p>
          <a:p>
            <a:pPr marL="514350" indent="-514350">
              <a:buAutoNum type="arabicPeriod"/>
            </a:pPr>
            <a:r>
              <a:rPr lang="en-US" dirty="0"/>
              <a:t>Run a simple linear regression analysis with role ambiguity as the predictor and burnout as the outcome. What did you find?</a:t>
            </a:r>
          </a:p>
          <a:p>
            <a:pPr marL="514350" indent="-514350">
              <a:buAutoNum type="arabicPeriod"/>
            </a:pPr>
            <a:r>
              <a:rPr lang="en-US" dirty="0"/>
              <a:t>How would you explain and communicate these findings to someone in the organization who does not know anything about data analytics?</a:t>
            </a:r>
          </a:p>
        </p:txBody>
      </p:sp>
      <p:sp>
        <p:nvSpPr>
          <p:cNvPr id="4" name="Footer Placeholder 3"/>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382707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0" y="1960563"/>
            <a:ext cx="11569700" cy="2387600"/>
          </a:xfrm>
        </p:spPr>
        <p:txBody>
          <a:bodyPr>
            <a:normAutofit/>
          </a:bodyPr>
          <a:lstStyle/>
          <a:p>
            <a:r>
              <a:rPr lang="en-US" b="1" dirty="0">
                <a:latin typeface="+mn-lt"/>
              </a:rPr>
              <a:t>Chapter 15</a:t>
            </a:r>
            <a:br>
              <a:rPr lang="en-US" b="1" dirty="0">
                <a:latin typeface="+mn-lt"/>
              </a:rPr>
            </a:br>
            <a:r>
              <a:rPr lang="en-US" b="1" dirty="0">
                <a:latin typeface="+mn-lt"/>
              </a:rPr>
              <a:t>Excel Extension: Now You Try!</a:t>
            </a:r>
          </a:p>
        </p:txBody>
      </p:sp>
      <p:sp>
        <p:nvSpPr>
          <p:cNvPr id="4" name="Subtitle 2"/>
          <p:cNvSpPr>
            <a:spLocks noGrp="1"/>
          </p:cNvSpPr>
          <p:nvPr>
            <p:ph type="subTitle" idx="1"/>
          </p:nvPr>
        </p:nvSpPr>
        <p:spPr>
          <a:xfrm>
            <a:off x="1524000" y="4547434"/>
            <a:ext cx="9144000" cy="1655762"/>
          </a:xfrm>
        </p:spPr>
        <p:txBody>
          <a:bodyPr>
            <a:normAutofit/>
          </a:bodyPr>
          <a:lstStyle/>
          <a:p>
            <a:r>
              <a:rPr lang="en-US" sz="3600" dirty="0"/>
              <a:t>Investigating Employee Stress</a:t>
            </a:r>
          </a:p>
        </p:txBody>
      </p:sp>
      <p:sp>
        <p:nvSpPr>
          <p:cNvPr id="3" name="Footer Placeholder 2"/>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336961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mn-lt"/>
              </a:rPr>
              <a:t>Background</a:t>
            </a:r>
          </a:p>
        </p:txBody>
      </p:sp>
      <p:sp>
        <p:nvSpPr>
          <p:cNvPr id="3" name="Content Placeholder 2"/>
          <p:cNvSpPr>
            <a:spLocks noGrp="1"/>
          </p:cNvSpPr>
          <p:nvPr>
            <p:ph idx="1"/>
          </p:nvPr>
        </p:nvSpPr>
        <p:spPr>
          <a:xfrm>
            <a:off x="355600" y="1825624"/>
            <a:ext cx="11506200" cy="5032375"/>
          </a:xfrm>
        </p:spPr>
        <p:txBody>
          <a:bodyPr>
            <a:normAutofit/>
          </a:bodyPr>
          <a:lstStyle/>
          <a:p>
            <a:pPr marL="0" indent="0">
              <a:buNone/>
            </a:pPr>
            <a:r>
              <a:rPr lang="en-US" dirty="0"/>
              <a:t>In this Excel Extension tutorial, you will learn how to apply simple linear regression analysis to the implications of employee stress. </a:t>
            </a:r>
          </a:p>
          <a:p>
            <a:pPr marL="0" indent="0">
              <a:buNone/>
            </a:pPr>
            <a:endParaRPr lang="en-US" sz="1100" dirty="0"/>
          </a:p>
          <a:p>
            <a:pPr marL="0" indent="0">
              <a:buNone/>
            </a:pPr>
            <a:r>
              <a:rPr lang="en-US" dirty="0"/>
              <a:t>For the purposes of this exercise, imagine that you have been tasked with determining the potential implications of employee stress. Specifically, you are to investigate whether the stressor called interpersonal conflict is associated with the strain called turnover intentions. To gather the data, you administer a voluntary employee survey that asks respondents to indicate their exposure to interpersonal conflict at work and their turnover intentions.</a:t>
            </a:r>
          </a:p>
        </p:txBody>
      </p:sp>
      <p:sp>
        <p:nvSpPr>
          <p:cNvPr id="4" name="Footer Placeholder 3"/>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3918831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960533" y="1423313"/>
            <a:ext cx="6209760" cy="36009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Open the Excel workbook titled “Chapter 15 - Excel Extension.xlsx”.</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Click on the sheet called Tutorial. You will use the data contained in this sheet to learn how to run a simple linear regression analysis.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Note that the sheet includes three fields/columns/variables:</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Survey Number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(unique survey identifier)</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Interpersonal Conflict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 = low </a:t>
            </a:r>
            <a:r>
              <a:rPr lang="en-US" dirty="0">
                <a:solidFill>
                  <a:prstClr val="black"/>
                </a:solidFill>
                <a:latin typeface="Calibri" panose="020F0502020204030204"/>
              </a:rPr>
              <a:t>conflict</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5 = high conflict)</a:t>
            </a:r>
          </a:p>
          <a:p>
            <a:pPr marL="800100" lvl="1" indent="-342900">
              <a:buFont typeface="Arial" panose="020B0604020202020204" pitchFamily="34" charset="0"/>
              <a:buChar char="•"/>
              <a:defRPr/>
            </a:pPr>
            <a:r>
              <a:rPr lang="en-US" b="1" dirty="0">
                <a:solidFill>
                  <a:prstClr val="black"/>
                </a:solidFill>
              </a:rPr>
              <a:t>Turnover Intentions </a:t>
            </a:r>
            <a:r>
              <a:rPr lang="en-US" dirty="0">
                <a:solidFill>
                  <a:prstClr val="black"/>
                </a:solidFill>
              </a:rPr>
              <a:t>(1 = low intentions to quit, 5 = high intentions to quit)</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Note that there are 20 survey respondents in this sample.</a:t>
            </a:r>
          </a:p>
        </p:txBody>
      </p:sp>
      <p:sp>
        <p:nvSpPr>
          <p:cNvPr id="6" name="Title 1"/>
          <p:cNvSpPr txBox="1">
            <a:spLocks/>
          </p:cNvSpPr>
          <p:nvPr/>
        </p:nvSpPr>
        <p:spPr>
          <a:xfrm>
            <a:off x="7939284" y="284162"/>
            <a:ext cx="1780451"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1</a:t>
            </a:r>
          </a:p>
        </p:txBody>
      </p:sp>
      <p:pic>
        <p:nvPicPr>
          <p:cNvPr id="4" name="Picture 3">
            <a:extLst>
              <a:ext uri="{FF2B5EF4-FFF2-40B4-BE49-F238E27FC236}">
                <a16:creationId xmlns:a16="http://schemas.microsoft.com/office/drawing/2014/main" id="{5E4FA2ED-F8EF-4304-BE8A-FC8A28D11F02}"/>
              </a:ext>
            </a:extLst>
          </p:cNvPr>
          <p:cNvPicPr>
            <a:picLocks noChangeAspect="1"/>
          </p:cNvPicPr>
          <p:nvPr/>
        </p:nvPicPr>
        <p:blipFill>
          <a:blip r:embed="rId2"/>
          <a:stretch>
            <a:fillRect/>
          </a:stretch>
        </p:blipFill>
        <p:spPr>
          <a:xfrm>
            <a:off x="0" y="0"/>
            <a:ext cx="5606815" cy="6858000"/>
          </a:xfrm>
          <a:prstGeom prst="rect">
            <a:avLst/>
          </a:prstGeom>
        </p:spPr>
      </p:pic>
      <p:sp>
        <p:nvSpPr>
          <p:cNvPr id="2" name="Footer Placeholder 1"/>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660470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960533" y="1423313"/>
            <a:ext cx="6209760"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If you haven’t already, be sure to add in the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Analysis ToolPak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feature in Excel, which requires the following steps.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First, click on the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File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tab.</a:t>
            </a:r>
          </a:p>
        </p:txBody>
      </p:sp>
      <p:sp>
        <p:nvSpPr>
          <p:cNvPr id="6" name="Title 1"/>
          <p:cNvSpPr txBox="1">
            <a:spLocks/>
          </p:cNvSpPr>
          <p:nvPr/>
        </p:nvSpPr>
        <p:spPr>
          <a:xfrm>
            <a:off x="7939284" y="284162"/>
            <a:ext cx="1780451"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2</a:t>
            </a:r>
          </a:p>
        </p:txBody>
      </p:sp>
      <p:pic>
        <p:nvPicPr>
          <p:cNvPr id="9" name="Picture 8">
            <a:extLst>
              <a:ext uri="{FF2B5EF4-FFF2-40B4-BE49-F238E27FC236}">
                <a16:creationId xmlns:a16="http://schemas.microsoft.com/office/drawing/2014/main" id="{74A2D7A9-9635-47A8-A2BF-74360487E685}"/>
              </a:ext>
            </a:extLst>
          </p:cNvPr>
          <p:cNvPicPr>
            <a:picLocks noChangeAspect="1"/>
          </p:cNvPicPr>
          <p:nvPr/>
        </p:nvPicPr>
        <p:blipFill>
          <a:blip r:embed="rId2"/>
          <a:stretch>
            <a:fillRect/>
          </a:stretch>
        </p:blipFill>
        <p:spPr>
          <a:xfrm>
            <a:off x="0" y="0"/>
            <a:ext cx="5606815" cy="6858000"/>
          </a:xfrm>
          <a:prstGeom prst="rect">
            <a:avLst/>
          </a:prstGeom>
        </p:spPr>
      </p:pic>
      <p:sp>
        <p:nvSpPr>
          <p:cNvPr id="10" name="Right Arrow 7">
            <a:extLst>
              <a:ext uri="{FF2B5EF4-FFF2-40B4-BE49-F238E27FC236}">
                <a16:creationId xmlns:a16="http://schemas.microsoft.com/office/drawing/2014/main" id="{7B091E74-58B2-475D-9BB8-335E15311C7D}"/>
              </a:ext>
            </a:extLst>
          </p:cNvPr>
          <p:cNvSpPr/>
          <p:nvPr/>
        </p:nvSpPr>
        <p:spPr>
          <a:xfrm rot="12884319">
            <a:off x="348484" y="486815"/>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Footer Placeholder 1"/>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2171090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53B29B4-4147-4561-9F15-46A63F7622D0}"/>
              </a:ext>
            </a:extLst>
          </p:cNvPr>
          <p:cNvPicPr>
            <a:picLocks noChangeAspect="1"/>
          </p:cNvPicPr>
          <p:nvPr/>
        </p:nvPicPr>
        <p:blipFill>
          <a:blip r:embed="rId2"/>
          <a:stretch>
            <a:fillRect/>
          </a:stretch>
        </p:blipFill>
        <p:spPr>
          <a:xfrm>
            <a:off x="0" y="0"/>
            <a:ext cx="5606815" cy="6858000"/>
          </a:xfrm>
          <a:prstGeom prst="rect">
            <a:avLst/>
          </a:prstGeom>
        </p:spPr>
      </p:pic>
      <p:sp>
        <p:nvSpPr>
          <p:cNvPr id="5" name="TextBox 4"/>
          <p:cNvSpPr txBox="1"/>
          <p:nvPr/>
        </p:nvSpPr>
        <p:spPr>
          <a:xfrm>
            <a:off x="5960533" y="1423313"/>
            <a:ext cx="620976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Select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Options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6" name="Title 1"/>
          <p:cNvSpPr txBox="1">
            <a:spLocks/>
          </p:cNvSpPr>
          <p:nvPr/>
        </p:nvSpPr>
        <p:spPr>
          <a:xfrm>
            <a:off x="7939284" y="284162"/>
            <a:ext cx="1780451"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3</a:t>
            </a:r>
          </a:p>
        </p:txBody>
      </p:sp>
      <p:sp>
        <p:nvSpPr>
          <p:cNvPr id="7" name="Right Arrow 7">
            <a:extLst>
              <a:ext uri="{FF2B5EF4-FFF2-40B4-BE49-F238E27FC236}">
                <a16:creationId xmlns:a16="http://schemas.microsoft.com/office/drawing/2014/main" id="{742A016D-6EF3-4097-96F1-119C355769E6}"/>
              </a:ext>
            </a:extLst>
          </p:cNvPr>
          <p:cNvSpPr/>
          <p:nvPr/>
        </p:nvSpPr>
        <p:spPr>
          <a:xfrm rot="8836228">
            <a:off x="653282" y="5652414"/>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Footer Placeholder 1"/>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849760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30B9B03-3203-4FCE-B740-F4A3D61CFE40}"/>
              </a:ext>
            </a:extLst>
          </p:cNvPr>
          <p:cNvPicPr>
            <a:picLocks noChangeAspect="1"/>
          </p:cNvPicPr>
          <p:nvPr/>
        </p:nvPicPr>
        <p:blipFill>
          <a:blip r:embed="rId2"/>
          <a:stretch>
            <a:fillRect/>
          </a:stretch>
        </p:blipFill>
        <p:spPr>
          <a:xfrm>
            <a:off x="0" y="400050"/>
            <a:ext cx="5686425" cy="6457950"/>
          </a:xfrm>
          <a:prstGeom prst="rect">
            <a:avLst/>
          </a:prstGeom>
        </p:spPr>
      </p:pic>
      <p:sp>
        <p:nvSpPr>
          <p:cNvPr id="5" name="TextBox 4"/>
          <p:cNvSpPr txBox="1"/>
          <p:nvPr/>
        </p:nvSpPr>
        <p:spPr>
          <a:xfrm>
            <a:off x="6095999" y="1423313"/>
            <a:ext cx="6074293" cy="2893100"/>
          </a:xfrm>
          <a:prstGeom prst="rect">
            <a:avLst/>
          </a:prstGeom>
          <a:noFill/>
        </p:spPr>
        <p:txBody>
          <a:bodyPr wrap="square" rtlCol="0">
            <a:spAutoFit/>
          </a:bodyPr>
          <a:lstStyle/>
          <a:p>
            <a:pPr lvl="0">
              <a:defRPr/>
            </a:pPr>
            <a:r>
              <a:rPr lang="en-US" dirty="0">
                <a:solidFill>
                  <a:prstClr val="black"/>
                </a:solidFill>
              </a:rPr>
              <a:t>When the </a:t>
            </a:r>
            <a:r>
              <a:rPr lang="en-US" dirty="0">
                <a:solidFill>
                  <a:srgbClr val="0070C0"/>
                </a:solidFill>
              </a:rPr>
              <a:t>Excel Options </a:t>
            </a:r>
            <a:r>
              <a:rPr lang="en-US" dirty="0">
                <a:solidFill>
                  <a:prstClr val="black"/>
                </a:solidFill>
              </a:rPr>
              <a:t>window opens, select the </a:t>
            </a:r>
            <a:r>
              <a:rPr lang="en-US" dirty="0">
                <a:solidFill>
                  <a:srgbClr val="0070C0"/>
                </a:solidFill>
              </a:rPr>
              <a:t>Add-Ins</a:t>
            </a:r>
            <a:r>
              <a:rPr lang="en-US" dirty="0">
                <a:solidFill>
                  <a:prstClr val="black"/>
                </a:solidFill>
              </a:rPr>
              <a:t> tab on the left, and then select the </a:t>
            </a:r>
            <a:r>
              <a:rPr lang="en-US" dirty="0">
                <a:solidFill>
                  <a:srgbClr val="0070C0"/>
                </a:solidFill>
              </a:rPr>
              <a:t>Analysis ToolPak </a:t>
            </a:r>
            <a:r>
              <a:rPr lang="en-US" dirty="0">
                <a:solidFill>
                  <a:prstClr val="black"/>
                </a:solidFill>
              </a:rPr>
              <a:t>in the </a:t>
            </a:r>
            <a:r>
              <a:rPr lang="en-US" dirty="0">
                <a:solidFill>
                  <a:srgbClr val="0070C0"/>
                </a:solidFill>
              </a:rPr>
              <a:t>Excel</a:t>
            </a:r>
            <a:r>
              <a:rPr lang="en-US" dirty="0">
                <a:solidFill>
                  <a:prstClr val="black"/>
                </a:solidFill>
              </a:rPr>
              <a:t> </a:t>
            </a:r>
            <a:r>
              <a:rPr lang="en-US" dirty="0">
                <a:solidFill>
                  <a:srgbClr val="0070C0"/>
                </a:solidFill>
              </a:rPr>
              <a:t>Add-Ins </a:t>
            </a:r>
            <a:r>
              <a:rPr lang="en-US" dirty="0">
                <a:solidFill>
                  <a:prstClr val="black"/>
                </a:solidFill>
              </a:rPr>
              <a:t>list, which appears next </a:t>
            </a:r>
            <a:r>
              <a:rPr lang="en-US" dirty="0">
                <a:solidFill>
                  <a:srgbClr val="0070C0"/>
                </a:solidFill>
              </a:rPr>
              <a:t>Manage</a:t>
            </a:r>
            <a:r>
              <a:rPr lang="en-US" dirty="0">
                <a:solidFill>
                  <a:prstClr val="black"/>
                </a:solidFill>
              </a:rPr>
              <a:t> at the bottom of the window, and click </a:t>
            </a:r>
            <a:r>
              <a:rPr lang="en-US" dirty="0">
                <a:solidFill>
                  <a:srgbClr val="0070C0"/>
                </a:solidFill>
              </a:rPr>
              <a:t>Go…</a:t>
            </a:r>
            <a:r>
              <a:rPr lang="en-US" dirty="0">
                <a:solidFill>
                  <a:prstClr val="black"/>
                </a:solidFill>
              </a:rPr>
              <a:t>. A window will open, and simply check the box next to </a:t>
            </a:r>
            <a:r>
              <a:rPr lang="en-US" dirty="0">
                <a:solidFill>
                  <a:srgbClr val="0070C0"/>
                </a:solidFill>
              </a:rPr>
              <a:t>Analysis ToolPak</a:t>
            </a:r>
            <a:r>
              <a:rPr lang="en-US" dirty="0">
                <a:solidFill>
                  <a:prstClr val="black"/>
                </a:solidFill>
              </a:rPr>
              <a:t>.</a:t>
            </a:r>
          </a:p>
          <a:p>
            <a:pPr lvl="0">
              <a:defRPr/>
            </a:pPr>
            <a:endParaRPr lang="en-US" sz="1000" dirty="0">
              <a:solidFill>
                <a:prstClr val="black"/>
              </a:solidFill>
            </a:endParaRPr>
          </a:p>
          <a:p>
            <a:pPr lvl="0">
              <a:defRPr/>
            </a:pPr>
            <a:r>
              <a:rPr lang="en-US" dirty="0">
                <a:solidFill>
                  <a:prstClr val="black"/>
                </a:solidFill>
              </a:rPr>
              <a:t>If you already have the Analysis ToolPak application activated, it will appear in the </a:t>
            </a:r>
            <a:r>
              <a:rPr lang="en-US" dirty="0">
                <a:solidFill>
                  <a:srgbClr val="0070C0"/>
                </a:solidFill>
              </a:rPr>
              <a:t>Active Application Add-ins </a:t>
            </a:r>
            <a:r>
              <a:rPr lang="en-US" dirty="0">
                <a:solidFill>
                  <a:prstClr val="black"/>
                </a:solidFill>
              </a:rPr>
              <a:t>list, as shown in the image.</a:t>
            </a:r>
          </a:p>
          <a:p>
            <a:pPr lvl="0">
              <a:defRPr/>
            </a:pPr>
            <a:endParaRPr lang="en-US" sz="1000" dirty="0">
              <a:solidFill>
                <a:prstClr val="black"/>
              </a:solidFill>
            </a:endParaRPr>
          </a:p>
          <a:p>
            <a:pPr lvl="0">
              <a:defRPr/>
            </a:pPr>
            <a:r>
              <a:rPr lang="en-US" dirty="0">
                <a:solidFill>
                  <a:prstClr val="black"/>
                </a:solidFill>
              </a:rPr>
              <a:t>Click </a:t>
            </a:r>
            <a:r>
              <a:rPr lang="en-US" dirty="0">
                <a:solidFill>
                  <a:srgbClr val="0070C0"/>
                </a:solidFill>
              </a:rPr>
              <a:t>OK</a:t>
            </a:r>
            <a:r>
              <a:rPr lang="en-US" dirty="0">
                <a:solidFill>
                  <a:prstClr val="black"/>
                </a:solidFill>
              </a:rPr>
              <a:t>.</a:t>
            </a:r>
          </a:p>
        </p:txBody>
      </p:sp>
      <p:sp>
        <p:nvSpPr>
          <p:cNvPr id="6" name="Title 1"/>
          <p:cNvSpPr txBox="1">
            <a:spLocks/>
          </p:cNvSpPr>
          <p:nvPr/>
        </p:nvSpPr>
        <p:spPr>
          <a:xfrm>
            <a:off x="7939284" y="284162"/>
            <a:ext cx="1780451"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4</a:t>
            </a:r>
          </a:p>
        </p:txBody>
      </p:sp>
      <p:sp>
        <p:nvSpPr>
          <p:cNvPr id="8" name="Right Arrow 7">
            <a:extLst>
              <a:ext uri="{FF2B5EF4-FFF2-40B4-BE49-F238E27FC236}">
                <a16:creationId xmlns:a16="http://schemas.microsoft.com/office/drawing/2014/main" id="{67710E39-3021-4AE1-8D38-D69FAD3C5DB5}"/>
              </a:ext>
            </a:extLst>
          </p:cNvPr>
          <p:cNvSpPr/>
          <p:nvPr/>
        </p:nvSpPr>
        <p:spPr>
          <a:xfrm rot="8836228">
            <a:off x="602480" y="2749214"/>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ight Arrow 7">
            <a:extLst>
              <a:ext uri="{FF2B5EF4-FFF2-40B4-BE49-F238E27FC236}">
                <a16:creationId xmlns:a16="http://schemas.microsoft.com/office/drawing/2014/main" id="{B3AF9FC7-3D37-457D-AE03-47CD9C299A78}"/>
              </a:ext>
            </a:extLst>
          </p:cNvPr>
          <p:cNvSpPr/>
          <p:nvPr/>
        </p:nvSpPr>
        <p:spPr>
          <a:xfrm rot="7284053">
            <a:off x="2884239" y="5527644"/>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ight Arrow 7">
            <a:extLst>
              <a:ext uri="{FF2B5EF4-FFF2-40B4-BE49-F238E27FC236}">
                <a16:creationId xmlns:a16="http://schemas.microsoft.com/office/drawing/2014/main" id="{E34C7682-01F6-4361-847C-12BFE7E53B1D}"/>
              </a:ext>
            </a:extLst>
          </p:cNvPr>
          <p:cNvSpPr/>
          <p:nvPr/>
        </p:nvSpPr>
        <p:spPr>
          <a:xfrm rot="7762941">
            <a:off x="4423699" y="6010299"/>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ight Arrow 9">
            <a:extLst>
              <a:ext uri="{FF2B5EF4-FFF2-40B4-BE49-F238E27FC236}">
                <a16:creationId xmlns:a16="http://schemas.microsoft.com/office/drawing/2014/main" id="{DE319A31-FBB8-4FB1-A692-351A6C16CBA8}"/>
              </a:ext>
            </a:extLst>
          </p:cNvPr>
          <p:cNvSpPr/>
          <p:nvPr/>
        </p:nvSpPr>
        <p:spPr>
          <a:xfrm rot="7284053">
            <a:off x="3953695" y="5556632"/>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Footer Placeholder 1"/>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185864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FA1F439-6DD8-45C9-9C95-905D9D2E9806}"/>
              </a:ext>
            </a:extLst>
          </p:cNvPr>
          <p:cNvPicPr>
            <a:picLocks noChangeAspect="1"/>
          </p:cNvPicPr>
          <p:nvPr/>
        </p:nvPicPr>
        <p:blipFill>
          <a:blip r:embed="rId2"/>
          <a:stretch>
            <a:fillRect/>
          </a:stretch>
        </p:blipFill>
        <p:spPr>
          <a:xfrm>
            <a:off x="-14607" y="0"/>
            <a:ext cx="5606815" cy="6858000"/>
          </a:xfrm>
          <a:prstGeom prst="rect">
            <a:avLst/>
          </a:prstGeom>
        </p:spPr>
      </p:pic>
      <p:sp>
        <p:nvSpPr>
          <p:cNvPr id="5" name="TextBox 4"/>
          <p:cNvSpPr txBox="1"/>
          <p:nvPr/>
        </p:nvSpPr>
        <p:spPr>
          <a:xfrm>
            <a:off x="5960533" y="1423313"/>
            <a:ext cx="6209760" cy="8002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Click on the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Data</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tab.</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Click on the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Data Analysis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button.</a:t>
            </a:r>
          </a:p>
        </p:txBody>
      </p:sp>
      <p:sp>
        <p:nvSpPr>
          <p:cNvPr id="6" name="Title 1"/>
          <p:cNvSpPr txBox="1">
            <a:spLocks/>
          </p:cNvSpPr>
          <p:nvPr/>
        </p:nvSpPr>
        <p:spPr>
          <a:xfrm>
            <a:off x="7939284" y="284162"/>
            <a:ext cx="1780451"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5</a:t>
            </a:r>
          </a:p>
        </p:txBody>
      </p:sp>
      <p:sp>
        <p:nvSpPr>
          <p:cNvPr id="7" name="Right Arrow 7">
            <a:extLst>
              <a:ext uri="{FF2B5EF4-FFF2-40B4-BE49-F238E27FC236}">
                <a16:creationId xmlns:a16="http://schemas.microsoft.com/office/drawing/2014/main" id="{742A016D-6EF3-4097-96F1-119C355769E6}"/>
              </a:ext>
            </a:extLst>
          </p:cNvPr>
          <p:cNvSpPr/>
          <p:nvPr/>
        </p:nvSpPr>
        <p:spPr>
          <a:xfrm rot="20725204">
            <a:off x="1283629" y="251560"/>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ight Arrow 7">
            <a:extLst>
              <a:ext uri="{FF2B5EF4-FFF2-40B4-BE49-F238E27FC236}">
                <a16:creationId xmlns:a16="http://schemas.microsoft.com/office/drawing/2014/main" id="{C9ED649E-B03B-4007-9169-B89CE59DA8E7}"/>
              </a:ext>
            </a:extLst>
          </p:cNvPr>
          <p:cNvSpPr/>
          <p:nvPr/>
        </p:nvSpPr>
        <p:spPr>
          <a:xfrm rot="17713660">
            <a:off x="3462727" y="965304"/>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Footer Placeholder 1"/>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18205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2162A57-6961-4140-A58A-6C606F953B0A}"/>
              </a:ext>
            </a:extLst>
          </p:cNvPr>
          <p:cNvPicPr>
            <a:picLocks noChangeAspect="1"/>
          </p:cNvPicPr>
          <p:nvPr/>
        </p:nvPicPr>
        <p:blipFill>
          <a:blip r:embed="rId2"/>
          <a:stretch>
            <a:fillRect/>
          </a:stretch>
        </p:blipFill>
        <p:spPr>
          <a:xfrm>
            <a:off x="4774" y="0"/>
            <a:ext cx="5589740" cy="6858000"/>
          </a:xfrm>
          <a:prstGeom prst="rect">
            <a:avLst/>
          </a:prstGeom>
        </p:spPr>
      </p:pic>
      <p:sp>
        <p:nvSpPr>
          <p:cNvPr id="5" name="TextBox 4"/>
          <p:cNvSpPr txBox="1"/>
          <p:nvPr/>
        </p:nvSpPr>
        <p:spPr>
          <a:xfrm>
            <a:off x="5960533" y="1423313"/>
            <a:ext cx="6209760"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Let’s begin by specifying a simple linear regression model in which we regress Turnover Intentions on Interpersonal Conflict.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0">
              <a:defRPr/>
            </a:pPr>
            <a:r>
              <a:rPr lang="en-US" dirty="0">
                <a:solidFill>
                  <a:prstClr val="black"/>
                </a:solidFill>
              </a:rPr>
              <a:t>To specify our simple linear regression model, in the </a:t>
            </a:r>
            <a:r>
              <a:rPr lang="en-US" dirty="0">
                <a:solidFill>
                  <a:srgbClr val="0070C0"/>
                </a:solidFill>
              </a:rPr>
              <a:t>Data Analysis </a:t>
            </a:r>
            <a:r>
              <a:rPr lang="en-US" dirty="0">
                <a:solidFill>
                  <a:prstClr val="black"/>
                </a:solidFill>
              </a:rPr>
              <a:t>window, select </a:t>
            </a:r>
            <a:r>
              <a:rPr lang="en-US" dirty="0">
                <a:solidFill>
                  <a:srgbClr val="0070C0"/>
                </a:solidFill>
              </a:rPr>
              <a:t>Regression</a:t>
            </a:r>
            <a:r>
              <a:rPr lang="en-US" dirty="0">
                <a:solidFill>
                  <a:prstClr val="black"/>
                </a:solidFill>
              </a:rPr>
              <a:t>.</a:t>
            </a:r>
          </a:p>
          <a:p>
            <a:pPr lvl="0">
              <a:defRPr/>
            </a:pPr>
            <a:endParaRPr lang="en-US" sz="1000" dirty="0">
              <a:solidFill>
                <a:prstClr val="black"/>
              </a:solidFill>
            </a:endParaRPr>
          </a:p>
          <a:p>
            <a:pPr lvl="0">
              <a:defRPr/>
            </a:pPr>
            <a:r>
              <a:rPr lang="en-US" dirty="0">
                <a:solidFill>
                  <a:prstClr val="black"/>
                </a:solidFill>
              </a:rPr>
              <a:t>Click </a:t>
            </a:r>
            <a:r>
              <a:rPr lang="en-US" dirty="0">
                <a:solidFill>
                  <a:srgbClr val="0070C0"/>
                </a:solidFill>
              </a:rPr>
              <a:t>OK</a:t>
            </a:r>
            <a:r>
              <a:rPr lang="en-US" dirty="0">
                <a:solidFill>
                  <a:prstClr val="black"/>
                </a:solidFill>
              </a:rPr>
              <a:t>.</a:t>
            </a:r>
          </a:p>
        </p:txBody>
      </p:sp>
      <p:sp>
        <p:nvSpPr>
          <p:cNvPr id="6" name="Title 1"/>
          <p:cNvSpPr txBox="1">
            <a:spLocks/>
          </p:cNvSpPr>
          <p:nvPr/>
        </p:nvSpPr>
        <p:spPr>
          <a:xfrm>
            <a:off x="7939284" y="284162"/>
            <a:ext cx="1780451"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6</a:t>
            </a:r>
          </a:p>
        </p:txBody>
      </p:sp>
      <p:sp>
        <p:nvSpPr>
          <p:cNvPr id="7" name="Right Arrow 7">
            <a:extLst>
              <a:ext uri="{FF2B5EF4-FFF2-40B4-BE49-F238E27FC236}">
                <a16:creationId xmlns:a16="http://schemas.microsoft.com/office/drawing/2014/main" id="{742A016D-6EF3-4097-96F1-119C355769E6}"/>
              </a:ext>
            </a:extLst>
          </p:cNvPr>
          <p:cNvSpPr/>
          <p:nvPr/>
        </p:nvSpPr>
        <p:spPr>
          <a:xfrm rot="10375279">
            <a:off x="5009684" y="1003751"/>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ight Arrow 7">
            <a:extLst>
              <a:ext uri="{FF2B5EF4-FFF2-40B4-BE49-F238E27FC236}">
                <a16:creationId xmlns:a16="http://schemas.microsoft.com/office/drawing/2014/main" id="{C9ED649E-B03B-4007-9169-B89CE59DA8E7}"/>
              </a:ext>
            </a:extLst>
          </p:cNvPr>
          <p:cNvSpPr/>
          <p:nvPr/>
        </p:nvSpPr>
        <p:spPr>
          <a:xfrm rot="17713660">
            <a:off x="1220008" y="2290843"/>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129145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D4BD12E-C25B-4300-854C-22201D08600D}"/>
              </a:ext>
            </a:extLst>
          </p:cNvPr>
          <p:cNvPicPr>
            <a:picLocks noChangeAspect="1"/>
          </p:cNvPicPr>
          <p:nvPr/>
        </p:nvPicPr>
        <p:blipFill>
          <a:blip r:embed="rId2"/>
          <a:stretch>
            <a:fillRect/>
          </a:stretch>
        </p:blipFill>
        <p:spPr>
          <a:xfrm>
            <a:off x="0" y="0"/>
            <a:ext cx="5616222" cy="6858000"/>
          </a:xfrm>
          <a:prstGeom prst="rect">
            <a:avLst/>
          </a:prstGeom>
        </p:spPr>
      </p:pic>
      <p:sp>
        <p:nvSpPr>
          <p:cNvPr id="5" name="TextBox 4"/>
          <p:cNvSpPr txBox="1"/>
          <p:nvPr/>
        </p:nvSpPr>
        <p:spPr>
          <a:xfrm>
            <a:off x="5960533" y="1423313"/>
            <a:ext cx="6209760" cy="43088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When the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Regression</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window opens, in the field next to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Input Y Range: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enter the range of cells that contains our outcome variable (Turnover Intentions) and associated values, including the variable labels. Next, in the field next to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Input X Range: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enter the range of cells that contains our predictor variable (Interpersonal Conflict) and associated values, including the variable labels.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Check the box next to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Labels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Click the bubble next to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New Worksheet Ply</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If you would like, next to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New Worksheet Ply:</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type in what you would like to name the new sheet. Here, “Regression” is entered in the field.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Click </a:t>
            </a:r>
            <a:r>
              <a:rPr kumimoji="0" lang="en-US" sz="1800" b="0" i="0" u="none" strike="noStrike" kern="1200" cap="none" spc="0" normalizeH="0" baseline="0" noProof="0" dirty="0">
                <a:ln>
                  <a:noFill/>
                </a:ln>
                <a:solidFill>
                  <a:srgbClr val="0070C0"/>
                </a:solidFill>
                <a:effectLst/>
                <a:uLnTx/>
                <a:uFillTx/>
                <a:latin typeface="Calibri" panose="020F0502020204030204"/>
                <a:ea typeface="+mn-ea"/>
                <a:cs typeface="+mn-cs"/>
              </a:rPr>
              <a:t>OK</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6" name="Title 1"/>
          <p:cNvSpPr txBox="1">
            <a:spLocks/>
          </p:cNvSpPr>
          <p:nvPr/>
        </p:nvSpPr>
        <p:spPr>
          <a:xfrm>
            <a:off x="7789334" y="284162"/>
            <a:ext cx="2099734" cy="1325563"/>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Calibri" panose="020F0502020204030204"/>
                <a:ea typeface="+mj-ea"/>
                <a:cs typeface="+mj-cs"/>
              </a:rPr>
              <a:t>Step 7</a:t>
            </a:r>
          </a:p>
        </p:txBody>
      </p:sp>
      <p:sp>
        <p:nvSpPr>
          <p:cNvPr id="8" name="Right Arrow 7">
            <a:extLst>
              <a:ext uri="{FF2B5EF4-FFF2-40B4-BE49-F238E27FC236}">
                <a16:creationId xmlns:a16="http://schemas.microsoft.com/office/drawing/2014/main" id="{139DC3BC-FAD6-439D-A865-4EEDC475884C}"/>
              </a:ext>
            </a:extLst>
          </p:cNvPr>
          <p:cNvSpPr/>
          <p:nvPr/>
        </p:nvSpPr>
        <p:spPr>
          <a:xfrm rot="1779707">
            <a:off x="2241249" y="1864315"/>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5</a:t>
            </a:r>
          </a:p>
        </p:txBody>
      </p:sp>
      <p:sp>
        <p:nvSpPr>
          <p:cNvPr id="11" name="Right Arrow 7">
            <a:extLst>
              <a:ext uri="{FF2B5EF4-FFF2-40B4-BE49-F238E27FC236}">
                <a16:creationId xmlns:a16="http://schemas.microsoft.com/office/drawing/2014/main" id="{BD7C1A5D-CCB1-4127-80D1-8B1002F55F96}"/>
              </a:ext>
            </a:extLst>
          </p:cNvPr>
          <p:cNvSpPr/>
          <p:nvPr/>
        </p:nvSpPr>
        <p:spPr>
          <a:xfrm rot="2549070">
            <a:off x="2291589" y="343556"/>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1</a:t>
            </a:r>
          </a:p>
        </p:txBody>
      </p:sp>
      <p:sp>
        <p:nvSpPr>
          <p:cNvPr id="12" name="Right Arrow 7">
            <a:extLst>
              <a:ext uri="{FF2B5EF4-FFF2-40B4-BE49-F238E27FC236}">
                <a16:creationId xmlns:a16="http://schemas.microsoft.com/office/drawing/2014/main" id="{8A2289EB-05A6-4EB0-80A3-5634AA7C2289}"/>
              </a:ext>
            </a:extLst>
          </p:cNvPr>
          <p:cNvSpPr/>
          <p:nvPr/>
        </p:nvSpPr>
        <p:spPr>
          <a:xfrm rot="21330941">
            <a:off x="2169576" y="1039254"/>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2</a:t>
            </a:r>
          </a:p>
        </p:txBody>
      </p:sp>
      <p:sp>
        <p:nvSpPr>
          <p:cNvPr id="13" name="Right Arrow 7">
            <a:extLst>
              <a:ext uri="{FF2B5EF4-FFF2-40B4-BE49-F238E27FC236}">
                <a16:creationId xmlns:a16="http://schemas.microsoft.com/office/drawing/2014/main" id="{0E001709-E79E-49F4-ADC9-313C5E0BFB0F}"/>
              </a:ext>
            </a:extLst>
          </p:cNvPr>
          <p:cNvSpPr/>
          <p:nvPr/>
        </p:nvSpPr>
        <p:spPr>
          <a:xfrm>
            <a:off x="737063" y="1262979"/>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3</a:t>
            </a:r>
          </a:p>
        </p:txBody>
      </p:sp>
      <p:sp>
        <p:nvSpPr>
          <p:cNvPr id="14" name="Right Arrow 7">
            <a:extLst>
              <a:ext uri="{FF2B5EF4-FFF2-40B4-BE49-F238E27FC236}">
                <a16:creationId xmlns:a16="http://schemas.microsoft.com/office/drawing/2014/main" id="{FDE2DB59-661D-4C5A-B4F0-121DBD4FD8F8}"/>
              </a:ext>
            </a:extLst>
          </p:cNvPr>
          <p:cNvSpPr/>
          <p:nvPr/>
        </p:nvSpPr>
        <p:spPr>
          <a:xfrm rot="18936561">
            <a:off x="854803" y="2526034"/>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4</a:t>
            </a:r>
          </a:p>
        </p:txBody>
      </p:sp>
      <p:sp>
        <p:nvSpPr>
          <p:cNvPr id="15" name="Right Arrow 7">
            <a:extLst>
              <a:ext uri="{FF2B5EF4-FFF2-40B4-BE49-F238E27FC236}">
                <a16:creationId xmlns:a16="http://schemas.microsoft.com/office/drawing/2014/main" id="{EBE88508-A003-40A4-8F3F-023C79657749}"/>
              </a:ext>
            </a:extLst>
          </p:cNvPr>
          <p:cNvSpPr/>
          <p:nvPr/>
        </p:nvSpPr>
        <p:spPr>
          <a:xfrm rot="19330265">
            <a:off x="3969627" y="882507"/>
            <a:ext cx="958082" cy="584200"/>
          </a:xfrm>
          <a:prstGeom prst="rightArrow">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6</a:t>
            </a:r>
          </a:p>
        </p:txBody>
      </p:sp>
      <p:sp>
        <p:nvSpPr>
          <p:cNvPr id="2" name="Footer Placeholder 1"/>
          <p:cNvSpPr>
            <a:spLocks noGrp="1"/>
          </p:cNvSpPr>
          <p:nvPr>
            <p:ph type="ftr" sz="quarter" idx="11"/>
          </p:nvPr>
        </p:nvSpPr>
        <p:spPr/>
        <p:txBody>
          <a:bodyPr/>
          <a:lstStyle/>
          <a:p>
            <a:r>
              <a:rPr lang="en-US" smtClean="0"/>
              <a:t>Bauer, Human Resource Management, First Edition. SAGE Publishing, 2020.</a:t>
            </a:r>
            <a:endParaRPr lang="en-US"/>
          </a:p>
        </p:txBody>
      </p:sp>
    </p:spTree>
    <p:extLst>
      <p:ext uri="{BB962C8B-B14F-4D97-AF65-F5344CB8AC3E}">
        <p14:creationId xmlns:p14="http://schemas.microsoft.com/office/powerpoint/2010/main" val="3409465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1958</TotalTime>
  <Words>1484</Words>
  <Application>Microsoft Office PowerPoint</Application>
  <PresentationFormat>Widescreen</PresentationFormat>
  <Paragraphs>124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Chapter 15 Excel Extension: Now You Try!</vt:lpstr>
      <vt:lpstr>Background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lpstr>Chapter 15 Excel Extension: Now You 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Caughlin</dc:creator>
  <cp:lastModifiedBy>Lauren Holmes</cp:lastModifiedBy>
  <cp:revision>292</cp:revision>
  <dcterms:created xsi:type="dcterms:W3CDTF">2017-03-18T00:25:05Z</dcterms:created>
  <dcterms:modified xsi:type="dcterms:W3CDTF">2019-02-20T23:52:45Z</dcterms:modified>
</cp:coreProperties>
</file>