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282" r:id="rId3"/>
    <p:sldId id="25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1" r:id="rId17"/>
    <p:sldId id="410" r:id="rId18"/>
    <p:sldId id="412" r:id="rId19"/>
    <p:sldId id="413" r:id="rId20"/>
    <p:sldId id="414" r:id="rId21"/>
    <p:sldId id="415" r:id="rId22"/>
    <p:sldId id="416" r:id="rId23"/>
    <p:sldId id="417" r:id="rId24"/>
    <p:sldId id="287" r:id="rId25"/>
    <p:sldId id="4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3" autoAdjust="0"/>
    <p:restoredTop sz="94660"/>
  </p:normalViewPr>
  <p:slideViewPr>
    <p:cSldViewPr snapToGrid="0">
      <p:cViewPr varScale="1">
        <p:scale>
          <a:sx n="115" d="100"/>
          <a:sy n="115" d="100"/>
        </p:scale>
        <p:origin x="18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F3E2F-D012-4730-AD77-E24B54CFE9BF}"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D7FEC-668F-4C2E-ACEC-F44448F9AC97}" type="slidenum">
              <a:rPr lang="en-US" smtClean="0"/>
              <a:t>‹#›</a:t>
            </a:fld>
            <a:endParaRPr lang="en-US"/>
          </a:p>
        </p:txBody>
      </p:sp>
    </p:spTree>
    <p:extLst>
      <p:ext uri="{BB962C8B-B14F-4D97-AF65-F5344CB8AC3E}">
        <p14:creationId xmlns:p14="http://schemas.microsoft.com/office/powerpoint/2010/main" val="210249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66B04F-FD5E-4267-8801-21686264DA41}" type="datetime1">
              <a:rPr lang="en-US" smtClean="0"/>
              <a:t>2/20/2019</a:t>
            </a:fld>
            <a:endParaRPr lang="en-US"/>
          </a:p>
        </p:txBody>
      </p:sp>
      <p:sp>
        <p:nvSpPr>
          <p:cNvPr id="5" name="Footer Placeholder 4"/>
          <p:cNvSpPr>
            <a:spLocks noGrp="1"/>
          </p:cNvSpPr>
          <p:nvPr>
            <p:ph type="ftr" sz="quarter" idx="11"/>
          </p:nvPr>
        </p:nvSpPr>
        <p:spPr/>
        <p:txBody>
          <a:bodyPr/>
          <a:lstStyle/>
          <a:p>
            <a:r>
              <a:rPr lang="en-US" smtClean="0"/>
              <a:t>Bauer, Human Resource Management, First Edition. SAGE Publishing, 2020.</a:t>
            </a:r>
            <a:endParaRPr lang="en-US"/>
          </a:p>
        </p:txBody>
      </p:sp>
      <p:sp>
        <p:nvSpPr>
          <p:cNvPr id="6" name="Slide Number Placeholder 5"/>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384868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BB47D-B571-4229-AD8B-91B588AFA6BB}" type="datetime1">
              <a:rPr lang="en-US" smtClean="0"/>
              <a:t>2/20/2019</a:t>
            </a:fld>
            <a:endParaRPr lang="en-US"/>
          </a:p>
        </p:txBody>
      </p:sp>
      <p:sp>
        <p:nvSpPr>
          <p:cNvPr id="5" name="Footer Placeholder 4"/>
          <p:cNvSpPr>
            <a:spLocks noGrp="1"/>
          </p:cNvSpPr>
          <p:nvPr>
            <p:ph type="ftr" sz="quarter" idx="11"/>
          </p:nvPr>
        </p:nvSpPr>
        <p:spPr/>
        <p:txBody>
          <a:bodyPr/>
          <a:lstStyle/>
          <a:p>
            <a:r>
              <a:rPr lang="en-US" smtClean="0"/>
              <a:t>Bauer, Human Resource Management, First Edition. SAGE Publishing, 2020.</a:t>
            </a:r>
            <a:endParaRPr lang="en-US"/>
          </a:p>
        </p:txBody>
      </p:sp>
      <p:sp>
        <p:nvSpPr>
          <p:cNvPr id="6" name="Slide Number Placeholder 5"/>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427634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CE98EA-6FE0-44F3-8590-5FF280748527}" type="datetime1">
              <a:rPr lang="en-US" smtClean="0"/>
              <a:t>2/20/2019</a:t>
            </a:fld>
            <a:endParaRPr lang="en-US"/>
          </a:p>
        </p:txBody>
      </p:sp>
      <p:sp>
        <p:nvSpPr>
          <p:cNvPr id="5" name="Footer Placeholder 4"/>
          <p:cNvSpPr>
            <a:spLocks noGrp="1"/>
          </p:cNvSpPr>
          <p:nvPr>
            <p:ph type="ftr" sz="quarter" idx="11"/>
          </p:nvPr>
        </p:nvSpPr>
        <p:spPr/>
        <p:txBody>
          <a:bodyPr/>
          <a:lstStyle/>
          <a:p>
            <a:r>
              <a:rPr lang="en-US" smtClean="0"/>
              <a:t>Bauer, Human Resource Management, First Edition. SAGE Publishing, 2020.</a:t>
            </a:r>
            <a:endParaRPr lang="en-US"/>
          </a:p>
        </p:txBody>
      </p:sp>
      <p:sp>
        <p:nvSpPr>
          <p:cNvPr id="6" name="Slide Number Placeholder 5"/>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3892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A3080-E2E8-4077-8304-CB7BD9DC5741}" type="datetime1">
              <a:rPr lang="en-US" smtClean="0"/>
              <a:t>2/20/2019</a:t>
            </a:fld>
            <a:endParaRPr lang="en-US"/>
          </a:p>
        </p:txBody>
      </p:sp>
      <p:sp>
        <p:nvSpPr>
          <p:cNvPr id="5" name="Footer Placeholder 4"/>
          <p:cNvSpPr>
            <a:spLocks noGrp="1"/>
          </p:cNvSpPr>
          <p:nvPr>
            <p:ph type="ftr" sz="quarter" idx="11"/>
          </p:nvPr>
        </p:nvSpPr>
        <p:spPr/>
        <p:txBody>
          <a:bodyPr/>
          <a:lstStyle/>
          <a:p>
            <a:r>
              <a:rPr lang="en-US" smtClean="0"/>
              <a:t>Bauer, Human Resource Management, First Edition. SAGE Publishing, 2020.</a:t>
            </a:r>
            <a:endParaRPr lang="en-US"/>
          </a:p>
        </p:txBody>
      </p:sp>
      <p:sp>
        <p:nvSpPr>
          <p:cNvPr id="6" name="Slide Number Placeholder 5"/>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386638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36FA3-0D3C-40E7-AA65-91B1B8BEB531}" type="datetime1">
              <a:rPr lang="en-US" smtClean="0"/>
              <a:t>2/20/2019</a:t>
            </a:fld>
            <a:endParaRPr lang="en-US"/>
          </a:p>
        </p:txBody>
      </p:sp>
      <p:sp>
        <p:nvSpPr>
          <p:cNvPr id="5" name="Footer Placeholder 4"/>
          <p:cNvSpPr>
            <a:spLocks noGrp="1"/>
          </p:cNvSpPr>
          <p:nvPr>
            <p:ph type="ftr" sz="quarter" idx="11"/>
          </p:nvPr>
        </p:nvSpPr>
        <p:spPr/>
        <p:txBody>
          <a:bodyPr/>
          <a:lstStyle/>
          <a:p>
            <a:r>
              <a:rPr lang="en-US" smtClean="0"/>
              <a:t>Bauer, Human Resource Management, First Edition. SAGE Publishing, 2020.</a:t>
            </a:r>
            <a:endParaRPr lang="en-US"/>
          </a:p>
        </p:txBody>
      </p:sp>
      <p:sp>
        <p:nvSpPr>
          <p:cNvPr id="6" name="Slide Number Placeholder 5"/>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221344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FE1CC-B32B-44CA-9E77-C062FCE01EB7}" type="datetime1">
              <a:rPr lang="en-US" smtClean="0"/>
              <a:t>2/20/2019</a:t>
            </a:fld>
            <a:endParaRPr lang="en-US"/>
          </a:p>
        </p:txBody>
      </p:sp>
      <p:sp>
        <p:nvSpPr>
          <p:cNvPr id="6" name="Footer Placeholder 5"/>
          <p:cNvSpPr>
            <a:spLocks noGrp="1"/>
          </p:cNvSpPr>
          <p:nvPr>
            <p:ph type="ftr" sz="quarter" idx="11"/>
          </p:nvPr>
        </p:nvSpPr>
        <p:spPr/>
        <p:txBody>
          <a:bodyPr/>
          <a:lstStyle/>
          <a:p>
            <a:r>
              <a:rPr lang="en-US" smtClean="0"/>
              <a:t>Bauer, Human Resource Management, First Edition. SAGE Publishing, 2020.</a:t>
            </a:r>
            <a:endParaRPr lang="en-US"/>
          </a:p>
        </p:txBody>
      </p:sp>
      <p:sp>
        <p:nvSpPr>
          <p:cNvPr id="7" name="Slide Number Placeholder 6"/>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113427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2D4E71-E1ED-4F22-9ED4-6709C51B741A}" type="datetime1">
              <a:rPr lang="en-US" smtClean="0"/>
              <a:t>2/20/2019</a:t>
            </a:fld>
            <a:endParaRPr lang="en-US"/>
          </a:p>
        </p:txBody>
      </p:sp>
      <p:sp>
        <p:nvSpPr>
          <p:cNvPr id="8" name="Footer Placeholder 7"/>
          <p:cNvSpPr>
            <a:spLocks noGrp="1"/>
          </p:cNvSpPr>
          <p:nvPr>
            <p:ph type="ftr" sz="quarter" idx="11"/>
          </p:nvPr>
        </p:nvSpPr>
        <p:spPr/>
        <p:txBody>
          <a:bodyPr/>
          <a:lstStyle/>
          <a:p>
            <a:r>
              <a:rPr lang="en-US" smtClean="0"/>
              <a:t>Bauer, Human Resource Management, First Edition. SAGE Publishing, 2020.</a:t>
            </a:r>
            <a:endParaRPr lang="en-US"/>
          </a:p>
        </p:txBody>
      </p:sp>
      <p:sp>
        <p:nvSpPr>
          <p:cNvPr id="9" name="Slide Number Placeholder 8"/>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64405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29B81B-4357-4AD8-93A9-97D98E31FD91}" type="datetime1">
              <a:rPr lang="en-US" smtClean="0"/>
              <a:t>2/20/2019</a:t>
            </a:fld>
            <a:endParaRPr lang="en-US"/>
          </a:p>
        </p:txBody>
      </p:sp>
      <p:sp>
        <p:nvSpPr>
          <p:cNvPr id="4" name="Footer Placeholder 3"/>
          <p:cNvSpPr>
            <a:spLocks noGrp="1"/>
          </p:cNvSpPr>
          <p:nvPr>
            <p:ph type="ftr" sz="quarter" idx="11"/>
          </p:nvPr>
        </p:nvSpPr>
        <p:spPr/>
        <p:txBody>
          <a:bodyPr/>
          <a:lstStyle/>
          <a:p>
            <a:r>
              <a:rPr lang="en-US" smtClean="0"/>
              <a:t>Bauer, Human Resource Management, First Edition. SAGE Publishing, 2020.</a:t>
            </a:r>
            <a:endParaRPr lang="en-US"/>
          </a:p>
        </p:txBody>
      </p:sp>
      <p:sp>
        <p:nvSpPr>
          <p:cNvPr id="5" name="Slide Number Placeholder 4"/>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301721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C4338-4C55-42EB-B391-B1F5A982E312}" type="datetime1">
              <a:rPr lang="en-US" smtClean="0"/>
              <a:t>2/20/2019</a:t>
            </a:fld>
            <a:endParaRPr lang="en-US"/>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378750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24BC7-012B-4700-9107-42607E72A754}" type="datetime1">
              <a:rPr lang="en-US" smtClean="0"/>
              <a:t>2/20/2019</a:t>
            </a:fld>
            <a:endParaRPr lang="en-US"/>
          </a:p>
        </p:txBody>
      </p:sp>
      <p:sp>
        <p:nvSpPr>
          <p:cNvPr id="6" name="Footer Placeholder 5"/>
          <p:cNvSpPr>
            <a:spLocks noGrp="1"/>
          </p:cNvSpPr>
          <p:nvPr>
            <p:ph type="ftr" sz="quarter" idx="11"/>
          </p:nvPr>
        </p:nvSpPr>
        <p:spPr/>
        <p:txBody>
          <a:bodyPr/>
          <a:lstStyle/>
          <a:p>
            <a:r>
              <a:rPr lang="en-US" smtClean="0"/>
              <a:t>Bauer, Human Resource Management, First Edition. SAGE Publishing, 2020.</a:t>
            </a:r>
            <a:endParaRPr lang="en-US"/>
          </a:p>
        </p:txBody>
      </p:sp>
      <p:sp>
        <p:nvSpPr>
          <p:cNvPr id="7" name="Slide Number Placeholder 6"/>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351704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94B1C8-6759-4BA6-938A-5E4C11F73A25}" type="datetime1">
              <a:rPr lang="en-US" smtClean="0"/>
              <a:t>2/20/2019</a:t>
            </a:fld>
            <a:endParaRPr lang="en-US"/>
          </a:p>
        </p:txBody>
      </p:sp>
      <p:sp>
        <p:nvSpPr>
          <p:cNvPr id="6" name="Footer Placeholder 5"/>
          <p:cNvSpPr>
            <a:spLocks noGrp="1"/>
          </p:cNvSpPr>
          <p:nvPr>
            <p:ph type="ftr" sz="quarter" idx="11"/>
          </p:nvPr>
        </p:nvSpPr>
        <p:spPr/>
        <p:txBody>
          <a:bodyPr/>
          <a:lstStyle/>
          <a:p>
            <a:r>
              <a:rPr lang="en-US" smtClean="0"/>
              <a:t>Bauer, Human Resource Management, First Edition. SAGE Publishing, 2020.</a:t>
            </a:r>
            <a:endParaRPr lang="en-US"/>
          </a:p>
        </p:txBody>
      </p:sp>
      <p:sp>
        <p:nvSpPr>
          <p:cNvPr id="7" name="Slide Number Placeholder 6"/>
          <p:cNvSpPr>
            <a:spLocks noGrp="1"/>
          </p:cNvSpPr>
          <p:nvPr>
            <p:ph type="sldNum" sz="quarter" idx="12"/>
          </p:nvPr>
        </p:nvSpPr>
        <p:spPr/>
        <p:txBody>
          <a:bodyPr/>
          <a:lstStyle/>
          <a:p>
            <a:fld id="{36AF09C5-D76C-4469-9022-20CD3FB43967}" type="slidenum">
              <a:rPr lang="en-US" smtClean="0"/>
              <a:t>‹#›</a:t>
            </a:fld>
            <a:endParaRPr lang="en-US"/>
          </a:p>
        </p:txBody>
      </p:sp>
    </p:spTree>
    <p:extLst>
      <p:ext uri="{BB962C8B-B14F-4D97-AF65-F5344CB8AC3E}">
        <p14:creationId xmlns:p14="http://schemas.microsoft.com/office/powerpoint/2010/main" val="209240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83803-9FCA-4483-91DF-97610B88CC25}" type="datetime1">
              <a:rPr lang="en-US" smtClean="0"/>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Bauer, Human Resource Management, First Edition. SAGE Publishing,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F09C5-D76C-4469-9022-20CD3FB43967}" type="slidenum">
              <a:rPr lang="en-US" smtClean="0"/>
              <a:t>‹#›</a:t>
            </a:fld>
            <a:endParaRPr lang="en-US"/>
          </a:p>
        </p:txBody>
      </p:sp>
    </p:spTree>
    <p:extLst>
      <p:ext uri="{BB962C8B-B14F-4D97-AF65-F5344CB8AC3E}">
        <p14:creationId xmlns:p14="http://schemas.microsoft.com/office/powerpoint/2010/main" val="322536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1960563"/>
            <a:ext cx="11569700" cy="2387600"/>
          </a:xfrm>
        </p:spPr>
        <p:txBody>
          <a:bodyPr>
            <a:normAutofit/>
          </a:bodyPr>
          <a:lstStyle/>
          <a:p>
            <a:r>
              <a:rPr lang="en-US" b="1" dirty="0">
                <a:latin typeface="+mn-lt"/>
              </a:rPr>
              <a:t>Chapter 14</a:t>
            </a:r>
            <a:br>
              <a:rPr lang="en-US" b="1" dirty="0">
                <a:latin typeface="+mn-lt"/>
              </a:rPr>
            </a:br>
            <a:r>
              <a:rPr lang="en-US" b="1" dirty="0">
                <a:latin typeface="+mn-lt"/>
              </a:rPr>
              <a:t>Excel Extension: Now You Try!</a:t>
            </a:r>
          </a:p>
        </p:txBody>
      </p:sp>
      <p:sp>
        <p:nvSpPr>
          <p:cNvPr id="4" name="Subtitle 2"/>
          <p:cNvSpPr>
            <a:spLocks noGrp="1"/>
          </p:cNvSpPr>
          <p:nvPr>
            <p:ph type="subTitle" idx="1"/>
          </p:nvPr>
        </p:nvSpPr>
        <p:spPr>
          <a:xfrm>
            <a:off x="1524000" y="4547434"/>
            <a:ext cx="9144000" cy="1655762"/>
          </a:xfrm>
        </p:spPr>
        <p:txBody>
          <a:bodyPr>
            <a:normAutofit/>
          </a:bodyPr>
          <a:lstStyle/>
          <a:p>
            <a:r>
              <a:rPr lang="en-US" sz="3600" dirty="0"/>
              <a:t>Using Opinion Survey Data to Gauge Employee Satisfaction</a:t>
            </a: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9F9F2-070F-4E7A-9377-42DA2B427031}"/>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the mean level of overall job satisfaction declined from 2011 to 2013, increased slightly between 2013 and 2014, and then it most stabilized from 2014 to 2018.</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8</a:t>
            </a:r>
          </a:p>
        </p:txBody>
      </p:sp>
      <p:sp>
        <p:nvSpPr>
          <p:cNvPr id="7" name="Right Arrow 7">
            <a:extLst>
              <a:ext uri="{FF2B5EF4-FFF2-40B4-BE49-F238E27FC236}">
                <a16:creationId xmlns:a16="http://schemas.microsoft.com/office/drawing/2014/main" id="{B272CB4E-49ED-4269-83E3-6DBECD3FC57C}"/>
              </a:ext>
            </a:extLst>
          </p:cNvPr>
          <p:cNvSpPr/>
          <p:nvPr/>
        </p:nvSpPr>
        <p:spPr>
          <a:xfrm rot="13587254">
            <a:off x="5058330" y="6017442"/>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73851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7105FE-50D8-41A0-B663-32B73C3393B3}"/>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Let’s use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STDEV.S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function in Excel to calculate the standard deviation (SD) of overall job satisfaction scores for employees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First, type “SDs” in column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below the “Means” label we previously typed.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type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symbol followed by </a:t>
            </a:r>
            <a:r>
              <a:rPr lang="en-US" dirty="0">
                <a:solidFill>
                  <a:srgbClr val="0070C0"/>
                </a:solidFill>
              </a:rPr>
              <a:t>STDEV.S(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Third, type the array/range of numeric values that correspond to the 2010 survey data. In this case, the array/range is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B2:B39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type the ending parenthesis, and hit ENTER.</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9</a:t>
            </a:r>
          </a:p>
        </p:txBody>
      </p:sp>
      <p:sp>
        <p:nvSpPr>
          <p:cNvPr id="8" name="Right Arrow 7">
            <a:extLst>
              <a:ext uri="{FF2B5EF4-FFF2-40B4-BE49-F238E27FC236}">
                <a16:creationId xmlns:a16="http://schemas.microsoft.com/office/drawing/2014/main" id="{08E18B12-01E6-4C82-8B0B-B546DD583109}"/>
              </a:ext>
            </a:extLst>
          </p:cNvPr>
          <p:cNvSpPr/>
          <p:nvPr/>
        </p:nvSpPr>
        <p:spPr>
          <a:xfrm rot="18681385">
            <a:off x="246880" y="6121145"/>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92437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4BC36-B197-46C1-90AE-DFB83C8C157A}"/>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applied to the 2010 survey responses,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STDEV.S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function indicates that the dispersion/spread of overall job satisfaction scores across the eight survey respondents for that year was approximately 1.045.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the cell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B43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containing the SD value, and click on the green box in the lower left corner of the selected cell, hold, and drag all the way through the column with 2018 survey responses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10</a:t>
            </a:r>
          </a:p>
        </p:txBody>
      </p:sp>
      <p:sp>
        <p:nvSpPr>
          <p:cNvPr id="7" name="Right Arrow 7">
            <a:extLst>
              <a:ext uri="{FF2B5EF4-FFF2-40B4-BE49-F238E27FC236}">
                <a16:creationId xmlns:a16="http://schemas.microsoft.com/office/drawing/2014/main" id="{B272CB4E-49ED-4269-83E3-6DBECD3FC57C}"/>
              </a:ext>
            </a:extLst>
          </p:cNvPr>
          <p:cNvSpPr/>
          <p:nvPr/>
        </p:nvSpPr>
        <p:spPr>
          <a:xfrm rot="12250788">
            <a:off x="1618481" y="5899021"/>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78495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565F97-7A43-4AA9-8318-8B2C504A997D}"/>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the SD of overall job satisfaction scores declined from 2011, which indicates less variation </a:t>
            </a:r>
            <a:r>
              <a:rPr lang="en-US" dirty="0">
                <a:solidFill>
                  <a:prstClr val="black"/>
                </a:solidFill>
                <a:latin typeface="Calibri" panose="020F0502020204030204"/>
              </a:rPr>
              <a:t>in overall job satisfaction, meaning employees were more closely clustered around the mean of 6.1 compared to 2010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subsequent years, the SDs increased quite a bit, indicating that there was more variation in overall job satisfaction across employees who responded to the survey.</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11</a:t>
            </a:r>
          </a:p>
        </p:txBody>
      </p:sp>
      <p:sp>
        <p:nvSpPr>
          <p:cNvPr id="7" name="Right Arrow 7">
            <a:extLst>
              <a:ext uri="{FF2B5EF4-FFF2-40B4-BE49-F238E27FC236}">
                <a16:creationId xmlns:a16="http://schemas.microsoft.com/office/drawing/2014/main" id="{B272CB4E-49ED-4269-83E3-6DBECD3FC57C}"/>
              </a:ext>
            </a:extLst>
          </p:cNvPr>
          <p:cNvSpPr/>
          <p:nvPr/>
        </p:nvSpPr>
        <p:spPr>
          <a:xfrm rot="13587254">
            <a:off x="5075211" y="6096002"/>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365516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49C97-4E53-4FC0-A75B-F479F6C366A3}"/>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To aid our interpretation of the raw data and our interpretation of the descriptive (summary) statistics (e.g., counts, means, SDs), we can create a heat map.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Let’s begin by creating a heat map of the raw survey response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Select the numeric values for all years.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12</a:t>
            </a: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367574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Click on the </a:t>
            </a:r>
            <a:r>
              <a:rPr lang="en-US" dirty="0">
                <a:solidFill>
                  <a:srgbClr val="0070C0"/>
                </a:solidFill>
                <a:latin typeface="Calibri" panose="020F0502020204030204"/>
              </a:rPr>
              <a:t>Home</a:t>
            </a:r>
            <a:r>
              <a:rPr lang="en-US" dirty="0">
                <a:solidFill>
                  <a:prstClr val="black"/>
                </a:solidFill>
                <a:latin typeface="Calibri" panose="020F0502020204030204"/>
              </a:rPr>
              <a:t>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Click on </a:t>
            </a:r>
            <a:r>
              <a:rPr lang="en-US" dirty="0">
                <a:solidFill>
                  <a:srgbClr val="0070C0"/>
                </a:solidFill>
                <a:latin typeface="Calibri" panose="020F0502020204030204"/>
              </a:rPr>
              <a:t>Conditional Formatting</a:t>
            </a:r>
            <a:r>
              <a:rPr lang="en-US"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Click on </a:t>
            </a:r>
            <a:r>
              <a:rPr lang="en-US" dirty="0">
                <a:solidFill>
                  <a:srgbClr val="0070C0"/>
                </a:solidFill>
                <a:latin typeface="Calibri" panose="020F0502020204030204"/>
              </a:rPr>
              <a:t>Color Scales</a:t>
            </a:r>
            <a:r>
              <a:rPr lang="en-US" dirty="0">
                <a:solidFill>
                  <a:prstClr val="black"/>
                </a:solidFill>
                <a:latin typeface="Calibri" panose="020F0502020204030204"/>
              </a:rPr>
              <a:t>. </a:t>
            </a:r>
          </a:p>
          <a:p>
            <a:pPr lvl="0">
              <a:defRPr/>
            </a:pPr>
            <a:endParaRPr lang="en-US" sz="1000" dirty="0">
              <a:solidFill>
                <a:prstClr val="black"/>
              </a:solidFill>
            </a:endParaRPr>
          </a:p>
          <a:p>
            <a:pPr lvl="0">
              <a:defRPr/>
            </a:pPr>
            <a:r>
              <a:rPr lang="en-US" dirty="0">
                <a:solidFill>
                  <a:prstClr val="black"/>
                </a:solidFill>
              </a:rPr>
              <a:t>Select one of the color scale options. Let’s pick the first option which ranges from red (small values) to green (large values).</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13</a:t>
            </a:r>
          </a:p>
        </p:txBody>
      </p:sp>
      <p:pic>
        <p:nvPicPr>
          <p:cNvPr id="2" name="Picture 1">
            <a:extLst>
              <a:ext uri="{FF2B5EF4-FFF2-40B4-BE49-F238E27FC236}">
                <a16:creationId xmlns:a16="http://schemas.microsoft.com/office/drawing/2014/main" id="{16FE12F3-0628-4C12-8D0A-C838EDE12FDE}"/>
              </a:ext>
            </a:extLst>
          </p:cNvPr>
          <p:cNvPicPr>
            <a:picLocks noChangeAspect="1"/>
          </p:cNvPicPr>
          <p:nvPr/>
        </p:nvPicPr>
        <p:blipFill>
          <a:blip r:embed="rId2"/>
          <a:stretch>
            <a:fillRect/>
          </a:stretch>
        </p:blipFill>
        <p:spPr>
          <a:xfrm>
            <a:off x="0" y="247650"/>
            <a:ext cx="6953250" cy="6610350"/>
          </a:xfrm>
          <a:prstGeom prst="rect">
            <a:avLst/>
          </a:prstGeom>
        </p:spPr>
      </p:pic>
      <p:sp>
        <p:nvSpPr>
          <p:cNvPr id="7" name="Right Arrow 7">
            <a:extLst>
              <a:ext uri="{FF2B5EF4-FFF2-40B4-BE49-F238E27FC236}">
                <a16:creationId xmlns:a16="http://schemas.microsoft.com/office/drawing/2014/main" id="{2D3FF799-BCE7-449C-95BE-E3E9188FFE3D}"/>
              </a:ext>
            </a:extLst>
          </p:cNvPr>
          <p:cNvSpPr/>
          <p:nvPr/>
        </p:nvSpPr>
        <p:spPr>
          <a:xfrm rot="18681385">
            <a:off x="56735" y="899456"/>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ight Arrow 7">
            <a:extLst>
              <a:ext uri="{FF2B5EF4-FFF2-40B4-BE49-F238E27FC236}">
                <a16:creationId xmlns:a16="http://schemas.microsoft.com/office/drawing/2014/main" id="{4ECFD9BC-59B1-4EBE-B8DA-8F9E845F2099}"/>
              </a:ext>
            </a:extLst>
          </p:cNvPr>
          <p:cNvSpPr/>
          <p:nvPr/>
        </p:nvSpPr>
        <p:spPr>
          <a:xfrm rot="1040182">
            <a:off x="3189401" y="563461"/>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ight Arrow 7">
            <a:extLst>
              <a:ext uri="{FF2B5EF4-FFF2-40B4-BE49-F238E27FC236}">
                <a16:creationId xmlns:a16="http://schemas.microsoft.com/office/drawing/2014/main" id="{4A6EED9C-B7BF-4F82-AAA0-9EDE315AB733}"/>
              </a:ext>
            </a:extLst>
          </p:cNvPr>
          <p:cNvSpPr/>
          <p:nvPr/>
        </p:nvSpPr>
        <p:spPr>
          <a:xfrm rot="1040182">
            <a:off x="3189401" y="2104394"/>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ight Arrow 7">
            <a:extLst>
              <a:ext uri="{FF2B5EF4-FFF2-40B4-BE49-F238E27FC236}">
                <a16:creationId xmlns:a16="http://schemas.microsoft.com/office/drawing/2014/main" id="{53D25978-ECE2-4C5D-8AED-913345F7D203}"/>
              </a:ext>
            </a:extLst>
          </p:cNvPr>
          <p:cNvSpPr/>
          <p:nvPr/>
        </p:nvSpPr>
        <p:spPr>
          <a:xfrm rot="7622510">
            <a:off x="5929890" y="1873609"/>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55024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Here, you can visually inspect trends or patterns over time for specific employees. For instance, note that the employee with Random ID 4 started with an overall job satisfaction score of 7.0 in 2010 and essentially maintained that level in 2011 (6.8), but then the employee’s job satisfaction declined through 2013, which appears to be the last year the employee participated in the survey and possibly the last year that they were employed by the organization.</a:t>
            </a:r>
            <a:endParaRPr lang="en-US" dirty="0">
              <a:solidFill>
                <a:prstClr val="black"/>
              </a:solidFill>
            </a:endParaRP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14</a:t>
            </a:r>
          </a:p>
        </p:txBody>
      </p:sp>
      <p:pic>
        <p:nvPicPr>
          <p:cNvPr id="3" name="Picture 2">
            <a:extLst>
              <a:ext uri="{FF2B5EF4-FFF2-40B4-BE49-F238E27FC236}">
                <a16:creationId xmlns:a16="http://schemas.microsoft.com/office/drawing/2014/main" id="{D4AF3E5F-2901-4918-B728-EA6DFFABA9D5}"/>
              </a:ext>
            </a:extLst>
          </p:cNvPr>
          <p:cNvPicPr>
            <a:picLocks noChangeAspect="1"/>
          </p:cNvPicPr>
          <p:nvPr/>
        </p:nvPicPr>
        <p:blipFill>
          <a:blip r:embed="rId2"/>
          <a:stretch>
            <a:fillRect/>
          </a:stretch>
        </p:blipFill>
        <p:spPr>
          <a:xfrm>
            <a:off x="0" y="266700"/>
            <a:ext cx="6934200" cy="6591300"/>
          </a:xfrm>
          <a:prstGeom prst="rect">
            <a:avLst/>
          </a:prstGeom>
        </p:spPr>
      </p:pic>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1841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1077218"/>
          </a:xfrm>
          <a:prstGeom prst="rect">
            <a:avLst/>
          </a:prstGeom>
          <a:noFill/>
        </p:spPr>
        <p:txBody>
          <a:bodyPr wrap="square" rtlCol="0">
            <a:spAutoFit/>
          </a:bodyPr>
          <a:lstStyle/>
          <a:p>
            <a:pPr lvl="0">
              <a:defRPr/>
            </a:pPr>
            <a:r>
              <a:rPr lang="en-US" dirty="0">
                <a:solidFill>
                  <a:prstClr val="black"/>
                </a:solidFill>
              </a:rPr>
              <a:t>Now, let’s create a heat map of counts descriptive statistics across the years. </a:t>
            </a:r>
          </a:p>
          <a:p>
            <a:pPr lvl="0">
              <a:defRPr/>
            </a:pPr>
            <a:endParaRPr lang="en-US" sz="1000" dirty="0">
              <a:solidFill>
                <a:prstClr val="black"/>
              </a:solidFill>
            </a:endParaRPr>
          </a:p>
          <a:p>
            <a:pPr lvl="0">
              <a:defRPr/>
            </a:pPr>
            <a:r>
              <a:rPr lang="en-US" dirty="0">
                <a:solidFill>
                  <a:prstClr val="black"/>
                </a:solidFill>
              </a:rPr>
              <a:t>Select the numeric values for the Counts row.</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15</a:t>
            </a:r>
          </a:p>
        </p:txBody>
      </p:sp>
      <p:pic>
        <p:nvPicPr>
          <p:cNvPr id="4" name="Picture 3">
            <a:extLst>
              <a:ext uri="{FF2B5EF4-FFF2-40B4-BE49-F238E27FC236}">
                <a16:creationId xmlns:a16="http://schemas.microsoft.com/office/drawing/2014/main" id="{99848C2F-80F1-437B-8E1F-65D68B3C9521}"/>
              </a:ext>
            </a:extLst>
          </p:cNvPr>
          <p:cNvPicPr>
            <a:picLocks noChangeAspect="1"/>
          </p:cNvPicPr>
          <p:nvPr/>
        </p:nvPicPr>
        <p:blipFill>
          <a:blip r:embed="rId2"/>
          <a:stretch>
            <a:fillRect/>
          </a:stretch>
        </p:blipFill>
        <p:spPr>
          <a:xfrm>
            <a:off x="0" y="266700"/>
            <a:ext cx="6934200" cy="6591300"/>
          </a:xfrm>
          <a:prstGeom prst="rect">
            <a:avLst/>
          </a:prstGeom>
        </p:spPr>
      </p:pic>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319111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68137-464C-45AF-AC6A-8BF26A9EB394}"/>
              </a:ext>
            </a:extLst>
          </p:cNvPr>
          <p:cNvPicPr>
            <a:picLocks noChangeAspect="1"/>
          </p:cNvPicPr>
          <p:nvPr/>
        </p:nvPicPr>
        <p:blipFill>
          <a:blip r:embed="rId2"/>
          <a:stretch>
            <a:fillRect/>
          </a:stretch>
        </p:blipFill>
        <p:spPr>
          <a:xfrm>
            <a:off x="-1" y="257175"/>
            <a:ext cx="6943725" cy="6600825"/>
          </a:xfrm>
          <a:prstGeom prst="rect">
            <a:avLst/>
          </a:prstGeom>
        </p:spPr>
      </p:pic>
      <p:sp>
        <p:nvSpPr>
          <p:cNvPr id="5" name="TextBox 4"/>
          <p:cNvSpPr txBox="1"/>
          <p:nvPr/>
        </p:nvSpPr>
        <p:spPr>
          <a:xfrm>
            <a:off x="7078133" y="1423313"/>
            <a:ext cx="509216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Home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Conditional Formatting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Color Scales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one of the color scale options. Let’s pick the first option which ranges from red (small values) to green (large values).</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16</a:t>
            </a:r>
          </a:p>
        </p:txBody>
      </p:sp>
      <p:sp>
        <p:nvSpPr>
          <p:cNvPr id="7" name="Right Arrow 7">
            <a:extLst>
              <a:ext uri="{FF2B5EF4-FFF2-40B4-BE49-F238E27FC236}">
                <a16:creationId xmlns:a16="http://schemas.microsoft.com/office/drawing/2014/main" id="{2D3FF799-BCE7-449C-95BE-E3E9188FFE3D}"/>
              </a:ext>
            </a:extLst>
          </p:cNvPr>
          <p:cNvSpPr/>
          <p:nvPr/>
        </p:nvSpPr>
        <p:spPr>
          <a:xfrm rot="18681385">
            <a:off x="56735" y="899456"/>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ight Arrow 7">
            <a:extLst>
              <a:ext uri="{FF2B5EF4-FFF2-40B4-BE49-F238E27FC236}">
                <a16:creationId xmlns:a16="http://schemas.microsoft.com/office/drawing/2014/main" id="{4ECFD9BC-59B1-4EBE-B8DA-8F9E845F2099}"/>
              </a:ext>
            </a:extLst>
          </p:cNvPr>
          <p:cNvSpPr/>
          <p:nvPr/>
        </p:nvSpPr>
        <p:spPr>
          <a:xfrm rot="1040182">
            <a:off x="3189401" y="563461"/>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ight Arrow 7">
            <a:extLst>
              <a:ext uri="{FF2B5EF4-FFF2-40B4-BE49-F238E27FC236}">
                <a16:creationId xmlns:a16="http://schemas.microsoft.com/office/drawing/2014/main" id="{4A6EED9C-B7BF-4F82-AAA0-9EDE315AB733}"/>
              </a:ext>
            </a:extLst>
          </p:cNvPr>
          <p:cNvSpPr/>
          <p:nvPr/>
        </p:nvSpPr>
        <p:spPr>
          <a:xfrm rot="1040182">
            <a:off x="3189401" y="2104394"/>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ight Arrow 7">
            <a:extLst>
              <a:ext uri="{FF2B5EF4-FFF2-40B4-BE49-F238E27FC236}">
                <a16:creationId xmlns:a16="http://schemas.microsoft.com/office/drawing/2014/main" id="{53D25978-ECE2-4C5D-8AED-913345F7D203}"/>
              </a:ext>
            </a:extLst>
          </p:cNvPr>
          <p:cNvSpPr/>
          <p:nvPr/>
        </p:nvSpPr>
        <p:spPr>
          <a:xfrm rot="7622510">
            <a:off x="5929890" y="1873609"/>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394199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the transition from red to yellow to green over the years indicates that the number of employees responding to the survey each year increased, in general.</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17</a:t>
            </a:r>
          </a:p>
        </p:txBody>
      </p:sp>
      <p:pic>
        <p:nvPicPr>
          <p:cNvPr id="2" name="Picture 1">
            <a:extLst>
              <a:ext uri="{FF2B5EF4-FFF2-40B4-BE49-F238E27FC236}">
                <a16:creationId xmlns:a16="http://schemas.microsoft.com/office/drawing/2014/main" id="{F957379A-3043-4AC2-BFD6-5D8827E06797}"/>
              </a:ext>
            </a:extLst>
          </p:cNvPr>
          <p:cNvPicPr>
            <a:picLocks noChangeAspect="1"/>
          </p:cNvPicPr>
          <p:nvPr/>
        </p:nvPicPr>
        <p:blipFill>
          <a:blip r:embed="rId2"/>
          <a:stretch>
            <a:fillRect/>
          </a:stretch>
        </p:blipFill>
        <p:spPr>
          <a:xfrm>
            <a:off x="0" y="266700"/>
            <a:ext cx="6934200" cy="6591300"/>
          </a:xfrm>
          <a:prstGeom prst="rect">
            <a:avLst/>
          </a:prstGeom>
        </p:spPr>
      </p:pic>
      <p:sp>
        <p:nvSpPr>
          <p:cNvPr id="7" name="Right Arrow 7">
            <a:extLst>
              <a:ext uri="{FF2B5EF4-FFF2-40B4-BE49-F238E27FC236}">
                <a16:creationId xmlns:a16="http://schemas.microsoft.com/office/drawing/2014/main" id="{3CAF6D57-D9B6-43E3-8AC2-4DB0C6293519}"/>
              </a:ext>
            </a:extLst>
          </p:cNvPr>
          <p:cNvSpPr/>
          <p:nvPr/>
        </p:nvSpPr>
        <p:spPr>
          <a:xfrm rot="18681385">
            <a:off x="2452283" y="5386791"/>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70190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Background</a:t>
            </a:r>
          </a:p>
        </p:txBody>
      </p:sp>
      <p:sp>
        <p:nvSpPr>
          <p:cNvPr id="3" name="Content Placeholder 2"/>
          <p:cNvSpPr>
            <a:spLocks noGrp="1"/>
          </p:cNvSpPr>
          <p:nvPr>
            <p:ph idx="1"/>
          </p:nvPr>
        </p:nvSpPr>
        <p:spPr>
          <a:xfrm>
            <a:off x="355600" y="1825624"/>
            <a:ext cx="11506200" cy="5032375"/>
          </a:xfrm>
        </p:spPr>
        <p:txBody>
          <a:bodyPr>
            <a:normAutofit fontScale="92500" lnSpcReduction="10000"/>
          </a:bodyPr>
          <a:lstStyle/>
          <a:p>
            <a:pPr marL="0" indent="0">
              <a:buNone/>
            </a:pPr>
            <a:r>
              <a:rPr lang="en-US" dirty="0"/>
              <a:t>In this Excel Extension tutorial, you will learn how to create heat map based on the magnitude of numeric values and you will practice learning how to interpret and communicate the results of data analyses.</a:t>
            </a:r>
          </a:p>
          <a:p>
            <a:pPr marL="0" indent="0">
              <a:buNone/>
            </a:pPr>
            <a:endParaRPr lang="en-US" sz="1100" dirty="0"/>
          </a:p>
          <a:p>
            <a:pPr marL="0" indent="0">
              <a:buNone/>
            </a:pPr>
            <a:r>
              <a:rPr lang="en-US" dirty="0"/>
              <a:t>For the purposes of this exercise, imagine that your organization gathered opinion survey data from 38 current and former employees from 2010 to 2018. To match employees’ survey responses across years, each employee was assigned a random identification number that they reported on each year’s survey. Each year, the survey included a five-item measure of job satisfaction. For example, one item was “My tasks, duties, and responsibilities.” For each item, employees responded using a 1 (completely dissatisfied) to 7 (completely satisfied) rating scale. In this exercise, you will evaluate employees’ overall job satisfaction over time, which has already been calculated based on their responses to the five job satisfaction items on each year’s survey.</a:t>
            </a:r>
          </a:p>
        </p:txBody>
      </p:sp>
      <p:sp>
        <p:nvSpPr>
          <p:cNvPr id="4" name="Footer Placeholder 3"/>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39188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let’s create a heat map of means descriptive statistics across the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the numeric values for the Means row.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dirty="0">
                <a:solidFill>
                  <a:prstClr val="black"/>
                </a:solidFill>
              </a:rPr>
              <a:t>Click on the </a:t>
            </a:r>
            <a:r>
              <a:rPr lang="en-US" dirty="0">
                <a:solidFill>
                  <a:srgbClr val="0070C0"/>
                </a:solidFill>
              </a:rPr>
              <a:t>Home</a:t>
            </a:r>
            <a:r>
              <a:rPr lang="en-US" dirty="0">
                <a:solidFill>
                  <a:prstClr val="black"/>
                </a:solidFill>
              </a:rPr>
              <a:t> tab.</a:t>
            </a:r>
          </a:p>
          <a:p>
            <a:pPr lvl="0">
              <a:defRPr/>
            </a:pPr>
            <a:endParaRPr lang="en-US" sz="1000" dirty="0">
              <a:solidFill>
                <a:prstClr val="black"/>
              </a:solidFill>
            </a:endParaRPr>
          </a:p>
          <a:p>
            <a:pPr lvl="0">
              <a:defRPr/>
            </a:pPr>
            <a:r>
              <a:rPr lang="en-US" dirty="0">
                <a:solidFill>
                  <a:prstClr val="black"/>
                </a:solidFill>
              </a:rPr>
              <a:t>Click on </a:t>
            </a:r>
            <a:r>
              <a:rPr lang="en-US" dirty="0">
                <a:solidFill>
                  <a:srgbClr val="0070C0"/>
                </a:solidFill>
              </a:rPr>
              <a:t>Conditional Formatting</a:t>
            </a:r>
            <a:r>
              <a:rPr lang="en-US" dirty="0">
                <a:solidFill>
                  <a:prstClr val="black"/>
                </a:solidFill>
              </a:rPr>
              <a:t>.</a:t>
            </a:r>
          </a:p>
          <a:p>
            <a:pPr lvl="0">
              <a:defRPr/>
            </a:pPr>
            <a:endParaRPr lang="en-US" sz="1000" dirty="0">
              <a:solidFill>
                <a:prstClr val="black"/>
              </a:solidFill>
            </a:endParaRPr>
          </a:p>
          <a:p>
            <a:pPr lvl="0">
              <a:defRPr/>
            </a:pPr>
            <a:r>
              <a:rPr lang="en-US" dirty="0">
                <a:solidFill>
                  <a:prstClr val="black"/>
                </a:solidFill>
              </a:rPr>
              <a:t>Click on </a:t>
            </a:r>
            <a:r>
              <a:rPr lang="en-US" dirty="0">
                <a:solidFill>
                  <a:srgbClr val="0070C0"/>
                </a:solidFill>
              </a:rPr>
              <a:t>Color Scales</a:t>
            </a:r>
            <a:r>
              <a:rPr lang="en-US" dirty="0">
                <a:solidFill>
                  <a:prstClr val="black"/>
                </a:solidFill>
              </a:rPr>
              <a:t>. </a:t>
            </a:r>
          </a:p>
          <a:p>
            <a:pPr lvl="0">
              <a:defRPr/>
            </a:pPr>
            <a:endParaRPr lang="en-US" sz="1000" dirty="0">
              <a:solidFill>
                <a:prstClr val="black"/>
              </a:solidFill>
            </a:endParaRPr>
          </a:p>
          <a:p>
            <a:pPr lvl="0">
              <a:defRPr/>
            </a:pPr>
            <a:r>
              <a:rPr lang="en-US" dirty="0">
                <a:solidFill>
                  <a:prstClr val="black"/>
                </a:solidFill>
              </a:rPr>
              <a:t>Select one of the color scale options. Let’s pick the first option which ranges from red (small values) to green (large values).</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18</a:t>
            </a:r>
          </a:p>
        </p:txBody>
      </p:sp>
      <p:pic>
        <p:nvPicPr>
          <p:cNvPr id="2" name="Picture 1">
            <a:extLst>
              <a:ext uri="{FF2B5EF4-FFF2-40B4-BE49-F238E27FC236}">
                <a16:creationId xmlns:a16="http://schemas.microsoft.com/office/drawing/2014/main" id="{A821131B-A146-4B65-B57C-4C62D927EB8F}"/>
              </a:ext>
            </a:extLst>
          </p:cNvPr>
          <p:cNvPicPr>
            <a:picLocks noChangeAspect="1"/>
          </p:cNvPicPr>
          <p:nvPr/>
        </p:nvPicPr>
        <p:blipFill>
          <a:blip r:embed="rId2"/>
          <a:stretch>
            <a:fillRect/>
          </a:stretch>
        </p:blipFill>
        <p:spPr>
          <a:xfrm>
            <a:off x="0" y="266700"/>
            <a:ext cx="6934200" cy="6600825"/>
          </a:xfrm>
          <a:prstGeom prst="rect">
            <a:avLst/>
          </a:prstGeom>
        </p:spPr>
      </p:pic>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84971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78422-F6CB-4E80-8AB6-2EBAFF734FA6}"/>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the transition from green to red and then yellow over the years indicates that the average level overall job satisfaction was highest in 2010 and 2011 and then declined and plateaued.</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19</a:t>
            </a:r>
          </a:p>
        </p:txBody>
      </p:sp>
      <p:sp>
        <p:nvSpPr>
          <p:cNvPr id="7" name="Right Arrow 7">
            <a:extLst>
              <a:ext uri="{FF2B5EF4-FFF2-40B4-BE49-F238E27FC236}">
                <a16:creationId xmlns:a16="http://schemas.microsoft.com/office/drawing/2014/main" id="{3CAF6D57-D9B6-43E3-8AC2-4DB0C6293519}"/>
              </a:ext>
            </a:extLst>
          </p:cNvPr>
          <p:cNvSpPr/>
          <p:nvPr/>
        </p:nvSpPr>
        <p:spPr>
          <a:xfrm rot="18681385">
            <a:off x="2452281" y="5573058"/>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84953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let’s create a heat map of SDs descriptive statistics across the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the numeric values for the SDs row.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Home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Conditional Formatting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on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Color Scales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one of the color scale options. Let’s pick the first option which ranges from red (small values) to green (large values).</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20</a:t>
            </a:r>
          </a:p>
        </p:txBody>
      </p:sp>
      <p:pic>
        <p:nvPicPr>
          <p:cNvPr id="3" name="Picture 2">
            <a:extLst>
              <a:ext uri="{FF2B5EF4-FFF2-40B4-BE49-F238E27FC236}">
                <a16:creationId xmlns:a16="http://schemas.microsoft.com/office/drawing/2014/main" id="{F6191F3C-23B4-4CDB-92DC-E94A44E3B8DD}"/>
              </a:ext>
            </a:extLst>
          </p:cNvPr>
          <p:cNvPicPr>
            <a:picLocks noChangeAspect="1"/>
          </p:cNvPicPr>
          <p:nvPr/>
        </p:nvPicPr>
        <p:blipFill>
          <a:blip r:embed="rId2"/>
          <a:stretch>
            <a:fillRect/>
          </a:stretch>
        </p:blipFill>
        <p:spPr>
          <a:xfrm>
            <a:off x="0" y="266700"/>
            <a:ext cx="6943725" cy="6591300"/>
          </a:xfrm>
          <a:prstGeom prst="rect">
            <a:avLst/>
          </a:prstGeom>
        </p:spPr>
      </p:pic>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45367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15A89E-90FB-4528-9BDB-2C01F551D1B7}"/>
              </a:ext>
            </a:extLst>
          </p:cNvPr>
          <p:cNvPicPr>
            <a:picLocks noChangeAspect="1"/>
          </p:cNvPicPr>
          <p:nvPr/>
        </p:nvPicPr>
        <p:blipFill>
          <a:blip r:embed="rId2"/>
          <a:stretch>
            <a:fillRect/>
          </a:stretch>
        </p:blipFill>
        <p:spPr>
          <a:xfrm>
            <a:off x="-1" y="275167"/>
            <a:ext cx="6934200" cy="6591300"/>
          </a:xfrm>
          <a:prstGeom prst="rect">
            <a:avLst/>
          </a:prstGeom>
        </p:spPr>
      </p:pic>
      <p:sp>
        <p:nvSpPr>
          <p:cNvPr id="5" name="TextBox 4"/>
          <p:cNvSpPr txBox="1"/>
          <p:nvPr/>
        </p:nvSpPr>
        <p:spPr>
          <a:xfrm>
            <a:off x="7078133" y="1423313"/>
            <a:ext cx="50921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the transition from orange/red to green and then to yellow over the years indicates that the variation in employee overall job satisfaction was initially relatively low and then increased only to plateau in a relative midrange.</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21</a:t>
            </a:r>
          </a:p>
        </p:txBody>
      </p:sp>
      <p:sp>
        <p:nvSpPr>
          <p:cNvPr id="7" name="Right Arrow 7">
            <a:extLst>
              <a:ext uri="{FF2B5EF4-FFF2-40B4-BE49-F238E27FC236}">
                <a16:creationId xmlns:a16="http://schemas.microsoft.com/office/drawing/2014/main" id="{3CAF6D57-D9B6-43E3-8AC2-4DB0C6293519}"/>
              </a:ext>
            </a:extLst>
          </p:cNvPr>
          <p:cNvSpPr/>
          <p:nvPr/>
        </p:nvSpPr>
        <p:spPr>
          <a:xfrm rot="18681385">
            <a:off x="2452282" y="5738155"/>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35165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Questions</a:t>
            </a:r>
          </a:p>
        </p:txBody>
      </p:sp>
      <p:sp>
        <p:nvSpPr>
          <p:cNvPr id="3" name="Content Placeholder 2"/>
          <p:cNvSpPr>
            <a:spLocks noGrp="1"/>
          </p:cNvSpPr>
          <p:nvPr>
            <p:ph idx="1"/>
          </p:nvPr>
        </p:nvSpPr>
        <p:spPr>
          <a:xfrm>
            <a:off x="355600" y="1659463"/>
            <a:ext cx="11506200" cy="5283200"/>
          </a:xfrm>
        </p:spPr>
        <p:txBody>
          <a:bodyPr>
            <a:normAutofit lnSpcReduction="10000"/>
          </a:bodyPr>
          <a:lstStyle/>
          <a:p>
            <a:pPr marL="0" indent="0">
              <a:buNone/>
            </a:pPr>
            <a:r>
              <a:rPr lang="en-US" dirty="0"/>
              <a:t>You just learned how to use opinion survey data to gauge employee job satisfaction over consecutive years. Now, imagine that you work for a different, larger organization that has administered a similar survey to employees over a 5-year period: 2014 ̶ 2018. Using data found in the “Practice” sheet of the Excel workbook, do and respond to the following:</a:t>
            </a:r>
          </a:p>
          <a:p>
            <a:pPr marL="0" indent="0">
              <a:buNone/>
            </a:pPr>
            <a:endParaRPr lang="en-US" sz="1100" dirty="0"/>
          </a:p>
          <a:p>
            <a:pPr marL="514350" indent="-514350">
              <a:buAutoNum type="arabicPeriod"/>
            </a:pPr>
            <a:r>
              <a:rPr lang="en-US" dirty="0"/>
              <a:t>Visually inspect the data. Do you think these data are truly anonymous? Is there any way that one might determine who certain data belong to? If so, how?</a:t>
            </a:r>
          </a:p>
          <a:p>
            <a:pPr marL="514350" indent="-514350">
              <a:buAutoNum type="arabicPeriod"/>
            </a:pPr>
            <a:r>
              <a:rPr lang="en-US" dirty="0"/>
              <a:t>Calculate counts, means, and standard deviations for all survey administration years.</a:t>
            </a:r>
          </a:p>
          <a:p>
            <a:pPr marL="514350" indent="-514350">
              <a:buAutoNum type="arabicPeriod"/>
            </a:pPr>
            <a:r>
              <a:rPr lang="en-US" dirty="0"/>
              <a:t>Create heatmaps of the raw data, counts, means, and standard deviations. Do you notice any trends/patterns? If so, what?</a:t>
            </a:r>
          </a:p>
        </p:txBody>
      </p:sp>
      <p:sp>
        <p:nvSpPr>
          <p:cNvPr id="4" name="Footer Placeholder 3"/>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38270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1960563"/>
            <a:ext cx="11569700" cy="2387600"/>
          </a:xfrm>
        </p:spPr>
        <p:txBody>
          <a:bodyPr>
            <a:normAutofit/>
          </a:bodyPr>
          <a:lstStyle/>
          <a:p>
            <a:r>
              <a:rPr lang="en-US" b="1" dirty="0">
                <a:latin typeface="+mn-lt"/>
              </a:rPr>
              <a:t>Chapter 14</a:t>
            </a:r>
            <a:br>
              <a:rPr lang="en-US" b="1" dirty="0">
                <a:latin typeface="+mn-lt"/>
              </a:rPr>
            </a:br>
            <a:r>
              <a:rPr lang="en-US" b="1" dirty="0">
                <a:latin typeface="+mn-lt"/>
              </a:rPr>
              <a:t>Excel Extension: Now You Try!</a:t>
            </a:r>
          </a:p>
        </p:txBody>
      </p:sp>
      <p:sp>
        <p:nvSpPr>
          <p:cNvPr id="4" name="Subtitle 2"/>
          <p:cNvSpPr>
            <a:spLocks noGrp="1"/>
          </p:cNvSpPr>
          <p:nvPr>
            <p:ph type="subTitle" idx="1"/>
          </p:nvPr>
        </p:nvSpPr>
        <p:spPr>
          <a:xfrm>
            <a:off x="1524000" y="4547434"/>
            <a:ext cx="9144000" cy="1655762"/>
          </a:xfrm>
        </p:spPr>
        <p:txBody>
          <a:bodyPr>
            <a:normAutofit/>
          </a:bodyPr>
          <a:lstStyle/>
          <a:p>
            <a:r>
              <a:rPr lang="en-US" sz="3600" dirty="0"/>
              <a:t>Using Opinion Survey Data to Gauge Employee Satisfaction</a:t>
            </a: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86849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Open the Excel workbook titled “Chapter 14 - Excel Extension.xlsx”. Click on the sheet called Tutorial. You will use the data contained in this sheet to learn how to run a simple linear regression analysis and an independent-samples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the sheet includes 10 fields/columns/variables: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Random ID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employee identifier used to match each employee’s responses across years)</a:t>
            </a:r>
          </a:p>
          <a:p>
            <a:pPr marL="800100" lvl="1" indent="-342900">
              <a:buFont typeface="Arial" panose="020B0604020202020204" pitchFamily="34" charset="0"/>
              <a:buChar char="•"/>
              <a:defRPr/>
            </a:pPr>
            <a:r>
              <a:rPr lang="en-US" b="1" dirty="0">
                <a:solidFill>
                  <a:prstClr val="black"/>
                </a:solidFill>
                <a:latin typeface="Calibri" panose="020F0502020204030204"/>
              </a:rPr>
              <a:t>2010 – 2018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(annual overall job satisfaction </a:t>
            </a:r>
            <a:r>
              <a:rPr lang="en-US" dirty="0">
                <a:solidFill>
                  <a:prstClr val="black"/>
                </a:solidFill>
              </a:rPr>
              <a:t>score; 1 = completely dissatisfied, 7 = completely satisfied)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there are 38 survey respondents in this sample, although one of the respondents (</a:t>
            </a:r>
            <a:r>
              <a:rPr lang="en-US" dirty="0">
                <a:solidFill>
                  <a:prstClr val="black"/>
                </a:solidFill>
              </a:rPr>
              <a:t>Random ID 36) never responded to the job satisfaction survey items, and thus does not have any values in this dataset.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1</a:t>
            </a:r>
          </a:p>
        </p:txBody>
      </p:sp>
      <p:pic>
        <p:nvPicPr>
          <p:cNvPr id="3" name="Picture 2">
            <a:extLst>
              <a:ext uri="{FF2B5EF4-FFF2-40B4-BE49-F238E27FC236}">
                <a16:creationId xmlns:a16="http://schemas.microsoft.com/office/drawing/2014/main" id="{7F544B64-328D-4AC3-9875-E1E8298C01B4}"/>
              </a:ext>
            </a:extLst>
          </p:cNvPr>
          <p:cNvPicPr>
            <a:picLocks noChangeAspect="1"/>
          </p:cNvPicPr>
          <p:nvPr/>
        </p:nvPicPr>
        <p:blipFill>
          <a:blip r:embed="rId2"/>
          <a:stretch>
            <a:fillRect/>
          </a:stretch>
        </p:blipFill>
        <p:spPr>
          <a:xfrm>
            <a:off x="0" y="266700"/>
            <a:ext cx="6934200" cy="6591300"/>
          </a:xfrm>
          <a:prstGeom prst="rect">
            <a:avLst/>
          </a:prstGeom>
        </p:spPr>
      </p:pic>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6604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there </a:t>
            </a:r>
            <a:r>
              <a:rPr lang="en-US" dirty="0">
                <a:solidFill>
                  <a:prstClr val="black"/>
                </a:solidFill>
                <a:latin typeface="Calibri" panose="020F0502020204030204"/>
              </a:rPr>
              <a:t>is a quite a bit of missing data across the years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Some of these missing data can be explained by the fact that employees started and ended their tenure in this small organization at different times.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example, it appears that the employee associated with Random ID 1 may have just joined the organization in 2018, as that is the only year in which they completed the annual opinion survey. That </a:t>
            </a:r>
            <a:r>
              <a:rPr lang="en-US" dirty="0">
                <a:solidFill>
                  <a:prstClr val="black"/>
                </a:solidFill>
                <a:latin typeface="Calibri" panose="020F0502020204030204"/>
              </a:rPr>
              <a:t>said, it could be that the employee joined the organization before 2018 but did not complete the annual opinion survey in prior years. This highlights the tricky nature of missing data.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2</a:t>
            </a:r>
          </a:p>
        </p:txBody>
      </p:sp>
      <p:pic>
        <p:nvPicPr>
          <p:cNvPr id="2" name="Picture 1">
            <a:extLst>
              <a:ext uri="{FF2B5EF4-FFF2-40B4-BE49-F238E27FC236}">
                <a16:creationId xmlns:a16="http://schemas.microsoft.com/office/drawing/2014/main" id="{549983DA-2018-4204-B6D9-602688A30922}"/>
              </a:ext>
            </a:extLst>
          </p:cNvPr>
          <p:cNvPicPr>
            <a:picLocks noChangeAspect="1"/>
          </p:cNvPicPr>
          <p:nvPr/>
        </p:nvPicPr>
        <p:blipFill>
          <a:blip r:embed="rId2"/>
          <a:stretch>
            <a:fillRect/>
          </a:stretch>
        </p:blipFill>
        <p:spPr>
          <a:xfrm>
            <a:off x="0" y="266700"/>
            <a:ext cx="6934200" cy="6591300"/>
          </a:xfrm>
          <a:prstGeom prst="rect">
            <a:avLst/>
          </a:prstGeom>
        </p:spPr>
      </p:pic>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63670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8133" y="1423313"/>
            <a:ext cx="5092160"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Let’s use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COUNT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function in Excel to determine how many people completed job satisfaction items of the opinion survey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First, type “Counts” in column </a:t>
            </a:r>
            <a:r>
              <a:rPr lang="en-US" dirty="0">
                <a:solidFill>
                  <a:srgbClr val="00B050"/>
                </a:solidFill>
                <a:latin typeface="Calibri" panose="020F0502020204030204"/>
              </a:rPr>
              <a:t>A</a:t>
            </a:r>
            <a:r>
              <a:rPr lang="en-US" dirty="0">
                <a:solidFill>
                  <a:prstClr val="black"/>
                </a:solidFill>
                <a:latin typeface="Calibri" panose="020F0502020204030204"/>
              </a:rPr>
              <a:t> somewhere below the last row of survey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type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symbol followed by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COUNT(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Third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type </a:t>
            </a:r>
            <a:r>
              <a:rPr lang="en-US" dirty="0">
                <a:solidFill>
                  <a:prstClr val="black"/>
                </a:solidFill>
                <a:latin typeface="Calibri" panose="020F0502020204030204"/>
              </a:rPr>
              <a:t>the array/range of numeric values that correspond to the 2010 survey data. In this case, the array/range is </a:t>
            </a:r>
            <a:r>
              <a:rPr lang="en-US" dirty="0">
                <a:solidFill>
                  <a:srgbClr val="00B050"/>
                </a:solidFill>
                <a:latin typeface="Calibri" panose="020F0502020204030204"/>
              </a:rPr>
              <a:t>B2:B39</a:t>
            </a:r>
            <a:r>
              <a:rPr lang="en-US"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Fourth, type the ending parenthesis, and hit ENTER.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3</a:t>
            </a:r>
          </a:p>
        </p:txBody>
      </p:sp>
      <p:pic>
        <p:nvPicPr>
          <p:cNvPr id="2" name="Picture 1">
            <a:extLst>
              <a:ext uri="{FF2B5EF4-FFF2-40B4-BE49-F238E27FC236}">
                <a16:creationId xmlns:a16="http://schemas.microsoft.com/office/drawing/2014/main" id="{82E9033C-2F49-4FE7-B348-F76EF0B57088}"/>
              </a:ext>
            </a:extLst>
          </p:cNvPr>
          <p:cNvPicPr>
            <a:picLocks noChangeAspect="1"/>
          </p:cNvPicPr>
          <p:nvPr/>
        </p:nvPicPr>
        <p:blipFill>
          <a:blip r:embed="rId2"/>
          <a:stretch>
            <a:fillRect/>
          </a:stretch>
        </p:blipFill>
        <p:spPr>
          <a:xfrm>
            <a:off x="0" y="266700"/>
            <a:ext cx="6934200" cy="6591300"/>
          </a:xfrm>
          <a:prstGeom prst="rect">
            <a:avLst/>
          </a:prstGeom>
        </p:spPr>
      </p:pic>
      <p:sp>
        <p:nvSpPr>
          <p:cNvPr id="7" name="Right Arrow 7">
            <a:extLst>
              <a:ext uri="{FF2B5EF4-FFF2-40B4-BE49-F238E27FC236}">
                <a16:creationId xmlns:a16="http://schemas.microsoft.com/office/drawing/2014/main" id="{B272CB4E-49ED-4269-83E3-6DBECD3FC57C}"/>
              </a:ext>
            </a:extLst>
          </p:cNvPr>
          <p:cNvSpPr/>
          <p:nvPr/>
        </p:nvSpPr>
        <p:spPr>
          <a:xfrm rot="18681385">
            <a:off x="280749" y="5678890"/>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261375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9AC26-A235-4518-B94D-661AF6175FC8}"/>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applied to the 2010 survey responses,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COUNT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function indicates that eight respondents completed the survey and job satisfaction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the cell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B41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containing the count value, and click on the green box in the lower left corner of the selected cell, hold, and drag all the way through the column with 2018 survey responses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4</a:t>
            </a:r>
          </a:p>
        </p:txBody>
      </p:sp>
      <p:sp>
        <p:nvSpPr>
          <p:cNvPr id="7" name="Right Arrow 7">
            <a:extLst>
              <a:ext uri="{FF2B5EF4-FFF2-40B4-BE49-F238E27FC236}">
                <a16:creationId xmlns:a16="http://schemas.microsoft.com/office/drawing/2014/main" id="{B272CB4E-49ED-4269-83E3-6DBECD3FC57C}"/>
              </a:ext>
            </a:extLst>
          </p:cNvPr>
          <p:cNvSpPr/>
          <p:nvPr/>
        </p:nvSpPr>
        <p:spPr>
          <a:xfrm rot="12250788">
            <a:off x="1635415" y="5526489"/>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95405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E4B4A5-9E85-4D62-8F75-865F8D430154}"/>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the number of employees who completed the survey increased from year to year, except for from 2013 to 2014 when the number of respondents remained the same (i.e., 22).</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5</a:t>
            </a:r>
          </a:p>
        </p:txBody>
      </p:sp>
      <p:sp>
        <p:nvSpPr>
          <p:cNvPr id="7" name="Right Arrow 7">
            <a:extLst>
              <a:ext uri="{FF2B5EF4-FFF2-40B4-BE49-F238E27FC236}">
                <a16:creationId xmlns:a16="http://schemas.microsoft.com/office/drawing/2014/main" id="{B272CB4E-49ED-4269-83E3-6DBECD3FC57C}"/>
              </a:ext>
            </a:extLst>
          </p:cNvPr>
          <p:cNvSpPr/>
          <p:nvPr/>
        </p:nvSpPr>
        <p:spPr>
          <a:xfrm rot="13587254">
            <a:off x="5413812" y="5762301"/>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66169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A1212-9D8F-4955-B01E-CBD6BB6BF204}"/>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3477875"/>
          </a:xfrm>
          <a:prstGeom prst="rect">
            <a:avLst/>
          </a:prstGeom>
          <a:noFill/>
        </p:spPr>
        <p:txBody>
          <a:bodyPr wrap="square" rtlCol="0">
            <a:spAutoFit/>
          </a:bodyPr>
          <a:lstStyle/>
          <a:p>
            <a:pPr lvl="0">
              <a:defRPr/>
            </a:pPr>
            <a:r>
              <a:rPr lang="en-US" dirty="0">
                <a:solidFill>
                  <a:prstClr val="black"/>
                </a:solidFill>
              </a:rPr>
              <a:t>Let’s use the </a:t>
            </a:r>
            <a:r>
              <a:rPr lang="en-US" dirty="0">
                <a:solidFill>
                  <a:srgbClr val="0070C0"/>
                </a:solidFill>
              </a:rPr>
              <a:t>AVERAGE</a:t>
            </a:r>
            <a:r>
              <a:rPr lang="en-US" dirty="0">
                <a:solidFill>
                  <a:prstClr val="black"/>
                </a:solidFill>
              </a:rPr>
              <a:t> function in Excel to calculate the mean level of overall job satisfaction for employees each year. </a:t>
            </a:r>
          </a:p>
          <a:p>
            <a:pPr lvl="0">
              <a:defRPr/>
            </a:pPr>
            <a:endParaRPr lang="en-US" sz="1000" dirty="0">
              <a:solidFill>
                <a:prstClr val="black"/>
              </a:solidFill>
            </a:endParaRPr>
          </a:p>
          <a:p>
            <a:pPr lvl="0">
              <a:defRPr/>
            </a:pPr>
            <a:r>
              <a:rPr lang="en-US" dirty="0">
                <a:solidFill>
                  <a:prstClr val="black"/>
                </a:solidFill>
              </a:rPr>
              <a:t>First, type “Means” in column </a:t>
            </a:r>
            <a:r>
              <a:rPr lang="en-US" dirty="0">
                <a:solidFill>
                  <a:srgbClr val="00B050"/>
                </a:solidFill>
              </a:rPr>
              <a:t>A</a:t>
            </a:r>
            <a:r>
              <a:rPr lang="en-US" dirty="0">
                <a:solidFill>
                  <a:prstClr val="black"/>
                </a:solidFill>
              </a:rPr>
              <a:t> below the “Counts” label we previously typed. </a:t>
            </a:r>
          </a:p>
          <a:p>
            <a:pPr lvl="0">
              <a:defRPr/>
            </a:pPr>
            <a:endParaRPr lang="en-US" sz="1000" dirty="0">
              <a:solidFill>
                <a:prstClr val="black"/>
              </a:solidFill>
            </a:endParaRPr>
          </a:p>
          <a:p>
            <a:pPr lvl="0">
              <a:defRPr/>
            </a:pPr>
            <a:r>
              <a:rPr lang="en-US" dirty="0">
                <a:solidFill>
                  <a:prstClr val="black"/>
                </a:solidFill>
              </a:rPr>
              <a:t>Second, type the </a:t>
            </a:r>
            <a:r>
              <a:rPr lang="en-US" dirty="0">
                <a:solidFill>
                  <a:srgbClr val="0070C0"/>
                </a:solidFill>
              </a:rPr>
              <a:t>=</a:t>
            </a:r>
            <a:r>
              <a:rPr lang="en-US" dirty="0">
                <a:solidFill>
                  <a:prstClr val="black"/>
                </a:solidFill>
              </a:rPr>
              <a:t> symbol followed by </a:t>
            </a:r>
            <a:r>
              <a:rPr lang="en-US" dirty="0">
                <a:solidFill>
                  <a:srgbClr val="0070C0"/>
                </a:solidFill>
              </a:rPr>
              <a:t>AVERAGE(</a:t>
            </a:r>
            <a:r>
              <a:rPr lang="en-US" dirty="0">
                <a:solidFill>
                  <a:prstClr val="black"/>
                </a:solidFill>
              </a:rPr>
              <a:t>.</a:t>
            </a:r>
          </a:p>
          <a:p>
            <a:pPr lvl="0">
              <a:defRPr/>
            </a:pPr>
            <a:endParaRPr lang="en-US" sz="1000" dirty="0">
              <a:solidFill>
                <a:prstClr val="black"/>
              </a:solidFill>
            </a:endParaRPr>
          </a:p>
          <a:p>
            <a:pPr lvl="0">
              <a:defRPr/>
            </a:pPr>
            <a:r>
              <a:rPr lang="en-US" dirty="0">
                <a:solidFill>
                  <a:prstClr val="black"/>
                </a:solidFill>
              </a:rPr>
              <a:t>Third, type the array/range of numeric values that correspond to the 2010 survey data. In this case, the array/range is </a:t>
            </a:r>
            <a:r>
              <a:rPr lang="en-US" dirty="0">
                <a:solidFill>
                  <a:srgbClr val="00B050"/>
                </a:solidFill>
              </a:rPr>
              <a:t>B2:B39</a:t>
            </a:r>
            <a:r>
              <a:rPr lang="en-US" dirty="0">
                <a:solidFill>
                  <a:prstClr val="black"/>
                </a:solidFill>
              </a:rPr>
              <a:t>.</a:t>
            </a:r>
          </a:p>
          <a:p>
            <a:pPr lvl="0">
              <a:defRPr/>
            </a:pPr>
            <a:endParaRPr lang="en-US" sz="1000" dirty="0">
              <a:solidFill>
                <a:prstClr val="black"/>
              </a:solidFill>
            </a:endParaRPr>
          </a:p>
          <a:p>
            <a:pPr lvl="0">
              <a:defRPr/>
            </a:pPr>
            <a:r>
              <a:rPr lang="en-US" dirty="0">
                <a:solidFill>
                  <a:prstClr val="black"/>
                </a:solidFill>
              </a:rPr>
              <a:t>Fourth, type the ending parenthesis, and hit ENTER.</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6</a:t>
            </a:r>
          </a:p>
        </p:txBody>
      </p:sp>
      <p:sp>
        <p:nvSpPr>
          <p:cNvPr id="8" name="Right Arrow 7">
            <a:extLst>
              <a:ext uri="{FF2B5EF4-FFF2-40B4-BE49-F238E27FC236}">
                <a16:creationId xmlns:a16="http://schemas.microsoft.com/office/drawing/2014/main" id="{08E18B12-01E6-4C82-8B0B-B546DD583109}"/>
              </a:ext>
            </a:extLst>
          </p:cNvPr>
          <p:cNvSpPr/>
          <p:nvPr/>
        </p:nvSpPr>
        <p:spPr>
          <a:xfrm rot="18681385">
            <a:off x="246881" y="5894789"/>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93982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9B0FB-13F9-47BF-9791-25A442AD2E3C}"/>
              </a:ext>
            </a:extLst>
          </p:cNvPr>
          <p:cNvPicPr>
            <a:picLocks noChangeAspect="1"/>
          </p:cNvPicPr>
          <p:nvPr/>
        </p:nvPicPr>
        <p:blipFill>
          <a:blip r:embed="rId2"/>
          <a:stretch>
            <a:fillRect/>
          </a:stretch>
        </p:blipFill>
        <p:spPr>
          <a:xfrm>
            <a:off x="0" y="266700"/>
            <a:ext cx="6934200" cy="6591300"/>
          </a:xfrm>
          <a:prstGeom prst="rect">
            <a:avLst/>
          </a:prstGeom>
        </p:spPr>
      </p:pic>
      <p:sp>
        <p:nvSpPr>
          <p:cNvPr id="5" name="TextBox 4"/>
          <p:cNvSpPr txBox="1"/>
          <p:nvPr/>
        </p:nvSpPr>
        <p:spPr>
          <a:xfrm>
            <a:off x="7078133" y="1423313"/>
            <a:ext cx="509216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applied to the 2010 survey responses, the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AVERAGE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function indicates that the mean level of overall job satisfaction across the eight survey respondents for that year was 6.2, which would indicate a relatively high level of collective job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the cell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B42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containing the mean value, and click on the green box in the lower left corner of the selected cell, hold, and drag all the way through the column with 2018 survey responses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itle 1"/>
          <p:cNvSpPr txBox="1">
            <a:spLocks/>
          </p:cNvSpPr>
          <p:nvPr/>
        </p:nvSpPr>
        <p:spPr>
          <a:xfrm>
            <a:off x="8365067" y="266700"/>
            <a:ext cx="2556933"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Step 7</a:t>
            </a:r>
          </a:p>
        </p:txBody>
      </p:sp>
      <p:sp>
        <p:nvSpPr>
          <p:cNvPr id="7" name="Right Arrow 7">
            <a:extLst>
              <a:ext uri="{FF2B5EF4-FFF2-40B4-BE49-F238E27FC236}">
                <a16:creationId xmlns:a16="http://schemas.microsoft.com/office/drawing/2014/main" id="{B272CB4E-49ED-4269-83E3-6DBECD3FC57C}"/>
              </a:ext>
            </a:extLst>
          </p:cNvPr>
          <p:cNvSpPr/>
          <p:nvPr/>
        </p:nvSpPr>
        <p:spPr>
          <a:xfrm rot="12250788">
            <a:off x="1618481" y="5729689"/>
            <a:ext cx="958082" cy="5842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US" smtClean="0"/>
              <a:t>Bauer, Human Resource Management, First Edition. SAGE Publishing, 2020.</a:t>
            </a:r>
            <a:endParaRPr lang="en-US"/>
          </a:p>
        </p:txBody>
      </p:sp>
    </p:spTree>
    <p:extLst>
      <p:ext uri="{BB962C8B-B14F-4D97-AF65-F5344CB8AC3E}">
        <p14:creationId xmlns:p14="http://schemas.microsoft.com/office/powerpoint/2010/main" val="163032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2080</Words>
  <Application>Microsoft Office PowerPoint</Application>
  <PresentationFormat>Widescreen</PresentationFormat>
  <Paragraphs>155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Chapter 14 Excel Extension: Now You Try!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Chapter 14 Excel Extension: Now You 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Lauren Holmes</cp:lastModifiedBy>
  <cp:revision>305</cp:revision>
  <dcterms:created xsi:type="dcterms:W3CDTF">2017-03-18T00:25:05Z</dcterms:created>
  <dcterms:modified xsi:type="dcterms:W3CDTF">2019-02-20T23:52:33Z</dcterms:modified>
</cp:coreProperties>
</file>