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1"/>
  </p:notesMasterIdLst>
  <p:sldIdLst>
    <p:sldId id="275" r:id="rId2"/>
    <p:sldId id="282" r:id="rId3"/>
    <p:sldId id="257" r:id="rId4"/>
    <p:sldId id="356" r:id="rId5"/>
    <p:sldId id="357" r:id="rId6"/>
    <p:sldId id="379" r:id="rId7"/>
    <p:sldId id="359" r:id="rId8"/>
    <p:sldId id="360" r:id="rId9"/>
    <p:sldId id="369" r:id="rId10"/>
    <p:sldId id="380" r:id="rId11"/>
    <p:sldId id="381" r:id="rId12"/>
    <p:sldId id="372"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3" autoAdjust="0"/>
    <p:restoredTop sz="94660"/>
  </p:normalViewPr>
  <p:slideViewPr>
    <p:cSldViewPr snapToGrid="0">
      <p:cViewPr varScale="1">
        <p:scale>
          <a:sx n="70" d="100"/>
          <a:sy n="70" d="100"/>
        </p:scale>
        <p:origin x="123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CC0F16-1615-4647-96AE-6EEA38A56540}" type="datetimeFigureOut">
              <a:rPr lang="en-US" smtClean="0"/>
              <a:t>12/3/2019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5EE35-839E-4EBA-BB9F-C21C82ABD9DA}" type="slidenum">
              <a:rPr lang="en-US" smtClean="0"/>
              <a:t>‹#›</a:t>
            </a:fld>
            <a:endParaRPr lang="en-US" dirty="0"/>
          </a:p>
        </p:txBody>
      </p:sp>
    </p:spTree>
    <p:extLst>
      <p:ext uri="{BB962C8B-B14F-4D97-AF65-F5344CB8AC3E}">
        <p14:creationId xmlns:p14="http://schemas.microsoft.com/office/powerpoint/2010/main" val="3906516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5EE35-839E-4EBA-BB9F-C21C82ABD9DA}" type="slidenum">
              <a:rPr lang="en-US" smtClean="0"/>
              <a:t>25</a:t>
            </a:fld>
            <a:endParaRPr lang="en-US" dirty="0"/>
          </a:p>
        </p:txBody>
      </p:sp>
    </p:spTree>
    <p:extLst>
      <p:ext uri="{BB962C8B-B14F-4D97-AF65-F5344CB8AC3E}">
        <p14:creationId xmlns:p14="http://schemas.microsoft.com/office/powerpoint/2010/main" val="4169372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a:extLst>
              <a:ext uri="{FF2B5EF4-FFF2-40B4-BE49-F238E27FC236}">
                <a16:creationId xmlns="" xmlns:a16="http://schemas.microsoft.com/office/drawing/2014/main" id="{FC64A8EC-2933-D046-BD5C-E4A09273809E}"/>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D7470CBF-8407-7D42-9139-3B3A1DD4DC00}"/>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89919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90600"/>
          </a:xfrm>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57200" y="1981200"/>
            <a:ext cx="82296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a:extLst>
              <a:ext uri="{FF2B5EF4-FFF2-40B4-BE49-F238E27FC236}">
                <a16:creationId xmlns="" xmlns:a16="http://schemas.microsoft.com/office/drawing/2014/main" id="{6CD498F4-408C-7943-832C-94C8FF70E5DC}"/>
              </a:ext>
            </a:extLst>
          </p:cNvPr>
          <p:cNvSpPr>
            <a:spLocks noGrp="1"/>
          </p:cNvSpPr>
          <p:nvPr>
            <p:ph type="ftr" sz="quarter" idx="10"/>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5" name="Slide Number Placeholder 5">
            <a:extLst>
              <a:ext uri="{FF2B5EF4-FFF2-40B4-BE49-F238E27FC236}">
                <a16:creationId xmlns="" xmlns:a16="http://schemas.microsoft.com/office/drawing/2014/main" id="{5C9611B1-4122-7843-B869-BDAAA39A920A}"/>
              </a:ext>
            </a:extLst>
          </p:cNvPr>
          <p:cNvSpPr>
            <a:spLocks noGrp="1"/>
          </p:cNvSpPr>
          <p:nvPr>
            <p:ph type="sldNum" sz="quarter" idx="11"/>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21359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lstStyle>
            <a:lvl1pPr algn="ctr">
              <a:defRPr sz="60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498475" y="3654519"/>
            <a:ext cx="8147050" cy="1500187"/>
          </a:xfrm>
        </p:spPr>
        <p:txBody>
          <a:bodyPr>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a:extLst>
              <a:ext uri="{FF2B5EF4-FFF2-40B4-BE49-F238E27FC236}">
                <a16:creationId xmlns="" xmlns:a16="http://schemas.microsoft.com/office/drawing/2014/main" id="{CC4D1069-5247-A340-AB0D-95C13C1EAB47}"/>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AA273F20-C047-BE45-B12C-BB64B78BE7E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375780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4">
            <a:extLst>
              <a:ext uri="{FF2B5EF4-FFF2-40B4-BE49-F238E27FC236}">
                <a16:creationId xmlns="" xmlns:a16="http://schemas.microsoft.com/office/drawing/2014/main" id="{FF4C8485-DD31-0044-9B3E-DD46EEA565D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D2B94862-11CC-A948-A89E-C0D393FE5BE1}"/>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89873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4">
            <a:extLst>
              <a:ext uri="{FF2B5EF4-FFF2-40B4-BE49-F238E27FC236}">
                <a16:creationId xmlns="" xmlns:a16="http://schemas.microsoft.com/office/drawing/2014/main" id="{C3749E9D-A044-BC4C-AC7B-DCC18ECEE850}"/>
              </a:ext>
            </a:extLst>
          </p:cNvPr>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5">
            <a:extLst>
              <a:ext uri="{FF2B5EF4-FFF2-40B4-BE49-F238E27FC236}">
                <a16:creationId xmlns="" xmlns:a16="http://schemas.microsoft.com/office/drawing/2014/main" id="{F5196CE7-9B24-5340-9CDE-A619970CE3B2}"/>
              </a:ext>
            </a:extLst>
          </p:cNvPr>
          <p:cNvSpPr>
            <a:spLocks noGrp="1"/>
          </p:cNvSpPr>
          <p:nvPr>
            <p:ph type="sldNum" sz="quarter" idx="12"/>
          </p:nvPr>
        </p:nvSpPr>
        <p:spPr/>
        <p:txBody>
          <a:bodyPr/>
          <a:lstStyle>
            <a:lvl1pPr>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13012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a:t>
            </a:fld>
            <a:endParaRPr lang="en-US" dirty="0"/>
          </a:p>
        </p:txBody>
      </p:sp>
    </p:spTree>
    <p:extLst>
      <p:ext uri="{BB962C8B-B14F-4D97-AF65-F5344CB8AC3E}">
        <p14:creationId xmlns:p14="http://schemas.microsoft.com/office/powerpoint/2010/main" val="171370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26" name="Title Placeholder 1"/>
          <p:cNvSpPr>
            <a:spLocks noGrp="1"/>
          </p:cNvSpPr>
          <p:nvPr>
            <p:ph type="title"/>
          </p:nvPr>
        </p:nvSpPr>
        <p:spPr bwMode="auto">
          <a:xfrm>
            <a:off x="457200" y="960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a:p>
        </p:txBody>
      </p:sp>
      <p:sp>
        <p:nvSpPr>
          <p:cNvPr id="1027" name="Text Placeholder 2"/>
          <p:cNvSpPr>
            <a:spLocks noGrp="1"/>
          </p:cNvSpPr>
          <p:nvPr>
            <p:ph type="body" idx="1"/>
          </p:nvPr>
        </p:nvSpPr>
        <p:spPr bwMode="auto">
          <a:xfrm>
            <a:off x="457200" y="1905000"/>
            <a:ext cx="8229600"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a:p>
        </p:txBody>
      </p:sp>
      <p:sp>
        <p:nvSpPr>
          <p:cNvPr id="5" name="Footer Placeholder 4">
            <a:extLst>
              <a:ext uri="{FF2B5EF4-FFF2-40B4-BE49-F238E27FC236}">
                <a16:creationId xmlns="" xmlns:a16="http://schemas.microsoft.com/office/drawing/2014/main" id="{6CD498F4-408C-7943-832C-94C8FF70E5DC}"/>
              </a:ext>
            </a:extLst>
          </p:cNvPr>
          <p:cNvSpPr>
            <a:spLocks noGrp="1"/>
          </p:cNvSpPr>
          <p:nvPr>
            <p:ph type="ftr" sz="quarter" idx="3"/>
          </p:nvPr>
        </p:nvSpPr>
        <p:spPr>
          <a:xfrm>
            <a:off x="457200" y="6356350"/>
            <a:ext cx="5867400" cy="365125"/>
          </a:xfrm>
          <a:prstGeom prst="rect">
            <a:avLst/>
          </a:prstGeom>
        </p:spPr>
        <p:txBody>
          <a:bodyPr vert="horz" lIns="91440" tIns="45720" rIns="91440" bIns="45720" rtlCol="0" anchor="ctr"/>
          <a:lstStyle>
            <a:lvl1pPr algn="ctr">
              <a:defRPr lang="en-US" sz="1000" smtClean="0">
                <a:effectLst/>
              </a:defRPr>
            </a:lvl1p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a:extLst>
              <a:ext uri="{FF2B5EF4-FFF2-40B4-BE49-F238E27FC236}">
                <a16:creationId xmlns="" xmlns:a16="http://schemas.microsoft.com/office/drawing/2014/main" id="{5C9611B1-4122-7843-B869-BDAAA39A920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6AF09C5-D76C-4469-9022-20CD3FB43967}" type="slidenum">
              <a:rPr lang="en-US" smtClean="0"/>
              <a:t>‹#›</a:t>
            </a:fld>
            <a:endParaRPr lang="en-US" dirty="0"/>
          </a:p>
        </p:txBody>
      </p:sp>
    </p:spTree>
    <p:extLst>
      <p:ext uri="{BB962C8B-B14F-4D97-AF65-F5344CB8AC3E}">
        <p14:creationId xmlns:p14="http://schemas.microsoft.com/office/powerpoint/2010/main" val="275224157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hdr="0" dt="0"/>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3600">
          <a:solidFill>
            <a:schemeClr val="tx1"/>
          </a:solidFill>
          <a:latin typeface="Arial" panose="020B0604020202020204" pitchFamily="34" charset="0"/>
        </a:defRPr>
      </a:lvl2pPr>
      <a:lvl3pPr algn="ctr" rtl="0" eaLnBrk="1" fontAlgn="base" hangingPunct="1">
        <a:spcBef>
          <a:spcPct val="0"/>
        </a:spcBef>
        <a:spcAft>
          <a:spcPct val="0"/>
        </a:spcAft>
        <a:defRPr sz="3600">
          <a:solidFill>
            <a:schemeClr val="tx1"/>
          </a:solidFill>
          <a:latin typeface="Arial" panose="020B0604020202020204" pitchFamily="34" charset="0"/>
        </a:defRPr>
      </a:lvl3pPr>
      <a:lvl4pPr algn="ctr" rtl="0" eaLnBrk="1" fontAlgn="base" hangingPunct="1">
        <a:spcBef>
          <a:spcPct val="0"/>
        </a:spcBef>
        <a:spcAft>
          <a:spcPct val="0"/>
        </a:spcAft>
        <a:defRPr sz="3600">
          <a:solidFill>
            <a:schemeClr val="tx1"/>
          </a:solidFill>
          <a:latin typeface="Arial" panose="020B0604020202020204" pitchFamily="34" charset="0"/>
        </a:defRPr>
      </a:lvl4pPr>
      <a:lvl5pPr algn="ctr" rtl="0" eaLnBrk="1" fontAlgn="base" hangingPunct="1">
        <a:spcBef>
          <a:spcPct val="0"/>
        </a:spcBef>
        <a:spcAft>
          <a:spcPct val="0"/>
        </a:spcAft>
        <a:defRPr sz="3600">
          <a:solidFill>
            <a:schemeClr val="tx1"/>
          </a:solidFill>
          <a:latin typeface="Arial" panose="020B0604020202020204" pitchFamily="34" charset="0"/>
        </a:defRPr>
      </a:lvl5pPr>
      <a:lvl6pPr marL="457200" algn="ctr" rtl="0" eaLnBrk="1" fontAlgn="base" hangingPunct="1">
        <a:spcBef>
          <a:spcPct val="0"/>
        </a:spcBef>
        <a:spcAft>
          <a:spcPct val="0"/>
        </a:spcAft>
        <a:defRPr sz="3600">
          <a:solidFill>
            <a:schemeClr val="tx1"/>
          </a:solidFill>
          <a:latin typeface="Arial" panose="020B0604020202020204" pitchFamily="34" charset="0"/>
        </a:defRPr>
      </a:lvl6pPr>
      <a:lvl7pPr marL="914400" algn="ctr" rtl="0" eaLnBrk="1" fontAlgn="base" hangingPunct="1">
        <a:spcBef>
          <a:spcPct val="0"/>
        </a:spcBef>
        <a:spcAft>
          <a:spcPct val="0"/>
        </a:spcAft>
        <a:defRPr sz="3600">
          <a:solidFill>
            <a:schemeClr val="tx1"/>
          </a:solidFill>
          <a:latin typeface="Arial" panose="020B0604020202020204" pitchFamily="34" charset="0"/>
        </a:defRPr>
      </a:lvl7pPr>
      <a:lvl8pPr marL="1371600" algn="ctr" rtl="0" eaLnBrk="1" fontAlgn="base" hangingPunct="1">
        <a:spcBef>
          <a:spcPct val="0"/>
        </a:spcBef>
        <a:spcAft>
          <a:spcPct val="0"/>
        </a:spcAft>
        <a:defRPr sz="3600">
          <a:solidFill>
            <a:schemeClr val="tx1"/>
          </a:solidFill>
          <a:latin typeface="Arial" panose="020B0604020202020204" pitchFamily="34" charset="0"/>
        </a:defRPr>
      </a:lvl8pPr>
      <a:lvl9pPr marL="1828800" algn="ctr" rtl="0" eaLnBrk="1" fontAlgn="base" hangingPunct="1">
        <a:spcBef>
          <a:spcPct val="0"/>
        </a:spcBef>
        <a:spcAft>
          <a:spcPct val="0"/>
        </a:spcAft>
        <a:defRPr sz="3600">
          <a:solidFill>
            <a:schemeClr val="tx1"/>
          </a:solidFill>
          <a:latin typeface="Arial" panose="020B0604020202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125" y="2327672"/>
            <a:ext cx="8677275" cy="1790700"/>
          </a:xfrm>
        </p:spPr>
        <p:txBody>
          <a:bodyPr>
            <a:normAutofit/>
          </a:bodyPr>
          <a:lstStyle/>
          <a:p>
            <a:r>
              <a:rPr lang="en-US" b="1" dirty="0">
                <a:solidFill>
                  <a:schemeClr val="accent5">
                    <a:lumMod val="75000"/>
                  </a:schemeClr>
                </a:solidFill>
              </a:rPr>
              <a:t>Chapter 12</a:t>
            </a:r>
            <a:br>
              <a:rPr lang="en-US" b="1" dirty="0">
                <a:solidFill>
                  <a:schemeClr val="accent5">
                    <a:lumMod val="75000"/>
                  </a:schemeClr>
                </a:solidFill>
              </a:rPr>
            </a:br>
            <a:r>
              <a:rPr lang="en-US" b="1" dirty="0">
                <a:solidFill>
                  <a:schemeClr val="accent5">
                    <a:lumMod val="75000"/>
                  </a:schemeClr>
                </a:solidFill>
              </a:rPr>
              <a:t>Excel Extension: Now You Try!</a:t>
            </a:r>
          </a:p>
        </p:txBody>
      </p:sp>
      <p:sp>
        <p:nvSpPr>
          <p:cNvPr id="4" name="Subtitle 2"/>
          <p:cNvSpPr>
            <a:spLocks noGrp="1"/>
          </p:cNvSpPr>
          <p:nvPr>
            <p:ph type="subTitle" idx="1"/>
          </p:nvPr>
        </p:nvSpPr>
        <p:spPr>
          <a:xfrm>
            <a:off x="706582" y="4236652"/>
            <a:ext cx="7543800" cy="1241822"/>
          </a:xfrm>
        </p:spPr>
        <p:txBody>
          <a:bodyPr>
            <a:noAutofit/>
          </a:bodyPr>
          <a:lstStyle/>
          <a:p>
            <a:r>
              <a:rPr lang="en-US" sz="4000" b="1" dirty="0">
                <a:solidFill>
                  <a:schemeClr val="accent5">
                    <a:lumMod val="75000"/>
                  </a:schemeClr>
                </a:solidFill>
                <a:effectLst>
                  <a:outerShdw blurRad="38100" dist="38100" dir="2700000" algn="tl">
                    <a:srgbClr val="000000">
                      <a:alpha val="43137"/>
                    </a:srgbClr>
                  </a:outerShdw>
                </a:effectLst>
                <a:latin typeface="+mj-lt"/>
                <a:ea typeface="+mj-ea"/>
                <a:cs typeface="+mj-cs"/>
              </a:rPr>
              <a:t>Evaluating Employees’ Satisfaction With Benefits</a:t>
            </a:r>
          </a:p>
        </p:txBody>
      </p:sp>
      <p:sp>
        <p:nvSpPr>
          <p:cNvPr id="5" name="Footer Placeholder 4"/>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2"/>
          </p:nvPr>
        </p:nvSpPr>
        <p:spPr/>
        <p:txBody>
          <a:bodyPr/>
          <a:lstStyle/>
          <a:p>
            <a:fld id="{36AF09C5-D76C-4469-9022-20CD3FB43967}" type="slidenum">
              <a:rPr lang="en-US" smtClean="0"/>
              <a:t>1</a:t>
            </a:fld>
            <a:endParaRPr lang="en-US" dirty="0"/>
          </a:p>
        </p:txBody>
      </p:sp>
    </p:spTree>
    <p:extLst>
      <p:ext uri="{BB962C8B-B14F-4D97-AF65-F5344CB8AC3E}">
        <p14:creationId xmlns:p14="http://schemas.microsoft.com/office/powerpoint/2010/main" val="1932124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0967AFC0-577A-4B48-9345-B0822280621F}"/>
              </a:ext>
            </a:extLst>
          </p:cNvPr>
          <p:cNvPicPr>
            <a:picLocks noChangeAspect="1"/>
          </p:cNvPicPr>
          <p:nvPr/>
        </p:nvPicPr>
        <p:blipFill>
          <a:blip r:embed="rId2"/>
          <a:stretch>
            <a:fillRect/>
          </a:stretch>
        </p:blipFill>
        <p:spPr>
          <a:xfrm>
            <a:off x="0" y="857250"/>
            <a:ext cx="4413727" cy="5143500"/>
          </a:xfrm>
          <a:prstGeom prst="rect">
            <a:avLst/>
          </a:prstGeom>
        </p:spPr>
      </p:pic>
      <p:sp>
        <p:nvSpPr>
          <p:cNvPr id="5" name="TextBox 4"/>
          <p:cNvSpPr txBox="1"/>
          <p:nvPr/>
        </p:nvSpPr>
        <p:spPr>
          <a:xfrm>
            <a:off x="4470400" y="1924735"/>
            <a:ext cx="4657320" cy="1661993"/>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Regression (or whatever you named the new sheet in the previous step). This sheet contains your simple linear regression model 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 and that some of the values in the output are in scientific notation (e.g., </a:t>
            </a:r>
            <a:r>
              <a:rPr lang="en-US" sz="1350" dirty="0" smtClean="0">
                <a:solidFill>
                  <a:prstClr val="black"/>
                </a:solidFill>
              </a:rPr>
              <a:t>2.94E–07</a:t>
            </a:r>
            <a:r>
              <a:rPr lang="en-US" sz="1350" dirty="0">
                <a:solidFill>
                  <a:prstClr val="black"/>
                </a:solidFill>
              </a:rPr>
              <a:t>). </a:t>
            </a:r>
          </a:p>
        </p:txBody>
      </p:sp>
      <p:sp>
        <p:nvSpPr>
          <p:cNvPr id="6" name="Title 1"/>
          <p:cNvSpPr txBox="1">
            <a:spLocks/>
          </p:cNvSpPr>
          <p:nvPr/>
        </p:nvSpPr>
        <p:spPr>
          <a:xfrm>
            <a:off x="5954463" y="1070372"/>
            <a:ext cx="164129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8</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10</a:t>
            </a:fld>
            <a:endParaRPr lang="en-US" dirty="0"/>
          </a:p>
        </p:txBody>
      </p:sp>
    </p:spTree>
    <p:extLst>
      <p:ext uri="{BB962C8B-B14F-4D97-AF65-F5344CB8AC3E}">
        <p14:creationId xmlns:p14="http://schemas.microsoft.com/office/powerpoint/2010/main" val="3059287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830997"/>
          </a:xfrm>
          <a:prstGeom prst="rect">
            <a:avLst/>
          </a:prstGeom>
          <a:noFill/>
        </p:spPr>
        <p:txBody>
          <a:bodyPr wrap="square" rtlCol="0">
            <a:spAutoFit/>
          </a:bodyPr>
          <a:lstStyle/>
          <a:p>
            <a:pPr lvl="0">
              <a:defRPr/>
            </a:pPr>
            <a:r>
              <a:rPr lang="en-US" sz="1350" dirty="0">
                <a:solidFill>
                  <a:prstClr val="black"/>
                </a:solidFill>
              </a:rPr>
              <a:t>To make your output easier to read, consider formatting the values to have two or three digits after the decimal. </a:t>
            </a:r>
          </a:p>
          <a:p>
            <a:pPr lvl="0">
              <a:defRPr/>
            </a:pPr>
            <a:endParaRPr lang="en-US" sz="750" dirty="0">
              <a:solidFill>
                <a:prstClr val="black"/>
              </a:solidFill>
            </a:endParaRPr>
          </a:p>
          <a:p>
            <a:pPr lvl="0">
              <a:defRPr/>
            </a:pPr>
            <a:r>
              <a:rPr lang="en-US" sz="1350" dirty="0">
                <a:solidFill>
                  <a:prstClr val="black"/>
                </a:solidFill>
              </a:rPr>
              <a:t>To do so, first, select all of the cells in the output. </a:t>
            </a:r>
          </a:p>
        </p:txBody>
      </p:sp>
      <p:sp>
        <p:nvSpPr>
          <p:cNvPr id="6" name="Title 1"/>
          <p:cNvSpPr txBox="1">
            <a:spLocks/>
          </p:cNvSpPr>
          <p:nvPr/>
        </p:nvSpPr>
        <p:spPr>
          <a:xfrm>
            <a:off x="5954463" y="1070372"/>
            <a:ext cx="1620509"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9</a:t>
            </a:r>
          </a:p>
        </p:txBody>
      </p:sp>
      <p:pic>
        <p:nvPicPr>
          <p:cNvPr id="3" name="Picture 2">
            <a:extLst>
              <a:ext uri="{FF2B5EF4-FFF2-40B4-BE49-F238E27FC236}">
                <a16:creationId xmlns="" xmlns:a16="http://schemas.microsoft.com/office/drawing/2014/main" id="{BB6F8A6E-E044-4BCA-912F-777210CF500A}"/>
              </a:ext>
            </a:extLst>
          </p:cNvPr>
          <p:cNvPicPr>
            <a:picLocks noChangeAspect="1"/>
          </p:cNvPicPr>
          <p:nvPr/>
        </p:nvPicPr>
        <p:blipFill>
          <a:blip r:embed="rId2"/>
          <a:stretch>
            <a:fillRect/>
          </a:stretch>
        </p:blipFill>
        <p:spPr>
          <a:xfrm>
            <a:off x="0" y="857250"/>
            <a:ext cx="4413727" cy="5143500"/>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11</a:t>
            </a:fld>
            <a:endParaRPr lang="en-US" dirty="0"/>
          </a:p>
        </p:txBody>
      </p:sp>
    </p:spTree>
    <p:extLst>
      <p:ext uri="{BB962C8B-B14F-4D97-AF65-F5344CB8AC3E}">
        <p14:creationId xmlns:p14="http://schemas.microsoft.com/office/powerpoint/2010/main" val="347920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895EB4D8-40BD-4E75-BED7-106EC7837FB7}"/>
              </a:ext>
            </a:extLst>
          </p:cNvPr>
          <p:cNvPicPr>
            <a:picLocks noChangeAspect="1"/>
          </p:cNvPicPr>
          <p:nvPr/>
        </p:nvPicPr>
        <p:blipFill>
          <a:blip r:embed="rId2"/>
          <a:stretch>
            <a:fillRect/>
          </a:stretch>
        </p:blipFill>
        <p:spPr>
          <a:xfrm>
            <a:off x="226" y="850900"/>
            <a:ext cx="5045261" cy="5143500"/>
          </a:xfrm>
          <a:prstGeom prst="rect">
            <a:avLst/>
          </a:prstGeom>
        </p:spPr>
      </p:pic>
      <p:sp>
        <p:nvSpPr>
          <p:cNvPr id="5" name="TextBox 4"/>
          <p:cNvSpPr txBox="1"/>
          <p:nvPr/>
        </p:nvSpPr>
        <p:spPr>
          <a:xfrm>
            <a:off x="5156200" y="1924735"/>
            <a:ext cx="3971520" cy="50783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Second, click on the </a:t>
            </a:r>
            <a:r>
              <a:rPr lang="en-US" sz="1350" dirty="0">
                <a:solidFill>
                  <a:srgbClr val="0070C0"/>
                </a:solidFill>
                <a:latin typeface="Calibri" panose="020F0502020204030204"/>
              </a:rPr>
              <a:t>Home</a:t>
            </a:r>
            <a:r>
              <a:rPr lang="en-US" sz="1350" dirty="0">
                <a:solidFill>
                  <a:prstClr val="black"/>
                </a:solidFill>
                <a:latin typeface="Calibri" panose="020F0502020204030204"/>
              </a:rPr>
              <a:t> tab, and click the small box with the arrow in the </a:t>
            </a:r>
            <a:r>
              <a:rPr lang="en-US" sz="1350" dirty="0">
                <a:solidFill>
                  <a:srgbClr val="0070C0"/>
                </a:solidFill>
                <a:latin typeface="Calibri" panose="020F0502020204030204"/>
              </a:rPr>
              <a:t>Number</a:t>
            </a:r>
            <a:r>
              <a:rPr lang="en-US" sz="1350" dirty="0">
                <a:solidFill>
                  <a:prstClr val="black"/>
                </a:solidFill>
                <a:latin typeface="Calibri" panose="020F0502020204030204"/>
              </a:rPr>
              <a:t> section.</a:t>
            </a:r>
          </a:p>
        </p:txBody>
      </p:sp>
      <p:sp>
        <p:nvSpPr>
          <p:cNvPr id="6" name="Title 1"/>
          <p:cNvSpPr txBox="1">
            <a:spLocks/>
          </p:cNvSpPr>
          <p:nvPr/>
        </p:nvSpPr>
        <p:spPr>
          <a:xfrm>
            <a:off x="6311902" y="1070372"/>
            <a:ext cx="18865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10</a:t>
            </a:r>
          </a:p>
        </p:txBody>
      </p:sp>
      <p:sp>
        <p:nvSpPr>
          <p:cNvPr id="7" name="Right Arrow 7">
            <a:extLst>
              <a:ext uri="{FF2B5EF4-FFF2-40B4-BE49-F238E27FC236}">
                <a16:creationId xmlns="" xmlns:a16="http://schemas.microsoft.com/office/drawing/2014/main" id="{3C434041-BE55-4B85-AD32-5C1ABAABAFE2}"/>
              </a:ext>
            </a:extLst>
          </p:cNvPr>
          <p:cNvSpPr/>
          <p:nvPr/>
        </p:nvSpPr>
        <p:spPr>
          <a:xfrm rot="8318125">
            <a:off x="2871196" y="144361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38BE664A-AAF1-401C-8EC9-9D699E5220A5}"/>
              </a:ext>
            </a:extLst>
          </p:cNvPr>
          <p:cNvSpPr/>
          <p:nvPr/>
        </p:nvSpPr>
        <p:spPr>
          <a:xfrm rot="17713660">
            <a:off x="-7970" y="134838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12</a:t>
            </a:fld>
            <a:endParaRPr lang="en-US" dirty="0"/>
          </a:p>
        </p:txBody>
      </p:sp>
    </p:spTree>
    <p:extLst>
      <p:ext uri="{BB962C8B-B14F-4D97-AF65-F5344CB8AC3E}">
        <p14:creationId xmlns:p14="http://schemas.microsoft.com/office/powerpoint/2010/main" val="1748025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200" y="1924735"/>
            <a:ext cx="3971520" cy="1777410"/>
          </a:xfrm>
          <a:prstGeom prst="rect">
            <a:avLst/>
          </a:prstGeom>
          <a:noFill/>
        </p:spPr>
        <p:txBody>
          <a:bodyPr wrap="square" rtlCol="0">
            <a:spAutoFit/>
          </a:bodyPr>
          <a:lstStyle/>
          <a:p>
            <a:pPr lvl="0">
              <a:defRPr/>
            </a:pPr>
            <a:r>
              <a:rPr lang="en-US" sz="1350" dirty="0">
                <a:solidFill>
                  <a:prstClr val="black"/>
                </a:solidFill>
              </a:rPr>
              <a:t>Third, 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311902" y="1070372"/>
            <a:ext cx="173066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11</a:t>
            </a:r>
          </a:p>
        </p:txBody>
      </p:sp>
      <p:pic>
        <p:nvPicPr>
          <p:cNvPr id="9" name="Picture 8">
            <a:extLst>
              <a:ext uri="{FF2B5EF4-FFF2-40B4-BE49-F238E27FC236}">
                <a16:creationId xmlns="" xmlns:a16="http://schemas.microsoft.com/office/drawing/2014/main" id="{D7474C9B-18A7-4868-ACC7-B820F41C301B}"/>
              </a:ext>
            </a:extLst>
          </p:cNvPr>
          <p:cNvPicPr>
            <a:picLocks noChangeAspect="1"/>
          </p:cNvPicPr>
          <p:nvPr/>
        </p:nvPicPr>
        <p:blipFill>
          <a:blip r:embed="rId2"/>
          <a:stretch>
            <a:fillRect/>
          </a:stretch>
        </p:blipFill>
        <p:spPr>
          <a:xfrm>
            <a:off x="0" y="857250"/>
            <a:ext cx="5038388" cy="5143500"/>
          </a:xfrm>
          <a:prstGeom prst="rect">
            <a:avLst/>
          </a:prstGeom>
        </p:spPr>
      </p:pic>
      <p:sp>
        <p:nvSpPr>
          <p:cNvPr id="10" name="Right Arrow 7">
            <a:extLst>
              <a:ext uri="{FF2B5EF4-FFF2-40B4-BE49-F238E27FC236}">
                <a16:creationId xmlns="" xmlns:a16="http://schemas.microsoft.com/office/drawing/2014/main" id="{84E76065-AAA0-49CC-801B-909D41E9F3BF}"/>
              </a:ext>
            </a:extLst>
          </p:cNvPr>
          <p:cNvSpPr/>
          <p:nvPr/>
        </p:nvSpPr>
        <p:spPr>
          <a:xfrm rot="8318125">
            <a:off x="2236195" y="160513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7">
            <a:extLst>
              <a:ext uri="{FF2B5EF4-FFF2-40B4-BE49-F238E27FC236}">
                <a16:creationId xmlns="" xmlns:a16="http://schemas.microsoft.com/office/drawing/2014/main" id="{96137032-C312-4CA2-8C79-B1DF133B5850}"/>
              </a:ext>
            </a:extLst>
          </p:cNvPr>
          <p:cNvSpPr/>
          <p:nvPr/>
        </p:nvSpPr>
        <p:spPr>
          <a:xfrm rot="20415751">
            <a:off x="522858" y="258282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2" name="Right Arrow 7">
            <a:extLst>
              <a:ext uri="{FF2B5EF4-FFF2-40B4-BE49-F238E27FC236}">
                <a16:creationId xmlns="" xmlns:a16="http://schemas.microsoft.com/office/drawing/2014/main" id="{C3C8D67F-D38E-4EE8-82FB-1E0A0BCF0FE9}"/>
              </a:ext>
            </a:extLst>
          </p:cNvPr>
          <p:cNvSpPr/>
          <p:nvPr/>
        </p:nvSpPr>
        <p:spPr>
          <a:xfrm rot="3226003">
            <a:off x="3201394" y="359111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13</a:t>
            </a:fld>
            <a:endParaRPr lang="en-US" dirty="0"/>
          </a:p>
        </p:txBody>
      </p:sp>
    </p:spTree>
    <p:extLst>
      <p:ext uri="{BB962C8B-B14F-4D97-AF65-F5344CB8AC3E}">
        <p14:creationId xmlns:p14="http://schemas.microsoft.com/office/powerpoint/2010/main" val="1073575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200" y="1924735"/>
            <a:ext cx="3971520" cy="1661993"/>
          </a:xfrm>
          <a:prstGeom prst="rect">
            <a:avLst/>
          </a:prstGeom>
          <a:noFill/>
        </p:spPr>
        <p:txBody>
          <a:bodyPr wrap="square" rtlCol="0">
            <a:spAutoFit/>
          </a:bodyPr>
          <a:lstStyle/>
          <a:p>
            <a:pPr lvl="0">
              <a:defRPr/>
            </a:pPr>
            <a:r>
              <a:rPr lang="en-US" sz="1350" dirty="0">
                <a:solidFill>
                  <a:prstClr val="black"/>
                </a:solidFill>
              </a:rPr>
              <a:t>Now the output is a bit easier to read.</a:t>
            </a:r>
          </a:p>
          <a:p>
            <a:pPr lvl="0">
              <a:defRPr/>
            </a:pPr>
            <a:endParaRPr lang="en-US" sz="750" dirty="0">
              <a:solidFill>
                <a:prstClr val="black"/>
              </a:solidFill>
            </a:endParaRPr>
          </a:p>
          <a:p>
            <a:pPr lvl="0">
              <a:defRPr/>
            </a:pPr>
            <a:r>
              <a:rPr lang="en-US" sz="1350" dirty="0">
                <a:solidFill>
                  <a:prstClr val="black"/>
                </a:solidFill>
              </a:rPr>
              <a:t>In the </a:t>
            </a:r>
            <a:r>
              <a:rPr lang="en-US" sz="1350" dirty="0">
                <a:solidFill>
                  <a:srgbClr val="0070C0"/>
                </a:solidFill>
              </a:rPr>
              <a:t>Regression Statistics </a:t>
            </a:r>
            <a:r>
              <a:rPr lang="en-US" sz="1350" dirty="0">
                <a:solidFill>
                  <a:prstClr val="black"/>
                </a:solidFill>
              </a:rPr>
              <a:t>table, note that the </a:t>
            </a:r>
            <a:r>
              <a:rPr lang="en-US" sz="1350" dirty="0">
                <a:solidFill>
                  <a:srgbClr val="0070C0"/>
                </a:solidFill>
              </a:rPr>
              <a:t>R Square</a:t>
            </a:r>
            <a:r>
              <a:rPr lang="en-US" sz="1350" dirty="0">
                <a:solidFill>
                  <a:prstClr val="black"/>
                </a:solidFill>
              </a:rPr>
              <a:t> value is .403, which means that the predictor variable in the model (Overall Benefits Satisfaction) explains 40.3% (.403 </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100) of the variance in the outcome variable (Turnover Intentions). </a:t>
            </a:r>
          </a:p>
        </p:txBody>
      </p:sp>
      <p:sp>
        <p:nvSpPr>
          <p:cNvPr id="6" name="Title 1"/>
          <p:cNvSpPr txBox="1">
            <a:spLocks/>
          </p:cNvSpPr>
          <p:nvPr/>
        </p:nvSpPr>
        <p:spPr>
          <a:xfrm>
            <a:off x="6311902" y="1070372"/>
            <a:ext cx="180339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12</a:t>
            </a:r>
          </a:p>
        </p:txBody>
      </p:sp>
      <p:pic>
        <p:nvPicPr>
          <p:cNvPr id="8" name="Picture 7">
            <a:extLst>
              <a:ext uri="{FF2B5EF4-FFF2-40B4-BE49-F238E27FC236}">
                <a16:creationId xmlns="" xmlns:a16="http://schemas.microsoft.com/office/drawing/2014/main" id="{8342E3B3-A6A5-4167-A9EE-634EA51A1EAE}"/>
              </a:ext>
            </a:extLst>
          </p:cNvPr>
          <p:cNvPicPr>
            <a:picLocks noChangeAspect="1"/>
          </p:cNvPicPr>
          <p:nvPr/>
        </p:nvPicPr>
        <p:blipFill>
          <a:blip r:embed="rId2"/>
          <a:stretch>
            <a:fillRect/>
          </a:stretch>
        </p:blipFill>
        <p:spPr>
          <a:xfrm>
            <a:off x="1" y="857250"/>
            <a:ext cx="5045261" cy="5143500"/>
          </a:xfrm>
          <a:prstGeom prst="rect">
            <a:avLst/>
          </a:prstGeom>
        </p:spPr>
      </p:pic>
      <p:sp>
        <p:nvSpPr>
          <p:cNvPr id="13" name="Right Arrow 7">
            <a:extLst>
              <a:ext uri="{FF2B5EF4-FFF2-40B4-BE49-F238E27FC236}">
                <a16:creationId xmlns="" xmlns:a16="http://schemas.microsoft.com/office/drawing/2014/main" id="{E259DB62-BA91-4324-A405-F012E05ED0BB}"/>
              </a:ext>
            </a:extLst>
          </p:cNvPr>
          <p:cNvSpPr/>
          <p:nvPr/>
        </p:nvSpPr>
        <p:spPr>
          <a:xfrm rot="9556097">
            <a:off x="1053049" y="273286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14</a:t>
            </a:fld>
            <a:endParaRPr lang="en-US" dirty="0"/>
          </a:p>
        </p:txBody>
      </p:sp>
    </p:spTree>
    <p:extLst>
      <p:ext uri="{BB962C8B-B14F-4D97-AF65-F5344CB8AC3E}">
        <p14:creationId xmlns:p14="http://schemas.microsoft.com/office/powerpoint/2010/main" val="346252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56200" y="1924735"/>
            <a:ext cx="3971520" cy="4593565"/>
          </a:xfrm>
          <a:prstGeom prst="rect">
            <a:avLst/>
          </a:prstGeom>
          <a:noFill/>
        </p:spPr>
        <p:txBody>
          <a:bodyPr wrap="square" rtlCol="0">
            <a:spAutoFit/>
          </a:bodyPr>
          <a:lstStyle/>
          <a:p>
            <a:pPr lvl="0">
              <a:defRPr/>
            </a:pPr>
            <a:r>
              <a:rPr lang="en-US" sz="1350" dirty="0">
                <a:solidFill>
                  <a:prstClr val="black"/>
                </a:solidFill>
              </a:rPr>
              <a:t>In the table at the very bottom, you will find your regression model estimates. The first column contains the names of the predictor variable and the intercept. The second column contains the regression weights (coefficients). The fifth column contains the</a:t>
            </a:r>
            <a:r>
              <a:rPr lang="en-US" sz="1350" i="1" dirty="0">
                <a:solidFill>
                  <a:prstClr val="black"/>
                </a:solidFill>
              </a:rPr>
              <a:t> p </a:t>
            </a:r>
            <a:r>
              <a:rPr lang="en-US" sz="1350" dirty="0">
                <a:solidFill>
                  <a:prstClr val="black"/>
                </a:solidFill>
              </a:rPr>
              <a:t>values associated with the regression weights, which we use to determine whether they are statistically significant (i.e., significantly different from zero).</a:t>
            </a:r>
          </a:p>
          <a:p>
            <a:pPr lvl="0">
              <a:defRPr/>
            </a:pPr>
            <a:endParaRPr lang="en-US" sz="750" dirty="0">
              <a:solidFill>
                <a:prstClr val="black"/>
              </a:solidFill>
            </a:endParaRPr>
          </a:p>
          <a:p>
            <a:pPr lvl="0">
              <a:defRPr/>
            </a:pPr>
            <a:r>
              <a:rPr lang="en-US" sz="1350" dirty="0">
                <a:solidFill>
                  <a:prstClr val="black"/>
                </a:solidFill>
              </a:rPr>
              <a:t>As you can see, the regression weight for Overall Benefits Satisfaction (in relation to Turnover Intentions) is negative and has a </a:t>
            </a:r>
            <a:r>
              <a:rPr lang="en-US" sz="1350" i="1" dirty="0">
                <a:solidFill>
                  <a:prstClr val="black"/>
                </a:solidFill>
              </a:rPr>
              <a:t>p</a:t>
            </a:r>
            <a:r>
              <a:rPr lang="en-US" sz="1350" dirty="0">
                <a:solidFill>
                  <a:prstClr val="black"/>
                </a:solidFill>
              </a:rPr>
              <a:t> value that is less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which means we can treat this regression weight as statistically significant. If the </a:t>
            </a:r>
            <a:r>
              <a:rPr lang="en-US" sz="1350" i="1" dirty="0">
                <a:solidFill>
                  <a:prstClr val="black"/>
                </a:solidFill>
              </a:rPr>
              <a:t>p</a:t>
            </a:r>
            <a:r>
              <a:rPr lang="en-US" sz="1350" dirty="0">
                <a:solidFill>
                  <a:prstClr val="black"/>
                </a:solidFill>
              </a:rPr>
              <a:t> value were greater than .05, then it would be nonsignificant.</a:t>
            </a:r>
          </a:p>
          <a:p>
            <a:pPr lvl="0">
              <a:defRPr/>
            </a:pPr>
            <a:endParaRPr lang="en-US" sz="750" dirty="0">
              <a:solidFill>
                <a:prstClr val="black"/>
              </a:solidFill>
            </a:endParaRPr>
          </a:p>
          <a:p>
            <a:pPr lvl="0">
              <a:defRPr/>
            </a:pPr>
            <a:r>
              <a:rPr lang="en-US" sz="1350" dirty="0">
                <a:solidFill>
                  <a:prstClr val="black"/>
                </a:solidFill>
              </a:rPr>
              <a:t>Using the regression weights, we can write the following regression equation:</a:t>
            </a:r>
          </a:p>
          <a:p>
            <a:pPr lvl="0">
              <a:defRPr/>
            </a:pPr>
            <a:endParaRPr lang="en-US" sz="750" dirty="0">
              <a:solidFill>
                <a:prstClr val="black"/>
              </a:solidFill>
            </a:endParaRPr>
          </a:p>
          <a:p>
            <a:pPr lvl="0">
              <a:defRPr/>
            </a:pPr>
            <a:r>
              <a:rPr lang="en-US" sz="1350" i="1" dirty="0">
                <a:solidFill>
                  <a:prstClr val="black"/>
                </a:solidFill>
              </a:rPr>
              <a:t>Y</a:t>
            </a:r>
            <a:r>
              <a:rPr lang="en-US" sz="1350" dirty="0">
                <a:solidFill>
                  <a:prstClr val="black"/>
                </a:solidFill>
              </a:rPr>
              <a:t> = 4.809 + -.604(Overall Benefits Satisfaction)</a:t>
            </a:r>
          </a:p>
        </p:txBody>
      </p:sp>
      <p:sp>
        <p:nvSpPr>
          <p:cNvPr id="6" name="Title 1"/>
          <p:cNvSpPr txBox="1">
            <a:spLocks/>
          </p:cNvSpPr>
          <p:nvPr/>
        </p:nvSpPr>
        <p:spPr>
          <a:xfrm>
            <a:off x="6311902" y="1070372"/>
            <a:ext cx="182418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13</a:t>
            </a:r>
          </a:p>
        </p:txBody>
      </p:sp>
      <p:pic>
        <p:nvPicPr>
          <p:cNvPr id="8" name="Picture 7">
            <a:extLst>
              <a:ext uri="{FF2B5EF4-FFF2-40B4-BE49-F238E27FC236}">
                <a16:creationId xmlns="" xmlns:a16="http://schemas.microsoft.com/office/drawing/2014/main" id="{8342E3B3-A6A5-4167-A9EE-634EA51A1EAE}"/>
              </a:ext>
            </a:extLst>
          </p:cNvPr>
          <p:cNvPicPr>
            <a:picLocks noChangeAspect="1"/>
          </p:cNvPicPr>
          <p:nvPr/>
        </p:nvPicPr>
        <p:blipFill>
          <a:blip r:embed="rId2"/>
          <a:stretch>
            <a:fillRect/>
          </a:stretch>
        </p:blipFill>
        <p:spPr>
          <a:xfrm>
            <a:off x="1" y="857250"/>
            <a:ext cx="5045261" cy="5143500"/>
          </a:xfrm>
          <a:prstGeom prst="rect">
            <a:avLst/>
          </a:prstGeom>
        </p:spPr>
      </p:pic>
      <p:sp>
        <p:nvSpPr>
          <p:cNvPr id="7" name="Right Arrow 7">
            <a:extLst>
              <a:ext uri="{FF2B5EF4-FFF2-40B4-BE49-F238E27FC236}">
                <a16:creationId xmlns="" xmlns:a16="http://schemas.microsoft.com/office/drawing/2014/main" id="{2DBF2964-A789-4826-A0E7-9982F120D592}"/>
              </a:ext>
            </a:extLst>
          </p:cNvPr>
          <p:cNvSpPr/>
          <p:nvPr/>
        </p:nvSpPr>
        <p:spPr>
          <a:xfrm rot="4097618">
            <a:off x="113247" y="402615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EBBAF7-9062-4389-AD7B-4BE884405142}"/>
              </a:ext>
            </a:extLst>
          </p:cNvPr>
          <p:cNvSpPr/>
          <p:nvPr/>
        </p:nvSpPr>
        <p:spPr>
          <a:xfrm rot="4097618">
            <a:off x="1690895" y="400075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15</a:t>
            </a:fld>
            <a:endParaRPr lang="en-US" dirty="0"/>
          </a:p>
        </p:txBody>
      </p:sp>
    </p:spTree>
    <p:extLst>
      <p:ext uri="{BB962C8B-B14F-4D97-AF65-F5344CB8AC3E}">
        <p14:creationId xmlns:p14="http://schemas.microsoft.com/office/powerpoint/2010/main" val="526896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30C9729A-A918-468A-A97F-D4ABEF8305CF}"/>
              </a:ext>
            </a:extLst>
          </p:cNvPr>
          <p:cNvPicPr>
            <a:picLocks noChangeAspect="1"/>
          </p:cNvPicPr>
          <p:nvPr/>
        </p:nvPicPr>
        <p:blipFill>
          <a:blip r:embed="rId2"/>
          <a:stretch>
            <a:fillRect/>
          </a:stretch>
        </p:blipFill>
        <p:spPr>
          <a:xfrm>
            <a:off x="1" y="857250"/>
            <a:ext cx="5045261" cy="5143500"/>
          </a:xfrm>
          <a:prstGeom prst="rect">
            <a:avLst/>
          </a:prstGeom>
        </p:spPr>
      </p:pic>
      <p:sp>
        <p:nvSpPr>
          <p:cNvPr id="5" name="TextBox 4"/>
          <p:cNvSpPr txBox="1"/>
          <p:nvPr/>
        </p:nvSpPr>
        <p:spPr>
          <a:xfrm>
            <a:off x="5156200" y="1924735"/>
            <a:ext cx="3971520" cy="2631490"/>
          </a:xfrm>
          <a:prstGeom prst="rect">
            <a:avLst/>
          </a:prstGeom>
          <a:noFill/>
        </p:spPr>
        <p:txBody>
          <a:bodyPr wrap="square" rtlCol="0">
            <a:spAutoFit/>
          </a:bodyPr>
          <a:lstStyle/>
          <a:p>
            <a:pPr lvl="0">
              <a:defRPr/>
            </a:pPr>
            <a:r>
              <a:rPr lang="en-US" sz="1350" dirty="0">
                <a:solidFill>
                  <a:prstClr val="black"/>
                </a:solidFill>
              </a:rPr>
              <a:t>Let’s practice plugging hypothetical values into the regression equation. </a:t>
            </a:r>
          </a:p>
          <a:p>
            <a:pPr lvl="0">
              <a:defRPr/>
            </a:pPr>
            <a:endParaRPr lang="en-US" sz="750" dirty="0">
              <a:solidFill>
                <a:prstClr val="black"/>
              </a:solidFill>
            </a:endParaRPr>
          </a:p>
          <a:p>
            <a:pPr lvl="0">
              <a:defRPr/>
            </a:pPr>
            <a:r>
              <a:rPr lang="en-US" sz="1350" dirty="0">
                <a:solidFill>
                  <a:prstClr val="black"/>
                </a:solidFill>
              </a:rPr>
              <a:t>For example, imagine that an employee has a score of 4.5 on the overall benefits satisfaction assessment.</a:t>
            </a:r>
          </a:p>
          <a:p>
            <a:pPr lvl="0">
              <a:defRPr/>
            </a:pPr>
            <a:endParaRPr lang="en-US" sz="750" dirty="0">
              <a:solidFill>
                <a:prstClr val="black"/>
              </a:solidFill>
            </a:endParaRPr>
          </a:p>
          <a:p>
            <a:pPr lvl="0">
              <a:defRPr/>
            </a:pPr>
            <a:r>
              <a:rPr lang="en-US" sz="1350" dirty="0">
                <a:solidFill>
                  <a:prstClr val="black"/>
                </a:solidFill>
              </a:rPr>
              <a:t>In an empty cell, enter an </a:t>
            </a:r>
            <a:r>
              <a:rPr lang="en-US" sz="1350" dirty="0">
                <a:solidFill>
                  <a:srgbClr val="0070C0"/>
                </a:solidFill>
              </a:rPr>
              <a:t>=</a:t>
            </a:r>
            <a:r>
              <a:rPr lang="en-US" sz="1350" dirty="0">
                <a:solidFill>
                  <a:prstClr val="black"/>
                </a:solidFill>
              </a:rPr>
              <a:t> sign, followed by the regression equation with the aforementioned score of 4.5. It should look something like:</a:t>
            </a:r>
          </a:p>
          <a:p>
            <a:pPr lvl="0">
              <a:defRPr/>
            </a:pPr>
            <a:endParaRPr lang="en-US" sz="750" dirty="0">
              <a:solidFill>
                <a:prstClr val="black"/>
              </a:solidFill>
            </a:endParaRPr>
          </a:p>
          <a:p>
            <a:pPr lvl="0">
              <a:defRPr/>
            </a:pPr>
            <a:r>
              <a:rPr lang="en-US" sz="1350" dirty="0">
                <a:solidFill>
                  <a:srgbClr val="0070C0"/>
                </a:solidFill>
              </a:rPr>
              <a:t>=</a:t>
            </a:r>
            <a:r>
              <a:rPr lang="en-US" sz="1350">
                <a:solidFill>
                  <a:srgbClr val="00B050"/>
                </a:solidFill>
              </a:rPr>
              <a:t>4.809</a:t>
            </a:r>
            <a:r>
              <a:rPr lang="en-US" sz="1350" smtClean="0">
                <a:solidFill>
                  <a:srgbClr val="0070C0"/>
                </a:solidFill>
              </a:rPr>
              <a:t>+(</a:t>
            </a:r>
            <a:r>
              <a:rPr lang="en-US" sz="1350" smtClean="0">
                <a:solidFill>
                  <a:srgbClr val="00B050"/>
                </a:solidFill>
              </a:rPr>
              <a:t>–0.604</a:t>
            </a:r>
            <a:r>
              <a:rPr lang="en-US" sz="1350" smtClean="0">
                <a:solidFill>
                  <a:srgbClr val="0070C0"/>
                </a:solidFill>
              </a:rPr>
              <a:t>*</a:t>
            </a:r>
            <a:r>
              <a:rPr lang="en-US" sz="1350" smtClean="0">
                <a:solidFill>
                  <a:srgbClr val="00B050"/>
                </a:solidFill>
              </a:rPr>
              <a:t>4.5</a:t>
            </a:r>
            <a:r>
              <a:rPr lang="en-US" sz="1350" dirty="0">
                <a:solidFill>
                  <a:srgbClr val="0070C0"/>
                </a:solidFill>
              </a:rPr>
              <a:t>)</a:t>
            </a:r>
          </a:p>
          <a:p>
            <a:pPr lvl="0">
              <a:defRPr/>
            </a:pPr>
            <a:endParaRPr lang="en-US" sz="750" dirty="0">
              <a:solidFill>
                <a:prstClr val="black"/>
              </a:solidFill>
            </a:endParaRPr>
          </a:p>
          <a:p>
            <a:pPr lvl="0">
              <a:defRPr/>
            </a:pPr>
            <a:r>
              <a:rPr lang="en-US" sz="1350" dirty="0">
                <a:solidFill>
                  <a:prstClr val="black"/>
                </a:solidFill>
              </a:rPr>
              <a:t>Click ENTER.</a:t>
            </a:r>
          </a:p>
        </p:txBody>
      </p:sp>
      <p:sp>
        <p:nvSpPr>
          <p:cNvPr id="6" name="Title 1"/>
          <p:cNvSpPr txBox="1">
            <a:spLocks/>
          </p:cNvSpPr>
          <p:nvPr/>
        </p:nvSpPr>
        <p:spPr>
          <a:xfrm>
            <a:off x="6311902" y="1070372"/>
            <a:ext cx="178261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14</a:t>
            </a:r>
          </a:p>
        </p:txBody>
      </p:sp>
      <p:sp>
        <p:nvSpPr>
          <p:cNvPr id="7" name="Right Arrow 7">
            <a:extLst>
              <a:ext uri="{FF2B5EF4-FFF2-40B4-BE49-F238E27FC236}">
                <a16:creationId xmlns="" xmlns:a16="http://schemas.microsoft.com/office/drawing/2014/main" id="{2DBF2964-A789-4826-A0E7-9982F120D592}"/>
              </a:ext>
            </a:extLst>
          </p:cNvPr>
          <p:cNvSpPr/>
          <p:nvPr/>
        </p:nvSpPr>
        <p:spPr>
          <a:xfrm rot="17938538">
            <a:off x="1002247" y="30868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16</a:t>
            </a:fld>
            <a:endParaRPr lang="en-US" dirty="0"/>
          </a:p>
        </p:txBody>
      </p:sp>
    </p:spTree>
    <p:extLst>
      <p:ext uri="{BB962C8B-B14F-4D97-AF65-F5344CB8AC3E}">
        <p14:creationId xmlns:p14="http://schemas.microsoft.com/office/powerpoint/2010/main" val="132511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7D07C4F-0228-4529-81A1-450FDB239F7B}"/>
              </a:ext>
            </a:extLst>
          </p:cNvPr>
          <p:cNvPicPr>
            <a:picLocks noChangeAspect="1"/>
          </p:cNvPicPr>
          <p:nvPr/>
        </p:nvPicPr>
        <p:blipFill>
          <a:blip r:embed="rId2"/>
          <a:stretch>
            <a:fillRect/>
          </a:stretch>
        </p:blipFill>
        <p:spPr>
          <a:xfrm>
            <a:off x="1" y="857250"/>
            <a:ext cx="5045261" cy="5143500"/>
          </a:xfrm>
          <a:prstGeom prst="rect">
            <a:avLst/>
          </a:prstGeom>
        </p:spPr>
      </p:pic>
      <p:sp>
        <p:nvSpPr>
          <p:cNvPr id="5" name="TextBox 4"/>
          <p:cNvSpPr txBox="1"/>
          <p:nvPr/>
        </p:nvSpPr>
        <p:spPr>
          <a:xfrm>
            <a:off x="5156200" y="1924735"/>
            <a:ext cx="3971520" cy="923330"/>
          </a:xfrm>
          <a:prstGeom prst="rect">
            <a:avLst/>
          </a:prstGeom>
          <a:noFill/>
        </p:spPr>
        <p:txBody>
          <a:bodyPr wrap="square" rtlCol="0">
            <a:spAutoFit/>
          </a:bodyPr>
          <a:lstStyle/>
          <a:p>
            <a:pPr lvl="0">
              <a:defRPr/>
            </a:pPr>
            <a:r>
              <a:rPr lang="en-US" sz="1350" dirty="0">
                <a:solidFill>
                  <a:prstClr val="black"/>
                </a:solidFill>
              </a:rPr>
              <a:t>For an employee who scores a 4.5 on overall benefits satisfaction, we can predict that their turnover intention score will be 2.09, which indicates relatively low intentions to quit. </a:t>
            </a:r>
          </a:p>
        </p:txBody>
      </p:sp>
      <p:sp>
        <p:nvSpPr>
          <p:cNvPr id="6" name="Title 1"/>
          <p:cNvSpPr txBox="1">
            <a:spLocks/>
          </p:cNvSpPr>
          <p:nvPr/>
        </p:nvSpPr>
        <p:spPr>
          <a:xfrm>
            <a:off x="6311902" y="1070372"/>
            <a:ext cx="179300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15</a:t>
            </a:r>
          </a:p>
        </p:txBody>
      </p:sp>
      <p:sp>
        <p:nvSpPr>
          <p:cNvPr id="7" name="Right Arrow 7">
            <a:extLst>
              <a:ext uri="{FF2B5EF4-FFF2-40B4-BE49-F238E27FC236}">
                <a16:creationId xmlns="" xmlns:a16="http://schemas.microsoft.com/office/drawing/2014/main" id="{2DBF2964-A789-4826-A0E7-9982F120D592}"/>
              </a:ext>
            </a:extLst>
          </p:cNvPr>
          <p:cNvSpPr/>
          <p:nvPr/>
        </p:nvSpPr>
        <p:spPr>
          <a:xfrm rot="17938538">
            <a:off x="1002247" y="30868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17</a:t>
            </a:fld>
            <a:endParaRPr lang="en-US" dirty="0"/>
          </a:p>
        </p:txBody>
      </p:sp>
    </p:spTree>
    <p:extLst>
      <p:ext uri="{BB962C8B-B14F-4D97-AF65-F5344CB8AC3E}">
        <p14:creationId xmlns:p14="http://schemas.microsoft.com/office/powerpoint/2010/main" val="157083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20A5999-B479-4F6A-AEDB-2B10CC8BF985}"/>
              </a:ext>
            </a:extLst>
          </p:cNvPr>
          <p:cNvPicPr>
            <a:picLocks noChangeAspect="1"/>
          </p:cNvPicPr>
          <p:nvPr/>
        </p:nvPicPr>
        <p:blipFill>
          <a:blip r:embed="rId2"/>
          <a:stretch>
            <a:fillRect/>
          </a:stretch>
        </p:blipFill>
        <p:spPr>
          <a:xfrm>
            <a:off x="1" y="857250"/>
            <a:ext cx="5045261" cy="5143500"/>
          </a:xfrm>
          <a:prstGeom prst="rect">
            <a:avLst/>
          </a:prstGeom>
        </p:spPr>
      </p:pic>
      <p:sp>
        <p:nvSpPr>
          <p:cNvPr id="5" name="TextBox 4"/>
          <p:cNvSpPr txBox="1"/>
          <p:nvPr/>
        </p:nvSpPr>
        <p:spPr>
          <a:xfrm>
            <a:off x="5156200" y="1924735"/>
            <a:ext cx="3971520" cy="4385816"/>
          </a:xfrm>
          <a:prstGeom prst="rect">
            <a:avLst/>
          </a:prstGeom>
          <a:noFill/>
        </p:spPr>
        <p:txBody>
          <a:bodyPr wrap="square" rtlCol="0">
            <a:spAutoFit/>
          </a:bodyPr>
          <a:lstStyle/>
          <a:p>
            <a:pPr lvl="0">
              <a:defRPr/>
            </a:pPr>
            <a:r>
              <a:rPr lang="en-US" sz="1350" dirty="0">
                <a:solidFill>
                  <a:prstClr val="black"/>
                </a:solidFill>
              </a:rPr>
              <a:t>Now let’s evaluate whether those employees who attended a benefits information session have higher overall benefits satisfaction.</a:t>
            </a:r>
          </a:p>
          <a:p>
            <a:pPr lvl="0">
              <a:defRPr/>
            </a:pPr>
            <a:endParaRPr lang="en-US" sz="750" dirty="0">
              <a:solidFill>
                <a:prstClr val="black"/>
              </a:solidFill>
            </a:endParaRPr>
          </a:p>
          <a:p>
            <a:pPr lvl="0">
              <a:defRPr/>
            </a:pPr>
            <a:r>
              <a:rPr lang="en-US" sz="1350" dirty="0">
                <a:solidFill>
                  <a:prstClr val="black"/>
                </a:solidFill>
              </a:rPr>
              <a:t>Unlike the Overall Benefits Satisfaction and Turnover Intentions variables (which were both continuous variables), the Overall Benefits Satisfaction and Attended a Benefits Information Session variables are continuous and categorical, respectively. Given this, we could use a regression analysis to evaluate </a:t>
            </a:r>
            <a:r>
              <a:rPr lang="en-US" sz="1350">
                <a:solidFill>
                  <a:prstClr val="black"/>
                </a:solidFill>
              </a:rPr>
              <a:t>whether </a:t>
            </a:r>
            <a:r>
              <a:rPr lang="en-US" sz="1350" smtClean="0">
                <a:solidFill>
                  <a:prstClr val="black"/>
                </a:solidFill>
              </a:rPr>
              <a:t>the </a:t>
            </a:r>
            <a:r>
              <a:rPr lang="en-US" sz="1350" dirty="0" smtClean="0">
                <a:solidFill>
                  <a:prstClr val="black"/>
                </a:solidFill>
              </a:rPr>
              <a:t>Attending </a:t>
            </a:r>
            <a:r>
              <a:rPr lang="en-US" sz="1350" dirty="0">
                <a:solidFill>
                  <a:prstClr val="black"/>
                </a:solidFill>
              </a:rPr>
              <a:t>a </a:t>
            </a:r>
            <a:r>
              <a:rPr lang="en-US" sz="1350" dirty="0" smtClean="0">
                <a:solidFill>
                  <a:prstClr val="black"/>
                </a:solidFill>
              </a:rPr>
              <a:t>Benefits Information Session </a:t>
            </a:r>
            <a:r>
              <a:rPr lang="en-US" sz="1350" dirty="0">
                <a:solidFill>
                  <a:prstClr val="black"/>
                </a:solidFill>
              </a:rPr>
              <a:t>is associated with </a:t>
            </a:r>
            <a:r>
              <a:rPr lang="en-US" sz="1350" dirty="0" smtClean="0">
                <a:solidFill>
                  <a:prstClr val="black"/>
                </a:solidFill>
              </a:rPr>
              <a:t>Overall Benefits Satisfaction, </a:t>
            </a:r>
            <a:r>
              <a:rPr lang="en-US" sz="1350" dirty="0">
                <a:solidFill>
                  <a:prstClr val="black"/>
                </a:solidFill>
              </a:rPr>
              <a:t>but given that we have (roughly) the same number of people who attended a session as those who did not, we can run an independent-samples </a:t>
            </a:r>
            <a:r>
              <a:rPr lang="en-US" sz="1350" i="1" dirty="0" smtClean="0">
                <a:solidFill>
                  <a:prstClr val="black"/>
                </a:solidFill>
              </a:rPr>
              <a:t>t </a:t>
            </a:r>
            <a:r>
              <a:rPr lang="en-US" sz="1350" dirty="0" smtClean="0">
                <a:solidFill>
                  <a:prstClr val="black"/>
                </a:solidFill>
              </a:rPr>
              <a:t>test </a:t>
            </a:r>
            <a:r>
              <a:rPr lang="en-US" sz="1350" dirty="0">
                <a:solidFill>
                  <a:prstClr val="black"/>
                </a:solidFill>
              </a:rPr>
              <a:t>instead.</a:t>
            </a:r>
          </a:p>
          <a:p>
            <a:pPr lvl="0">
              <a:defRPr/>
            </a:pPr>
            <a:endParaRPr lang="en-US" sz="750" dirty="0">
              <a:solidFill>
                <a:prstClr val="black"/>
              </a:solidFill>
            </a:endParaRPr>
          </a:p>
          <a:p>
            <a:pPr lvl="0">
              <a:defRPr/>
            </a:pPr>
            <a:r>
              <a:rPr lang="en-US" sz="1350" dirty="0">
                <a:solidFill>
                  <a:prstClr val="black"/>
                </a:solidFill>
              </a:rPr>
              <a:t>Click back to the sheet labeled Tutorial, and click on the </a:t>
            </a:r>
            <a:r>
              <a:rPr lang="en-US" sz="1350" dirty="0">
                <a:solidFill>
                  <a:srgbClr val="0070C0"/>
                </a:solidFill>
              </a:rPr>
              <a:t>Data</a:t>
            </a:r>
            <a:r>
              <a:rPr lang="en-US" sz="1350" dirty="0">
                <a:solidFill>
                  <a:prstClr val="black"/>
                </a:solidFill>
              </a:rPr>
              <a:t> tab.</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Data Analysis</a:t>
            </a:r>
            <a:r>
              <a:rPr lang="en-US" sz="1350" dirty="0">
                <a:solidFill>
                  <a:prstClr val="black"/>
                </a:solidFill>
              </a:rPr>
              <a:t>.</a:t>
            </a:r>
          </a:p>
        </p:txBody>
      </p:sp>
      <p:sp>
        <p:nvSpPr>
          <p:cNvPr id="6" name="Title 1"/>
          <p:cNvSpPr txBox="1">
            <a:spLocks/>
          </p:cNvSpPr>
          <p:nvPr/>
        </p:nvSpPr>
        <p:spPr>
          <a:xfrm>
            <a:off x="6311902" y="1070372"/>
            <a:ext cx="179300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16</a:t>
            </a:r>
          </a:p>
        </p:txBody>
      </p:sp>
      <p:sp>
        <p:nvSpPr>
          <p:cNvPr id="7" name="Right Arrow 7">
            <a:extLst>
              <a:ext uri="{FF2B5EF4-FFF2-40B4-BE49-F238E27FC236}">
                <a16:creationId xmlns="" xmlns:a16="http://schemas.microsoft.com/office/drawing/2014/main" id="{2DBF2964-A789-4826-A0E7-9982F120D592}"/>
              </a:ext>
            </a:extLst>
          </p:cNvPr>
          <p:cNvSpPr/>
          <p:nvPr/>
        </p:nvSpPr>
        <p:spPr>
          <a:xfrm rot="2367110">
            <a:off x="862547" y="523314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1576099" y="118672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7198091">
            <a:off x="3746428" y="155978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0" name="Slide Number Placeholder 9"/>
          <p:cNvSpPr>
            <a:spLocks noGrp="1"/>
          </p:cNvSpPr>
          <p:nvPr>
            <p:ph type="sldNum" sz="quarter" idx="12"/>
          </p:nvPr>
        </p:nvSpPr>
        <p:spPr/>
        <p:txBody>
          <a:bodyPr/>
          <a:lstStyle/>
          <a:p>
            <a:fld id="{36AF09C5-D76C-4469-9022-20CD3FB43967}" type="slidenum">
              <a:rPr lang="en-US" smtClean="0"/>
              <a:t>18</a:t>
            </a:fld>
            <a:endParaRPr lang="en-US" dirty="0"/>
          </a:p>
        </p:txBody>
      </p:sp>
    </p:spTree>
    <p:extLst>
      <p:ext uri="{BB962C8B-B14F-4D97-AF65-F5344CB8AC3E}">
        <p14:creationId xmlns:p14="http://schemas.microsoft.com/office/powerpoint/2010/main" val="1172565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F3D4146-9436-4171-8382-8E7197060215}"/>
              </a:ext>
            </a:extLst>
          </p:cNvPr>
          <p:cNvPicPr>
            <a:picLocks noChangeAspect="1"/>
          </p:cNvPicPr>
          <p:nvPr/>
        </p:nvPicPr>
        <p:blipFill>
          <a:blip r:embed="rId2"/>
          <a:stretch>
            <a:fillRect/>
          </a:stretch>
        </p:blipFill>
        <p:spPr>
          <a:xfrm>
            <a:off x="0" y="857250"/>
            <a:ext cx="5052154" cy="5143500"/>
          </a:xfrm>
          <a:prstGeom prst="rect">
            <a:avLst/>
          </a:prstGeom>
        </p:spPr>
      </p:pic>
      <p:sp>
        <p:nvSpPr>
          <p:cNvPr id="5" name="TextBox 4"/>
          <p:cNvSpPr txBox="1"/>
          <p:nvPr/>
        </p:nvSpPr>
        <p:spPr>
          <a:xfrm>
            <a:off x="5156200" y="1924735"/>
            <a:ext cx="3971520" cy="1246495"/>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Data Analysis </a:t>
            </a:r>
            <a:r>
              <a:rPr lang="en-US" sz="1350" dirty="0">
                <a:solidFill>
                  <a:prstClr val="black"/>
                </a:solidFill>
              </a:rPr>
              <a:t>window opens, under </a:t>
            </a:r>
            <a:r>
              <a:rPr lang="en-US" sz="1350" dirty="0">
                <a:solidFill>
                  <a:srgbClr val="0070C0"/>
                </a:solidFill>
              </a:rPr>
              <a:t>Analysis Tools:</a:t>
            </a:r>
            <a:r>
              <a:rPr lang="en-US" sz="1350" dirty="0">
                <a:solidFill>
                  <a:prstClr val="black"/>
                </a:solidFill>
              </a:rPr>
              <a:t>, select </a:t>
            </a:r>
            <a:r>
              <a:rPr lang="en-US" sz="1350" dirty="0">
                <a:solidFill>
                  <a:srgbClr val="0070C0"/>
                </a:solidFill>
              </a:rPr>
              <a:t>t-Test: Two-Sample Assuming Equal Variances</a:t>
            </a:r>
            <a:r>
              <a:rPr lang="en-US" sz="1350" dirty="0">
                <a:solidFill>
                  <a:prstClr val="black"/>
                </a:solidFill>
              </a:rPr>
              <a:t>, which is what Excel calls an independent-samples </a:t>
            </a:r>
            <a:r>
              <a:rPr lang="en-US" sz="1350" i="1" dirty="0" smtClean="0">
                <a:solidFill>
                  <a:prstClr val="black"/>
                </a:solidFill>
              </a:rPr>
              <a:t>t</a:t>
            </a:r>
            <a:r>
              <a:rPr lang="en-US" sz="1350" dirty="0">
                <a:solidFill>
                  <a:prstClr val="black"/>
                </a:solidFill>
              </a:rPr>
              <a:t> </a:t>
            </a:r>
            <a:r>
              <a:rPr lang="en-US" sz="1350" dirty="0" smtClean="0">
                <a:solidFill>
                  <a:prstClr val="black"/>
                </a:solidFill>
              </a:rPr>
              <a:t>test</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on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311902" y="1070372"/>
            <a:ext cx="1844962"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17</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1068100" y="291971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2439691">
            <a:off x="4026457" y="218708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19</a:t>
            </a:fld>
            <a:endParaRPr lang="en-US" dirty="0"/>
          </a:p>
        </p:txBody>
      </p:sp>
    </p:spTree>
    <p:extLst>
      <p:ext uri="{BB962C8B-B14F-4D97-AF65-F5344CB8AC3E}">
        <p14:creationId xmlns:p14="http://schemas.microsoft.com/office/powerpoint/2010/main" val="245625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Background</a:t>
            </a:r>
          </a:p>
        </p:txBody>
      </p:sp>
      <p:sp>
        <p:nvSpPr>
          <p:cNvPr id="3" name="Content Placeholder 2"/>
          <p:cNvSpPr>
            <a:spLocks noGrp="1"/>
          </p:cNvSpPr>
          <p:nvPr>
            <p:ph idx="1"/>
          </p:nvPr>
        </p:nvSpPr>
        <p:spPr>
          <a:xfrm>
            <a:off x="266700" y="2226469"/>
            <a:ext cx="8629650" cy="3774281"/>
          </a:xfrm>
        </p:spPr>
        <p:txBody>
          <a:bodyPr>
            <a:normAutofit fontScale="70000" lnSpcReduction="20000"/>
          </a:bodyPr>
          <a:lstStyle/>
          <a:p>
            <a:pPr marL="0" indent="0">
              <a:buNone/>
            </a:pPr>
            <a:r>
              <a:rPr lang="en-US" dirty="0"/>
              <a:t>In this Excel Extension tutorial, you will learn how to apply simple linear regression analysis and independent-samples </a:t>
            </a:r>
            <a:r>
              <a:rPr lang="en-US" i="1" dirty="0" smtClean="0"/>
              <a:t>t </a:t>
            </a:r>
            <a:r>
              <a:rPr lang="en-US" dirty="0" smtClean="0"/>
              <a:t>test </a:t>
            </a:r>
            <a:r>
              <a:rPr lang="en-US" dirty="0"/>
              <a:t>to evaluate employees’ satisfaction with the organization’s benefits offerings.</a:t>
            </a:r>
          </a:p>
          <a:p>
            <a:pPr marL="0" indent="0">
              <a:buNone/>
            </a:pPr>
            <a:endParaRPr lang="en-US" sz="825" dirty="0"/>
          </a:p>
          <a:p>
            <a:pPr marL="0" indent="0">
              <a:buNone/>
            </a:pPr>
            <a:r>
              <a:rPr lang="en-US" dirty="0"/>
              <a:t>For the purposes of this exercise, imagine that you have been tasked with determining the potential implications of employees benefits satisfaction in terms of turnover intentions as well whether attending a benefits information session is associated with higher benefits satisfaction. To gather the data, you administer a voluntary employee survey that asks respondents to indicate their overall benefits satisfaction, turnover intentions, and whether they attended a benefits information session in the past year.</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a:t>
            </a:fld>
            <a:endParaRPr lang="en-US" dirty="0"/>
          </a:p>
        </p:txBody>
      </p:sp>
    </p:spTree>
    <p:extLst>
      <p:ext uri="{BB962C8B-B14F-4D97-AF65-F5344CB8AC3E}">
        <p14:creationId xmlns:p14="http://schemas.microsoft.com/office/powerpoint/2010/main" val="39188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13A1E49-5898-4BDB-8141-D53FEE3B8CAD}"/>
              </a:ext>
            </a:extLst>
          </p:cNvPr>
          <p:cNvPicPr>
            <a:picLocks noChangeAspect="1"/>
          </p:cNvPicPr>
          <p:nvPr/>
        </p:nvPicPr>
        <p:blipFill>
          <a:blip r:embed="rId2"/>
          <a:stretch>
            <a:fillRect/>
          </a:stretch>
        </p:blipFill>
        <p:spPr>
          <a:xfrm>
            <a:off x="0" y="857250"/>
            <a:ext cx="5038388" cy="5143500"/>
          </a:xfrm>
          <a:prstGeom prst="rect">
            <a:avLst/>
          </a:prstGeom>
        </p:spPr>
      </p:pic>
      <p:sp>
        <p:nvSpPr>
          <p:cNvPr id="5" name="TextBox 4"/>
          <p:cNvSpPr txBox="1"/>
          <p:nvPr/>
        </p:nvSpPr>
        <p:spPr>
          <a:xfrm>
            <a:off x="5156200" y="1924735"/>
            <a:ext cx="3971520" cy="715581"/>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t-Test: Two-Sample Assuming Equal Variances</a:t>
            </a:r>
            <a:r>
              <a:rPr lang="en-US" sz="1350" dirty="0">
                <a:solidFill>
                  <a:prstClr val="black"/>
                </a:solidFill>
              </a:rPr>
              <a:t> window opens, click on the upward arrow in the field adjacent to </a:t>
            </a:r>
            <a:r>
              <a:rPr lang="en-US" sz="1350" dirty="0">
                <a:solidFill>
                  <a:srgbClr val="0070C0"/>
                </a:solidFill>
              </a:rPr>
              <a:t>Variable 1 Range:</a:t>
            </a:r>
            <a:r>
              <a:rPr lang="en-US" sz="1350" dirty="0">
                <a:solidFill>
                  <a:prstClr val="black"/>
                </a:solidFill>
              </a:rPr>
              <a:t>.</a:t>
            </a:r>
          </a:p>
        </p:txBody>
      </p:sp>
      <p:sp>
        <p:nvSpPr>
          <p:cNvPr id="6" name="Title 1"/>
          <p:cNvSpPr txBox="1">
            <a:spLocks/>
          </p:cNvSpPr>
          <p:nvPr/>
        </p:nvSpPr>
        <p:spPr>
          <a:xfrm>
            <a:off x="6311902" y="1070372"/>
            <a:ext cx="179300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18</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2804163" y="200793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20</a:t>
            </a:fld>
            <a:endParaRPr lang="en-US" dirty="0"/>
          </a:p>
        </p:txBody>
      </p:sp>
    </p:spTree>
    <p:extLst>
      <p:ext uri="{BB962C8B-B14F-4D97-AF65-F5344CB8AC3E}">
        <p14:creationId xmlns:p14="http://schemas.microsoft.com/office/powerpoint/2010/main" val="2697055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A45A111-288D-46FC-BA02-5EE279D2053A}"/>
              </a:ext>
            </a:extLst>
          </p:cNvPr>
          <p:cNvPicPr>
            <a:picLocks noChangeAspect="1"/>
          </p:cNvPicPr>
          <p:nvPr/>
        </p:nvPicPr>
        <p:blipFill>
          <a:blip r:embed="rId2"/>
          <a:stretch>
            <a:fillRect/>
          </a:stretch>
        </p:blipFill>
        <p:spPr>
          <a:xfrm>
            <a:off x="0" y="857250"/>
            <a:ext cx="5038388" cy="5143500"/>
          </a:xfrm>
          <a:prstGeom prst="rect">
            <a:avLst/>
          </a:prstGeom>
        </p:spPr>
      </p:pic>
      <p:sp>
        <p:nvSpPr>
          <p:cNvPr id="5" name="TextBox 4"/>
          <p:cNvSpPr txBox="1"/>
          <p:nvPr/>
        </p:nvSpPr>
        <p:spPr>
          <a:xfrm>
            <a:off x="5156200" y="1924735"/>
            <a:ext cx="3971520" cy="3023905"/>
          </a:xfrm>
          <a:prstGeom prst="rect">
            <a:avLst/>
          </a:prstGeom>
          <a:noFill/>
        </p:spPr>
        <p:txBody>
          <a:bodyPr wrap="square" rtlCol="0">
            <a:spAutoFit/>
          </a:bodyPr>
          <a:lstStyle/>
          <a:p>
            <a:pPr lvl="0">
              <a:defRPr/>
            </a:pPr>
            <a:r>
              <a:rPr lang="en-US" sz="1350" dirty="0">
                <a:solidFill>
                  <a:prstClr val="black"/>
                </a:solidFill>
              </a:rPr>
              <a:t>Select the overall benefits satisfaction cells containing numeric values that correspond to the employees (rows) with “Yes” in the Attended a Benefits Information Session column. By doing this, you are selecting the overall benefits satisfaction data for those individuals who attended an information session.</a:t>
            </a:r>
          </a:p>
          <a:p>
            <a:pPr lvl="0">
              <a:defRPr/>
            </a:pPr>
            <a:endParaRPr lang="en-US" sz="750" dirty="0">
              <a:solidFill>
                <a:prstClr val="black"/>
              </a:solidFill>
            </a:endParaRPr>
          </a:p>
          <a:p>
            <a:pPr lvl="0">
              <a:defRPr/>
            </a:pPr>
            <a:r>
              <a:rPr lang="en-US" sz="1350" dirty="0">
                <a:solidFill>
                  <a:prstClr val="black"/>
                </a:solidFill>
              </a:rPr>
              <a:t>Note that the window titled </a:t>
            </a:r>
            <a:r>
              <a:rPr lang="en-US" sz="1350" dirty="0">
                <a:solidFill>
                  <a:srgbClr val="0070C0"/>
                </a:solidFill>
              </a:rPr>
              <a:t>t-Test: Two-Sample Assuming Equal Variances</a:t>
            </a:r>
            <a:r>
              <a:rPr lang="en-US" sz="1350" dirty="0">
                <a:solidFill>
                  <a:prstClr val="black"/>
                </a:solidFill>
              </a:rPr>
              <a:t> contains the array/range of cells you selected. </a:t>
            </a:r>
          </a:p>
          <a:p>
            <a:pPr lvl="0">
              <a:defRPr/>
            </a:pPr>
            <a:endParaRPr lang="en-US" sz="750" dirty="0">
              <a:solidFill>
                <a:prstClr val="black"/>
              </a:solidFill>
            </a:endParaRPr>
          </a:p>
          <a:p>
            <a:pPr lvl="0">
              <a:defRPr/>
            </a:pPr>
            <a:r>
              <a:rPr lang="en-US" sz="1350" dirty="0">
                <a:solidFill>
                  <a:prstClr val="black"/>
                </a:solidFill>
              </a:rPr>
              <a:t>When you’re done, click on the downward arrow in the </a:t>
            </a:r>
            <a:r>
              <a:rPr lang="en-US" sz="1350" dirty="0">
                <a:solidFill>
                  <a:srgbClr val="0070C0"/>
                </a:solidFill>
              </a:rPr>
              <a:t>t-Test: Two-Sample Assuming Equal Variances</a:t>
            </a:r>
            <a:r>
              <a:rPr lang="en-US" sz="1350" dirty="0">
                <a:solidFill>
                  <a:prstClr val="black"/>
                </a:solidFill>
              </a:rPr>
              <a:t> window.</a:t>
            </a:r>
          </a:p>
        </p:txBody>
      </p:sp>
      <p:sp>
        <p:nvSpPr>
          <p:cNvPr id="6" name="Title 1"/>
          <p:cNvSpPr txBox="1">
            <a:spLocks/>
          </p:cNvSpPr>
          <p:nvPr/>
        </p:nvSpPr>
        <p:spPr>
          <a:xfrm>
            <a:off x="6311902" y="1070372"/>
            <a:ext cx="178261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19</a:t>
            </a:r>
          </a:p>
        </p:txBody>
      </p:sp>
      <p:sp>
        <p:nvSpPr>
          <p:cNvPr id="8" name="Right Arrow 7">
            <a:extLst>
              <a:ext uri="{FF2B5EF4-FFF2-40B4-BE49-F238E27FC236}">
                <a16:creationId xmlns="" xmlns:a16="http://schemas.microsoft.com/office/drawing/2014/main" id="{53B1BC83-7BAE-40EB-A9C1-97A06D4C5ABA}"/>
              </a:ext>
            </a:extLst>
          </p:cNvPr>
          <p:cNvSpPr/>
          <p:nvPr/>
        </p:nvSpPr>
        <p:spPr>
          <a:xfrm rot="12619218">
            <a:off x="970974" y="329020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2439691">
            <a:off x="1978446" y="18454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Right Bracket 3">
            <a:extLst>
              <a:ext uri="{FF2B5EF4-FFF2-40B4-BE49-F238E27FC236}">
                <a16:creationId xmlns="" xmlns:a16="http://schemas.microsoft.com/office/drawing/2014/main" id="{7F7CB97A-25F3-43D0-AA26-62EF28D70703}"/>
              </a:ext>
            </a:extLst>
          </p:cNvPr>
          <p:cNvSpPr/>
          <p:nvPr/>
        </p:nvSpPr>
        <p:spPr>
          <a:xfrm>
            <a:off x="2324100" y="2711451"/>
            <a:ext cx="203200" cy="1358900"/>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Right Arrow 7">
            <a:extLst>
              <a:ext uri="{FF2B5EF4-FFF2-40B4-BE49-F238E27FC236}">
                <a16:creationId xmlns="" xmlns:a16="http://schemas.microsoft.com/office/drawing/2014/main" id="{17B6497F-96C6-467A-8F0A-476237E2D04B}"/>
              </a:ext>
            </a:extLst>
          </p:cNvPr>
          <p:cNvSpPr/>
          <p:nvPr/>
        </p:nvSpPr>
        <p:spPr>
          <a:xfrm rot="12439691">
            <a:off x="4316173" y="184547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Footer Placeholder 6"/>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1" name="Slide Number Placeholder 10"/>
          <p:cNvSpPr>
            <a:spLocks noGrp="1"/>
          </p:cNvSpPr>
          <p:nvPr>
            <p:ph type="sldNum" sz="quarter" idx="12"/>
          </p:nvPr>
        </p:nvSpPr>
        <p:spPr/>
        <p:txBody>
          <a:bodyPr/>
          <a:lstStyle/>
          <a:p>
            <a:fld id="{36AF09C5-D76C-4469-9022-20CD3FB43967}" type="slidenum">
              <a:rPr lang="en-US" smtClean="0"/>
              <a:t>21</a:t>
            </a:fld>
            <a:endParaRPr lang="en-US" dirty="0"/>
          </a:p>
        </p:txBody>
      </p:sp>
    </p:spTree>
    <p:extLst>
      <p:ext uri="{BB962C8B-B14F-4D97-AF65-F5344CB8AC3E}">
        <p14:creationId xmlns:p14="http://schemas.microsoft.com/office/powerpoint/2010/main" val="3809292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C6A4C3C-2AE5-40F0-95B4-5D91A1EACB6C}"/>
              </a:ext>
            </a:extLst>
          </p:cNvPr>
          <p:cNvPicPr>
            <a:picLocks noChangeAspect="1"/>
          </p:cNvPicPr>
          <p:nvPr/>
        </p:nvPicPr>
        <p:blipFill>
          <a:blip r:embed="rId2"/>
          <a:stretch>
            <a:fillRect/>
          </a:stretch>
        </p:blipFill>
        <p:spPr>
          <a:xfrm>
            <a:off x="0" y="857250"/>
            <a:ext cx="5038388" cy="5143500"/>
          </a:xfrm>
          <a:prstGeom prst="rect">
            <a:avLst/>
          </a:prstGeom>
        </p:spPr>
      </p:pic>
      <p:sp>
        <p:nvSpPr>
          <p:cNvPr id="5" name="TextBox 4"/>
          <p:cNvSpPr txBox="1"/>
          <p:nvPr/>
        </p:nvSpPr>
        <p:spPr>
          <a:xfrm>
            <a:off x="5156200" y="1924735"/>
            <a:ext cx="3971520" cy="71558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When the </a:t>
            </a:r>
            <a:r>
              <a:rPr lang="en-US" sz="1350" dirty="0">
                <a:solidFill>
                  <a:srgbClr val="0070C0"/>
                </a:solidFill>
                <a:latin typeface="Calibri" panose="020F0502020204030204"/>
              </a:rPr>
              <a:t>t-Test: Two-Sample Assuming Equal Variances</a:t>
            </a:r>
            <a:r>
              <a:rPr lang="en-US" sz="1350" dirty="0">
                <a:solidFill>
                  <a:prstClr val="black"/>
                </a:solidFill>
                <a:latin typeface="Calibri" panose="020F0502020204030204"/>
              </a:rPr>
              <a:t> window opens, click on the upward arrow in the field adjacent to </a:t>
            </a:r>
            <a:r>
              <a:rPr lang="en-US" sz="1350" dirty="0">
                <a:solidFill>
                  <a:srgbClr val="0070C0"/>
                </a:solidFill>
                <a:latin typeface="Calibri" panose="020F0502020204030204"/>
              </a:rPr>
              <a:t>Variable 2 Range:</a:t>
            </a:r>
            <a:r>
              <a:rPr lang="en-US" sz="1350" dirty="0">
                <a:solidFill>
                  <a:prstClr val="black"/>
                </a:solidFill>
                <a:latin typeface="Calibri" panose="020F0502020204030204"/>
              </a:rPr>
              <a:t>.</a:t>
            </a:r>
          </a:p>
        </p:txBody>
      </p:sp>
      <p:sp>
        <p:nvSpPr>
          <p:cNvPr id="6" name="Title 1"/>
          <p:cNvSpPr txBox="1">
            <a:spLocks/>
          </p:cNvSpPr>
          <p:nvPr/>
        </p:nvSpPr>
        <p:spPr>
          <a:xfrm>
            <a:off x="6311902" y="1070372"/>
            <a:ext cx="182418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20</a:t>
            </a:r>
          </a:p>
        </p:txBody>
      </p:sp>
      <p:sp>
        <p:nvSpPr>
          <p:cNvPr id="8" name="Right Arrow 7">
            <a:extLst>
              <a:ext uri="{FF2B5EF4-FFF2-40B4-BE49-F238E27FC236}">
                <a16:creationId xmlns="" xmlns:a16="http://schemas.microsoft.com/office/drawing/2014/main" id="{53B1BC83-7BAE-40EB-A9C1-97A06D4C5ABA}"/>
              </a:ext>
            </a:extLst>
          </p:cNvPr>
          <p:cNvSpPr/>
          <p:nvPr/>
        </p:nvSpPr>
        <p:spPr>
          <a:xfrm rot="19735831">
            <a:off x="2816864" y="221853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22</a:t>
            </a:fld>
            <a:endParaRPr lang="en-US" dirty="0"/>
          </a:p>
        </p:txBody>
      </p:sp>
    </p:spTree>
    <p:extLst>
      <p:ext uri="{BB962C8B-B14F-4D97-AF65-F5344CB8AC3E}">
        <p14:creationId xmlns:p14="http://schemas.microsoft.com/office/powerpoint/2010/main" val="367547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B0678E-0352-49F6-A830-5B53D933DA25}"/>
              </a:ext>
            </a:extLst>
          </p:cNvPr>
          <p:cNvPicPr>
            <a:picLocks noChangeAspect="1"/>
          </p:cNvPicPr>
          <p:nvPr/>
        </p:nvPicPr>
        <p:blipFill>
          <a:blip r:embed="rId2"/>
          <a:stretch>
            <a:fillRect/>
          </a:stretch>
        </p:blipFill>
        <p:spPr>
          <a:xfrm>
            <a:off x="1" y="857250"/>
            <a:ext cx="5045528" cy="5143500"/>
          </a:xfrm>
          <a:prstGeom prst="rect">
            <a:avLst/>
          </a:prstGeom>
        </p:spPr>
      </p:pic>
      <p:sp>
        <p:nvSpPr>
          <p:cNvPr id="5" name="TextBox 4"/>
          <p:cNvSpPr txBox="1"/>
          <p:nvPr/>
        </p:nvSpPr>
        <p:spPr>
          <a:xfrm>
            <a:off x="5156200" y="1924735"/>
            <a:ext cx="3971520" cy="2816156"/>
          </a:xfrm>
          <a:prstGeom prst="rect">
            <a:avLst/>
          </a:prstGeom>
          <a:noFill/>
        </p:spPr>
        <p:txBody>
          <a:bodyPr wrap="square" rtlCol="0">
            <a:spAutoFit/>
          </a:bodyPr>
          <a:lstStyle/>
          <a:p>
            <a:pPr lvl="0">
              <a:defRPr/>
            </a:pPr>
            <a:r>
              <a:rPr lang="en-US" sz="1350" dirty="0">
                <a:solidFill>
                  <a:prstClr val="black"/>
                </a:solidFill>
              </a:rPr>
              <a:t>Select the cells containing numeric values that correspond to the employees (rows) with “No” in the Attended a Benefits Information Session column. By doing this, you are selecting the overall benefits satisfaction data for those individuals who did </a:t>
            </a:r>
            <a:r>
              <a:rPr lang="en-US" sz="1350" i="1" dirty="0">
                <a:solidFill>
                  <a:prstClr val="black"/>
                </a:solidFill>
              </a:rPr>
              <a:t>not</a:t>
            </a:r>
            <a:r>
              <a:rPr lang="en-US" sz="1350" dirty="0">
                <a:solidFill>
                  <a:prstClr val="black"/>
                </a:solidFill>
              </a:rPr>
              <a:t> attend an information session.</a:t>
            </a:r>
          </a:p>
          <a:p>
            <a:pPr lvl="0">
              <a:defRPr/>
            </a:pPr>
            <a:endParaRPr lang="en-US" sz="750" dirty="0">
              <a:solidFill>
                <a:prstClr val="black"/>
              </a:solidFill>
            </a:endParaRPr>
          </a:p>
          <a:p>
            <a:pPr lvl="0">
              <a:defRPr/>
            </a:pPr>
            <a:r>
              <a:rPr lang="en-US" sz="1350" dirty="0">
                <a:solidFill>
                  <a:prstClr val="black"/>
                </a:solidFill>
              </a:rPr>
              <a:t>Note that the window titled </a:t>
            </a:r>
            <a:r>
              <a:rPr lang="en-US" sz="1350" dirty="0">
                <a:solidFill>
                  <a:srgbClr val="0070C0"/>
                </a:solidFill>
              </a:rPr>
              <a:t>t-Test: Two-Sample Assuming Equal Variances</a:t>
            </a:r>
            <a:r>
              <a:rPr lang="en-US" sz="1350" dirty="0">
                <a:solidFill>
                  <a:prstClr val="black"/>
                </a:solidFill>
              </a:rPr>
              <a:t> contains the array/range of cells you selected. </a:t>
            </a:r>
          </a:p>
          <a:p>
            <a:pPr lvl="0">
              <a:defRPr/>
            </a:pPr>
            <a:endParaRPr lang="en-US" sz="750" dirty="0">
              <a:solidFill>
                <a:prstClr val="black"/>
              </a:solidFill>
            </a:endParaRPr>
          </a:p>
          <a:p>
            <a:pPr lvl="0">
              <a:defRPr/>
            </a:pPr>
            <a:r>
              <a:rPr lang="en-US" sz="1350" dirty="0">
                <a:solidFill>
                  <a:prstClr val="black"/>
                </a:solidFill>
              </a:rPr>
              <a:t>When you’re done, click on the downward arrow in the </a:t>
            </a:r>
            <a:r>
              <a:rPr lang="en-US" sz="1350" dirty="0">
                <a:solidFill>
                  <a:srgbClr val="0070C0"/>
                </a:solidFill>
              </a:rPr>
              <a:t>t-Test: Two-Sample Assuming Equal Variances</a:t>
            </a:r>
            <a:r>
              <a:rPr lang="en-US" sz="1350" dirty="0">
                <a:solidFill>
                  <a:prstClr val="black"/>
                </a:solidFill>
              </a:rPr>
              <a:t> window.</a:t>
            </a:r>
          </a:p>
        </p:txBody>
      </p:sp>
      <p:sp>
        <p:nvSpPr>
          <p:cNvPr id="6" name="Title 1"/>
          <p:cNvSpPr txBox="1">
            <a:spLocks/>
          </p:cNvSpPr>
          <p:nvPr/>
        </p:nvSpPr>
        <p:spPr>
          <a:xfrm>
            <a:off x="6311902" y="1070372"/>
            <a:ext cx="1793007"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21</a:t>
            </a:r>
          </a:p>
        </p:txBody>
      </p:sp>
      <p:sp>
        <p:nvSpPr>
          <p:cNvPr id="8" name="Right Arrow 7">
            <a:extLst>
              <a:ext uri="{FF2B5EF4-FFF2-40B4-BE49-F238E27FC236}">
                <a16:creationId xmlns="" xmlns:a16="http://schemas.microsoft.com/office/drawing/2014/main" id="{53B1BC83-7BAE-40EB-A9C1-97A06D4C5ABA}"/>
              </a:ext>
            </a:extLst>
          </p:cNvPr>
          <p:cNvSpPr/>
          <p:nvPr/>
        </p:nvSpPr>
        <p:spPr>
          <a:xfrm rot="12619218">
            <a:off x="970974" y="467450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8905D42-8005-4F6A-9AB4-2F792BB5E433}"/>
              </a:ext>
            </a:extLst>
          </p:cNvPr>
          <p:cNvSpPr/>
          <p:nvPr/>
        </p:nvSpPr>
        <p:spPr>
          <a:xfrm rot="12439691">
            <a:off x="1978446" y="18454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Right Bracket 3">
            <a:extLst>
              <a:ext uri="{FF2B5EF4-FFF2-40B4-BE49-F238E27FC236}">
                <a16:creationId xmlns="" xmlns:a16="http://schemas.microsoft.com/office/drawing/2014/main" id="{7F7CB97A-25F3-43D0-AA26-62EF28D70703}"/>
              </a:ext>
            </a:extLst>
          </p:cNvPr>
          <p:cNvSpPr/>
          <p:nvPr/>
        </p:nvSpPr>
        <p:spPr>
          <a:xfrm>
            <a:off x="2324100" y="4121152"/>
            <a:ext cx="203200" cy="1358900"/>
          </a:xfrm>
          <a:prstGeom prst="rightBracket">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0" name="Right Arrow 7">
            <a:extLst>
              <a:ext uri="{FF2B5EF4-FFF2-40B4-BE49-F238E27FC236}">
                <a16:creationId xmlns="" xmlns:a16="http://schemas.microsoft.com/office/drawing/2014/main" id="{17B6497F-96C6-467A-8F0A-476237E2D04B}"/>
              </a:ext>
            </a:extLst>
          </p:cNvPr>
          <p:cNvSpPr/>
          <p:nvPr/>
        </p:nvSpPr>
        <p:spPr>
          <a:xfrm rot="12439691">
            <a:off x="4316173" y="184547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Footer Placeholder 6"/>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1" name="Slide Number Placeholder 10"/>
          <p:cNvSpPr>
            <a:spLocks noGrp="1"/>
          </p:cNvSpPr>
          <p:nvPr>
            <p:ph type="sldNum" sz="quarter" idx="12"/>
          </p:nvPr>
        </p:nvSpPr>
        <p:spPr/>
        <p:txBody>
          <a:bodyPr/>
          <a:lstStyle/>
          <a:p>
            <a:fld id="{36AF09C5-D76C-4469-9022-20CD3FB43967}" type="slidenum">
              <a:rPr lang="en-US" smtClean="0"/>
              <a:t>23</a:t>
            </a:fld>
            <a:endParaRPr lang="en-US" dirty="0"/>
          </a:p>
        </p:txBody>
      </p:sp>
    </p:spTree>
    <p:extLst>
      <p:ext uri="{BB962C8B-B14F-4D97-AF65-F5344CB8AC3E}">
        <p14:creationId xmlns:p14="http://schemas.microsoft.com/office/powerpoint/2010/main" val="92931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D9DB7EA8-16A5-4076-A4FB-4C5769237583}"/>
              </a:ext>
            </a:extLst>
          </p:cNvPr>
          <p:cNvPicPr>
            <a:picLocks noChangeAspect="1"/>
          </p:cNvPicPr>
          <p:nvPr/>
        </p:nvPicPr>
        <p:blipFill>
          <a:blip r:embed="rId2"/>
          <a:stretch>
            <a:fillRect/>
          </a:stretch>
        </p:blipFill>
        <p:spPr>
          <a:xfrm>
            <a:off x="0" y="857250"/>
            <a:ext cx="5031685" cy="5143500"/>
          </a:xfrm>
          <a:prstGeom prst="rect">
            <a:avLst/>
          </a:prstGeom>
        </p:spPr>
      </p:pic>
      <p:sp>
        <p:nvSpPr>
          <p:cNvPr id="5" name="TextBox 4"/>
          <p:cNvSpPr txBox="1"/>
          <p:nvPr/>
        </p:nvSpPr>
        <p:spPr>
          <a:xfrm>
            <a:off x="5156200" y="1924735"/>
            <a:ext cx="3971520" cy="3139321"/>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t-Test: Two-Sample Assuming Equal Variances</a:t>
            </a:r>
            <a:r>
              <a:rPr lang="en-US" sz="1350" dirty="0">
                <a:solidFill>
                  <a:prstClr val="black"/>
                </a:solidFill>
              </a:rPr>
              <a:t> window, enter 0 (zero) </a:t>
            </a:r>
            <a:r>
              <a:rPr lang="en-US" sz="1350" dirty="0" smtClean="0">
                <a:solidFill>
                  <a:prstClr val="black"/>
                </a:solidFill>
              </a:rPr>
              <a:t>in </a:t>
            </a:r>
            <a:r>
              <a:rPr lang="en-US" sz="1350" dirty="0">
                <a:solidFill>
                  <a:prstClr val="black"/>
                </a:solidFill>
              </a:rPr>
              <a:t>the field adjacent to </a:t>
            </a:r>
            <a:r>
              <a:rPr lang="en-US" sz="1350" dirty="0">
                <a:solidFill>
                  <a:srgbClr val="0070C0"/>
                </a:solidFill>
              </a:rPr>
              <a:t>Hypothesized Mean Difference:</a:t>
            </a:r>
            <a:r>
              <a:rPr lang="en-US" sz="1350" dirty="0">
                <a:solidFill>
                  <a:prstClr val="black"/>
                </a:solidFill>
              </a:rPr>
              <a:t>, which indicates that we will test whether the difference in overall benefits satisfaction for those who attended a benefits information session compared to those who did not is statistically significantly different from zero. </a:t>
            </a:r>
          </a:p>
          <a:p>
            <a:pPr lvl="0">
              <a:defRPr/>
            </a:pPr>
            <a:endParaRPr lang="en-US" sz="750" dirty="0">
              <a:solidFill>
                <a:prstClr val="black"/>
              </a:solidFill>
            </a:endParaRPr>
          </a:p>
          <a:p>
            <a:pPr lvl="0">
              <a:defRPr/>
            </a:pPr>
            <a:r>
              <a:rPr lang="en-US" sz="1350" dirty="0">
                <a:solidFill>
                  <a:prstClr val="black"/>
                </a:solidFill>
              </a:rPr>
              <a:t>Click the bubble next to </a:t>
            </a:r>
            <a:r>
              <a:rPr lang="en-US" sz="1350" dirty="0">
                <a:solidFill>
                  <a:srgbClr val="0070C0"/>
                </a:solidFill>
              </a:rPr>
              <a:t>New Worksheet Ply</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would like, next to </a:t>
            </a:r>
            <a:r>
              <a:rPr lang="en-US" sz="1350" dirty="0">
                <a:solidFill>
                  <a:srgbClr val="0070C0"/>
                </a:solidFill>
              </a:rPr>
              <a:t>New Worksheet Ply:</a:t>
            </a:r>
            <a:r>
              <a:rPr lang="en-US" sz="1350" dirty="0">
                <a:solidFill>
                  <a:prstClr val="black"/>
                </a:solidFill>
              </a:rPr>
              <a:t>, type in what you would like to name the new sheet. Here, “t-Test” is entered in the field.</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311902" y="1070372"/>
            <a:ext cx="1898908"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22</a:t>
            </a:r>
          </a:p>
        </p:txBody>
      </p:sp>
      <p:sp>
        <p:nvSpPr>
          <p:cNvPr id="12" name="Right Arrow 7">
            <a:extLst>
              <a:ext uri="{FF2B5EF4-FFF2-40B4-BE49-F238E27FC236}">
                <a16:creationId xmlns="" xmlns:a16="http://schemas.microsoft.com/office/drawing/2014/main" id="{1616B9B3-5121-4EFB-A76F-70D2BDDAFD85}"/>
              </a:ext>
            </a:extLst>
          </p:cNvPr>
          <p:cNvSpPr/>
          <p:nvPr/>
        </p:nvSpPr>
        <p:spPr>
          <a:xfrm rot="2549070">
            <a:off x="2544139" y="189401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3" name="Right Arrow 7">
            <a:extLst>
              <a:ext uri="{FF2B5EF4-FFF2-40B4-BE49-F238E27FC236}">
                <a16:creationId xmlns="" xmlns:a16="http://schemas.microsoft.com/office/drawing/2014/main" id="{71CBFC5D-F699-48D7-825E-38A244ABCBEE}"/>
              </a:ext>
            </a:extLst>
          </p:cNvPr>
          <p:cNvSpPr/>
          <p:nvPr/>
        </p:nvSpPr>
        <p:spPr>
          <a:xfrm rot="21330941">
            <a:off x="874908" y="306948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4" name="Right Arrow 7">
            <a:extLst>
              <a:ext uri="{FF2B5EF4-FFF2-40B4-BE49-F238E27FC236}">
                <a16:creationId xmlns="" xmlns:a16="http://schemas.microsoft.com/office/drawing/2014/main" id="{1200208E-B1C1-4F46-940A-E106C1B01460}"/>
              </a:ext>
            </a:extLst>
          </p:cNvPr>
          <p:cNvSpPr/>
          <p:nvPr/>
        </p:nvSpPr>
        <p:spPr>
          <a:xfrm rot="19759472">
            <a:off x="2021440" y="324591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5" name="Right Arrow 7">
            <a:extLst>
              <a:ext uri="{FF2B5EF4-FFF2-40B4-BE49-F238E27FC236}">
                <a16:creationId xmlns="" xmlns:a16="http://schemas.microsoft.com/office/drawing/2014/main" id="{842698C9-7EBD-4EEF-A8D0-5C711E92A8F6}"/>
              </a:ext>
            </a:extLst>
          </p:cNvPr>
          <p:cNvSpPr/>
          <p:nvPr/>
        </p:nvSpPr>
        <p:spPr>
          <a:xfrm rot="1740699">
            <a:off x="3240292" y="153134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24</a:t>
            </a:fld>
            <a:endParaRPr lang="en-US" dirty="0"/>
          </a:p>
        </p:txBody>
      </p:sp>
    </p:spTree>
    <p:extLst>
      <p:ext uri="{BB962C8B-B14F-4D97-AF65-F5344CB8AC3E}">
        <p14:creationId xmlns:p14="http://schemas.microsoft.com/office/powerpoint/2010/main" val="2633756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7B476EB6-493F-4C5E-A2B0-373C6BC83268}"/>
              </a:ext>
            </a:extLst>
          </p:cNvPr>
          <p:cNvPicPr>
            <a:picLocks noChangeAspect="1"/>
          </p:cNvPicPr>
          <p:nvPr/>
        </p:nvPicPr>
        <p:blipFill>
          <a:blip r:embed="rId3"/>
          <a:stretch>
            <a:fillRect/>
          </a:stretch>
        </p:blipFill>
        <p:spPr>
          <a:xfrm>
            <a:off x="1" y="857250"/>
            <a:ext cx="5045261" cy="5143500"/>
          </a:xfrm>
          <a:prstGeom prst="rect">
            <a:avLst/>
          </a:prstGeom>
        </p:spPr>
      </p:pic>
      <p:sp>
        <p:nvSpPr>
          <p:cNvPr id="5" name="TextBox 4"/>
          <p:cNvSpPr txBox="1"/>
          <p:nvPr/>
        </p:nvSpPr>
        <p:spPr>
          <a:xfrm>
            <a:off x="5156200" y="1924735"/>
            <a:ext cx="3971520" cy="2839239"/>
          </a:xfrm>
          <a:prstGeom prst="rect">
            <a:avLst/>
          </a:prstGeom>
          <a:noFill/>
        </p:spPr>
        <p:txBody>
          <a:bodyPr wrap="square" rtlCol="0">
            <a:spAutoFit/>
          </a:bodyPr>
          <a:lstStyle/>
          <a:p>
            <a:pPr lvl="0">
              <a:defRPr/>
            </a:pPr>
            <a:r>
              <a:rPr lang="en-US" sz="1350" dirty="0">
                <a:solidFill>
                  <a:prstClr val="black"/>
                </a:solidFill>
              </a:rPr>
              <a:t>A new sheet should appear in your workbook that is named </a:t>
            </a:r>
            <a:r>
              <a:rPr lang="en-US" sz="1350" i="1" dirty="0">
                <a:solidFill>
                  <a:prstClr val="black"/>
                </a:solidFill>
              </a:rPr>
              <a:t>t</a:t>
            </a:r>
            <a:r>
              <a:rPr lang="en-US" sz="1350" dirty="0">
                <a:solidFill>
                  <a:prstClr val="black"/>
                </a:solidFill>
              </a:rPr>
              <a:t>-Test (or whatever you named the new sheet in the previous step). This sheet contains your independent-samples </a:t>
            </a:r>
            <a:r>
              <a:rPr lang="en-US" sz="1350" i="1" dirty="0" smtClean="0">
                <a:solidFill>
                  <a:prstClr val="black"/>
                </a:solidFill>
              </a:rPr>
              <a:t>t </a:t>
            </a:r>
            <a:r>
              <a:rPr lang="en-US" sz="1350" dirty="0" smtClean="0">
                <a:solidFill>
                  <a:prstClr val="black"/>
                </a:solidFill>
              </a:rPr>
              <a:t>test </a:t>
            </a:r>
            <a:r>
              <a:rPr lang="en-US" sz="1350" dirty="0">
                <a:solidFill>
                  <a:prstClr val="black"/>
                </a:solidFill>
              </a:rPr>
              <a:t>output.</a:t>
            </a:r>
          </a:p>
          <a:p>
            <a:pPr lvl="0">
              <a:defRPr/>
            </a:pPr>
            <a:endParaRPr lang="en-US" sz="750" dirty="0">
              <a:solidFill>
                <a:prstClr val="black"/>
              </a:solidFill>
            </a:endParaRPr>
          </a:p>
          <a:p>
            <a:pPr lvl="0">
              <a:defRPr/>
            </a:pPr>
            <a:r>
              <a:rPr lang="en-US" sz="1350" dirty="0">
                <a:solidFill>
                  <a:prstClr val="black"/>
                </a:solidFill>
              </a:rPr>
              <a:t>Note that the number of digits after the decimal point varies. Let’s make the number of digits after the decimal point consistent. </a:t>
            </a:r>
          </a:p>
          <a:p>
            <a:pPr lvl="0">
              <a:defRPr/>
            </a:pPr>
            <a:endParaRPr lang="en-US" sz="750" dirty="0">
              <a:solidFill>
                <a:prstClr val="black"/>
              </a:solidFill>
              <a:latin typeface="Calibri" panose="020F0502020204030204"/>
            </a:endParaRPr>
          </a:p>
          <a:p>
            <a:pPr lvl="0">
              <a:defRPr/>
            </a:pPr>
            <a:r>
              <a:rPr lang="en-US" sz="1350" dirty="0">
                <a:solidFill>
                  <a:prstClr val="black"/>
                </a:solidFill>
              </a:rPr>
              <a:t>Select all </a:t>
            </a:r>
            <a:r>
              <a:rPr lang="en-US" sz="1350" dirty="0" smtClean="0">
                <a:solidFill>
                  <a:prstClr val="black"/>
                </a:solidFill>
              </a:rPr>
              <a:t>of the </a:t>
            </a:r>
            <a:r>
              <a:rPr lang="en-US" sz="1350" dirty="0">
                <a:solidFill>
                  <a:prstClr val="black"/>
                </a:solidFill>
              </a:rPr>
              <a:t>cells in the output.</a:t>
            </a:r>
          </a:p>
          <a:p>
            <a:pPr lvl="0">
              <a:defRPr/>
            </a:pPr>
            <a:endParaRPr lang="en-US" sz="750" dirty="0">
              <a:solidFill>
                <a:prstClr val="black"/>
              </a:solidFill>
            </a:endParaRPr>
          </a:p>
          <a:p>
            <a:pPr>
              <a:defRPr/>
            </a:pPr>
            <a:r>
              <a:rPr lang="en-US" sz="1350" dirty="0">
                <a:solidFill>
                  <a:prstClr val="black"/>
                </a:solidFill>
              </a:rPr>
              <a:t>Click on the </a:t>
            </a:r>
            <a:r>
              <a:rPr lang="en-US" sz="1350" dirty="0">
                <a:solidFill>
                  <a:srgbClr val="0070C0"/>
                </a:solidFill>
              </a:rPr>
              <a:t>Home</a:t>
            </a:r>
            <a:r>
              <a:rPr lang="en-US" sz="1350" dirty="0">
                <a:solidFill>
                  <a:prstClr val="black"/>
                </a:solidFill>
              </a:rPr>
              <a:t> tab.</a:t>
            </a:r>
          </a:p>
          <a:p>
            <a:pPr>
              <a:defRPr/>
            </a:pPr>
            <a:endParaRPr lang="en-US" sz="750" dirty="0">
              <a:solidFill>
                <a:prstClr val="black"/>
              </a:solidFill>
            </a:endParaRPr>
          </a:p>
          <a:p>
            <a:pPr>
              <a:defRPr/>
            </a:pPr>
            <a:r>
              <a:rPr lang="en-US" sz="1350" dirty="0">
                <a:solidFill>
                  <a:prstClr val="black"/>
                </a:solidFill>
              </a:rPr>
              <a:t>Click the small box with the arrow in the </a:t>
            </a:r>
            <a:r>
              <a:rPr lang="en-US" sz="1350" dirty="0">
                <a:solidFill>
                  <a:srgbClr val="0070C0"/>
                </a:solidFill>
              </a:rPr>
              <a:t>Number</a:t>
            </a:r>
            <a:r>
              <a:rPr lang="en-US" sz="1350" dirty="0">
                <a:solidFill>
                  <a:prstClr val="black"/>
                </a:solidFill>
              </a:rPr>
              <a:t> section.</a:t>
            </a:r>
            <a:endParaRPr lang="en-US" sz="1350" dirty="0">
              <a:solidFill>
                <a:prstClr val="black"/>
              </a:solidFill>
              <a:latin typeface="Calibri" panose="020F0502020204030204"/>
            </a:endParaRPr>
          </a:p>
        </p:txBody>
      </p:sp>
      <p:sp>
        <p:nvSpPr>
          <p:cNvPr id="6" name="Title 1"/>
          <p:cNvSpPr txBox="1">
            <a:spLocks/>
          </p:cNvSpPr>
          <p:nvPr/>
        </p:nvSpPr>
        <p:spPr>
          <a:xfrm>
            <a:off x="6311902" y="1070372"/>
            <a:ext cx="1782616"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23</a:t>
            </a:r>
          </a:p>
        </p:txBody>
      </p:sp>
      <p:sp>
        <p:nvSpPr>
          <p:cNvPr id="8" name="Right Arrow 7">
            <a:extLst>
              <a:ext uri="{FF2B5EF4-FFF2-40B4-BE49-F238E27FC236}">
                <a16:creationId xmlns="" xmlns:a16="http://schemas.microsoft.com/office/drawing/2014/main" id="{53B1BC83-7BAE-40EB-A9C1-97A06D4C5ABA}"/>
              </a:ext>
            </a:extLst>
          </p:cNvPr>
          <p:cNvSpPr/>
          <p:nvPr/>
        </p:nvSpPr>
        <p:spPr>
          <a:xfrm rot="12735839">
            <a:off x="2906503" y="187086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Right Arrow 7">
            <a:extLst>
              <a:ext uri="{FF2B5EF4-FFF2-40B4-BE49-F238E27FC236}">
                <a16:creationId xmlns="" xmlns:a16="http://schemas.microsoft.com/office/drawing/2014/main" id="{799FC5AC-CCAE-42A4-9CB0-027C2C706E8C}"/>
              </a:ext>
            </a:extLst>
          </p:cNvPr>
          <p:cNvSpPr/>
          <p:nvPr/>
        </p:nvSpPr>
        <p:spPr>
          <a:xfrm rot="12735839">
            <a:off x="642481" y="122833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25</a:t>
            </a:fld>
            <a:endParaRPr lang="en-US" dirty="0"/>
          </a:p>
        </p:txBody>
      </p:sp>
    </p:spTree>
    <p:extLst>
      <p:ext uri="{BB962C8B-B14F-4D97-AF65-F5344CB8AC3E}">
        <p14:creationId xmlns:p14="http://schemas.microsoft.com/office/powerpoint/2010/main" val="2911425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2DDC400-6E8A-418E-A531-7669F2733F83}"/>
              </a:ext>
            </a:extLst>
          </p:cNvPr>
          <p:cNvPicPr>
            <a:picLocks noChangeAspect="1"/>
          </p:cNvPicPr>
          <p:nvPr/>
        </p:nvPicPr>
        <p:blipFill>
          <a:blip r:embed="rId2"/>
          <a:stretch>
            <a:fillRect/>
          </a:stretch>
        </p:blipFill>
        <p:spPr>
          <a:xfrm>
            <a:off x="0" y="857250"/>
            <a:ext cx="5045395" cy="5143500"/>
          </a:xfrm>
          <a:prstGeom prst="rect">
            <a:avLst/>
          </a:prstGeom>
        </p:spPr>
      </p:pic>
      <p:sp>
        <p:nvSpPr>
          <p:cNvPr id="5" name="TextBox 4"/>
          <p:cNvSpPr txBox="1"/>
          <p:nvPr/>
        </p:nvSpPr>
        <p:spPr>
          <a:xfrm>
            <a:off x="5156200" y="1924735"/>
            <a:ext cx="3971520" cy="1777410"/>
          </a:xfrm>
          <a:prstGeom prst="rect">
            <a:avLst/>
          </a:prstGeom>
          <a:noFill/>
        </p:spPr>
        <p:txBody>
          <a:bodyPr wrap="square" rtlCol="0">
            <a:spAutoFit/>
          </a:bodyPr>
          <a:lstStyle/>
          <a:p>
            <a:pPr lvl="0">
              <a:defRPr/>
            </a:pPr>
            <a:r>
              <a:rPr lang="en-US" sz="1350" dirty="0">
                <a:solidFill>
                  <a:prstClr val="black"/>
                </a:solidFill>
              </a:rPr>
              <a:t>In the </a:t>
            </a:r>
            <a:r>
              <a:rPr lang="en-US" sz="1350" dirty="0">
                <a:solidFill>
                  <a:srgbClr val="0070C0"/>
                </a:solidFill>
              </a:rPr>
              <a:t>Number</a:t>
            </a:r>
            <a:r>
              <a:rPr lang="en-US" sz="1350" dirty="0">
                <a:solidFill>
                  <a:prstClr val="black"/>
                </a:solidFill>
              </a:rPr>
              <a:t> tab of the </a:t>
            </a:r>
            <a:r>
              <a:rPr lang="en-US" sz="1350" dirty="0">
                <a:solidFill>
                  <a:srgbClr val="0070C0"/>
                </a:solidFill>
              </a:rPr>
              <a:t>Format Cells </a:t>
            </a:r>
            <a:r>
              <a:rPr lang="en-US" sz="1350" dirty="0">
                <a:solidFill>
                  <a:prstClr val="black"/>
                </a:solidFill>
              </a:rPr>
              <a:t>window, click </a:t>
            </a:r>
            <a:r>
              <a:rPr lang="en-US" sz="1350" dirty="0">
                <a:solidFill>
                  <a:srgbClr val="0070C0"/>
                </a:solidFill>
              </a:rPr>
              <a:t>Custom</a:t>
            </a:r>
            <a:r>
              <a:rPr lang="en-US" sz="1350" dirty="0">
                <a:solidFill>
                  <a:prstClr val="black"/>
                </a:solidFill>
              </a:rPr>
              <a:t> from the </a:t>
            </a:r>
            <a:r>
              <a:rPr lang="en-US" sz="1350" dirty="0">
                <a:solidFill>
                  <a:srgbClr val="0070C0"/>
                </a:solidFill>
              </a:rPr>
              <a:t>Category:</a:t>
            </a:r>
            <a:r>
              <a:rPr lang="en-US" sz="1350" dirty="0">
                <a:solidFill>
                  <a:prstClr val="black"/>
                </a:solidFill>
              </a:rPr>
              <a:t> list. </a:t>
            </a:r>
          </a:p>
          <a:p>
            <a:pPr lvl="0">
              <a:defRPr/>
            </a:pPr>
            <a:endParaRPr lang="en-US" sz="750" dirty="0">
              <a:solidFill>
                <a:prstClr val="black"/>
              </a:solidFill>
            </a:endParaRPr>
          </a:p>
          <a:p>
            <a:pPr lvl="0">
              <a:defRPr/>
            </a:pPr>
            <a:r>
              <a:rPr lang="en-US" sz="1350" dirty="0">
                <a:solidFill>
                  <a:prstClr val="black"/>
                </a:solidFill>
              </a:rPr>
              <a:t>In the field under </a:t>
            </a:r>
            <a:r>
              <a:rPr lang="en-US" sz="1350" dirty="0">
                <a:solidFill>
                  <a:srgbClr val="0070C0"/>
                </a:solidFill>
              </a:rPr>
              <a:t>Type:</a:t>
            </a:r>
            <a:r>
              <a:rPr lang="en-US" sz="1350" dirty="0">
                <a:solidFill>
                  <a:prstClr val="black"/>
                </a:solidFill>
              </a:rPr>
              <a:t>, enter the following format .000 to designate that you do not want a zero before the decimal point and only want three zeroes after the decimal point.  </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6311902" y="1070372"/>
            <a:ext cx="177222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24</a:t>
            </a:r>
          </a:p>
        </p:txBody>
      </p:sp>
      <p:sp>
        <p:nvSpPr>
          <p:cNvPr id="8" name="Right Arrow 7">
            <a:extLst>
              <a:ext uri="{FF2B5EF4-FFF2-40B4-BE49-F238E27FC236}">
                <a16:creationId xmlns="" xmlns:a16="http://schemas.microsoft.com/office/drawing/2014/main" id="{53B1BC83-7BAE-40EB-A9C1-97A06D4C5ABA}"/>
              </a:ext>
            </a:extLst>
          </p:cNvPr>
          <p:cNvSpPr/>
          <p:nvPr/>
        </p:nvSpPr>
        <p:spPr>
          <a:xfrm rot="12735839">
            <a:off x="2262778" y="2031902"/>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7" name="Right Arrow 7">
            <a:extLst>
              <a:ext uri="{FF2B5EF4-FFF2-40B4-BE49-F238E27FC236}">
                <a16:creationId xmlns="" xmlns:a16="http://schemas.microsoft.com/office/drawing/2014/main" id="{799FC5AC-CCAE-42A4-9CB0-027C2C706E8C}"/>
              </a:ext>
            </a:extLst>
          </p:cNvPr>
          <p:cNvSpPr/>
          <p:nvPr/>
        </p:nvSpPr>
        <p:spPr>
          <a:xfrm rot="20162219">
            <a:off x="553580" y="259402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D82984C-2AC4-4A7B-A837-2C4E78AE0781}"/>
              </a:ext>
            </a:extLst>
          </p:cNvPr>
          <p:cNvSpPr/>
          <p:nvPr/>
        </p:nvSpPr>
        <p:spPr>
          <a:xfrm rot="2586868">
            <a:off x="3095531" y="360543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10" name="Slide Number Placeholder 9"/>
          <p:cNvSpPr>
            <a:spLocks noGrp="1"/>
          </p:cNvSpPr>
          <p:nvPr>
            <p:ph type="sldNum" sz="quarter" idx="12"/>
          </p:nvPr>
        </p:nvSpPr>
        <p:spPr/>
        <p:txBody>
          <a:bodyPr/>
          <a:lstStyle/>
          <a:p>
            <a:fld id="{36AF09C5-D76C-4469-9022-20CD3FB43967}" type="slidenum">
              <a:rPr lang="en-US" smtClean="0"/>
              <a:t>26</a:t>
            </a:fld>
            <a:endParaRPr lang="en-US" dirty="0"/>
          </a:p>
        </p:txBody>
      </p:sp>
    </p:spTree>
    <p:extLst>
      <p:ext uri="{BB962C8B-B14F-4D97-AF65-F5344CB8AC3E}">
        <p14:creationId xmlns:p14="http://schemas.microsoft.com/office/powerpoint/2010/main" val="4017902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5051B0CD-4005-46C7-A13C-87BDF0F0AA56}"/>
              </a:ext>
            </a:extLst>
          </p:cNvPr>
          <p:cNvPicPr>
            <a:picLocks noChangeAspect="1"/>
          </p:cNvPicPr>
          <p:nvPr/>
        </p:nvPicPr>
        <p:blipFill>
          <a:blip r:embed="rId2"/>
          <a:stretch>
            <a:fillRect/>
          </a:stretch>
        </p:blipFill>
        <p:spPr>
          <a:xfrm>
            <a:off x="1" y="857250"/>
            <a:ext cx="5045261" cy="5143500"/>
          </a:xfrm>
          <a:prstGeom prst="rect">
            <a:avLst/>
          </a:prstGeom>
        </p:spPr>
      </p:pic>
      <p:sp>
        <p:nvSpPr>
          <p:cNvPr id="5" name="TextBox 4"/>
          <p:cNvSpPr txBox="1"/>
          <p:nvPr/>
        </p:nvSpPr>
        <p:spPr>
          <a:xfrm>
            <a:off x="5156200" y="1924735"/>
            <a:ext cx="3971520" cy="3023905"/>
          </a:xfrm>
          <a:prstGeom prst="rect">
            <a:avLst/>
          </a:prstGeom>
          <a:noFill/>
        </p:spPr>
        <p:txBody>
          <a:bodyPr wrap="square" rtlCol="0">
            <a:spAutoFit/>
          </a:bodyPr>
          <a:lstStyle/>
          <a:p>
            <a:pPr lvl="0">
              <a:defRPr/>
            </a:pPr>
            <a:r>
              <a:rPr lang="en-US" sz="1350" dirty="0">
                <a:solidFill>
                  <a:prstClr val="black"/>
                </a:solidFill>
              </a:rPr>
              <a:t>The default names of the two columns containing the means and other information are “Variable 1” and “Variable 2”, which are not very informative.</a:t>
            </a:r>
          </a:p>
          <a:p>
            <a:pPr lvl="0">
              <a:defRPr/>
            </a:pPr>
            <a:endParaRPr lang="en-US" sz="750" dirty="0">
              <a:solidFill>
                <a:prstClr val="black"/>
              </a:solidFill>
            </a:endParaRPr>
          </a:p>
          <a:p>
            <a:pPr lvl="0">
              <a:defRPr/>
            </a:pPr>
            <a:r>
              <a:rPr lang="en-US" sz="1350" dirty="0">
                <a:solidFill>
                  <a:prstClr val="black"/>
                </a:solidFill>
              </a:rPr>
              <a:t>Let’s replace those default names with “Attended” and “Did Not Attend”, respectively.</a:t>
            </a:r>
          </a:p>
          <a:p>
            <a:pPr lvl="0">
              <a:defRPr/>
            </a:pPr>
            <a:endParaRPr lang="en-US" sz="750" dirty="0">
              <a:solidFill>
                <a:prstClr val="black"/>
              </a:solidFill>
            </a:endParaRPr>
          </a:p>
          <a:p>
            <a:pPr lvl="0">
              <a:defRPr/>
            </a:pPr>
            <a:r>
              <a:rPr lang="en-US" sz="1350" dirty="0">
                <a:solidFill>
                  <a:prstClr val="black"/>
                </a:solidFill>
              </a:rPr>
              <a:t>Note that the mean (average) of overall benefits satisfaction for those who attended a benefits information session is 3.933 and 2.971 for those who did not attend one. Thus, our “eyeball” test tells us that descriptively the mean for those who attended a session is higher than those who did not attend a session. The next question is this: Is this a statistically significant difference in means?</a:t>
            </a:r>
          </a:p>
        </p:txBody>
      </p:sp>
      <p:sp>
        <p:nvSpPr>
          <p:cNvPr id="6" name="Title 1"/>
          <p:cNvSpPr txBox="1">
            <a:spLocks/>
          </p:cNvSpPr>
          <p:nvPr/>
        </p:nvSpPr>
        <p:spPr>
          <a:xfrm>
            <a:off x="6311902" y="1070372"/>
            <a:ext cx="186574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25</a:t>
            </a:r>
          </a:p>
        </p:txBody>
      </p:sp>
      <p:sp>
        <p:nvSpPr>
          <p:cNvPr id="8" name="Right Arrow 7">
            <a:extLst>
              <a:ext uri="{FF2B5EF4-FFF2-40B4-BE49-F238E27FC236}">
                <a16:creationId xmlns="" xmlns:a16="http://schemas.microsoft.com/office/drawing/2014/main" id="{53B1BC83-7BAE-40EB-A9C1-97A06D4C5ABA}"/>
              </a:ext>
            </a:extLst>
          </p:cNvPr>
          <p:cNvSpPr/>
          <p:nvPr/>
        </p:nvSpPr>
        <p:spPr>
          <a:xfrm rot="3417632">
            <a:off x="2028406" y="222242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1D82984C-2AC4-4A7B-A837-2C4E78AE0781}"/>
              </a:ext>
            </a:extLst>
          </p:cNvPr>
          <p:cNvSpPr/>
          <p:nvPr/>
        </p:nvSpPr>
        <p:spPr>
          <a:xfrm rot="11393168">
            <a:off x="3610861" y="278770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Arrow 7">
            <a:extLst>
              <a:ext uri="{FF2B5EF4-FFF2-40B4-BE49-F238E27FC236}">
                <a16:creationId xmlns="" xmlns:a16="http://schemas.microsoft.com/office/drawing/2014/main" id="{43ECCDBC-2C6F-4DC6-BE46-84DF5CBD5A72}"/>
              </a:ext>
            </a:extLst>
          </p:cNvPr>
          <p:cNvSpPr/>
          <p:nvPr/>
        </p:nvSpPr>
        <p:spPr>
          <a:xfrm rot="3417632">
            <a:off x="2648915" y="22224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27</a:t>
            </a:fld>
            <a:endParaRPr lang="en-US" dirty="0"/>
          </a:p>
        </p:txBody>
      </p:sp>
    </p:spTree>
    <p:extLst>
      <p:ext uri="{BB962C8B-B14F-4D97-AF65-F5344CB8AC3E}">
        <p14:creationId xmlns:p14="http://schemas.microsoft.com/office/powerpoint/2010/main" val="381262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BC775C1-6F9D-41CC-8465-8D7FAA2579E8}"/>
              </a:ext>
            </a:extLst>
          </p:cNvPr>
          <p:cNvPicPr>
            <a:picLocks noChangeAspect="1"/>
          </p:cNvPicPr>
          <p:nvPr/>
        </p:nvPicPr>
        <p:blipFill>
          <a:blip r:embed="rId2"/>
          <a:stretch>
            <a:fillRect/>
          </a:stretch>
        </p:blipFill>
        <p:spPr>
          <a:xfrm>
            <a:off x="1" y="857250"/>
            <a:ext cx="5045261" cy="5143500"/>
          </a:xfrm>
          <a:prstGeom prst="rect">
            <a:avLst/>
          </a:prstGeom>
        </p:spPr>
      </p:pic>
      <p:sp>
        <p:nvSpPr>
          <p:cNvPr id="5" name="TextBox 4"/>
          <p:cNvSpPr txBox="1"/>
          <p:nvPr/>
        </p:nvSpPr>
        <p:spPr>
          <a:xfrm>
            <a:off x="5156200" y="1924735"/>
            <a:ext cx="3971520" cy="2908489"/>
          </a:xfrm>
          <a:prstGeom prst="rect">
            <a:avLst/>
          </a:prstGeom>
          <a:noFill/>
        </p:spPr>
        <p:txBody>
          <a:bodyPr wrap="square" rtlCol="0">
            <a:spAutoFit/>
          </a:bodyPr>
          <a:lstStyle/>
          <a:p>
            <a:pPr>
              <a:defRPr/>
            </a:pPr>
            <a:r>
              <a:rPr lang="en-US" sz="1350" dirty="0">
                <a:solidFill>
                  <a:prstClr val="black"/>
                </a:solidFill>
              </a:rPr>
              <a:t>Adjacent to </a:t>
            </a:r>
            <a:r>
              <a:rPr lang="en-US" sz="1350" dirty="0">
                <a:solidFill>
                  <a:srgbClr val="0070C0"/>
                </a:solidFill>
              </a:rPr>
              <a:t>P(T&lt;=t) two-tail </a:t>
            </a:r>
            <a:r>
              <a:rPr lang="en-US" sz="1350" dirty="0">
                <a:solidFill>
                  <a:prstClr val="black"/>
                </a:solidFill>
              </a:rPr>
              <a:t>is the value .000, which is our </a:t>
            </a:r>
            <a:r>
              <a:rPr lang="en-US" sz="1350" i="1" dirty="0">
                <a:solidFill>
                  <a:prstClr val="black"/>
                </a:solidFill>
              </a:rPr>
              <a:t>p</a:t>
            </a:r>
            <a:r>
              <a:rPr lang="en-US" sz="1350" dirty="0">
                <a:solidFill>
                  <a:prstClr val="black"/>
                </a:solidFill>
              </a:rPr>
              <a:t> value (that corresponds to the </a:t>
            </a:r>
            <a:r>
              <a:rPr lang="en-US" sz="1350" i="1" dirty="0" smtClean="0">
                <a:solidFill>
                  <a:prstClr val="black"/>
                </a:solidFill>
              </a:rPr>
              <a:t>t</a:t>
            </a:r>
            <a:r>
              <a:rPr lang="en-US" sz="1350" dirty="0" smtClean="0">
                <a:solidFill>
                  <a:prstClr val="black"/>
                </a:solidFill>
              </a:rPr>
              <a:t> statistic </a:t>
            </a:r>
            <a:r>
              <a:rPr lang="en-US" sz="1350" dirty="0">
                <a:solidFill>
                  <a:prstClr val="black"/>
                </a:solidFill>
              </a:rPr>
              <a:t>[</a:t>
            </a:r>
            <a:r>
              <a:rPr lang="en-US" sz="1350" dirty="0">
                <a:solidFill>
                  <a:srgbClr val="0070C0"/>
                </a:solidFill>
              </a:rPr>
              <a:t>t Stat</a:t>
            </a:r>
            <a:r>
              <a:rPr lang="en-US" sz="1350" dirty="0">
                <a:solidFill>
                  <a:prstClr val="black"/>
                </a:solidFill>
              </a:rPr>
              <a:t>] and degrees of freedom [</a:t>
            </a:r>
            <a:r>
              <a:rPr lang="en-US" sz="1350" dirty="0">
                <a:solidFill>
                  <a:srgbClr val="0070C0"/>
                </a:solidFill>
              </a:rPr>
              <a:t>df</a:t>
            </a:r>
            <a:r>
              <a:rPr lang="en-US" sz="1350" dirty="0">
                <a:solidFill>
                  <a:prstClr val="black"/>
                </a:solidFill>
              </a:rPr>
              <a:t>] that appear earlier in the table). Because the </a:t>
            </a:r>
            <a:r>
              <a:rPr lang="en-US" sz="1350" i="1" dirty="0">
                <a:solidFill>
                  <a:prstClr val="black"/>
                </a:solidFill>
              </a:rPr>
              <a:t>p</a:t>
            </a:r>
            <a:r>
              <a:rPr lang="en-US" sz="1350" dirty="0">
                <a:solidFill>
                  <a:prstClr val="black"/>
                </a:solidFill>
              </a:rPr>
              <a:t> value is less than the conventional </a:t>
            </a:r>
            <a:r>
              <a:rPr lang="en-US" sz="1350" dirty="0" smtClean="0">
                <a:solidFill>
                  <a:prstClr val="black"/>
                </a:solidFill>
              </a:rPr>
              <a:t>two-tailed </a:t>
            </a:r>
            <a:r>
              <a:rPr lang="en-US" sz="1350" dirty="0">
                <a:solidFill>
                  <a:prstClr val="black"/>
                </a:solidFill>
              </a:rPr>
              <a:t>cutoff </a:t>
            </a:r>
            <a:r>
              <a:rPr lang="en-US" sz="1350" dirty="0" smtClean="0">
                <a:solidFill>
                  <a:prstClr val="black"/>
                </a:solidFill>
              </a:rPr>
              <a:t>(</a:t>
            </a:r>
            <a:r>
              <a:rPr lang="en-US" sz="1350" dirty="0" smtClean="0">
                <a:solidFill>
                  <a:prstClr val="black"/>
                </a:solidFill>
                <a:sym typeface="Symbol" panose="05050102010706020507" pitchFamily="18" charset="2"/>
              </a:rPr>
              <a:t></a:t>
            </a:r>
            <a:r>
              <a:rPr lang="en-US" sz="1350" dirty="0" smtClean="0">
                <a:solidFill>
                  <a:prstClr val="black"/>
                </a:solidFill>
              </a:rPr>
              <a:t> </a:t>
            </a:r>
            <a:r>
              <a:rPr lang="en-US" sz="1350" dirty="0">
                <a:solidFill>
                  <a:prstClr val="black"/>
                </a:solidFill>
              </a:rPr>
              <a:t>level) of .05, we can treat the aforementioned difference in means as statistically significant. If the </a:t>
            </a:r>
            <a:r>
              <a:rPr lang="en-US" sz="1350" i="1" dirty="0">
                <a:solidFill>
                  <a:prstClr val="black"/>
                </a:solidFill>
              </a:rPr>
              <a:t>p</a:t>
            </a:r>
            <a:r>
              <a:rPr lang="en-US" sz="1350" dirty="0">
                <a:solidFill>
                  <a:prstClr val="black"/>
                </a:solidFill>
              </a:rPr>
              <a:t> value were greater than .05, then it would be nonsignificant.</a:t>
            </a:r>
          </a:p>
          <a:p>
            <a:pPr lvl="0">
              <a:defRPr/>
            </a:pPr>
            <a:endParaRPr lang="en-US" sz="750" dirty="0">
              <a:solidFill>
                <a:prstClr val="black"/>
              </a:solidFill>
            </a:endParaRPr>
          </a:p>
          <a:p>
            <a:pPr lvl="0">
              <a:defRPr/>
            </a:pPr>
            <a:r>
              <a:rPr lang="en-US" sz="1350" dirty="0">
                <a:solidFill>
                  <a:prstClr val="black"/>
                </a:solidFill>
              </a:rPr>
              <a:t>Thus, we can conclude that employees who attended a benefits information session tended to report significantly higher overall satisfaction with the benefits offerings.</a:t>
            </a:r>
          </a:p>
        </p:txBody>
      </p:sp>
      <p:sp>
        <p:nvSpPr>
          <p:cNvPr id="6" name="Title 1"/>
          <p:cNvSpPr txBox="1">
            <a:spLocks/>
          </p:cNvSpPr>
          <p:nvPr/>
        </p:nvSpPr>
        <p:spPr>
          <a:xfrm>
            <a:off x="6311902" y="1070372"/>
            <a:ext cx="1824180"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26</a:t>
            </a:r>
          </a:p>
        </p:txBody>
      </p:sp>
      <p:sp>
        <p:nvSpPr>
          <p:cNvPr id="9" name="Right Arrow 7">
            <a:extLst>
              <a:ext uri="{FF2B5EF4-FFF2-40B4-BE49-F238E27FC236}">
                <a16:creationId xmlns="" xmlns:a16="http://schemas.microsoft.com/office/drawing/2014/main" id="{1D82984C-2AC4-4A7B-A837-2C4E78AE0781}"/>
              </a:ext>
            </a:extLst>
          </p:cNvPr>
          <p:cNvSpPr/>
          <p:nvPr/>
        </p:nvSpPr>
        <p:spPr>
          <a:xfrm rot="11393168">
            <a:off x="2853883" y="4054307"/>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28</a:t>
            </a:fld>
            <a:endParaRPr lang="en-US" dirty="0"/>
          </a:p>
        </p:txBody>
      </p:sp>
    </p:spTree>
    <p:extLst>
      <p:ext uri="{BB962C8B-B14F-4D97-AF65-F5344CB8AC3E}">
        <p14:creationId xmlns:p14="http://schemas.microsoft.com/office/powerpoint/2010/main" val="1289462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a:solidFill>
                  <a:schemeClr val="accent5">
                    <a:lumMod val="75000"/>
                  </a:schemeClr>
                </a:solidFill>
              </a:rPr>
              <a:t>Questions</a:t>
            </a:r>
          </a:p>
        </p:txBody>
      </p:sp>
      <p:sp>
        <p:nvSpPr>
          <p:cNvPr id="3" name="Content Placeholder 2"/>
          <p:cNvSpPr>
            <a:spLocks noGrp="1"/>
          </p:cNvSpPr>
          <p:nvPr>
            <p:ph idx="1"/>
          </p:nvPr>
        </p:nvSpPr>
        <p:spPr>
          <a:xfrm>
            <a:off x="266700" y="2101847"/>
            <a:ext cx="8629650" cy="3962400"/>
          </a:xfrm>
        </p:spPr>
        <p:txBody>
          <a:bodyPr>
            <a:normAutofit fontScale="62500" lnSpcReduction="20000"/>
          </a:bodyPr>
          <a:lstStyle/>
          <a:p>
            <a:pPr marL="0" indent="0">
              <a:buNone/>
            </a:pPr>
            <a:r>
              <a:rPr lang="en-US" dirty="0"/>
              <a:t>You just learned how to evaluate employee perceptions of benefits offerings using simple linear regression and independent-samples </a:t>
            </a:r>
            <a:r>
              <a:rPr lang="en-US" i="1" dirty="0" smtClean="0"/>
              <a:t>t</a:t>
            </a:r>
            <a:r>
              <a:rPr lang="en-US" dirty="0"/>
              <a:t> </a:t>
            </a:r>
            <a:r>
              <a:rPr lang="en-US" dirty="0" smtClean="0"/>
              <a:t>test</a:t>
            </a:r>
            <a:r>
              <a:rPr lang="en-US" dirty="0"/>
              <a:t>. Now, imagine that you work for a different organization that has administered a similar survey to employees. Using data found in the “Practice” sheet of the Excel workbook, do and respond to the following:</a:t>
            </a:r>
          </a:p>
          <a:p>
            <a:pPr marL="0" indent="0">
              <a:buNone/>
            </a:pPr>
            <a:endParaRPr lang="en-US" sz="825" dirty="0"/>
          </a:p>
          <a:p>
            <a:pPr marL="385763" indent="-385763">
              <a:buAutoNum type="arabicPeriod"/>
            </a:pPr>
            <a:r>
              <a:rPr lang="en-US" dirty="0"/>
              <a:t>Run a simple linear regression analysis in which you specify overall benefits satisfaction as the predictor variable and turnover intentions as the outcome variable. What did you find?</a:t>
            </a:r>
          </a:p>
          <a:p>
            <a:pPr marL="385763" indent="-385763">
              <a:buAutoNum type="arabicPeriod"/>
            </a:pPr>
            <a:r>
              <a:rPr lang="en-US" dirty="0"/>
              <a:t>Run an independent-samples </a:t>
            </a:r>
            <a:r>
              <a:rPr lang="en-US" i="1" dirty="0" smtClean="0"/>
              <a:t>t </a:t>
            </a:r>
            <a:r>
              <a:rPr lang="en-US" dirty="0" smtClean="0"/>
              <a:t>test </a:t>
            </a:r>
            <a:r>
              <a:rPr lang="en-US" dirty="0"/>
              <a:t>in which you compare the means of overall benefits satisfaction for those employees who attended a benefits information session with those who did not. What did you find?</a:t>
            </a:r>
          </a:p>
          <a:p>
            <a:pPr marL="385763" indent="-385763">
              <a:buAutoNum type="arabicPeriod"/>
            </a:pPr>
            <a:r>
              <a:rPr lang="en-US" dirty="0"/>
              <a:t>Based on these analyses, what is your overall impression of the organization’s current benefits offerings and employees’ perceptions of them?</a:t>
            </a:r>
          </a:p>
        </p:txBody>
      </p:sp>
      <p:sp>
        <p:nvSpPr>
          <p:cNvPr id="5" name="Footer Placeholder 4"/>
          <p:cNvSpPr>
            <a:spLocks noGrp="1"/>
          </p:cNvSpPr>
          <p:nvPr>
            <p:ph type="ftr" sz="quarter" idx="10"/>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6" name="Slide Number Placeholder 5"/>
          <p:cNvSpPr>
            <a:spLocks noGrp="1"/>
          </p:cNvSpPr>
          <p:nvPr>
            <p:ph type="sldNum" sz="quarter" idx="11"/>
          </p:nvPr>
        </p:nvSpPr>
        <p:spPr/>
        <p:txBody>
          <a:bodyPr/>
          <a:lstStyle/>
          <a:p>
            <a:fld id="{36AF09C5-D76C-4469-9022-20CD3FB43967}" type="slidenum">
              <a:rPr lang="en-US" smtClean="0"/>
              <a:t>29</a:t>
            </a:fld>
            <a:endParaRPr lang="en-US" dirty="0"/>
          </a:p>
        </p:txBody>
      </p:sp>
    </p:spTree>
    <p:extLst>
      <p:ext uri="{BB962C8B-B14F-4D97-AF65-F5344CB8AC3E}">
        <p14:creationId xmlns:p14="http://schemas.microsoft.com/office/powerpoint/2010/main" val="13827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70400" y="1924735"/>
            <a:ext cx="4657320" cy="3139321"/>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Open the Excel workbook titled “Chapter </a:t>
            </a:r>
            <a:r>
              <a:rPr lang="en-US" sz="1350" dirty="0" smtClean="0">
                <a:solidFill>
                  <a:prstClr val="black"/>
                </a:solidFill>
                <a:latin typeface="Calibri" panose="020F0502020204030204"/>
              </a:rPr>
              <a:t>13--Excel </a:t>
            </a:r>
            <a:r>
              <a:rPr lang="en-US" sz="1350" dirty="0">
                <a:solidFill>
                  <a:prstClr val="black"/>
                </a:solidFill>
                <a:latin typeface="Calibri" panose="020F0502020204030204"/>
              </a:rPr>
              <a:t>Extension.xlsx”.</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sheet called Tutorial. You will use the data contained in this sheet to learn how to run a simple linear regression analysis and an independent-samples </a:t>
            </a:r>
            <a:r>
              <a:rPr lang="en-US" sz="1350" i="1" dirty="0" smtClean="0">
                <a:solidFill>
                  <a:prstClr val="black"/>
                </a:solidFill>
                <a:latin typeface="Calibri" panose="020F0502020204030204"/>
              </a:rPr>
              <a:t>t </a:t>
            </a:r>
            <a:r>
              <a:rPr lang="en-US" sz="1350" dirty="0" smtClean="0">
                <a:solidFill>
                  <a:prstClr val="black"/>
                </a:solidFill>
                <a:latin typeface="Calibri" panose="020F0502020204030204"/>
              </a:rPr>
              <a:t>test</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the sheet includes three fields/columns/variables:</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Overall Benefits Satisfaction</a:t>
            </a:r>
            <a:r>
              <a:rPr lang="en-US" sz="1350" dirty="0">
                <a:solidFill>
                  <a:prstClr val="black"/>
                </a:solidFill>
                <a:latin typeface="Calibri" panose="020F0502020204030204"/>
              </a:rPr>
              <a:t> (1 = </a:t>
            </a:r>
            <a:r>
              <a:rPr lang="en-US" sz="1350" i="1" dirty="0">
                <a:solidFill>
                  <a:prstClr val="black"/>
                </a:solidFill>
                <a:latin typeface="Calibri" panose="020F0502020204030204"/>
              </a:rPr>
              <a:t>low satisfaction</a:t>
            </a:r>
            <a:r>
              <a:rPr lang="en-US" sz="1350" dirty="0">
                <a:solidFill>
                  <a:prstClr val="black"/>
                </a:solidFill>
                <a:latin typeface="Calibri" panose="020F0502020204030204"/>
              </a:rPr>
              <a:t>, 5 = </a:t>
            </a:r>
            <a:r>
              <a:rPr lang="en-US" sz="1350" i="1" dirty="0">
                <a:solidFill>
                  <a:prstClr val="black"/>
                </a:solidFill>
                <a:latin typeface="Calibri" panose="020F0502020204030204"/>
              </a:rPr>
              <a:t>high satisfaction</a:t>
            </a:r>
            <a:r>
              <a:rPr lang="en-US" sz="1350" dirty="0">
                <a:solidFill>
                  <a:prstClr val="black"/>
                </a:solidFill>
                <a:latin typeface="Calibri" panose="020F0502020204030204"/>
              </a:rPr>
              <a:t>)</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Turnover Intentions </a:t>
            </a:r>
            <a:r>
              <a:rPr lang="en-US" sz="1350" dirty="0">
                <a:solidFill>
                  <a:prstClr val="black"/>
                </a:solidFill>
                <a:latin typeface="Calibri" panose="020F0502020204030204"/>
              </a:rPr>
              <a:t>(1 = </a:t>
            </a:r>
            <a:r>
              <a:rPr lang="en-US" sz="1350" i="1" dirty="0">
                <a:solidFill>
                  <a:prstClr val="black"/>
                </a:solidFill>
                <a:latin typeface="Calibri" panose="020F0502020204030204"/>
              </a:rPr>
              <a:t>low intentions to quit</a:t>
            </a:r>
            <a:r>
              <a:rPr lang="en-US" sz="1350" dirty="0">
                <a:solidFill>
                  <a:prstClr val="black"/>
                </a:solidFill>
                <a:latin typeface="Calibri" panose="020F0502020204030204"/>
              </a:rPr>
              <a:t>, 5 = </a:t>
            </a:r>
            <a:r>
              <a:rPr lang="en-US" sz="1350" i="1" dirty="0">
                <a:solidFill>
                  <a:prstClr val="black"/>
                </a:solidFill>
                <a:latin typeface="Calibri" panose="020F0502020204030204"/>
              </a:rPr>
              <a:t>high intentions to quit</a:t>
            </a:r>
            <a:r>
              <a:rPr lang="en-US" sz="1350" dirty="0">
                <a:solidFill>
                  <a:prstClr val="black"/>
                </a:solidFill>
                <a:latin typeface="Calibri" panose="020F0502020204030204"/>
              </a:rPr>
              <a:t>)</a:t>
            </a:r>
          </a:p>
          <a:p>
            <a:pPr marL="600075" lvl="1" indent="-257175" defTabSz="685800">
              <a:buFont typeface="Arial" panose="020B0604020202020204" pitchFamily="34" charset="0"/>
              <a:buChar char="•"/>
              <a:defRPr/>
            </a:pPr>
            <a:r>
              <a:rPr lang="en-US" sz="1350" b="1" dirty="0">
                <a:solidFill>
                  <a:prstClr val="black"/>
                </a:solidFill>
                <a:latin typeface="Calibri" panose="020F0502020204030204"/>
              </a:rPr>
              <a:t>Attended a Benefits Information Session</a:t>
            </a:r>
            <a:r>
              <a:rPr lang="en-US" sz="1350" dirty="0">
                <a:solidFill>
                  <a:prstClr val="black"/>
                </a:solidFill>
                <a:latin typeface="Calibri" panose="020F0502020204030204"/>
              </a:rPr>
              <a:t> (Yes = attended session, No = did not attend session)</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Note that there are 20 survey respondents in this sample.</a:t>
            </a:r>
          </a:p>
        </p:txBody>
      </p:sp>
      <p:sp>
        <p:nvSpPr>
          <p:cNvPr id="6" name="Title 1"/>
          <p:cNvSpPr txBox="1">
            <a:spLocks/>
          </p:cNvSpPr>
          <p:nvPr/>
        </p:nvSpPr>
        <p:spPr>
          <a:xfrm>
            <a:off x="5954463" y="1070372"/>
            <a:ext cx="1578945"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1</a:t>
            </a:r>
          </a:p>
        </p:txBody>
      </p:sp>
      <p:pic>
        <p:nvPicPr>
          <p:cNvPr id="2" name="Picture 1">
            <a:extLst>
              <a:ext uri="{FF2B5EF4-FFF2-40B4-BE49-F238E27FC236}">
                <a16:creationId xmlns="" xmlns:a16="http://schemas.microsoft.com/office/drawing/2014/main" id="{B0630735-1361-415A-9E3F-380FF8587E12}"/>
              </a:ext>
            </a:extLst>
          </p:cNvPr>
          <p:cNvPicPr>
            <a:picLocks noChangeAspect="1"/>
          </p:cNvPicPr>
          <p:nvPr/>
        </p:nvPicPr>
        <p:blipFill>
          <a:blip r:embed="rId2"/>
          <a:stretch>
            <a:fillRect/>
          </a:stretch>
        </p:blipFill>
        <p:spPr>
          <a:xfrm>
            <a:off x="0" y="857250"/>
            <a:ext cx="4413727" cy="5143500"/>
          </a:xfrm>
          <a:prstGeom prst="rect">
            <a:avLst/>
          </a:prstGeom>
        </p:spPr>
      </p:pic>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3</a:t>
            </a:fld>
            <a:endParaRPr lang="en-US" dirty="0"/>
          </a:p>
        </p:txBody>
      </p:sp>
    </p:spTree>
    <p:extLst>
      <p:ext uri="{BB962C8B-B14F-4D97-AF65-F5344CB8AC3E}">
        <p14:creationId xmlns:p14="http://schemas.microsoft.com/office/powerpoint/2010/main" val="166047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ABED9FC8-EE98-4EDC-A4F9-6D8259635D4E}"/>
              </a:ext>
            </a:extLst>
          </p:cNvPr>
          <p:cNvPicPr>
            <a:picLocks noChangeAspect="1"/>
          </p:cNvPicPr>
          <p:nvPr/>
        </p:nvPicPr>
        <p:blipFill>
          <a:blip r:embed="rId2"/>
          <a:stretch>
            <a:fillRect/>
          </a:stretch>
        </p:blipFill>
        <p:spPr>
          <a:xfrm>
            <a:off x="0" y="857250"/>
            <a:ext cx="4413727" cy="5143500"/>
          </a:xfrm>
          <a:prstGeom prst="rect">
            <a:avLst/>
          </a:prstGeom>
        </p:spPr>
      </p:pic>
      <p:sp>
        <p:nvSpPr>
          <p:cNvPr id="5" name="TextBox 4"/>
          <p:cNvSpPr txBox="1"/>
          <p:nvPr/>
        </p:nvSpPr>
        <p:spPr>
          <a:xfrm>
            <a:off x="4470400" y="1924735"/>
            <a:ext cx="4657320" cy="83099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If you haven’t already, be sure to add in the </a:t>
            </a:r>
            <a:r>
              <a:rPr lang="en-US" sz="1350" dirty="0">
                <a:solidFill>
                  <a:srgbClr val="0070C0"/>
                </a:solidFill>
                <a:latin typeface="Calibri" panose="020F0502020204030204"/>
              </a:rPr>
              <a:t>Analysis ToolPak </a:t>
            </a:r>
            <a:r>
              <a:rPr lang="en-US" sz="1350" dirty="0">
                <a:solidFill>
                  <a:prstClr val="black"/>
                </a:solidFill>
                <a:latin typeface="Calibri" panose="020F0502020204030204"/>
              </a:rPr>
              <a:t>feature in Excel, which requires the following steps.</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First, click on the </a:t>
            </a:r>
            <a:r>
              <a:rPr lang="en-US" sz="1350" dirty="0">
                <a:solidFill>
                  <a:srgbClr val="0070C0"/>
                </a:solidFill>
                <a:latin typeface="Calibri" panose="020F0502020204030204"/>
              </a:rPr>
              <a:t>File</a:t>
            </a:r>
            <a:r>
              <a:rPr lang="en-US" sz="1350" dirty="0">
                <a:solidFill>
                  <a:prstClr val="black"/>
                </a:solidFill>
                <a:latin typeface="Calibri" panose="020F0502020204030204"/>
              </a:rPr>
              <a:t> tab.</a:t>
            </a:r>
          </a:p>
        </p:txBody>
      </p:sp>
      <p:sp>
        <p:nvSpPr>
          <p:cNvPr id="6" name="Title 1"/>
          <p:cNvSpPr txBox="1">
            <a:spLocks/>
          </p:cNvSpPr>
          <p:nvPr/>
        </p:nvSpPr>
        <p:spPr>
          <a:xfrm>
            <a:off x="5954464" y="1070372"/>
            <a:ext cx="156855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2</a:t>
            </a:r>
          </a:p>
        </p:txBody>
      </p:sp>
      <p:sp>
        <p:nvSpPr>
          <p:cNvPr id="7" name="Right Arrow 7">
            <a:extLst>
              <a:ext uri="{FF2B5EF4-FFF2-40B4-BE49-F238E27FC236}">
                <a16:creationId xmlns="" xmlns:a16="http://schemas.microsoft.com/office/drawing/2014/main" id="{22F2DBF5-78D0-4758-BF3C-18AE2976FFEE}"/>
              </a:ext>
            </a:extLst>
          </p:cNvPr>
          <p:cNvSpPr/>
          <p:nvPr/>
        </p:nvSpPr>
        <p:spPr>
          <a:xfrm rot="13099204">
            <a:off x="193378" y="121077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3" name="Footer Placeholder 2"/>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4" name="Slide Number Placeholder 3"/>
          <p:cNvSpPr>
            <a:spLocks noGrp="1"/>
          </p:cNvSpPr>
          <p:nvPr>
            <p:ph type="sldNum" sz="quarter" idx="12"/>
          </p:nvPr>
        </p:nvSpPr>
        <p:spPr/>
        <p:txBody>
          <a:bodyPr/>
          <a:lstStyle/>
          <a:p>
            <a:fld id="{36AF09C5-D76C-4469-9022-20CD3FB43967}" type="slidenum">
              <a:rPr lang="en-US" smtClean="0"/>
              <a:t>4</a:t>
            </a:fld>
            <a:endParaRPr lang="en-US" dirty="0"/>
          </a:p>
        </p:txBody>
      </p:sp>
    </p:spTree>
    <p:extLst>
      <p:ext uri="{BB962C8B-B14F-4D97-AF65-F5344CB8AC3E}">
        <p14:creationId xmlns:p14="http://schemas.microsoft.com/office/powerpoint/2010/main" val="2171090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12AB73A-52A6-4598-9DBD-3D8D3448337E}"/>
              </a:ext>
            </a:extLst>
          </p:cNvPr>
          <p:cNvPicPr>
            <a:picLocks noChangeAspect="1"/>
          </p:cNvPicPr>
          <p:nvPr/>
        </p:nvPicPr>
        <p:blipFill>
          <a:blip r:embed="rId2"/>
          <a:stretch>
            <a:fillRect/>
          </a:stretch>
        </p:blipFill>
        <p:spPr>
          <a:xfrm>
            <a:off x="0" y="857250"/>
            <a:ext cx="4413727" cy="5143500"/>
          </a:xfrm>
          <a:prstGeom prst="rect">
            <a:avLst/>
          </a:prstGeom>
        </p:spPr>
      </p:pic>
      <p:sp>
        <p:nvSpPr>
          <p:cNvPr id="5" name="TextBox 4"/>
          <p:cNvSpPr txBox="1"/>
          <p:nvPr/>
        </p:nvSpPr>
        <p:spPr>
          <a:xfrm>
            <a:off x="4470400" y="1924735"/>
            <a:ext cx="4657320" cy="300082"/>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Select </a:t>
            </a:r>
            <a:r>
              <a:rPr lang="en-US" sz="1350" dirty="0">
                <a:solidFill>
                  <a:srgbClr val="0070C0"/>
                </a:solidFill>
                <a:latin typeface="Calibri" panose="020F0502020204030204"/>
              </a:rPr>
              <a:t>Options</a:t>
            </a:r>
            <a:r>
              <a:rPr lang="en-US" sz="1350" dirty="0">
                <a:solidFill>
                  <a:prstClr val="black"/>
                </a:solidFill>
                <a:latin typeface="Calibri" panose="020F0502020204030204"/>
              </a:rPr>
              <a:t>.</a:t>
            </a:r>
          </a:p>
        </p:txBody>
      </p:sp>
      <p:sp>
        <p:nvSpPr>
          <p:cNvPr id="6" name="Title 1"/>
          <p:cNvSpPr txBox="1">
            <a:spLocks/>
          </p:cNvSpPr>
          <p:nvPr/>
        </p:nvSpPr>
        <p:spPr>
          <a:xfrm>
            <a:off x="5954463" y="1070372"/>
            <a:ext cx="152699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3</a:t>
            </a:r>
          </a:p>
        </p:txBody>
      </p:sp>
      <p:sp>
        <p:nvSpPr>
          <p:cNvPr id="7" name="Right Arrow 7">
            <a:extLst>
              <a:ext uri="{FF2B5EF4-FFF2-40B4-BE49-F238E27FC236}">
                <a16:creationId xmlns="" xmlns:a16="http://schemas.microsoft.com/office/drawing/2014/main" id="{742A016D-6EF3-4097-96F1-119C355769E6}"/>
              </a:ext>
            </a:extLst>
          </p:cNvPr>
          <p:cNvSpPr/>
          <p:nvPr/>
        </p:nvSpPr>
        <p:spPr>
          <a:xfrm rot="8836228">
            <a:off x="489961" y="509656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8" name="Slide Number Placeholder 7"/>
          <p:cNvSpPr>
            <a:spLocks noGrp="1"/>
          </p:cNvSpPr>
          <p:nvPr>
            <p:ph type="sldNum" sz="quarter" idx="12"/>
          </p:nvPr>
        </p:nvSpPr>
        <p:spPr/>
        <p:txBody>
          <a:bodyPr/>
          <a:lstStyle/>
          <a:p>
            <a:fld id="{36AF09C5-D76C-4469-9022-20CD3FB43967}" type="slidenum">
              <a:rPr lang="en-US" smtClean="0"/>
              <a:t>5</a:t>
            </a:fld>
            <a:endParaRPr lang="en-US" dirty="0"/>
          </a:p>
        </p:txBody>
      </p:sp>
    </p:spTree>
    <p:extLst>
      <p:ext uri="{BB962C8B-B14F-4D97-AF65-F5344CB8AC3E}">
        <p14:creationId xmlns:p14="http://schemas.microsoft.com/office/powerpoint/2010/main" val="1849760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B290F16-48A2-415C-B100-5A7366A58206}"/>
              </a:ext>
            </a:extLst>
          </p:cNvPr>
          <p:cNvPicPr>
            <a:picLocks noChangeAspect="1"/>
          </p:cNvPicPr>
          <p:nvPr/>
        </p:nvPicPr>
        <p:blipFill>
          <a:blip r:embed="rId2"/>
          <a:stretch>
            <a:fillRect/>
          </a:stretch>
        </p:blipFill>
        <p:spPr>
          <a:xfrm>
            <a:off x="3581" y="1793082"/>
            <a:ext cx="4493419" cy="4207669"/>
          </a:xfrm>
          <a:prstGeom prst="rect">
            <a:avLst/>
          </a:prstGeom>
        </p:spPr>
      </p:pic>
      <p:sp>
        <p:nvSpPr>
          <p:cNvPr id="5" name="TextBox 4"/>
          <p:cNvSpPr txBox="1"/>
          <p:nvPr/>
        </p:nvSpPr>
        <p:spPr>
          <a:xfrm>
            <a:off x="4572000" y="1924735"/>
            <a:ext cx="4555720" cy="2192908"/>
          </a:xfrm>
          <a:prstGeom prst="rect">
            <a:avLst/>
          </a:prstGeom>
          <a:noFill/>
        </p:spPr>
        <p:txBody>
          <a:bodyPr wrap="square" rtlCol="0">
            <a:spAutoFit/>
          </a:bodyPr>
          <a:lstStyle/>
          <a:p>
            <a:pPr lvl="0">
              <a:defRPr/>
            </a:pPr>
            <a:r>
              <a:rPr lang="en-US" sz="1350" dirty="0">
                <a:solidFill>
                  <a:prstClr val="black"/>
                </a:solidFill>
              </a:rPr>
              <a:t>When the </a:t>
            </a:r>
            <a:r>
              <a:rPr lang="en-US" sz="1350" dirty="0">
                <a:solidFill>
                  <a:srgbClr val="0070C0"/>
                </a:solidFill>
              </a:rPr>
              <a:t>Excel Options </a:t>
            </a:r>
            <a:r>
              <a:rPr lang="en-US" sz="1350" dirty="0">
                <a:solidFill>
                  <a:prstClr val="black"/>
                </a:solidFill>
              </a:rPr>
              <a:t>window opens, select the </a:t>
            </a:r>
            <a:r>
              <a:rPr lang="en-US" sz="1350" dirty="0">
                <a:solidFill>
                  <a:srgbClr val="0070C0"/>
                </a:solidFill>
              </a:rPr>
              <a:t>Add-Ins</a:t>
            </a:r>
            <a:r>
              <a:rPr lang="en-US" sz="1350" dirty="0">
                <a:solidFill>
                  <a:prstClr val="black"/>
                </a:solidFill>
              </a:rPr>
              <a:t> tab on the left, and then select the </a:t>
            </a:r>
            <a:r>
              <a:rPr lang="en-US" sz="1350" dirty="0">
                <a:solidFill>
                  <a:srgbClr val="0070C0"/>
                </a:solidFill>
              </a:rPr>
              <a:t>Analysis ToolPak </a:t>
            </a:r>
            <a:r>
              <a:rPr lang="en-US" sz="1350" dirty="0">
                <a:solidFill>
                  <a:prstClr val="black"/>
                </a:solidFill>
              </a:rPr>
              <a:t>in the </a:t>
            </a:r>
            <a:r>
              <a:rPr lang="en-US" sz="1350" dirty="0">
                <a:solidFill>
                  <a:srgbClr val="0070C0"/>
                </a:solidFill>
              </a:rPr>
              <a:t>Excel</a:t>
            </a:r>
            <a:r>
              <a:rPr lang="en-US" sz="1350" dirty="0">
                <a:solidFill>
                  <a:prstClr val="black"/>
                </a:solidFill>
              </a:rPr>
              <a:t> </a:t>
            </a:r>
            <a:r>
              <a:rPr lang="en-US" sz="1350" dirty="0">
                <a:solidFill>
                  <a:srgbClr val="0070C0"/>
                </a:solidFill>
              </a:rPr>
              <a:t>Add-Ins </a:t>
            </a:r>
            <a:r>
              <a:rPr lang="en-US" sz="1350" dirty="0">
                <a:solidFill>
                  <a:prstClr val="black"/>
                </a:solidFill>
              </a:rPr>
              <a:t>list, which appears next </a:t>
            </a:r>
            <a:r>
              <a:rPr lang="en-US" sz="1350" dirty="0" smtClean="0">
                <a:solidFill>
                  <a:prstClr val="black"/>
                </a:solidFill>
              </a:rPr>
              <a:t>to </a:t>
            </a:r>
            <a:r>
              <a:rPr lang="en-US" sz="1350" dirty="0" smtClean="0">
                <a:solidFill>
                  <a:srgbClr val="0070C0"/>
                </a:solidFill>
              </a:rPr>
              <a:t>Manage</a:t>
            </a:r>
            <a:r>
              <a:rPr lang="en-US" sz="1350" dirty="0" smtClean="0">
                <a:solidFill>
                  <a:prstClr val="black"/>
                </a:solidFill>
              </a:rPr>
              <a:t> </a:t>
            </a:r>
            <a:r>
              <a:rPr lang="en-US" sz="1350" dirty="0">
                <a:solidFill>
                  <a:prstClr val="black"/>
                </a:solidFill>
              </a:rPr>
              <a:t>at the bottom of the window, and click </a:t>
            </a:r>
            <a:r>
              <a:rPr lang="en-US" sz="1350" dirty="0">
                <a:solidFill>
                  <a:srgbClr val="0070C0"/>
                </a:solidFill>
              </a:rPr>
              <a:t>Go…</a:t>
            </a:r>
            <a:r>
              <a:rPr lang="en-US" sz="1350" dirty="0">
                <a:solidFill>
                  <a:prstClr val="black"/>
                </a:solidFill>
              </a:rPr>
              <a:t>. A window will open, and simply check the box next to </a:t>
            </a:r>
            <a:r>
              <a:rPr lang="en-US" sz="1350" dirty="0">
                <a:solidFill>
                  <a:srgbClr val="0070C0"/>
                </a:solidFill>
              </a:rPr>
              <a:t>Analysis ToolPak</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If you already have the Analysis ToolPak application activated, it will appear in the </a:t>
            </a:r>
            <a:r>
              <a:rPr lang="en-US" sz="1350" dirty="0">
                <a:solidFill>
                  <a:srgbClr val="0070C0"/>
                </a:solidFill>
              </a:rPr>
              <a:t>Active Application Add-ins </a:t>
            </a:r>
            <a:r>
              <a:rPr lang="en-US" sz="1350" dirty="0">
                <a:solidFill>
                  <a:prstClr val="black"/>
                </a:solidFill>
              </a:rPr>
              <a:t>list, as shown in the image.</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6724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4</a:t>
            </a:r>
          </a:p>
        </p:txBody>
      </p:sp>
      <p:sp>
        <p:nvSpPr>
          <p:cNvPr id="8" name="Right Arrow 7">
            <a:extLst>
              <a:ext uri="{FF2B5EF4-FFF2-40B4-BE49-F238E27FC236}">
                <a16:creationId xmlns="" xmlns:a16="http://schemas.microsoft.com/office/drawing/2014/main" id="{67710E39-3021-4AE1-8D38-D69FAD3C5DB5}"/>
              </a:ext>
            </a:extLst>
          </p:cNvPr>
          <p:cNvSpPr/>
          <p:nvPr/>
        </p:nvSpPr>
        <p:spPr>
          <a:xfrm rot="8836228">
            <a:off x="477260" y="349693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9" name="Right Arrow 7">
            <a:extLst>
              <a:ext uri="{FF2B5EF4-FFF2-40B4-BE49-F238E27FC236}">
                <a16:creationId xmlns="" xmlns:a16="http://schemas.microsoft.com/office/drawing/2014/main" id="{B3AF9FC7-3D37-457D-AE03-47CD9C299A78}"/>
              </a:ext>
            </a:extLst>
          </p:cNvPr>
          <p:cNvSpPr/>
          <p:nvPr/>
        </p:nvSpPr>
        <p:spPr>
          <a:xfrm rot="7284053">
            <a:off x="2163179" y="5002983"/>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0" name="Right Arrow 7">
            <a:extLst>
              <a:ext uri="{FF2B5EF4-FFF2-40B4-BE49-F238E27FC236}">
                <a16:creationId xmlns="" xmlns:a16="http://schemas.microsoft.com/office/drawing/2014/main" id="{E34C7682-01F6-4361-847C-12BFE7E53B1D}"/>
              </a:ext>
            </a:extLst>
          </p:cNvPr>
          <p:cNvSpPr/>
          <p:nvPr/>
        </p:nvSpPr>
        <p:spPr>
          <a:xfrm rot="7762941">
            <a:off x="3620097" y="536497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11" name="Right Arrow 9">
            <a:extLst>
              <a:ext uri="{FF2B5EF4-FFF2-40B4-BE49-F238E27FC236}">
                <a16:creationId xmlns="" xmlns:a16="http://schemas.microsoft.com/office/drawing/2014/main" id="{DE319A31-FBB8-4FB1-A692-351A6C16CBA8}"/>
              </a:ext>
            </a:extLst>
          </p:cNvPr>
          <p:cNvSpPr/>
          <p:nvPr/>
        </p:nvSpPr>
        <p:spPr>
          <a:xfrm rot="7284053">
            <a:off x="2965271" y="5024724"/>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6</a:t>
            </a:fld>
            <a:endParaRPr lang="en-US" dirty="0"/>
          </a:p>
        </p:txBody>
      </p:sp>
    </p:spTree>
    <p:extLst>
      <p:ext uri="{BB962C8B-B14F-4D97-AF65-F5344CB8AC3E}">
        <p14:creationId xmlns:p14="http://schemas.microsoft.com/office/powerpoint/2010/main" val="1185864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6126250-1195-4360-825D-A55DA86FB218}"/>
              </a:ext>
            </a:extLst>
          </p:cNvPr>
          <p:cNvPicPr>
            <a:picLocks noChangeAspect="1"/>
          </p:cNvPicPr>
          <p:nvPr/>
        </p:nvPicPr>
        <p:blipFill>
          <a:blip r:embed="rId2"/>
          <a:stretch>
            <a:fillRect/>
          </a:stretch>
        </p:blipFill>
        <p:spPr>
          <a:xfrm>
            <a:off x="0" y="857250"/>
            <a:ext cx="4413727" cy="5143500"/>
          </a:xfrm>
          <a:prstGeom prst="rect">
            <a:avLst/>
          </a:prstGeom>
        </p:spPr>
      </p:pic>
      <p:sp>
        <p:nvSpPr>
          <p:cNvPr id="5" name="TextBox 4"/>
          <p:cNvSpPr txBox="1"/>
          <p:nvPr/>
        </p:nvSpPr>
        <p:spPr>
          <a:xfrm>
            <a:off x="4470400" y="1924735"/>
            <a:ext cx="4657320" cy="623248"/>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Click on the </a:t>
            </a:r>
            <a:r>
              <a:rPr lang="en-US" sz="1350" dirty="0">
                <a:solidFill>
                  <a:srgbClr val="0070C0"/>
                </a:solidFill>
                <a:latin typeface="Calibri" panose="020F0502020204030204"/>
              </a:rPr>
              <a:t>Data</a:t>
            </a:r>
            <a:r>
              <a:rPr lang="en-US" sz="1350" dirty="0">
                <a:solidFill>
                  <a:prstClr val="black"/>
                </a:solidFill>
                <a:latin typeface="Calibri" panose="020F0502020204030204"/>
              </a:rPr>
              <a:t> tab.</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on the </a:t>
            </a:r>
            <a:r>
              <a:rPr lang="en-US" sz="1350" dirty="0">
                <a:solidFill>
                  <a:srgbClr val="0070C0"/>
                </a:solidFill>
                <a:latin typeface="Calibri" panose="020F0502020204030204"/>
              </a:rPr>
              <a:t>Data Analysis </a:t>
            </a:r>
            <a:r>
              <a:rPr lang="en-US" sz="1350" dirty="0">
                <a:solidFill>
                  <a:prstClr val="black"/>
                </a:solidFill>
                <a:latin typeface="Calibri" panose="020F0502020204030204"/>
              </a:rPr>
              <a:t>button.</a:t>
            </a:r>
          </a:p>
        </p:txBody>
      </p:sp>
      <p:sp>
        <p:nvSpPr>
          <p:cNvPr id="6" name="Title 1"/>
          <p:cNvSpPr txBox="1">
            <a:spLocks/>
          </p:cNvSpPr>
          <p:nvPr/>
        </p:nvSpPr>
        <p:spPr>
          <a:xfrm>
            <a:off x="5954464" y="1070372"/>
            <a:ext cx="1568554"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5</a:t>
            </a:r>
          </a:p>
        </p:txBody>
      </p:sp>
      <p:sp>
        <p:nvSpPr>
          <p:cNvPr id="7" name="Right Arrow 7">
            <a:extLst>
              <a:ext uri="{FF2B5EF4-FFF2-40B4-BE49-F238E27FC236}">
                <a16:creationId xmlns="" xmlns:a16="http://schemas.microsoft.com/office/drawing/2014/main" id="{742A016D-6EF3-4097-96F1-119C355769E6}"/>
              </a:ext>
            </a:extLst>
          </p:cNvPr>
          <p:cNvSpPr/>
          <p:nvPr/>
        </p:nvSpPr>
        <p:spPr>
          <a:xfrm rot="20725204">
            <a:off x="1139644" y="104592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C9ED649E-B03B-4007-9169-B89CE59DA8E7}"/>
              </a:ext>
            </a:extLst>
          </p:cNvPr>
          <p:cNvSpPr/>
          <p:nvPr/>
        </p:nvSpPr>
        <p:spPr>
          <a:xfrm rot="17713660">
            <a:off x="2597045" y="158122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7</a:t>
            </a:fld>
            <a:endParaRPr lang="en-US" dirty="0"/>
          </a:p>
        </p:txBody>
      </p:sp>
    </p:spTree>
    <p:extLst>
      <p:ext uri="{BB962C8B-B14F-4D97-AF65-F5344CB8AC3E}">
        <p14:creationId xmlns:p14="http://schemas.microsoft.com/office/powerpoint/2010/main" val="1182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2D5EF31E-D592-46C9-B651-6B6397EE9ED4}"/>
              </a:ext>
            </a:extLst>
          </p:cNvPr>
          <p:cNvPicPr>
            <a:picLocks noChangeAspect="1"/>
          </p:cNvPicPr>
          <p:nvPr/>
        </p:nvPicPr>
        <p:blipFill>
          <a:blip r:embed="rId2"/>
          <a:stretch>
            <a:fillRect/>
          </a:stretch>
        </p:blipFill>
        <p:spPr>
          <a:xfrm>
            <a:off x="0" y="857250"/>
            <a:ext cx="4408715" cy="5143500"/>
          </a:xfrm>
          <a:prstGeom prst="rect">
            <a:avLst/>
          </a:prstGeom>
        </p:spPr>
      </p:pic>
      <p:sp>
        <p:nvSpPr>
          <p:cNvPr id="5" name="TextBox 4"/>
          <p:cNvSpPr txBox="1"/>
          <p:nvPr/>
        </p:nvSpPr>
        <p:spPr>
          <a:xfrm>
            <a:off x="4470400" y="1924735"/>
            <a:ext cx="4657320" cy="1569660"/>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Let’s begin by specifying a simple linear regression model in which we regress Turnover Intentions on Overall Benefits Satisfaction.</a:t>
            </a:r>
          </a:p>
          <a:p>
            <a:pPr defTabSz="685800">
              <a:defRPr/>
            </a:pPr>
            <a:endParaRPr lang="en-US" sz="750" dirty="0">
              <a:solidFill>
                <a:prstClr val="black"/>
              </a:solidFill>
              <a:latin typeface="Calibri" panose="020F0502020204030204"/>
            </a:endParaRPr>
          </a:p>
          <a:p>
            <a:pPr lvl="0">
              <a:defRPr/>
            </a:pPr>
            <a:r>
              <a:rPr lang="en-US" sz="1350" dirty="0">
                <a:solidFill>
                  <a:prstClr val="black"/>
                </a:solidFill>
              </a:rPr>
              <a:t>To specify our simple linear regression model, in the </a:t>
            </a:r>
            <a:r>
              <a:rPr lang="en-US" sz="1350" dirty="0">
                <a:solidFill>
                  <a:srgbClr val="0070C0"/>
                </a:solidFill>
              </a:rPr>
              <a:t>Data Analysis </a:t>
            </a:r>
            <a:r>
              <a:rPr lang="en-US" sz="1350" dirty="0">
                <a:solidFill>
                  <a:prstClr val="black"/>
                </a:solidFill>
              </a:rPr>
              <a:t>window, select </a:t>
            </a:r>
            <a:r>
              <a:rPr lang="en-US" sz="1350" dirty="0">
                <a:solidFill>
                  <a:srgbClr val="0070C0"/>
                </a:solidFill>
              </a:rPr>
              <a:t>Regression</a:t>
            </a:r>
            <a:r>
              <a:rPr lang="en-US" sz="1350" dirty="0">
                <a:solidFill>
                  <a:prstClr val="black"/>
                </a:solidFill>
              </a:rPr>
              <a:t>.</a:t>
            </a:r>
          </a:p>
          <a:p>
            <a:pPr lvl="0">
              <a:defRPr/>
            </a:pPr>
            <a:endParaRPr lang="en-US" sz="750" dirty="0">
              <a:solidFill>
                <a:prstClr val="black"/>
              </a:solidFill>
            </a:endParaRPr>
          </a:p>
          <a:p>
            <a:pPr lvl="0">
              <a:defRPr/>
            </a:pPr>
            <a:r>
              <a:rPr lang="en-US" sz="1350" dirty="0">
                <a:solidFill>
                  <a:prstClr val="black"/>
                </a:solidFill>
              </a:rPr>
              <a:t>Click </a:t>
            </a:r>
            <a:r>
              <a:rPr lang="en-US" sz="1350" dirty="0">
                <a:solidFill>
                  <a:srgbClr val="0070C0"/>
                </a:solidFill>
              </a:rPr>
              <a:t>OK</a:t>
            </a:r>
            <a:r>
              <a:rPr lang="en-US" sz="1350" dirty="0">
                <a:solidFill>
                  <a:prstClr val="black"/>
                </a:solidFill>
              </a:rPr>
              <a:t>.</a:t>
            </a:r>
          </a:p>
        </p:txBody>
      </p:sp>
      <p:sp>
        <p:nvSpPr>
          <p:cNvPr id="6" name="Title 1"/>
          <p:cNvSpPr txBox="1">
            <a:spLocks/>
          </p:cNvSpPr>
          <p:nvPr/>
        </p:nvSpPr>
        <p:spPr>
          <a:xfrm>
            <a:off x="5954463" y="1070372"/>
            <a:ext cx="1786763"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6</a:t>
            </a:r>
          </a:p>
        </p:txBody>
      </p:sp>
      <p:sp>
        <p:nvSpPr>
          <p:cNvPr id="7" name="Right Arrow 7">
            <a:extLst>
              <a:ext uri="{FF2B5EF4-FFF2-40B4-BE49-F238E27FC236}">
                <a16:creationId xmlns="" xmlns:a16="http://schemas.microsoft.com/office/drawing/2014/main" id="{742A016D-6EF3-4097-96F1-119C355769E6}"/>
              </a:ext>
            </a:extLst>
          </p:cNvPr>
          <p:cNvSpPr/>
          <p:nvPr/>
        </p:nvSpPr>
        <p:spPr>
          <a:xfrm rot="10375279">
            <a:off x="4080277" y="120128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8" name="Right Arrow 7">
            <a:extLst>
              <a:ext uri="{FF2B5EF4-FFF2-40B4-BE49-F238E27FC236}">
                <a16:creationId xmlns="" xmlns:a16="http://schemas.microsoft.com/office/drawing/2014/main" id="{C9ED649E-B03B-4007-9169-B89CE59DA8E7}"/>
              </a:ext>
            </a:extLst>
          </p:cNvPr>
          <p:cNvSpPr/>
          <p:nvPr/>
        </p:nvSpPr>
        <p:spPr>
          <a:xfrm rot="17713660">
            <a:off x="1143607" y="2187656"/>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Calibri" panose="020F0502020204030204"/>
            </a:endParaRP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9" name="Slide Number Placeholder 8"/>
          <p:cNvSpPr>
            <a:spLocks noGrp="1"/>
          </p:cNvSpPr>
          <p:nvPr>
            <p:ph type="sldNum" sz="quarter" idx="12"/>
          </p:nvPr>
        </p:nvSpPr>
        <p:spPr/>
        <p:txBody>
          <a:bodyPr/>
          <a:lstStyle/>
          <a:p>
            <a:fld id="{36AF09C5-D76C-4469-9022-20CD3FB43967}" type="slidenum">
              <a:rPr lang="en-US" smtClean="0"/>
              <a:t>8</a:t>
            </a:fld>
            <a:endParaRPr lang="en-US" dirty="0"/>
          </a:p>
        </p:txBody>
      </p:sp>
    </p:spTree>
    <p:extLst>
      <p:ext uri="{BB962C8B-B14F-4D97-AF65-F5344CB8AC3E}">
        <p14:creationId xmlns:p14="http://schemas.microsoft.com/office/powerpoint/2010/main" val="129145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E4161C08-528E-44AB-9093-FF493AF11938}"/>
              </a:ext>
            </a:extLst>
          </p:cNvPr>
          <p:cNvPicPr>
            <a:picLocks noChangeAspect="1"/>
          </p:cNvPicPr>
          <p:nvPr/>
        </p:nvPicPr>
        <p:blipFill>
          <a:blip r:embed="rId2"/>
          <a:stretch>
            <a:fillRect/>
          </a:stretch>
        </p:blipFill>
        <p:spPr>
          <a:xfrm>
            <a:off x="3581" y="857250"/>
            <a:ext cx="4407713" cy="5143500"/>
          </a:xfrm>
          <a:prstGeom prst="rect">
            <a:avLst/>
          </a:prstGeom>
        </p:spPr>
      </p:pic>
      <p:sp>
        <p:nvSpPr>
          <p:cNvPr id="5" name="TextBox 4"/>
          <p:cNvSpPr txBox="1"/>
          <p:nvPr/>
        </p:nvSpPr>
        <p:spPr>
          <a:xfrm>
            <a:off x="4470400" y="1924735"/>
            <a:ext cx="4657320" cy="3254737"/>
          </a:xfrm>
          <a:prstGeom prst="rect">
            <a:avLst/>
          </a:prstGeom>
          <a:noFill/>
        </p:spPr>
        <p:txBody>
          <a:bodyPr wrap="square" rtlCol="0">
            <a:spAutoFit/>
          </a:bodyPr>
          <a:lstStyle/>
          <a:p>
            <a:pPr defTabSz="685800">
              <a:defRPr/>
            </a:pPr>
            <a:r>
              <a:rPr lang="en-US" sz="1350" dirty="0">
                <a:solidFill>
                  <a:prstClr val="black"/>
                </a:solidFill>
                <a:latin typeface="Calibri" panose="020F0502020204030204"/>
              </a:rPr>
              <a:t>When the </a:t>
            </a:r>
            <a:r>
              <a:rPr lang="en-US" sz="1350" dirty="0">
                <a:solidFill>
                  <a:srgbClr val="0070C0"/>
                </a:solidFill>
                <a:latin typeface="Calibri" panose="020F0502020204030204"/>
              </a:rPr>
              <a:t>Regression</a:t>
            </a:r>
            <a:r>
              <a:rPr lang="en-US" sz="1350" dirty="0">
                <a:solidFill>
                  <a:prstClr val="black"/>
                </a:solidFill>
                <a:latin typeface="Calibri" panose="020F0502020204030204"/>
              </a:rPr>
              <a:t> window opens, in the field next to </a:t>
            </a:r>
            <a:r>
              <a:rPr lang="en-US" sz="1350" dirty="0">
                <a:solidFill>
                  <a:srgbClr val="0070C0"/>
                </a:solidFill>
                <a:latin typeface="Calibri" panose="020F0502020204030204"/>
              </a:rPr>
              <a:t>Input Y Range:</a:t>
            </a:r>
            <a:r>
              <a:rPr lang="en-US" sz="1350" dirty="0">
                <a:solidFill>
                  <a:prstClr val="black"/>
                </a:solidFill>
                <a:latin typeface="Calibri" panose="020F0502020204030204"/>
              </a:rPr>
              <a:t> enter the range of cells that contains our outcome variable (Turnover Intentions) and associated values, including the variable labels. Next, in the field next to </a:t>
            </a:r>
            <a:r>
              <a:rPr lang="en-US" sz="1350" dirty="0">
                <a:solidFill>
                  <a:srgbClr val="0070C0"/>
                </a:solidFill>
                <a:latin typeface="Calibri" panose="020F0502020204030204"/>
              </a:rPr>
              <a:t>Input X Range:</a:t>
            </a:r>
            <a:r>
              <a:rPr lang="en-US" sz="1350" dirty="0">
                <a:solidFill>
                  <a:prstClr val="black"/>
                </a:solidFill>
                <a:latin typeface="Calibri" panose="020F0502020204030204"/>
              </a:rPr>
              <a:t> enter the range of cells that contains our predictor variable (Overall Benefits Satisfaction) and associated values, including the variable labels.</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Check the box next to </a:t>
            </a:r>
            <a:r>
              <a:rPr lang="en-US" sz="1350" dirty="0">
                <a:solidFill>
                  <a:srgbClr val="0070C0"/>
                </a:solidFill>
                <a:latin typeface="Calibri" panose="020F0502020204030204"/>
              </a:rPr>
              <a:t>Labels</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the bubble next to </a:t>
            </a:r>
            <a:r>
              <a:rPr lang="en-US" sz="1350" dirty="0">
                <a:solidFill>
                  <a:srgbClr val="0070C0"/>
                </a:solidFill>
                <a:latin typeface="Calibri" panose="020F0502020204030204"/>
              </a:rPr>
              <a:t>New Worksheet Ply</a:t>
            </a:r>
            <a:r>
              <a:rPr lang="en-US" sz="1350" dirty="0">
                <a:solidFill>
                  <a:prstClr val="black"/>
                </a:solidFill>
                <a:latin typeface="Calibri" panose="020F0502020204030204"/>
              </a:rPr>
              <a:t>.</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If you would like, next to </a:t>
            </a:r>
            <a:r>
              <a:rPr lang="en-US" sz="1350" dirty="0">
                <a:solidFill>
                  <a:srgbClr val="0070C0"/>
                </a:solidFill>
                <a:latin typeface="Calibri" panose="020F0502020204030204"/>
              </a:rPr>
              <a:t>New Worksheet Ply:</a:t>
            </a:r>
            <a:r>
              <a:rPr lang="en-US" sz="1350" dirty="0">
                <a:solidFill>
                  <a:prstClr val="black"/>
                </a:solidFill>
                <a:latin typeface="Calibri" panose="020F0502020204030204"/>
              </a:rPr>
              <a:t>, type in what you would like to name the new sheet. Here, “Regression” is entered in the field.</a:t>
            </a:r>
          </a:p>
          <a:p>
            <a:pPr defTabSz="685800">
              <a:defRPr/>
            </a:pPr>
            <a:endParaRPr lang="en-US" sz="750" dirty="0">
              <a:solidFill>
                <a:prstClr val="black"/>
              </a:solidFill>
              <a:latin typeface="Calibri" panose="020F0502020204030204"/>
            </a:endParaRPr>
          </a:p>
          <a:p>
            <a:pPr defTabSz="685800">
              <a:defRPr/>
            </a:pPr>
            <a:r>
              <a:rPr lang="en-US" sz="1350" dirty="0">
                <a:solidFill>
                  <a:prstClr val="black"/>
                </a:solidFill>
                <a:latin typeface="Calibri" panose="020F0502020204030204"/>
              </a:rPr>
              <a:t>Click </a:t>
            </a:r>
            <a:r>
              <a:rPr lang="en-US" sz="1350" dirty="0">
                <a:solidFill>
                  <a:srgbClr val="0070C0"/>
                </a:solidFill>
                <a:latin typeface="Calibri" panose="020F0502020204030204"/>
              </a:rPr>
              <a:t>OK</a:t>
            </a:r>
            <a:r>
              <a:rPr lang="en-US" sz="1350" dirty="0">
                <a:solidFill>
                  <a:prstClr val="black"/>
                </a:solidFill>
                <a:latin typeface="Calibri" panose="020F0502020204030204"/>
              </a:rPr>
              <a:t>.</a:t>
            </a:r>
          </a:p>
        </p:txBody>
      </p:sp>
      <p:sp>
        <p:nvSpPr>
          <p:cNvPr id="6" name="Title 1"/>
          <p:cNvSpPr txBox="1">
            <a:spLocks/>
          </p:cNvSpPr>
          <p:nvPr/>
        </p:nvSpPr>
        <p:spPr>
          <a:xfrm>
            <a:off x="5842000" y="1070372"/>
            <a:ext cx="1574801" cy="994172"/>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3600" dirty="0">
                <a:solidFill>
                  <a:schemeClr val="accent5">
                    <a:lumMod val="75000"/>
                  </a:schemeClr>
                </a:solidFill>
              </a:rPr>
              <a:t>Step 7</a:t>
            </a:r>
          </a:p>
        </p:txBody>
      </p:sp>
      <p:sp>
        <p:nvSpPr>
          <p:cNvPr id="8" name="Right Arrow 7">
            <a:extLst>
              <a:ext uri="{FF2B5EF4-FFF2-40B4-BE49-F238E27FC236}">
                <a16:creationId xmlns="" xmlns:a16="http://schemas.microsoft.com/office/drawing/2014/main" id="{139DC3BC-FAD6-439D-A865-4EEDC475884C}"/>
              </a:ext>
            </a:extLst>
          </p:cNvPr>
          <p:cNvSpPr/>
          <p:nvPr/>
        </p:nvSpPr>
        <p:spPr>
          <a:xfrm rot="1779707">
            <a:off x="1848155" y="221363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5</a:t>
            </a:r>
          </a:p>
        </p:txBody>
      </p:sp>
      <p:sp>
        <p:nvSpPr>
          <p:cNvPr id="11" name="Right Arrow 7">
            <a:extLst>
              <a:ext uri="{FF2B5EF4-FFF2-40B4-BE49-F238E27FC236}">
                <a16:creationId xmlns="" xmlns:a16="http://schemas.microsoft.com/office/drawing/2014/main" id="{BD7C1A5D-CCB1-4127-80D1-8B1002F55F96}"/>
              </a:ext>
            </a:extLst>
          </p:cNvPr>
          <p:cNvSpPr/>
          <p:nvPr/>
        </p:nvSpPr>
        <p:spPr>
          <a:xfrm rot="2549070">
            <a:off x="1934808" y="1085588"/>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1</a:t>
            </a:r>
          </a:p>
        </p:txBody>
      </p:sp>
      <p:sp>
        <p:nvSpPr>
          <p:cNvPr id="12" name="Right Arrow 7">
            <a:extLst>
              <a:ext uri="{FF2B5EF4-FFF2-40B4-BE49-F238E27FC236}">
                <a16:creationId xmlns="" xmlns:a16="http://schemas.microsoft.com/office/drawing/2014/main" id="{8A2289EB-05A6-4EB0-80A3-5634AA7C2289}"/>
              </a:ext>
            </a:extLst>
          </p:cNvPr>
          <p:cNvSpPr/>
          <p:nvPr/>
        </p:nvSpPr>
        <p:spPr>
          <a:xfrm rot="21330941">
            <a:off x="1794404" y="1630915"/>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2</a:t>
            </a:r>
          </a:p>
        </p:txBody>
      </p:sp>
      <p:sp>
        <p:nvSpPr>
          <p:cNvPr id="13" name="Right Arrow 7">
            <a:extLst>
              <a:ext uri="{FF2B5EF4-FFF2-40B4-BE49-F238E27FC236}">
                <a16:creationId xmlns="" xmlns:a16="http://schemas.microsoft.com/office/drawing/2014/main" id="{0E001709-E79E-49F4-ADC9-313C5E0BFB0F}"/>
              </a:ext>
            </a:extLst>
          </p:cNvPr>
          <p:cNvSpPr/>
          <p:nvPr/>
        </p:nvSpPr>
        <p:spPr>
          <a:xfrm>
            <a:off x="703741" y="1799169"/>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3</a:t>
            </a:r>
          </a:p>
        </p:txBody>
      </p:sp>
      <p:sp>
        <p:nvSpPr>
          <p:cNvPr id="14" name="Right Arrow 7">
            <a:extLst>
              <a:ext uri="{FF2B5EF4-FFF2-40B4-BE49-F238E27FC236}">
                <a16:creationId xmlns="" xmlns:a16="http://schemas.microsoft.com/office/drawing/2014/main" id="{FDE2DB59-661D-4C5A-B4F0-121DBD4FD8F8}"/>
              </a:ext>
            </a:extLst>
          </p:cNvPr>
          <p:cNvSpPr/>
          <p:nvPr/>
        </p:nvSpPr>
        <p:spPr>
          <a:xfrm rot="18936561">
            <a:off x="777970" y="2695990"/>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4</a:t>
            </a:r>
          </a:p>
        </p:txBody>
      </p:sp>
      <p:sp>
        <p:nvSpPr>
          <p:cNvPr id="15" name="Right Arrow 7">
            <a:extLst>
              <a:ext uri="{FF2B5EF4-FFF2-40B4-BE49-F238E27FC236}">
                <a16:creationId xmlns="" xmlns:a16="http://schemas.microsoft.com/office/drawing/2014/main" id="{EBE88508-A003-40A4-8F3F-023C79657749}"/>
              </a:ext>
            </a:extLst>
          </p:cNvPr>
          <p:cNvSpPr/>
          <p:nvPr/>
        </p:nvSpPr>
        <p:spPr>
          <a:xfrm rot="19330265">
            <a:off x="3061334" y="1489801"/>
            <a:ext cx="718562" cy="438150"/>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dirty="0">
                <a:solidFill>
                  <a:prstClr val="white"/>
                </a:solidFill>
                <a:latin typeface="Calibri" panose="020F0502020204030204"/>
              </a:rPr>
              <a:t>6</a:t>
            </a:r>
          </a:p>
        </p:txBody>
      </p:sp>
      <p:sp>
        <p:nvSpPr>
          <p:cNvPr id="4" name="Footer Placeholder 3"/>
          <p:cNvSpPr>
            <a:spLocks noGrp="1"/>
          </p:cNvSpPr>
          <p:nvPr>
            <p:ph type="ftr" sz="quarter" idx="11"/>
          </p:nvPr>
        </p:nvSpPr>
        <p:spPr/>
        <p:txBody>
          <a:bodyPr/>
          <a:lstStyle/>
          <a:p>
            <a:r>
              <a:rPr lang="en-US" dirty="0" smtClean="0"/>
              <a:t>Bauer, </a:t>
            </a:r>
            <a:r>
              <a:rPr lang="en-US" i="1" dirty="0" smtClean="0"/>
              <a:t>Fundamentals of Human Resource Management, 1e. © </a:t>
            </a:r>
            <a:r>
              <a:rPr lang="en-US" dirty="0" smtClean="0"/>
              <a:t>SAGE Publishing, 2021</a:t>
            </a:r>
            <a:endParaRPr lang="en-US" dirty="0"/>
          </a:p>
        </p:txBody>
      </p:sp>
      <p:sp>
        <p:nvSpPr>
          <p:cNvPr id="7" name="Slide Number Placeholder 6"/>
          <p:cNvSpPr>
            <a:spLocks noGrp="1"/>
          </p:cNvSpPr>
          <p:nvPr>
            <p:ph type="sldNum" sz="quarter" idx="12"/>
          </p:nvPr>
        </p:nvSpPr>
        <p:spPr/>
        <p:txBody>
          <a:bodyPr/>
          <a:lstStyle/>
          <a:p>
            <a:fld id="{36AF09C5-D76C-4469-9022-20CD3FB43967}" type="slidenum">
              <a:rPr lang="en-US" smtClean="0"/>
              <a:t>9</a:t>
            </a:fld>
            <a:endParaRPr lang="en-US" dirty="0"/>
          </a:p>
        </p:txBody>
      </p:sp>
    </p:spTree>
    <p:extLst>
      <p:ext uri="{BB962C8B-B14F-4D97-AF65-F5344CB8AC3E}">
        <p14:creationId xmlns:p14="http://schemas.microsoft.com/office/powerpoint/2010/main" val="3409465500"/>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FC5AD160-03EC-4592-ABE5-0F14BDE6028B}" vid="{22DC304E-35E8-44D8-A4EB-A891A666CE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1991</TotalTime>
  <Words>2577</Words>
  <Application>Microsoft Office PowerPoint</Application>
  <PresentationFormat>On-screen Show (4:3)</PresentationFormat>
  <Paragraphs>226</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Symbol</vt:lpstr>
      <vt:lpstr>Theme1</vt:lpstr>
      <vt:lpstr>Chapter 12 Excel Extension: Now You Try!</vt:lpstr>
      <vt:lpstr>Background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Caughlin</dc:creator>
  <cp:lastModifiedBy>Kanimozhi Madhanakumar</cp:lastModifiedBy>
  <cp:revision>297</cp:revision>
  <dcterms:created xsi:type="dcterms:W3CDTF">2017-03-18T00:25:05Z</dcterms:created>
  <dcterms:modified xsi:type="dcterms:W3CDTF">2019-12-03T08:22:02Z</dcterms:modified>
</cp:coreProperties>
</file>