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5" r:id="rId2"/>
    <p:sldId id="282" r:id="rId3"/>
    <p:sldId id="257" r:id="rId4"/>
    <p:sldId id="398" r:id="rId5"/>
    <p:sldId id="399" r:id="rId6"/>
    <p:sldId id="402" r:id="rId7"/>
    <p:sldId id="401" r:id="rId8"/>
    <p:sldId id="403" r:id="rId9"/>
    <p:sldId id="404" r:id="rId10"/>
    <p:sldId id="405" r:id="rId11"/>
    <p:sldId id="406" r:id="rId12"/>
    <p:sldId id="407" r:id="rId13"/>
    <p:sldId id="408" r:id="rId14"/>
    <p:sldId id="409" r:id="rId15"/>
    <p:sldId id="410" r:id="rId16"/>
    <p:sldId id="287" r:id="rId17"/>
    <p:sldId id="41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23" autoAdjust="0"/>
    <p:restoredTop sz="94660"/>
  </p:normalViewPr>
  <p:slideViewPr>
    <p:cSldViewPr snapToGrid="0">
      <p:cViewPr varScale="1">
        <p:scale>
          <a:sx n="115" d="100"/>
          <a:sy n="115" d="100"/>
        </p:scale>
        <p:origin x="18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99BF2-7C1B-46B5-B122-759470E7DAE1}" type="datetimeFigureOut">
              <a:rPr lang="en-US" smtClean="0"/>
              <a:t>2/20/2019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E5F28-8A92-4974-9A3D-D2536DB950D9}" type="slidenum">
              <a:rPr lang="en-US" smtClean="0"/>
              <a:t>‹#›</a:t>
            </a:fld>
            <a:endParaRPr lang="en-US"/>
          </a:p>
        </p:txBody>
      </p:sp>
    </p:spTree>
    <p:extLst>
      <p:ext uri="{BB962C8B-B14F-4D97-AF65-F5344CB8AC3E}">
        <p14:creationId xmlns:p14="http://schemas.microsoft.com/office/powerpoint/2010/main" val="130283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FCE0B9-E53C-4B16-A79C-12C63ABC1759}"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4868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3CC64-C3C2-4FF6-BF5F-9FABA98462CB}"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427634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25039F-369C-42BB-A2AB-2F8CFC18807E}"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92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D415C-67BE-4354-A30C-BFBEA1E7B610}"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86638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95E061-3570-4334-A602-3B1845A1678D}" type="datetime1">
              <a:rPr lang="en-US" smtClean="0"/>
              <a:t>2/20/2019</a:t>
            </a:fld>
            <a:endParaRPr lang="en-US"/>
          </a:p>
        </p:txBody>
      </p:sp>
      <p:sp>
        <p:nvSpPr>
          <p:cNvPr id="5" name="Footer Placeholder 4"/>
          <p:cNvSpPr>
            <a:spLocks noGrp="1"/>
          </p:cNvSpPr>
          <p:nvPr>
            <p:ph type="ftr" sz="quarter" idx="11"/>
          </p:nvPr>
        </p:nvSpPr>
        <p:spPr/>
        <p:txBody>
          <a:bodyPr/>
          <a:lstStyle/>
          <a:p>
            <a:r>
              <a:rPr lang="en-US" smtClean="0"/>
              <a:t>Bauer, Human Resource Management, First Edition. SAGE Publishing, 2020.</a:t>
            </a:r>
            <a:endParaRPr lang="en-US"/>
          </a:p>
        </p:txBody>
      </p:sp>
      <p:sp>
        <p:nvSpPr>
          <p:cNvPr id="6" name="Slide Number Placeholder 5"/>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221344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28778F-D40E-4D62-A358-EC4ED4621E83}"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113427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D604E0-3FA0-4973-AB41-00CFFD5C937E}" type="datetime1">
              <a:rPr lang="en-US" smtClean="0"/>
              <a:t>2/20/2019</a:t>
            </a:fld>
            <a:endParaRPr lang="en-US"/>
          </a:p>
        </p:txBody>
      </p:sp>
      <p:sp>
        <p:nvSpPr>
          <p:cNvPr id="8" name="Footer Placeholder 7"/>
          <p:cNvSpPr>
            <a:spLocks noGrp="1"/>
          </p:cNvSpPr>
          <p:nvPr>
            <p:ph type="ftr" sz="quarter" idx="11"/>
          </p:nvPr>
        </p:nvSpPr>
        <p:spPr/>
        <p:txBody>
          <a:bodyPr/>
          <a:lstStyle/>
          <a:p>
            <a:r>
              <a:rPr lang="en-US" smtClean="0"/>
              <a:t>Bauer, Human Resource Management, First Edition. SAGE Publishing, 2020.</a:t>
            </a:r>
            <a:endParaRPr lang="en-US"/>
          </a:p>
        </p:txBody>
      </p:sp>
      <p:sp>
        <p:nvSpPr>
          <p:cNvPr id="9" name="Slide Number Placeholder 8"/>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64405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C5922F-D5E3-43B7-8D57-D67AFEEF3DBC}" type="datetime1">
              <a:rPr lang="en-US" smtClean="0"/>
              <a:t>2/20/2019</a:t>
            </a:fld>
            <a:endParaRPr lang="en-US"/>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
        <p:nvSpPr>
          <p:cNvPr id="5" name="Slide Number Placeholder 4"/>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01721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D7069-930F-409D-9A7A-DF2EE9405E6C}" type="datetime1">
              <a:rPr lang="en-US" smtClean="0"/>
              <a:t>2/20/2019</a:t>
            </a:fld>
            <a:endParaRPr lang="en-US"/>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78750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5D4B20-E05D-4877-84CD-46F7629EFC63}"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3517049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8D6EAD-B009-4A51-8366-31B22F29EC17}" type="datetime1">
              <a:rPr lang="en-US" smtClean="0"/>
              <a:t>2/20/2019</a:t>
            </a:fld>
            <a:endParaRPr lang="en-US"/>
          </a:p>
        </p:txBody>
      </p:sp>
      <p:sp>
        <p:nvSpPr>
          <p:cNvPr id="6" name="Footer Placeholder 5"/>
          <p:cNvSpPr>
            <a:spLocks noGrp="1"/>
          </p:cNvSpPr>
          <p:nvPr>
            <p:ph type="ftr" sz="quarter" idx="11"/>
          </p:nvPr>
        </p:nvSpPr>
        <p:spPr/>
        <p:txBody>
          <a:bodyPr/>
          <a:lstStyle/>
          <a:p>
            <a:r>
              <a:rPr lang="en-US" smtClean="0"/>
              <a:t>Bauer, Human Resource Management, First Edition. SAGE Publishing, 2020.</a:t>
            </a:r>
            <a:endParaRPr lang="en-US"/>
          </a:p>
        </p:txBody>
      </p:sp>
      <p:sp>
        <p:nvSpPr>
          <p:cNvPr id="7" name="Slide Number Placeholder 6"/>
          <p:cNvSpPr>
            <a:spLocks noGrp="1"/>
          </p:cNvSpPr>
          <p:nvPr>
            <p:ph type="sldNum" sz="quarter" idx="12"/>
          </p:nvPr>
        </p:nvSpPr>
        <p:spPr/>
        <p:txBody>
          <a:bodyPr/>
          <a:lstStyle/>
          <a:p>
            <a:fld id="{36AF09C5-D76C-4469-9022-20CD3FB43967}" type="slidenum">
              <a:rPr lang="en-US" smtClean="0"/>
              <a:t>‹#›</a:t>
            </a:fld>
            <a:endParaRPr lang="en-US"/>
          </a:p>
        </p:txBody>
      </p:sp>
    </p:spTree>
    <p:extLst>
      <p:ext uri="{BB962C8B-B14F-4D97-AF65-F5344CB8AC3E}">
        <p14:creationId xmlns:p14="http://schemas.microsoft.com/office/powerpoint/2010/main" val="209240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FE9A2-C5B0-4110-8DA9-071BAA731554}" type="datetime1">
              <a:rPr lang="en-US" smtClean="0"/>
              <a:t>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Bauer, Human Resource Management, First Edition. SAGE Publishing,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F09C5-D76C-4469-9022-20CD3FB43967}" type="slidenum">
              <a:rPr lang="en-US" smtClean="0"/>
              <a:t>‹#›</a:t>
            </a:fld>
            <a:endParaRPr lang="en-US"/>
          </a:p>
        </p:txBody>
      </p:sp>
    </p:spTree>
    <p:extLst>
      <p:ext uri="{BB962C8B-B14F-4D97-AF65-F5344CB8AC3E}">
        <p14:creationId xmlns:p14="http://schemas.microsoft.com/office/powerpoint/2010/main" val="322536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960563"/>
            <a:ext cx="11569700" cy="2387600"/>
          </a:xfrm>
        </p:spPr>
        <p:txBody>
          <a:bodyPr>
            <a:normAutofit/>
          </a:bodyPr>
          <a:lstStyle/>
          <a:p>
            <a:r>
              <a:rPr lang="en-US" b="1" dirty="0">
                <a:latin typeface="+mn-lt"/>
              </a:rPr>
              <a:t>Chapter 12</a:t>
            </a:r>
            <a:br>
              <a:rPr lang="en-US" b="1" dirty="0">
                <a:latin typeface="+mn-lt"/>
              </a:rPr>
            </a:br>
            <a:r>
              <a:rPr lang="en-US" b="1" dirty="0">
                <a:latin typeface="+mn-lt"/>
              </a:rPr>
              <a:t>Excel Extension: Now You Try!</a:t>
            </a:r>
          </a:p>
        </p:txBody>
      </p:sp>
      <p:sp>
        <p:nvSpPr>
          <p:cNvPr id="4" name="Subtitle 2"/>
          <p:cNvSpPr>
            <a:spLocks noGrp="1"/>
          </p:cNvSpPr>
          <p:nvPr>
            <p:ph type="subTitle" idx="1"/>
          </p:nvPr>
        </p:nvSpPr>
        <p:spPr>
          <a:xfrm>
            <a:off x="1524000" y="4547434"/>
            <a:ext cx="9144000" cy="1655762"/>
          </a:xfrm>
        </p:spPr>
        <p:txBody>
          <a:bodyPr>
            <a:normAutofit/>
          </a:bodyPr>
          <a:lstStyle/>
          <a:p>
            <a:r>
              <a:rPr lang="en-US" sz="3600" dirty="0"/>
              <a:t>Evaluating Compensation Systems</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93212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52362" y="1423313"/>
            <a:ext cx="5017931" cy="3170099"/>
          </a:xfrm>
          <a:prstGeom prst="rect">
            <a:avLst/>
          </a:prstGeom>
          <a:noFill/>
        </p:spPr>
        <p:txBody>
          <a:bodyPr wrap="square" rtlCol="0">
            <a:spAutoFit/>
          </a:bodyPr>
          <a:lstStyle/>
          <a:p>
            <a:r>
              <a:rPr lang="en-US" dirty="0"/>
              <a:t>The Total Compensation Revenue Factor is computed by dividing compensation and benefits expenses by total revenue. </a:t>
            </a:r>
          </a:p>
          <a:p>
            <a:endParaRPr lang="en-US" sz="1000" dirty="0"/>
          </a:p>
          <a:p>
            <a:r>
              <a:rPr lang="en-US" dirty="0"/>
              <a:t>In cell </a:t>
            </a:r>
            <a:r>
              <a:rPr lang="en-US" dirty="0">
                <a:solidFill>
                  <a:srgbClr val="00B050"/>
                </a:solidFill>
              </a:rPr>
              <a:t>A12</a:t>
            </a:r>
            <a:r>
              <a:rPr lang="en-US" dirty="0"/>
              <a:t>, type in “Total Compensation Revenue Factor:”.</a:t>
            </a:r>
          </a:p>
          <a:p>
            <a:endParaRPr lang="en-US" sz="1000" dirty="0"/>
          </a:p>
          <a:p>
            <a:r>
              <a:rPr lang="en-US" dirty="0"/>
              <a:t>In cell </a:t>
            </a:r>
            <a:r>
              <a:rPr lang="en-US" dirty="0">
                <a:solidFill>
                  <a:srgbClr val="00B050"/>
                </a:solidFill>
              </a:rPr>
              <a:t>B12</a:t>
            </a:r>
            <a:r>
              <a:rPr lang="en-US" dirty="0"/>
              <a:t>, type in the formula for the metric by referencing the cells associated with 2016 Compensation Expenses, Benefits Expenses, and Total Revenue. Your formula should be: =</a:t>
            </a:r>
            <a:r>
              <a:rPr lang="en-US" dirty="0">
                <a:solidFill>
                  <a:srgbClr val="0070C0"/>
                </a:solidFill>
              </a:rPr>
              <a:t>(</a:t>
            </a:r>
            <a:r>
              <a:rPr lang="en-US" dirty="0">
                <a:solidFill>
                  <a:srgbClr val="00B050"/>
                </a:solidFill>
              </a:rPr>
              <a:t>B2+B4</a:t>
            </a:r>
            <a:r>
              <a:rPr lang="en-US" dirty="0">
                <a:solidFill>
                  <a:srgbClr val="0070C0"/>
                </a:solidFill>
              </a:rPr>
              <a:t>)/</a:t>
            </a:r>
            <a:r>
              <a:rPr lang="en-US" dirty="0">
                <a:solidFill>
                  <a:srgbClr val="00B050"/>
                </a:solidFill>
              </a:rPr>
              <a:t>B6</a:t>
            </a:r>
            <a:r>
              <a:rPr lang="en-US" dirty="0"/>
              <a:t>.</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8</a:t>
            </a:r>
          </a:p>
        </p:txBody>
      </p:sp>
      <p:pic>
        <p:nvPicPr>
          <p:cNvPr id="3" name="Picture 2"/>
          <p:cNvPicPr>
            <a:picLocks noChangeAspect="1"/>
          </p:cNvPicPr>
          <p:nvPr/>
        </p:nvPicPr>
        <p:blipFill>
          <a:blip r:embed="rId2"/>
          <a:stretch>
            <a:fillRect/>
          </a:stretch>
        </p:blipFill>
        <p:spPr>
          <a:xfrm>
            <a:off x="0" y="552450"/>
            <a:ext cx="6981825" cy="6305550"/>
          </a:xfrm>
          <a:prstGeom prst="rect">
            <a:avLst/>
          </a:prstGeom>
        </p:spPr>
      </p:pic>
      <p:sp>
        <p:nvSpPr>
          <p:cNvPr id="7" name="Right Arrow 6">
            <a:extLst>
              <a:ext uri="{FF2B5EF4-FFF2-40B4-BE49-F238E27FC236}">
                <a16:creationId xmlns:a16="http://schemas.microsoft.com/office/drawing/2014/main" id="{22F2DBF5-78D0-4758-BF3C-18AE2976FFEE}"/>
              </a:ext>
            </a:extLst>
          </p:cNvPr>
          <p:cNvSpPr/>
          <p:nvPr/>
        </p:nvSpPr>
        <p:spPr>
          <a:xfrm rot="13099204">
            <a:off x="4160800" y="4938585"/>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089596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3847207"/>
          </a:xfrm>
          <a:prstGeom prst="rect">
            <a:avLst/>
          </a:prstGeom>
          <a:noFill/>
        </p:spPr>
        <p:txBody>
          <a:bodyPr wrap="square" rtlCol="0">
            <a:spAutoFit/>
          </a:bodyPr>
          <a:lstStyle/>
          <a:p>
            <a:r>
              <a:rPr lang="en-US" dirty="0"/>
              <a:t>The Total Compensation Revenue Factor is .74. You can think of this metric as the amount of total compensation expenses (compensation and benefits) for nonproduction employees relative to the total amount of revenue generated by the organization. Most organizations would prefer a smaller value for this metric as opposed to a higher one, as compensation expenses eat into profit. </a:t>
            </a:r>
          </a:p>
          <a:p>
            <a:endParaRPr lang="en-US" sz="1000" dirty="0"/>
          </a:p>
          <a:p>
            <a:r>
              <a:rPr lang="en-US" dirty="0"/>
              <a:t>Select the cell that includes the total compensation revenue factor value, and click on the square in the bottom right corner of the green box, hold, and drag to the column </a:t>
            </a:r>
            <a:r>
              <a:rPr lang="en-US" dirty="0">
                <a:solidFill>
                  <a:srgbClr val="00B050"/>
                </a:solidFill>
              </a:rPr>
              <a:t>D</a:t>
            </a:r>
            <a:r>
              <a:rPr lang="en-US" dirty="0"/>
              <a:t>. This will drag the formula and apply it to years 2017 and 2018.</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9</a:t>
            </a:r>
          </a:p>
        </p:txBody>
      </p:sp>
      <p:sp>
        <p:nvSpPr>
          <p:cNvPr id="7" name="Right Arrow 6">
            <a:extLst>
              <a:ext uri="{FF2B5EF4-FFF2-40B4-BE49-F238E27FC236}">
                <a16:creationId xmlns:a16="http://schemas.microsoft.com/office/drawing/2014/main" id="{22F2DBF5-78D0-4758-BF3C-18AE2976FFEE}"/>
              </a:ext>
            </a:extLst>
          </p:cNvPr>
          <p:cNvSpPr/>
          <p:nvPr/>
        </p:nvSpPr>
        <p:spPr>
          <a:xfrm rot="13099204">
            <a:off x="4160800" y="4938585"/>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2326141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1477328"/>
          </a:xfrm>
          <a:prstGeom prst="rect">
            <a:avLst/>
          </a:prstGeom>
          <a:noFill/>
        </p:spPr>
        <p:txBody>
          <a:bodyPr wrap="square" rtlCol="0">
            <a:spAutoFit/>
          </a:bodyPr>
          <a:lstStyle/>
          <a:p>
            <a:r>
              <a:rPr lang="en-US" dirty="0"/>
              <a:t>You can see that over the past three years (.74, .78, .80) the total compensation expenses for nonproduction employees have been increasing relative to the total revenue, which suggests that payroll may be adversely affecting profits.</a:t>
            </a:r>
          </a:p>
        </p:txBody>
      </p:sp>
      <p:sp>
        <p:nvSpPr>
          <p:cNvPr id="6" name="Title 1"/>
          <p:cNvSpPr txBox="1">
            <a:spLocks/>
          </p:cNvSpPr>
          <p:nvPr/>
        </p:nvSpPr>
        <p:spPr>
          <a:xfrm>
            <a:off x="8630433" y="296688"/>
            <a:ext cx="2041742"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10</a:t>
            </a: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181964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28931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Pay-for-Performance Revenue Factor is computed by dividing </a:t>
            </a:r>
            <a:r>
              <a:rPr lang="en-US" dirty="0">
                <a:solidFill>
                  <a:prstClr val="black"/>
                </a:solidFill>
                <a:latin typeface="Calibri" panose="020F0502020204030204"/>
              </a:rPr>
              <a:t>pay-for-performance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expenses by total revenue.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cell </a:t>
            </a:r>
            <a:r>
              <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rPr>
              <a:t>A13</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type in “Pay-for-Performance</a:t>
            </a:r>
            <a:r>
              <a:rPr kumimoji="0" lang="en-US" sz="1800" b="0"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Revenue Factor:”.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cell </a:t>
            </a:r>
            <a:r>
              <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rPr>
              <a:t>B13</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type in the formula for the metric by referencing the cells associated with 2016 Pay-for-Performance Expenses and Total Revenue. Your formula should be: =</a:t>
            </a:r>
            <a:r>
              <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rPr>
              <a:t>B3</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a:t>
            </a:r>
            <a:r>
              <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rPr>
              <a:t>B6</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 name="Right Arrow 6">
            <a:extLst>
              <a:ext uri="{FF2B5EF4-FFF2-40B4-BE49-F238E27FC236}">
                <a16:creationId xmlns:a16="http://schemas.microsoft.com/office/drawing/2014/main" id="{22F2DBF5-78D0-4758-BF3C-18AE2976FFEE}"/>
              </a:ext>
            </a:extLst>
          </p:cNvPr>
          <p:cNvSpPr/>
          <p:nvPr/>
        </p:nvSpPr>
        <p:spPr>
          <a:xfrm rot="13099204">
            <a:off x="4198378" y="5126475"/>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p:cNvSpPr txBox="1">
            <a:spLocks/>
          </p:cNvSpPr>
          <p:nvPr/>
        </p:nvSpPr>
        <p:spPr>
          <a:xfrm>
            <a:off x="8630433" y="296688"/>
            <a:ext cx="2041742"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11</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534114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3847207"/>
          </a:xfrm>
          <a:prstGeom prst="rect">
            <a:avLst/>
          </a:prstGeom>
          <a:noFill/>
        </p:spPr>
        <p:txBody>
          <a:bodyPr wrap="square" rtlCol="0">
            <a:spAutoFit/>
          </a:bodyPr>
          <a:lstStyle/>
          <a:p>
            <a:r>
              <a:rPr lang="en-US" dirty="0"/>
              <a:t>The Pay-for-Performance Revenue Factor is .09. You can think of this metric as the amount of pay-for-performance expenses associated with nonproduction employees relative to the total amount of revenue generated by the organization. Most organizations would prefer a smaller value for this metric as opposed to a higher one, as such expenses cut into profit. </a:t>
            </a:r>
          </a:p>
          <a:p>
            <a:endParaRPr lang="en-US" sz="1000" dirty="0"/>
          </a:p>
          <a:p>
            <a:r>
              <a:rPr lang="en-US" dirty="0"/>
              <a:t>Select the cell that includes the pay-for-performance revenue factor value, and click on the square in the bottom right corner of the green box, hold, and drag to the column </a:t>
            </a:r>
            <a:r>
              <a:rPr lang="en-US" dirty="0">
                <a:solidFill>
                  <a:srgbClr val="00B050"/>
                </a:solidFill>
              </a:rPr>
              <a:t>D</a:t>
            </a:r>
            <a:r>
              <a:rPr lang="en-US" dirty="0"/>
              <a:t>. This will drag the formula and apply it to years 2017 and 2018.</a:t>
            </a:r>
          </a:p>
        </p:txBody>
      </p:sp>
      <p:sp>
        <p:nvSpPr>
          <p:cNvPr id="7" name="Right Arrow 6">
            <a:extLst>
              <a:ext uri="{FF2B5EF4-FFF2-40B4-BE49-F238E27FC236}">
                <a16:creationId xmlns:a16="http://schemas.microsoft.com/office/drawing/2014/main" id="{22F2DBF5-78D0-4758-BF3C-18AE2976FFEE}"/>
              </a:ext>
            </a:extLst>
          </p:cNvPr>
          <p:cNvSpPr/>
          <p:nvPr/>
        </p:nvSpPr>
        <p:spPr>
          <a:xfrm rot="13099204">
            <a:off x="4198378" y="5126475"/>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itle 1"/>
          <p:cNvSpPr txBox="1">
            <a:spLocks/>
          </p:cNvSpPr>
          <p:nvPr/>
        </p:nvSpPr>
        <p:spPr>
          <a:xfrm>
            <a:off x="8630433" y="296688"/>
            <a:ext cx="2041742"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12</a:t>
            </a:r>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2644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1754326"/>
          </a:xfrm>
          <a:prstGeom prst="rect">
            <a:avLst/>
          </a:prstGeom>
          <a:noFill/>
        </p:spPr>
        <p:txBody>
          <a:bodyPr wrap="square" rtlCol="0">
            <a:spAutoFit/>
          </a:bodyPr>
          <a:lstStyle/>
          <a:p>
            <a:r>
              <a:rPr lang="en-US" dirty="0"/>
              <a:t>You can see that over the past 3 years (.09, .10, .12) the pay-for-performance expenses for nonproduction employees have been increasing relative to the total revenue, which suggests that this specific component of payroll may be adversely affecting profits.</a:t>
            </a:r>
          </a:p>
        </p:txBody>
      </p:sp>
      <p:sp>
        <p:nvSpPr>
          <p:cNvPr id="8" name="Title 1"/>
          <p:cNvSpPr txBox="1">
            <a:spLocks/>
          </p:cNvSpPr>
          <p:nvPr/>
        </p:nvSpPr>
        <p:spPr>
          <a:xfrm>
            <a:off x="8630433" y="296688"/>
            <a:ext cx="2041742"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13</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2116949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Questions</a:t>
            </a:r>
          </a:p>
        </p:txBody>
      </p:sp>
      <p:sp>
        <p:nvSpPr>
          <p:cNvPr id="3" name="Content Placeholder 2"/>
          <p:cNvSpPr>
            <a:spLocks noGrp="1"/>
          </p:cNvSpPr>
          <p:nvPr>
            <p:ph idx="1"/>
          </p:nvPr>
        </p:nvSpPr>
        <p:spPr>
          <a:xfrm>
            <a:off x="355600" y="1659463"/>
            <a:ext cx="11506200" cy="5283200"/>
          </a:xfrm>
        </p:spPr>
        <p:txBody>
          <a:bodyPr>
            <a:normAutofit lnSpcReduction="10000"/>
          </a:bodyPr>
          <a:lstStyle/>
          <a:p>
            <a:pPr marL="0" indent="0">
              <a:buNone/>
            </a:pPr>
            <a:r>
              <a:rPr lang="en-US" dirty="0"/>
              <a:t>You just learned how to evaluate pay compression systems by the following metrics: Total Compensation Expense Factor, Pay-for-Performance Expense Factor, Total Compensation Revenue Factor, and Pay-for-Performance Revenue. In the “Practice” sheet of the Excel workbook, you will find a new set of compensation, operating, and revenue data for a different company. Again, you will focus on compensation expenses associated with nonproduction employees. Do and respond to the following:</a:t>
            </a:r>
          </a:p>
          <a:p>
            <a:pPr marL="0" indent="0">
              <a:buNone/>
            </a:pPr>
            <a:endParaRPr lang="en-US" sz="1100" dirty="0"/>
          </a:p>
          <a:p>
            <a:pPr marL="514350" indent="-514350">
              <a:buAutoNum type="arabicPeriod"/>
            </a:pPr>
            <a:r>
              <a:rPr lang="en-US" dirty="0"/>
              <a:t>First, compute the total compensation expense factors and total compensation revenue factors across 3 years.</a:t>
            </a:r>
          </a:p>
          <a:p>
            <a:pPr marL="514350" indent="-514350">
              <a:buAutoNum type="arabicPeriod"/>
            </a:pPr>
            <a:r>
              <a:rPr lang="en-US" dirty="0"/>
              <a:t>Second, compute the pay-for-performance expense factors and pay-for-performance revenue factors across the same 3 years.</a:t>
            </a:r>
          </a:p>
          <a:p>
            <a:pPr marL="514350" indent="-514350">
              <a:buAutoNum type="arabicPeriod"/>
            </a:pPr>
            <a:r>
              <a:rPr lang="en-US" dirty="0"/>
              <a:t>What trends did you notice? What implications do they have?</a:t>
            </a:r>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38270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0" y="1960563"/>
            <a:ext cx="11569700" cy="2387600"/>
          </a:xfrm>
        </p:spPr>
        <p:txBody>
          <a:bodyPr>
            <a:normAutofit/>
          </a:bodyPr>
          <a:lstStyle/>
          <a:p>
            <a:r>
              <a:rPr lang="en-US" b="1" dirty="0">
                <a:latin typeface="+mn-lt"/>
              </a:rPr>
              <a:t>Chapter 12</a:t>
            </a:r>
            <a:br>
              <a:rPr lang="en-US" b="1" dirty="0">
                <a:latin typeface="+mn-lt"/>
              </a:rPr>
            </a:br>
            <a:r>
              <a:rPr lang="en-US" b="1" dirty="0">
                <a:latin typeface="+mn-lt"/>
              </a:rPr>
              <a:t>Excel Extension: Now You Try!</a:t>
            </a:r>
          </a:p>
        </p:txBody>
      </p:sp>
      <p:sp>
        <p:nvSpPr>
          <p:cNvPr id="4" name="Subtitle 2"/>
          <p:cNvSpPr>
            <a:spLocks noGrp="1"/>
          </p:cNvSpPr>
          <p:nvPr>
            <p:ph type="subTitle" idx="1"/>
          </p:nvPr>
        </p:nvSpPr>
        <p:spPr>
          <a:xfrm>
            <a:off x="1524000" y="4547434"/>
            <a:ext cx="9144000" cy="1655762"/>
          </a:xfrm>
        </p:spPr>
        <p:txBody>
          <a:bodyPr>
            <a:normAutofit/>
          </a:bodyPr>
          <a:lstStyle/>
          <a:p>
            <a:r>
              <a:rPr lang="en-US" sz="3600" dirty="0"/>
              <a:t>Evaluating Compensation Systems</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16827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Background</a:t>
            </a:r>
          </a:p>
        </p:txBody>
      </p:sp>
      <p:sp>
        <p:nvSpPr>
          <p:cNvPr id="3" name="Content Placeholder 2"/>
          <p:cNvSpPr>
            <a:spLocks noGrp="1"/>
          </p:cNvSpPr>
          <p:nvPr>
            <p:ph idx="1"/>
          </p:nvPr>
        </p:nvSpPr>
        <p:spPr>
          <a:xfrm>
            <a:off x="355600" y="1825624"/>
            <a:ext cx="11506200" cy="5032375"/>
          </a:xfrm>
        </p:spPr>
        <p:txBody>
          <a:bodyPr>
            <a:normAutofit lnSpcReduction="10000"/>
          </a:bodyPr>
          <a:lstStyle/>
          <a:p>
            <a:pPr marL="0" indent="0">
              <a:buNone/>
            </a:pPr>
            <a:r>
              <a:rPr lang="en-US" dirty="0"/>
              <a:t>In this Excel Extension tutorial, you will learn how to calculate simple but important metrics that can be used to evaluated different components of compensation and reward systems. These metrics include Total Compensation Expense Factor, Pay-for-Performance Expense Factor, Total Compensation Revenue Factor, and Pay-for-Performance Revenue.</a:t>
            </a:r>
          </a:p>
          <a:p>
            <a:pPr marL="0" indent="0">
              <a:buNone/>
            </a:pPr>
            <a:endParaRPr lang="en-US" sz="1100" dirty="0"/>
          </a:p>
          <a:p>
            <a:pPr marL="0" indent="0">
              <a:buNone/>
            </a:pPr>
            <a:r>
              <a:rPr lang="en-US" dirty="0"/>
              <a:t>For the purposes of this exercise, imagine that you have concerns about how much your organization has been spending on total compensation (compensation and benefits) and pay-for-performance programs, specifically, for nonproduction employees. Fortunately, your firm has data for the past 3 years that you can use to evaluate your organization’s reward systems for nonproduction employees relative to total operating expenses and total revenue.</a:t>
            </a:r>
          </a:p>
        </p:txBody>
      </p:sp>
      <p:sp>
        <p:nvSpPr>
          <p:cNvPr id="4" name="Footer Placeholder 3"/>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52362" y="1423313"/>
            <a:ext cx="5017931" cy="3170099"/>
          </a:xfrm>
          <a:prstGeom prst="rect">
            <a:avLst/>
          </a:prstGeom>
          <a:noFill/>
        </p:spPr>
        <p:txBody>
          <a:bodyPr wrap="square" rtlCol="0">
            <a:spAutoFit/>
          </a:bodyPr>
          <a:lstStyle/>
          <a:p>
            <a:r>
              <a:rPr lang="en-US" dirty="0"/>
              <a:t>Open the Excel workbook titled “Chapter 12 - Excel Extension.xlsx”.</a:t>
            </a:r>
          </a:p>
          <a:p>
            <a:endParaRPr lang="en-US" sz="1000" dirty="0"/>
          </a:p>
          <a:p>
            <a:r>
              <a:rPr lang="en-US" dirty="0"/>
              <a:t>You will use the data contained in the Tutorial sheet to learn how to calculate the following metrics:</a:t>
            </a:r>
          </a:p>
          <a:p>
            <a:pPr marL="800100" lvl="1" indent="-342900">
              <a:buFont typeface="Arial" panose="020B0604020202020204" pitchFamily="34" charset="0"/>
              <a:buChar char="•"/>
            </a:pPr>
            <a:r>
              <a:rPr lang="en-US" dirty="0"/>
              <a:t>Total Compensation Expense Factor</a:t>
            </a:r>
          </a:p>
          <a:p>
            <a:pPr marL="800100" lvl="1" indent="-342900">
              <a:buFont typeface="Arial" panose="020B0604020202020204" pitchFamily="34" charset="0"/>
              <a:buChar char="•"/>
            </a:pPr>
            <a:r>
              <a:rPr lang="en-US" dirty="0"/>
              <a:t>Pay-for-Performance Expense Factor</a:t>
            </a:r>
          </a:p>
          <a:p>
            <a:pPr marL="800100" lvl="1" indent="-342900">
              <a:buFont typeface="Arial" panose="020B0604020202020204" pitchFamily="34" charset="0"/>
              <a:buChar char="•"/>
            </a:pPr>
            <a:r>
              <a:rPr lang="en-US" dirty="0"/>
              <a:t>Total Compensation Revenue Factor</a:t>
            </a:r>
          </a:p>
          <a:p>
            <a:pPr marL="800100" lvl="1" indent="-342900">
              <a:buFont typeface="Arial" panose="020B0604020202020204" pitchFamily="34" charset="0"/>
              <a:buChar char="•"/>
            </a:pPr>
            <a:r>
              <a:rPr lang="en-US" dirty="0"/>
              <a:t>Pay-for-Performance Revenue Factor</a:t>
            </a:r>
          </a:p>
          <a:p>
            <a:endParaRPr lang="en-US" sz="1000" dirty="0"/>
          </a:p>
          <a:p>
            <a:r>
              <a:rPr lang="en-US" dirty="0"/>
              <a:t>Note that </a:t>
            </a:r>
            <a:r>
              <a:rPr lang="en-US"/>
              <a:t>there are data </a:t>
            </a:r>
            <a:r>
              <a:rPr lang="en-US" dirty="0"/>
              <a:t>available for the fiscal years 2016, 2017, and 2018.</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1</a:t>
            </a:r>
          </a:p>
        </p:txBody>
      </p:sp>
      <p:pic>
        <p:nvPicPr>
          <p:cNvPr id="8" name="Picture 7"/>
          <p:cNvPicPr>
            <a:picLocks noChangeAspect="1"/>
          </p:cNvPicPr>
          <p:nvPr/>
        </p:nvPicPr>
        <p:blipFill>
          <a:blip r:embed="rId2"/>
          <a:stretch>
            <a:fillRect/>
          </a:stretch>
        </p:blipFill>
        <p:spPr>
          <a:xfrm>
            <a:off x="0" y="552450"/>
            <a:ext cx="6981825" cy="6305550"/>
          </a:xfrm>
          <a:prstGeom prst="rect">
            <a:avLst/>
          </a:prstGeom>
        </p:spPr>
      </p:pic>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52362" y="1423313"/>
            <a:ext cx="5017931" cy="4832092"/>
          </a:xfrm>
          <a:prstGeom prst="rect">
            <a:avLst/>
          </a:prstGeom>
          <a:noFill/>
        </p:spPr>
        <p:txBody>
          <a:bodyPr wrap="square" rtlCol="0">
            <a:spAutoFit/>
          </a:bodyPr>
          <a:lstStyle/>
          <a:p>
            <a:r>
              <a:rPr lang="en-US" dirty="0"/>
              <a:t>Let’s begin by calculating the Total Compensation Expense Factor for 2016.</a:t>
            </a:r>
          </a:p>
          <a:p>
            <a:endParaRPr lang="en-US" sz="1000" dirty="0"/>
          </a:p>
          <a:p>
            <a:r>
              <a:rPr lang="en-US" dirty="0"/>
              <a:t>The Total Compensation Expense Factor is computed by dividing compensation and benefits expenses by total operating expenses. Total operating expenses include those business expenditures that are necessary but not directly related to the production of goods or services.</a:t>
            </a:r>
          </a:p>
          <a:p>
            <a:endParaRPr lang="en-US" sz="1000" dirty="0"/>
          </a:p>
          <a:p>
            <a:r>
              <a:rPr lang="en-US" dirty="0"/>
              <a:t>In cell </a:t>
            </a:r>
            <a:r>
              <a:rPr lang="en-US" dirty="0">
                <a:solidFill>
                  <a:srgbClr val="00B050"/>
                </a:solidFill>
              </a:rPr>
              <a:t>A10</a:t>
            </a:r>
            <a:r>
              <a:rPr lang="en-US" dirty="0"/>
              <a:t>, type in “Total Compensation Expense Factor:”.</a:t>
            </a:r>
          </a:p>
          <a:p>
            <a:endParaRPr lang="en-US" sz="1000" dirty="0"/>
          </a:p>
          <a:p>
            <a:r>
              <a:rPr lang="en-US" dirty="0"/>
              <a:t>In cell </a:t>
            </a:r>
            <a:r>
              <a:rPr lang="en-US" dirty="0">
                <a:solidFill>
                  <a:srgbClr val="00B050"/>
                </a:solidFill>
              </a:rPr>
              <a:t>B10</a:t>
            </a:r>
            <a:r>
              <a:rPr lang="en-US" dirty="0"/>
              <a:t>, type in the formula for the metric by referencing the cells associated with 2016 Compensation Expenses, Benefits Expenses, and Total Operating Expenses. Your formula should be: =</a:t>
            </a:r>
            <a:r>
              <a:rPr lang="en-US" dirty="0">
                <a:solidFill>
                  <a:srgbClr val="0070C0"/>
                </a:solidFill>
              </a:rPr>
              <a:t>(</a:t>
            </a:r>
            <a:r>
              <a:rPr lang="en-US" dirty="0">
                <a:solidFill>
                  <a:srgbClr val="00B050"/>
                </a:solidFill>
              </a:rPr>
              <a:t>B2+B4</a:t>
            </a:r>
            <a:r>
              <a:rPr lang="en-US" dirty="0">
                <a:solidFill>
                  <a:srgbClr val="0070C0"/>
                </a:solidFill>
              </a:rPr>
              <a:t>)/</a:t>
            </a:r>
            <a:r>
              <a:rPr lang="en-US" dirty="0">
                <a:solidFill>
                  <a:srgbClr val="00B050"/>
                </a:solidFill>
              </a:rPr>
              <a:t>B5</a:t>
            </a:r>
            <a:r>
              <a:rPr lang="en-US" dirty="0"/>
              <a:t>.</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2</a:t>
            </a:r>
          </a:p>
        </p:txBody>
      </p:sp>
      <p:pic>
        <p:nvPicPr>
          <p:cNvPr id="2" name="Picture 1"/>
          <p:cNvPicPr>
            <a:picLocks noChangeAspect="1"/>
          </p:cNvPicPr>
          <p:nvPr/>
        </p:nvPicPr>
        <p:blipFill>
          <a:blip r:embed="rId2"/>
          <a:stretch>
            <a:fillRect/>
          </a:stretch>
        </p:blipFill>
        <p:spPr>
          <a:xfrm>
            <a:off x="0" y="552450"/>
            <a:ext cx="6981825" cy="6305550"/>
          </a:xfrm>
          <a:prstGeom prst="rect">
            <a:avLst/>
          </a:prstGeom>
        </p:spPr>
      </p:pic>
      <p:sp>
        <p:nvSpPr>
          <p:cNvPr id="7" name="Right Arrow 7">
            <a:extLst>
              <a:ext uri="{FF2B5EF4-FFF2-40B4-BE49-F238E27FC236}">
                <a16:creationId xmlns:a16="http://schemas.microsoft.com/office/drawing/2014/main" id="{22F2DBF5-78D0-4758-BF3C-18AE2976FFEE}"/>
              </a:ext>
            </a:extLst>
          </p:cNvPr>
          <p:cNvSpPr/>
          <p:nvPr/>
        </p:nvSpPr>
        <p:spPr>
          <a:xfrm rot="13099204">
            <a:off x="4185852" y="4575330"/>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400473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4247317"/>
          </a:xfrm>
          <a:prstGeom prst="rect">
            <a:avLst/>
          </a:prstGeom>
          <a:noFill/>
        </p:spPr>
        <p:txBody>
          <a:bodyPr wrap="square" rtlCol="0">
            <a:spAutoFit/>
          </a:bodyPr>
          <a:lstStyle/>
          <a:p>
            <a:r>
              <a:rPr lang="en-US" dirty="0"/>
              <a:t>The Total Compensation Expense Factor is .80. Because the total operating expenses include payroll costs such as compensation and benefits expenses for nonproduction staff, you can think of this metric as the proportion of total operating expenses that compensation and benefits expenses account for. In this case, compensation and benefits for nonproduction employees account for approximately 80% of total operating expenses.</a:t>
            </a:r>
          </a:p>
          <a:p>
            <a:endParaRPr lang="en-US" sz="1000" dirty="0"/>
          </a:p>
          <a:p>
            <a:r>
              <a:rPr lang="en-US" dirty="0"/>
              <a:t>Select the cell that includes the total compensation expense factor value, and click on the square in the bottom right corner of the green box, hold, and drag to the column </a:t>
            </a:r>
            <a:r>
              <a:rPr lang="en-US" dirty="0">
                <a:solidFill>
                  <a:srgbClr val="00B050"/>
                </a:solidFill>
              </a:rPr>
              <a:t>D</a:t>
            </a:r>
            <a:r>
              <a:rPr lang="en-US" dirty="0"/>
              <a:t>. This will drag the formula and apply it to years 2017 and 2018.</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3</a:t>
            </a:r>
          </a:p>
        </p:txBody>
      </p:sp>
      <p:sp>
        <p:nvSpPr>
          <p:cNvPr id="7" name="Right Arrow 7">
            <a:extLst>
              <a:ext uri="{FF2B5EF4-FFF2-40B4-BE49-F238E27FC236}">
                <a16:creationId xmlns:a16="http://schemas.microsoft.com/office/drawing/2014/main" id="{22F2DBF5-78D0-4758-BF3C-18AE2976FFEE}"/>
              </a:ext>
            </a:extLst>
          </p:cNvPr>
          <p:cNvSpPr/>
          <p:nvPr/>
        </p:nvSpPr>
        <p:spPr>
          <a:xfrm rot="13099204">
            <a:off x="4185852" y="4575330"/>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2437776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52362" y="1423313"/>
            <a:ext cx="5017931" cy="1754326"/>
          </a:xfrm>
          <a:prstGeom prst="rect">
            <a:avLst/>
          </a:prstGeom>
          <a:noFill/>
        </p:spPr>
        <p:txBody>
          <a:bodyPr wrap="square" rtlCol="0">
            <a:spAutoFit/>
          </a:bodyPr>
          <a:lstStyle/>
          <a:p>
            <a:r>
              <a:rPr lang="en-US" dirty="0"/>
              <a:t>You can see that over the past three years (.80, .82, .85) the compensation and benefits expenses for nonproduction employees have been increasing relative to the total operating expenses, which suggests that payroll for nonproduction staff is becoming a larger part of operating expenses.</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4</a:t>
            </a:r>
          </a:p>
        </p:txBody>
      </p:sp>
      <p:pic>
        <p:nvPicPr>
          <p:cNvPr id="2" name="Picture 1"/>
          <p:cNvPicPr>
            <a:picLocks noChangeAspect="1"/>
          </p:cNvPicPr>
          <p:nvPr/>
        </p:nvPicPr>
        <p:blipFill>
          <a:blip r:embed="rId2"/>
          <a:stretch>
            <a:fillRect/>
          </a:stretch>
        </p:blipFill>
        <p:spPr>
          <a:xfrm>
            <a:off x="0" y="552450"/>
            <a:ext cx="6981825" cy="6305550"/>
          </a:xfrm>
          <a:prstGeom prst="rect">
            <a:avLst/>
          </a:prstGeom>
        </p:spPr>
      </p:pic>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226778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4708981"/>
          </a:xfrm>
          <a:prstGeom prst="rect">
            <a:avLst/>
          </a:prstGeom>
          <a:noFill/>
        </p:spPr>
        <p:txBody>
          <a:bodyPr wrap="square" rtlCol="0">
            <a:spAutoFit/>
          </a:bodyPr>
          <a:lstStyle/>
          <a:p>
            <a:r>
              <a:rPr lang="en-US" dirty="0"/>
              <a:t>We can drill down to pay-for-performance programs specifically for nonproduction employees to understand how much they contribute to total operating expenses. </a:t>
            </a:r>
          </a:p>
          <a:p>
            <a:endParaRPr lang="en-US" sz="1000" dirty="0"/>
          </a:p>
          <a:p>
            <a:r>
              <a:rPr lang="en-US" dirty="0"/>
              <a:t>To do so, we can calculate the Pay-for-Performance Expense Factor, which is computed by dividing pay-for-performance expenses by total operating expenses. </a:t>
            </a:r>
          </a:p>
          <a:p>
            <a:endParaRPr lang="en-US" sz="1000" dirty="0"/>
          </a:p>
          <a:p>
            <a:r>
              <a:rPr lang="en-US" dirty="0"/>
              <a:t>In cell </a:t>
            </a:r>
            <a:r>
              <a:rPr lang="en-US" dirty="0">
                <a:solidFill>
                  <a:srgbClr val="00B050"/>
                </a:solidFill>
              </a:rPr>
              <a:t>A11</a:t>
            </a:r>
            <a:r>
              <a:rPr lang="en-US" dirty="0"/>
              <a:t>, type in “Pay-for-Performance Expense Factor:”.</a:t>
            </a:r>
          </a:p>
          <a:p>
            <a:endParaRPr lang="en-US" sz="1000" dirty="0"/>
          </a:p>
          <a:p>
            <a:r>
              <a:rPr lang="en-US" dirty="0"/>
              <a:t>In cell </a:t>
            </a:r>
            <a:r>
              <a:rPr lang="en-US" dirty="0">
                <a:solidFill>
                  <a:srgbClr val="00B050"/>
                </a:solidFill>
              </a:rPr>
              <a:t>B11</a:t>
            </a:r>
            <a:r>
              <a:rPr lang="en-US" dirty="0"/>
              <a:t>, type in the formula for the metric by referencing the cells associated with 2016 Pay-for-Performance Expenses and Total Operating Expenses. Your formula should be: =</a:t>
            </a:r>
            <a:r>
              <a:rPr lang="en-US" dirty="0">
                <a:solidFill>
                  <a:srgbClr val="00B050"/>
                </a:solidFill>
              </a:rPr>
              <a:t>B3</a:t>
            </a:r>
            <a:r>
              <a:rPr lang="en-US" dirty="0">
                <a:solidFill>
                  <a:srgbClr val="0070C0"/>
                </a:solidFill>
              </a:rPr>
              <a:t>/</a:t>
            </a:r>
            <a:r>
              <a:rPr lang="en-US" dirty="0">
                <a:solidFill>
                  <a:srgbClr val="00B050"/>
                </a:solidFill>
              </a:rPr>
              <a:t>B5</a:t>
            </a:r>
            <a:r>
              <a:rPr lang="en-US" dirty="0"/>
              <a:t>.</a:t>
            </a:r>
          </a:p>
          <a:p>
            <a:endParaRPr lang="en-US" dirty="0"/>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5</a:t>
            </a:r>
          </a:p>
        </p:txBody>
      </p:sp>
      <p:sp>
        <p:nvSpPr>
          <p:cNvPr id="8" name="Right Arrow 7">
            <a:extLst>
              <a:ext uri="{FF2B5EF4-FFF2-40B4-BE49-F238E27FC236}">
                <a16:creationId xmlns:a16="http://schemas.microsoft.com/office/drawing/2014/main" id="{22F2DBF5-78D0-4758-BF3C-18AE2976FFEE}"/>
              </a:ext>
            </a:extLst>
          </p:cNvPr>
          <p:cNvSpPr/>
          <p:nvPr/>
        </p:nvSpPr>
        <p:spPr>
          <a:xfrm rot="13099204">
            <a:off x="4185852" y="475069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56734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4124206"/>
          </a:xfrm>
          <a:prstGeom prst="rect">
            <a:avLst/>
          </a:prstGeom>
          <a:noFill/>
        </p:spPr>
        <p:txBody>
          <a:bodyPr wrap="square" rtlCol="0">
            <a:spAutoFit/>
          </a:bodyPr>
          <a:lstStyle/>
          <a:p>
            <a:r>
              <a:rPr lang="en-US" dirty="0"/>
              <a:t>The Pay-for-Performance Expense Factor is .09. Because the total operating expenses include payroll costs such as pay-for-performance expenses for nonproduction staff, you can think of this metric as the proportion of total operating expenses that pay-for-performance expenses account for. In this case, pay-for-performance programs for nonproduction employees account for approximately 9% of total operating expenses.</a:t>
            </a:r>
          </a:p>
          <a:p>
            <a:endParaRPr lang="en-US" sz="1000" dirty="0"/>
          </a:p>
          <a:p>
            <a:r>
              <a:rPr lang="en-US" dirty="0"/>
              <a:t>Select the cell that includes the pay-for-performance expense factor value, and click on the square in the bottom right corner of the green box, hold, and drag to the column </a:t>
            </a:r>
            <a:r>
              <a:rPr lang="en-US" dirty="0">
                <a:solidFill>
                  <a:srgbClr val="00B050"/>
                </a:solidFill>
              </a:rPr>
              <a:t>D</a:t>
            </a:r>
            <a:r>
              <a:rPr lang="en-US" dirty="0"/>
              <a:t>. This will drag the formula and apply it to years 2017 and 2018.</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6</a:t>
            </a:r>
          </a:p>
        </p:txBody>
      </p:sp>
      <p:sp>
        <p:nvSpPr>
          <p:cNvPr id="8" name="Right Arrow 7">
            <a:extLst>
              <a:ext uri="{FF2B5EF4-FFF2-40B4-BE49-F238E27FC236}">
                <a16:creationId xmlns:a16="http://schemas.microsoft.com/office/drawing/2014/main" id="{22F2DBF5-78D0-4758-BF3C-18AE2976FFEE}"/>
              </a:ext>
            </a:extLst>
          </p:cNvPr>
          <p:cNvSpPr/>
          <p:nvPr/>
        </p:nvSpPr>
        <p:spPr>
          <a:xfrm rot="13099204">
            <a:off x="4185852" y="4750694"/>
            <a:ext cx="958082" cy="58420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ooter Placeholder 1"/>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1968603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52450"/>
            <a:ext cx="6981825" cy="6305550"/>
          </a:xfrm>
          <a:prstGeom prst="rect">
            <a:avLst/>
          </a:prstGeom>
        </p:spPr>
      </p:pic>
      <p:sp>
        <p:nvSpPr>
          <p:cNvPr id="5" name="TextBox 4"/>
          <p:cNvSpPr txBox="1"/>
          <p:nvPr/>
        </p:nvSpPr>
        <p:spPr>
          <a:xfrm>
            <a:off x="7152362" y="1423313"/>
            <a:ext cx="5017931" cy="2031325"/>
          </a:xfrm>
          <a:prstGeom prst="rect">
            <a:avLst/>
          </a:prstGeom>
          <a:noFill/>
        </p:spPr>
        <p:txBody>
          <a:bodyPr wrap="square" rtlCol="0">
            <a:spAutoFit/>
          </a:bodyPr>
          <a:lstStyle/>
          <a:p>
            <a:r>
              <a:rPr lang="en-US" dirty="0"/>
              <a:t>You can see that over the past three years (.09, .11, .13) the pay-for-performance expenses for nonproduction employees have been increasing relative to the total operating expenses, which suggests that payroll specifically tied to pay-for-performance programs for nonproduction staff is becoming a larger part of operating expenses.</a:t>
            </a:r>
          </a:p>
        </p:txBody>
      </p:sp>
      <p:sp>
        <p:nvSpPr>
          <p:cNvPr id="6" name="Title 1"/>
          <p:cNvSpPr txBox="1">
            <a:spLocks/>
          </p:cNvSpPr>
          <p:nvPr/>
        </p:nvSpPr>
        <p:spPr>
          <a:xfrm>
            <a:off x="8771101" y="296688"/>
            <a:ext cx="1780451"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Step 7</a:t>
            </a:r>
          </a:p>
        </p:txBody>
      </p:sp>
      <p:sp>
        <p:nvSpPr>
          <p:cNvPr id="3" name="Footer Placeholder 2"/>
          <p:cNvSpPr>
            <a:spLocks noGrp="1"/>
          </p:cNvSpPr>
          <p:nvPr>
            <p:ph type="ftr" sz="quarter" idx="11"/>
          </p:nvPr>
        </p:nvSpPr>
        <p:spPr/>
        <p:txBody>
          <a:bodyPr/>
          <a:lstStyle/>
          <a:p>
            <a:r>
              <a:rPr lang="en-US" smtClean="0"/>
              <a:t>Bauer, Human Resource Management, First Edition. SAGE Publishing, 2020.</a:t>
            </a:r>
            <a:endParaRPr lang="en-US"/>
          </a:p>
        </p:txBody>
      </p:sp>
    </p:spTree>
    <p:extLst>
      <p:ext uri="{BB962C8B-B14F-4D97-AF65-F5344CB8AC3E}">
        <p14:creationId xmlns:p14="http://schemas.microsoft.com/office/powerpoint/2010/main" val="2185489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1557</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Chapter 12 Excel Extension: Now You Try!</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Chapter 12 Excel Extension: Now You 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Lauren Holmes</cp:lastModifiedBy>
  <cp:revision>231</cp:revision>
  <dcterms:created xsi:type="dcterms:W3CDTF">2017-03-18T00:25:05Z</dcterms:created>
  <dcterms:modified xsi:type="dcterms:W3CDTF">2019-02-20T23:51:46Z</dcterms:modified>
</cp:coreProperties>
</file>