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24"/>
  </p:notesMasterIdLst>
  <p:sldIdLst>
    <p:sldId id="275" r:id="rId2"/>
    <p:sldId id="282" r:id="rId3"/>
    <p:sldId id="257" r:id="rId4"/>
    <p:sldId id="380" r:id="rId5"/>
    <p:sldId id="381" r:id="rId6"/>
    <p:sldId id="382" r:id="rId7"/>
    <p:sldId id="383" r:id="rId8"/>
    <p:sldId id="384" r:id="rId9"/>
    <p:sldId id="385" r:id="rId10"/>
    <p:sldId id="386" r:id="rId11"/>
    <p:sldId id="387" r:id="rId12"/>
    <p:sldId id="388" r:id="rId13"/>
    <p:sldId id="389" r:id="rId14"/>
    <p:sldId id="390" r:id="rId15"/>
    <p:sldId id="392" r:id="rId16"/>
    <p:sldId id="391" r:id="rId17"/>
    <p:sldId id="393" r:id="rId18"/>
    <p:sldId id="394" r:id="rId19"/>
    <p:sldId id="395" r:id="rId20"/>
    <p:sldId id="396" r:id="rId21"/>
    <p:sldId id="397" r:id="rId22"/>
    <p:sldId id="28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23" autoAdjust="0"/>
    <p:restoredTop sz="94660"/>
  </p:normalViewPr>
  <p:slideViewPr>
    <p:cSldViewPr snapToGrid="0">
      <p:cViewPr varScale="1">
        <p:scale>
          <a:sx n="70" d="100"/>
          <a:sy n="70" d="100"/>
        </p:scale>
        <p:origin x="123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7D0DD7-23FA-47B7-909A-4711CA25C84B}" type="datetimeFigureOut">
              <a:rPr lang="en-US" smtClean="0"/>
              <a:t>11/27/2019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CD499D-40F2-41F7-BF3A-1DACFBE86364}" type="slidenum">
              <a:rPr lang="en-US" smtClean="0"/>
              <a:t>‹#›</a:t>
            </a:fld>
            <a:endParaRPr lang="en-US" dirty="0"/>
          </a:p>
        </p:txBody>
      </p:sp>
    </p:spTree>
    <p:extLst>
      <p:ext uri="{BB962C8B-B14F-4D97-AF65-F5344CB8AC3E}">
        <p14:creationId xmlns:p14="http://schemas.microsoft.com/office/powerpoint/2010/main" val="2179957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CD499D-40F2-41F7-BF3A-1DACFBE86364}" type="slidenum">
              <a:rPr lang="en-US" smtClean="0"/>
              <a:t>20</a:t>
            </a:fld>
            <a:endParaRPr lang="en-US" dirty="0"/>
          </a:p>
        </p:txBody>
      </p:sp>
    </p:spTree>
    <p:extLst>
      <p:ext uri="{BB962C8B-B14F-4D97-AF65-F5344CB8AC3E}">
        <p14:creationId xmlns:p14="http://schemas.microsoft.com/office/powerpoint/2010/main" val="2249135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a:extLst>
              <a:ext uri="{FF2B5EF4-FFF2-40B4-BE49-F238E27FC236}">
                <a16:creationId xmlns="" xmlns:a16="http://schemas.microsoft.com/office/drawing/2014/main" id="{FC64A8EC-2933-D046-BD5C-E4A09273809E}"/>
              </a:ext>
            </a:extLst>
          </p:cNvPr>
          <p:cNvSpPr>
            <a:spLocks noGrp="1"/>
          </p:cNvSpPr>
          <p:nvPr>
            <p:ph type="ftr" sz="quarter" idx="11"/>
          </p:nvPr>
        </p:nvSpPr>
        <p:spPr/>
        <p:txBody>
          <a:bodyPr/>
          <a:lstStyle>
            <a:lvl1pPr>
              <a:defRPr lang="en-US" sz="1000" smtClean="0">
                <a:effectLst/>
              </a:defRPr>
            </a:lvl1p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6" name="Slide Number Placeholder 5">
            <a:extLst>
              <a:ext uri="{FF2B5EF4-FFF2-40B4-BE49-F238E27FC236}">
                <a16:creationId xmlns="" xmlns:a16="http://schemas.microsoft.com/office/drawing/2014/main" id="{D7470CBF-8407-7D42-9139-3B3A1DD4DC00}"/>
              </a:ext>
            </a:extLst>
          </p:cNvPr>
          <p:cNvSpPr>
            <a:spLocks noGrp="1"/>
          </p:cNvSpPr>
          <p:nvPr>
            <p:ph type="sldNum" sz="quarter" idx="12"/>
          </p:nvPr>
        </p:nvSpPr>
        <p:spPr/>
        <p:txBody>
          <a:bodyPr/>
          <a:lstStyle>
            <a:lvl1pPr>
              <a:defRPr/>
            </a:lvl1pPr>
          </a:lstStyle>
          <a:p>
            <a:fld id="{36AF09C5-D76C-4469-9022-20CD3FB43967}" type="slidenum">
              <a:rPr lang="en-US" smtClean="0"/>
              <a:t>‹#›</a:t>
            </a:fld>
            <a:endParaRPr lang="en-US" dirty="0"/>
          </a:p>
        </p:txBody>
      </p:sp>
    </p:spTree>
    <p:extLst>
      <p:ext uri="{BB962C8B-B14F-4D97-AF65-F5344CB8AC3E}">
        <p14:creationId xmlns:p14="http://schemas.microsoft.com/office/powerpoint/2010/main" val="63762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90600"/>
          </a:xfrm>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57200" y="1981200"/>
            <a:ext cx="82296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a:extLst>
              <a:ext uri="{FF2B5EF4-FFF2-40B4-BE49-F238E27FC236}">
                <a16:creationId xmlns="" xmlns:a16="http://schemas.microsoft.com/office/drawing/2014/main" id="{6CD498F4-408C-7943-832C-94C8FF70E5DC}"/>
              </a:ext>
            </a:extLst>
          </p:cNvPr>
          <p:cNvSpPr>
            <a:spLocks noGrp="1"/>
          </p:cNvSpPr>
          <p:nvPr>
            <p:ph type="ftr" sz="quarter" idx="10"/>
          </p:nvPr>
        </p:nvSpPr>
        <p:spPr/>
        <p:txBody>
          <a:bodyPr/>
          <a:lstStyle>
            <a:lvl1pPr>
              <a:defRPr lang="en-US" sz="1000" smtClean="0">
                <a:effectLst/>
              </a:defRPr>
            </a:lvl1p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5" name="Slide Number Placeholder 5">
            <a:extLst>
              <a:ext uri="{FF2B5EF4-FFF2-40B4-BE49-F238E27FC236}">
                <a16:creationId xmlns="" xmlns:a16="http://schemas.microsoft.com/office/drawing/2014/main" id="{5C9611B1-4122-7843-B869-BDAAA39A920A}"/>
              </a:ext>
            </a:extLst>
          </p:cNvPr>
          <p:cNvSpPr>
            <a:spLocks noGrp="1"/>
          </p:cNvSpPr>
          <p:nvPr>
            <p:ph type="sldNum" sz="quarter" idx="11"/>
          </p:nvPr>
        </p:nvSpPr>
        <p:spPr/>
        <p:txBody>
          <a:bodyPr/>
          <a:lstStyle>
            <a:lvl1pPr>
              <a:defRPr/>
            </a:lvl1pPr>
          </a:lstStyle>
          <a:p>
            <a:fld id="{36AF09C5-D76C-4469-9022-20CD3FB43967}" type="slidenum">
              <a:rPr lang="en-US" smtClean="0"/>
              <a:t>‹#›</a:t>
            </a:fld>
            <a:endParaRPr lang="en-US" dirty="0"/>
          </a:p>
        </p:txBody>
      </p:sp>
    </p:spTree>
    <p:extLst>
      <p:ext uri="{BB962C8B-B14F-4D97-AF65-F5344CB8AC3E}">
        <p14:creationId xmlns:p14="http://schemas.microsoft.com/office/powerpoint/2010/main" val="1748094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8475" y="1774826"/>
            <a:ext cx="8147050" cy="1873250"/>
          </a:xfrm>
        </p:spPr>
        <p:txBody>
          <a:bodyPr/>
          <a:lstStyle>
            <a:lvl1pPr algn="ctr">
              <a:defRPr sz="60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498475" y="3654519"/>
            <a:ext cx="8147050" cy="1500187"/>
          </a:xfrm>
        </p:spPr>
        <p:txBody>
          <a:bodyPr>
            <a:normAutofit/>
          </a:bodyPr>
          <a:lstStyle>
            <a:lvl1pPr marL="0" indent="0" algn="ctr">
              <a:spcBef>
                <a:spcPts val="0"/>
              </a:spcBef>
              <a:buNone/>
              <a:defRPr sz="22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a:extLst>
              <a:ext uri="{FF2B5EF4-FFF2-40B4-BE49-F238E27FC236}">
                <a16:creationId xmlns="" xmlns:a16="http://schemas.microsoft.com/office/drawing/2014/main" id="{CC4D1069-5247-A340-AB0D-95C13C1EAB47}"/>
              </a:ext>
            </a:extLst>
          </p:cNvPr>
          <p:cNvSpPr>
            <a:spLocks noGrp="1"/>
          </p:cNvSpPr>
          <p:nvPr>
            <p:ph type="ftr" sz="quarter" idx="11"/>
          </p:nvPr>
        </p:nvSpPr>
        <p:spPr/>
        <p:txBody>
          <a:bodyPr/>
          <a:lstStyle>
            <a:lvl1pPr>
              <a:defRPr lang="en-US" sz="1000" smtClean="0">
                <a:effectLst/>
              </a:defRPr>
            </a:lvl1p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6" name="Slide Number Placeholder 5">
            <a:extLst>
              <a:ext uri="{FF2B5EF4-FFF2-40B4-BE49-F238E27FC236}">
                <a16:creationId xmlns="" xmlns:a16="http://schemas.microsoft.com/office/drawing/2014/main" id="{AA273F20-C047-BE45-B12C-BB64B78BE7E2}"/>
              </a:ext>
            </a:extLst>
          </p:cNvPr>
          <p:cNvSpPr>
            <a:spLocks noGrp="1"/>
          </p:cNvSpPr>
          <p:nvPr>
            <p:ph type="sldNum" sz="quarter" idx="12"/>
          </p:nvPr>
        </p:nvSpPr>
        <p:spPr/>
        <p:txBody>
          <a:bodyPr/>
          <a:lstStyle>
            <a:lvl1pPr>
              <a:defRPr/>
            </a:lvl1pPr>
          </a:lstStyle>
          <a:p>
            <a:fld id="{36AF09C5-D76C-4469-9022-20CD3FB43967}" type="slidenum">
              <a:rPr lang="en-US" smtClean="0"/>
              <a:t>‹#›</a:t>
            </a:fld>
            <a:endParaRPr lang="en-US" dirty="0"/>
          </a:p>
        </p:txBody>
      </p:sp>
    </p:spTree>
    <p:extLst>
      <p:ext uri="{BB962C8B-B14F-4D97-AF65-F5344CB8AC3E}">
        <p14:creationId xmlns:p14="http://schemas.microsoft.com/office/powerpoint/2010/main" val="2765161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452283"/>
          </a:xfrm>
        </p:spPr>
        <p:txBody>
          <a:bodyPr/>
          <a:lstStyle/>
          <a:p>
            <a:r>
              <a:rPr lang="en-US" smtClean="0"/>
              <a:t>Click to edit Master title style</a:t>
            </a:r>
            <a:endParaRPr/>
          </a:p>
        </p:txBody>
      </p:sp>
      <p:sp>
        <p:nvSpPr>
          <p:cNvPr id="3" name="Content Placeholder 2"/>
          <p:cNvSpPr>
            <a:spLocks noGrp="1"/>
          </p:cNvSpPr>
          <p:nvPr>
            <p:ph sz="half" idx="1"/>
          </p:nvPr>
        </p:nvSpPr>
        <p:spPr>
          <a:xfrm>
            <a:off x="498475" y="1762125"/>
            <a:ext cx="3840480" cy="4364038"/>
          </a:xfrm>
        </p:spPr>
        <p:txBody>
          <a:bodyPr>
            <a:normAutofit/>
          </a:bodyPr>
          <a:lstStyle>
            <a:lvl1pPr>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05046" y="1762125"/>
            <a:ext cx="3840480" cy="4364038"/>
          </a:xfrm>
        </p:spPr>
        <p:txBody>
          <a:bodyPr>
            <a:normAutofit/>
          </a:bodyPr>
          <a:lstStyle>
            <a:lvl1pPr>
              <a:defRPr sz="2000"/>
            </a:lvl1pPr>
            <a:lvl2pPr>
              <a:defRPr sz="1800"/>
            </a:lvl2pPr>
            <a:lvl3pPr>
              <a:defRPr sz="1800"/>
            </a:lvl3pPr>
            <a:lvl4pPr>
              <a:defRPr sz="1800"/>
            </a:lvl4pPr>
            <a:lvl5pPr marL="2290763" indent="-461963">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Footer Placeholder 4">
            <a:extLst>
              <a:ext uri="{FF2B5EF4-FFF2-40B4-BE49-F238E27FC236}">
                <a16:creationId xmlns="" xmlns:a16="http://schemas.microsoft.com/office/drawing/2014/main" id="{FF4C8485-DD31-0044-9B3E-DD46EEA565D0}"/>
              </a:ext>
            </a:extLst>
          </p:cNvPr>
          <p:cNvSpPr>
            <a:spLocks noGrp="1"/>
          </p:cNvSpPr>
          <p:nvPr>
            <p:ph type="ftr" sz="quarter" idx="11"/>
          </p:nvPr>
        </p:nvSpPr>
        <p:spPr/>
        <p:txBody>
          <a:bodyPr/>
          <a:lstStyle>
            <a:lvl1pPr>
              <a:defRPr lang="en-US" sz="1000" smtClean="0">
                <a:effectLst/>
              </a:defRPr>
            </a:lvl1p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5">
            <a:extLst>
              <a:ext uri="{FF2B5EF4-FFF2-40B4-BE49-F238E27FC236}">
                <a16:creationId xmlns="" xmlns:a16="http://schemas.microsoft.com/office/drawing/2014/main" id="{D2B94862-11CC-A948-A89E-C0D393FE5BE1}"/>
              </a:ext>
            </a:extLst>
          </p:cNvPr>
          <p:cNvSpPr>
            <a:spLocks noGrp="1"/>
          </p:cNvSpPr>
          <p:nvPr>
            <p:ph type="sldNum" sz="quarter" idx="12"/>
          </p:nvPr>
        </p:nvSpPr>
        <p:spPr/>
        <p:txBody>
          <a:bodyPr/>
          <a:lstStyle>
            <a:lvl1pPr>
              <a:defRPr/>
            </a:lvl1pPr>
          </a:lstStyle>
          <a:p>
            <a:fld id="{36AF09C5-D76C-4469-9022-20CD3FB43967}" type="slidenum">
              <a:rPr lang="en-US" smtClean="0"/>
              <a:t>‹#›</a:t>
            </a:fld>
            <a:endParaRPr lang="en-US" dirty="0"/>
          </a:p>
        </p:txBody>
      </p:sp>
    </p:spTree>
    <p:extLst>
      <p:ext uri="{BB962C8B-B14F-4D97-AF65-F5344CB8AC3E}">
        <p14:creationId xmlns:p14="http://schemas.microsoft.com/office/powerpoint/2010/main" val="310585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540" y="416859"/>
            <a:ext cx="3840480" cy="1994647"/>
          </a:xfrm>
        </p:spPr>
        <p:txBody>
          <a:bodyPr/>
          <a:lstStyle>
            <a:lvl1pPr algn="ctr">
              <a:defRPr sz="4400" b="0"/>
            </a:lvl1pPr>
          </a:lstStyle>
          <a:p>
            <a:r>
              <a:rPr lang="en-US" smtClean="0"/>
              <a:t>Click to edit Master title style</a:t>
            </a:r>
            <a:endParaRPr/>
          </a:p>
        </p:txBody>
      </p:sp>
      <p:sp>
        <p:nvSpPr>
          <p:cNvPr id="3" name="Content Placeholder 2"/>
          <p:cNvSpPr>
            <a:spLocks noGrp="1"/>
          </p:cNvSpPr>
          <p:nvPr>
            <p:ph idx="1"/>
          </p:nvPr>
        </p:nvSpPr>
        <p:spPr>
          <a:xfrm>
            <a:off x="4792532" y="403412"/>
            <a:ext cx="3840480" cy="5722751"/>
          </a:xfrm>
        </p:spPr>
        <p:txBody>
          <a:bodyPr>
            <a:normAutofit/>
          </a:bodyPr>
          <a:lstStyle>
            <a:lvl1pPr>
              <a:defRPr sz="20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97540" y="2438400"/>
            <a:ext cx="3840480" cy="3316942"/>
          </a:xfrm>
        </p:spPr>
        <p:txBody>
          <a:bodyPr>
            <a:normAutofit/>
          </a:bodyPr>
          <a:lstStyle>
            <a:lvl1pPr marL="0" indent="0" algn="ctr">
              <a:spcBef>
                <a:spcPts val="6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4">
            <a:extLst>
              <a:ext uri="{FF2B5EF4-FFF2-40B4-BE49-F238E27FC236}">
                <a16:creationId xmlns="" xmlns:a16="http://schemas.microsoft.com/office/drawing/2014/main" id="{C3749E9D-A044-BC4C-AC7B-DCC18ECEE850}"/>
              </a:ext>
            </a:extLst>
          </p:cNvPr>
          <p:cNvSpPr>
            <a:spLocks noGrp="1"/>
          </p:cNvSpPr>
          <p:nvPr>
            <p:ph type="ftr" sz="quarter" idx="11"/>
          </p:nvPr>
        </p:nvSpPr>
        <p:spPr/>
        <p:txBody>
          <a:bodyPr/>
          <a:lstStyle>
            <a:lvl1pPr>
              <a:defRPr lang="en-US" sz="1000" smtClean="0">
                <a:effectLst/>
              </a:defRPr>
            </a:lvl1p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5">
            <a:extLst>
              <a:ext uri="{FF2B5EF4-FFF2-40B4-BE49-F238E27FC236}">
                <a16:creationId xmlns="" xmlns:a16="http://schemas.microsoft.com/office/drawing/2014/main" id="{F5196CE7-9B24-5340-9CDE-A619970CE3B2}"/>
              </a:ext>
            </a:extLst>
          </p:cNvPr>
          <p:cNvSpPr>
            <a:spLocks noGrp="1"/>
          </p:cNvSpPr>
          <p:nvPr>
            <p:ph type="sldNum" sz="quarter" idx="12"/>
          </p:nvPr>
        </p:nvSpPr>
        <p:spPr/>
        <p:txBody>
          <a:bodyPr/>
          <a:lstStyle>
            <a:lvl1pPr>
              <a:defRPr/>
            </a:lvl1pPr>
          </a:lstStyle>
          <a:p>
            <a:fld id="{36AF09C5-D76C-4469-9022-20CD3FB43967}" type="slidenum">
              <a:rPr lang="en-US" smtClean="0"/>
              <a:t>‹#›</a:t>
            </a:fld>
            <a:endParaRPr lang="en-US" dirty="0"/>
          </a:p>
        </p:txBody>
      </p:sp>
    </p:spTree>
    <p:extLst>
      <p:ext uri="{BB962C8B-B14F-4D97-AF65-F5344CB8AC3E}">
        <p14:creationId xmlns:p14="http://schemas.microsoft.com/office/powerpoint/2010/main" val="1864645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lang="en-US" sz="1000" smtClean="0">
                <a:effectLst/>
              </a:defRPr>
            </a:lvl1p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4" name="Slide Number Placeholder 3"/>
          <p:cNvSpPr>
            <a:spLocks noGrp="1"/>
          </p:cNvSpPr>
          <p:nvPr>
            <p:ph type="sldNum" sz="quarter" idx="12"/>
          </p:nvPr>
        </p:nvSpPr>
        <p:spPr/>
        <p:txBody>
          <a:bodyPr/>
          <a:lstStyle/>
          <a:p>
            <a:fld id="{36AF09C5-D76C-4469-9022-20CD3FB43967}" type="slidenum">
              <a:rPr lang="en-US" smtClean="0"/>
              <a:t>‹#›</a:t>
            </a:fld>
            <a:endParaRPr lang="en-US" dirty="0"/>
          </a:p>
        </p:txBody>
      </p:sp>
    </p:spTree>
    <p:extLst>
      <p:ext uri="{BB962C8B-B14F-4D97-AF65-F5344CB8AC3E}">
        <p14:creationId xmlns:p14="http://schemas.microsoft.com/office/powerpoint/2010/main" val="1226067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6" name="Title Placeholder 1"/>
          <p:cNvSpPr>
            <a:spLocks noGrp="1"/>
          </p:cNvSpPr>
          <p:nvPr>
            <p:ph type="title"/>
          </p:nvPr>
        </p:nvSpPr>
        <p:spPr bwMode="auto">
          <a:xfrm>
            <a:off x="457200" y="960438"/>
            <a:ext cx="82296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a:p>
        </p:txBody>
      </p:sp>
      <p:sp>
        <p:nvSpPr>
          <p:cNvPr id="1027" name="Text Placeholder 2"/>
          <p:cNvSpPr>
            <a:spLocks noGrp="1"/>
          </p:cNvSpPr>
          <p:nvPr>
            <p:ph type="body" idx="1"/>
          </p:nvPr>
        </p:nvSpPr>
        <p:spPr bwMode="auto">
          <a:xfrm>
            <a:off x="457200" y="1905000"/>
            <a:ext cx="8229600"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a:p>
        </p:txBody>
      </p:sp>
      <p:sp>
        <p:nvSpPr>
          <p:cNvPr id="5" name="Footer Placeholder 4">
            <a:extLst>
              <a:ext uri="{FF2B5EF4-FFF2-40B4-BE49-F238E27FC236}">
                <a16:creationId xmlns="" xmlns:a16="http://schemas.microsoft.com/office/drawing/2014/main" id="{6CD498F4-408C-7943-832C-94C8FF70E5DC}"/>
              </a:ext>
            </a:extLst>
          </p:cNvPr>
          <p:cNvSpPr>
            <a:spLocks noGrp="1"/>
          </p:cNvSpPr>
          <p:nvPr>
            <p:ph type="ftr" sz="quarter" idx="3"/>
          </p:nvPr>
        </p:nvSpPr>
        <p:spPr>
          <a:xfrm>
            <a:off x="457200" y="6356350"/>
            <a:ext cx="5867400" cy="365125"/>
          </a:xfrm>
          <a:prstGeom prst="rect">
            <a:avLst/>
          </a:prstGeom>
        </p:spPr>
        <p:txBody>
          <a:bodyPr vert="horz" lIns="91440" tIns="45720" rIns="91440" bIns="45720" rtlCol="0" anchor="ctr"/>
          <a:lstStyle>
            <a:lvl1pPr algn="ctr">
              <a:defRPr lang="en-US" sz="1000" smtClean="0">
                <a:effectLst/>
              </a:defRPr>
            </a:lvl1p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6" name="Slide Number Placeholder 5">
            <a:extLst>
              <a:ext uri="{FF2B5EF4-FFF2-40B4-BE49-F238E27FC236}">
                <a16:creationId xmlns="" xmlns:a16="http://schemas.microsoft.com/office/drawing/2014/main" id="{5C9611B1-4122-7843-B869-BDAAA39A920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36AF09C5-D76C-4469-9022-20CD3FB43967}" type="slidenum">
              <a:rPr lang="en-US" smtClean="0"/>
              <a:t>‹#›</a:t>
            </a:fld>
            <a:endParaRPr lang="en-US" dirty="0"/>
          </a:p>
        </p:txBody>
      </p:sp>
    </p:spTree>
    <p:extLst>
      <p:ext uri="{BB962C8B-B14F-4D97-AF65-F5344CB8AC3E}">
        <p14:creationId xmlns:p14="http://schemas.microsoft.com/office/powerpoint/2010/main" val="333039586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Lst>
  <p:hf hdr="0" dt="0"/>
  <p:txStyles>
    <p:titleStyle>
      <a:lvl1pPr algn="ctr" rtl="0" eaLnBrk="1" fontAlgn="base" hangingPunct="1">
        <a:spcBef>
          <a:spcPct val="0"/>
        </a:spcBef>
        <a:spcAft>
          <a:spcPct val="0"/>
        </a:spcAft>
        <a:defRPr sz="3600" kern="1200">
          <a:solidFill>
            <a:schemeClr val="tx1"/>
          </a:solidFill>
          <a:latin typeface="+mj-lt"/>
          <a:ea typeface="+mj-ea"/>
          <a:cs typeface="+mj-cs"/>
        </a:defRPr>
      </a:lvl1pPr>
      <a:lvl2pPr algn="ctr" rtl="0" eaLnBrk="1" fontAlgn="base" hangingPunct="1">
        <a:spcBef>
          <a:spcPct val="0"/>
        </a:spcBef>
        <a:spcAft>
          <a:spcPct val="0"/>
        </a:spcAft>
        <a:defRPr sz="3600">
          <a:solidFill>
            <a:schemeClr val="tx1"/>
          </a:solidFill>
          <a:latin typeface="Arial" panose="020B0604020202020204" pitchFamily="34" charset="0"/>
        </a:defRPr>
      </a:lvl2pPr>
      <a:lvl3pPr algn="ctr" rtl="0" eaLnBrk="1" fontAlgn="base" hangingPunct="1">
        <a:spcBef>
          <a:spcPct val="0"/>
        </a:spcBef>
        <a:spcAft>
          <a:spcPct val="0"/>
        </a:spcAft>
        <a:defRPr sz="3600">
          <a:solidFill>
            <a:schemeClr val="tx1"/>
          </a:solidFill>
          <a:latin typeface="Arial" panose="020B0604020202020204" pitchFamily="34" charset="0"/>
        </a:defRPr>
      </a:lvl3pPr>
      <a:lvl4pPr algn="ctr" rtl="0" eaLnBrk="1" fontAlgn="base" hangingPunct="1">
        <a:spcBef>
          <a:spcPct val="0"/>
        </a:spcBef>
        <a:spcAft>
          <a:spcPct val="0"/>
        </a:spcAft>
        <a:defRPr sz="3600">
          <a:solidFill>
            <a:schemeClr val="tx1"/>
          </a:solidFill>
          <a:latin typeface="Arial" panose="020B0604020202020204" pitchFamily="34" charset="0"/>
        </a:defRPr>
      </a:lvl4pPr>
      <a:lvl5pPr algn="ctr" rtl="0" eaLnBrk="1" fontAlgn="base" hangingPunct="1">
        <a:spcBef>
          <a:spcPct val="0"/>
        </a:spcBef>
        <a:spcAft>
          <a:spcPct val="0"/>
        </a:spcAft>
        <a:defRPr sz="3600">
          <a:solidFill>
            <a:schemeClr val="tx1"/>
          </a:solidFill>
          <a:latin typeface="Arial" panose="020B0604020202020204" pitchFamily="34" charset="0"/>
        </a:defRPr>
      </a:lvl5pPr>
      <a:lvl6pPr marL="457200" algn="ctr" rtl="0" eaLnBrk="1" fontAlgn="base" hangingPunct="1">
        <a:spcBef>
          <a:spcPct val="0"/>
        </a:spcBef>
        <a:spcAft>
          <a:spcPct val="0"/>
        </a:spcAft>
        <a:defRPr sz="3600">
          <a:solidFill>
            <a:schemeClr val="tx1"/>
          </a:solidFill>
          <a:latin typeface="Arial" panose="020B0604020202020204" pitchFamily="34" charset="0"/>
        </a:defRPr>
      </a:lvl6pPr>
      <a:lvl7pPr marL="914400" algn="ctr" rtl="0" eaLnBrk="1" fontAlgn="base" hangingPunct="1">
        <a:spcBef>
          <a:spcPct val="0"/>
        </a:spcBef>
        <a:spcAft>
          <a:spcPct val="0"/>
        </a:spcAft>
        <a:defRPr sz="3600">
          <a:solidFill>
            <a:schemeClr val="tx1"/>
          </a:solidFill>
          <a:latin typeface="Arial" panose="020B0604020202020204" pitchFamily="34" charset="0"/>
        </a:defRPr>
      </a:lvl7pPr>
      <a:lvl8pPr marL="1371600" algn="ctr" rtl="0" eaLnBrk="1" fontAlgn="base" hangingPunct="1">
        <a:spcBef>
          <a:spcPct val="0"/>
        </a:spcBef>
        <a:spcAft>
          <a:spcPct val="0"/>
        </a:spcAft>
        <a:defRPr sz="3600">
          <a:solidFill>
            <a:schemeClr val="tx1"/>
          </a:solidFill>
          <a:latin typeface="Arial" panose="020B0604020202020204" pitchFamily="34" charset="0"/>
        </a:defRPr>
      </a:lvl8pPr>
      <a:lvl9pPr marL="1828800" algn="ctr" rtl="0" eaLnBrk="1" fontAlgn="base" hangingPunct="1">
        <a:spcBef>
          <a:spcPct val="0"/>
        </a:spcBef>
        <a:spcAft>
          <a:spcPct val="0"/>
        </a:spcAft>
        <a:defRPr sz="3600">
          <a:solidFill>
            <a:schemeClr val="tx1"/>
          </a:solidFill>
          <a:latin typeface="Arial" panose="020B0604020202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8125" y="2327672"/>
            <a:ext cx="8677275" cy="1790700"/>
          </a:xfrm>
        </p:spPr>
        <p:txBody>
          <a:bodyPr>
            <a:normAutofit/>
          </a:bodyPr>
          <a:lstStyle/>
          <a:p>
            <a:r>
              <a:rPr lang="en-US" b="1" dirty="0">
                <a:solidFill>
                  <a:schemeClr val="accent5">
                    <a:lumMod val="75000"/>
                  </a:schemeClr>
                </a:solidFill>
              </a:rPr>
              <a:t>Chapter 11</a:t>
            </a:r>
            <a:br>
              <a:rPr lang="en-US" b="1" dirty="0">
                <a:solidFill>
                  <a:schemeClr val="accent5">
                    <a:lumMod val="75000"/>
                  </a:schemeClr>
                </a:solidFill>
              </a:rPr>
            </a:br>
            <a:r>
              <a:rPr lang="en-US" b="1" dirty="0">
                <a:solidFill>
                  <a:schemeClr val="accent5">
                    <a:lumMod val="75000"/>
                  </a:schemeClr>
                </a:solidFill>
              </a:rPr>
              <a:t>Excel Extension: Now You Try!</a:t>
            </a:r>
          </a:p>
        </p:txBody>
      </p:sp>
      <p:sp>
        <p:nvSpPr>
          <p:cNvPr id="4" name="Subtitle 2"/>
          <p:cNvSpPr>
            <a:spLocks noGrp="1"/>
          </p:cNvSpPr>
          <p:nvPr>
            <p:ph type="subTitle" idx="1"/>
          </p:nvPr>
        </p:nvSpPr>
        <p:spPr>
          <a:xfrm>
            <a:off x="1143000" y="4267825"/>
            <a:ext cx="7242464" cy="1241822"/>
          </a:xfrm>
        </p:spPr>
        <p:txBody>
          <a:bodyPr>
            <a:noAutofit/>
          </a:bodyPr>
          <a:lstStyle/>
          <a:p>
            <a:r>
              <a:rPr lang="en-US" sz="4000" b="1" dirty="0">
                <a:solidFill>
                  <a:schemeClr val="accent5">
                    <a:lumMod val="75000"/>
                  </a:schemeClr>
                </a:solidFill>
                <a:effectLst>
                  <a:outerShdw blurRad="38100" dist="38100" dir="2700000" algn="tl">
                    <a:srgbClr val="000000">
                      <a:alpha val="43137"/>
                    </a:srgbClr>
                  </a:outerShdw>
                </a:effectLst>
                <a:latin typeface="+mj-lt"/>
                <a:ea typeface="+mj-ea"/>
                <a:cs typeface="+mj-cs"/>
              </a:rPr>
              <a:t>Evaluating Pay Compression</a:t>
            </a:r>
          </a:p>
        </p:txBody>
      </p:sp>
      <p:sp>
        <p:nvSpPr>
          <p:cNvPr id="5" name="Footer Placeholder 4"/>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6" name="Slide Number Placeholder 5"/>
          <p:cNvSpPr>
            <a:spLocks noGrp="1"/>
          </p:cNvSpPr>
          <p:nvPr>
            <p:ph type="sldNum" sz="quarter" idx="12"/>
          </p:nvPr>
        </p:nvSpPr>
        <p:spPr/>
        <p:txBody>
          <a:bodyPr/>
          <a:lstStyle/>
          <a:p>
            <a:fld id="{36AF09C5-D76C-4469-9022-20CD3FB43967}" type="slidenum">
              <a:rPr lang="en-US" smtClean="0"/>
              <a:t>1</a:t>
            </a:fld>
            <a:endParaRPr lang="en-US" dirty="0"/>
          </a:p>
        </p:txBody>
      </p:sp>
    </p:spTree>
    <p:extLst>
      <p:ext uri="{BB962C8B-B14F-4D97-AF65-F5344CB8AC3E}">
        <p14:creationId xmlns:p14="http://schemas.microsoft.com/office/powerpoint/2010/main" val="1932124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83061" y="1924735"/>
            <a:ext cx="3744659" cy="300082"/>
          </a:xfrm>
          <a:prstGeom prst="rect">
            <a:avLst/>
          </a:prstGeom>
          <a:noFill/>
        </p:spPr>
        <p:txBody>
          <a:bodyPr wrap="square" rtlCol="0">
            <a:spAutoFit/>
          </a:bodyPr>
          <a:lstStyle/>
          <a:p>
            <a:r>
              <a:rPr lang="en-US" sz="1350" dirty="0"/>
              <a:t>Now the compa-ratios are nicely formatted. </a:t>
            </a:r>
          </a:p>
        </p:txBody>
      </p:sp>
      <p:sp>
        <p:nvSpPr>
          <p:cNvPr id="6" name="Title 1"/>
          <p:cNvSpPr txBox="1">
            <a:spLocks/>
          </p:cNvSpPr>
          <p:nvPr/>
        </p:nvSpPr>
        <p:spPr>
          <a:xfrm>
            <a:off x="6411191" y="1078457"/>
            <a:ext cx="1511868"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dirty="0">
                <a:solidFill>
                  <a:schemeClr val="accent5">
                    <a:lumMod val="75000"/>
                  </a:schemeClr>
                </a:solidFill>
              </a:rPr>
              <a:t>Step 8</a:t>
            </a:r>
          </a:p>
        </p:txBody>
      </p:sp>
      <p:pic>
        <p:nvPicPr>
          <p:cNvPr id="3" name="Picture 2"/>
          <p:cNvPicPr>
            <a:picLocks noChangeAspect="1"/>
          </p:cNvPicPr>
          <p:nvPr/>
        </p:nvPicPr>
        <p:blipFill>
          <a:blip r:embed="rId2"/>
          <a:stretch>
            <a:fillRect/>
          </a:stretch>
        </p:blipFill>
        <p:spPr>
          <a:xfrm>
            <a:off x="0" y="1271587"/>
            <a:ext cx="5236369" cy="4729163"/>
          </a:xfrm>
          <a:prstGeom prst="rect">
            <a:avLst/>
          </a:prstGeom>
        </p:spPr>
      </p:pic>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10</a:t>
            </a:fld>
            <a:endParaRPr lang="en-US" dirty="0"/>
          </a:p>
        </p:txBody>
      </p:sp>
    </p:spTree>
    <p:extLst>
      <p:ext uri="{BB962C8B-B14F-4D97-AF65-F5344CB8AC3E}">
        <p14:creationId xmlns:p14="http://schemas.microsoft.com/office/powerpoint/2010/main" val="389703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271587"/>
            <a:ext cx="5236369" cy="4729163"/>
          </a:xfrm>
          <a:prstGeom prst="rect">
            <a:avLst/>
          </a:prstGeom>
        </p:spPr>
      </p:pic>
      <p:sp>
        <p:nvSpPr>
          <p:cNvPr id="5" name="TextBox 4"/>
          <p:cNvSpPr txBox="1"/>
          <p:nvPr/>
        </p:nvSpPr>
        <p:spPr>
          <a:xfrm>
            <a:off x="5383061" y="1924735"/>
            <a:ext cx="3744659" cy="1985159"/>
          </a:xfrm>
          <a:prstGeom prst="rect">
            <a:avLst/>
          </a:prstGeom>
          <a:noFill/>
        </p:spPr>
        <p:txBody>
          <a:bodyPr wrap="square" rtlCol="0">
            <a:spAutoFit/>
          </a:bodyPr>
          <a:lstStyle/>
          <a:p>
            <a:pPr defTabSz="685800">
              <a:defRPr/>
            </a:pPr>
            <a:r>
              <a:rPr lang="en-US" sz="1350" dirty="0">
                <a:solidFill>
                  <a:prstClr val="black"/>
                </a:solidFill>
                <a:latin typeface="Calibri" panose="020F0502020204030204"/>
              </a:rPr>
              <a:t>To calculate the compa-ratio for the entire sample of customer service representatives, use the </a:t>
            </a:r>
            <a:r>
              <a:rPr lang="en-US" sz="1350" dirty="0">
                <a:solidFill>
                  <a:srgbClr val="0070C0"/>
                </a:solidFill>
                <a:latin typeface="Calibri" panose="020F0502020204030204"/>
              </a:rPr>
              <a:t>AVERAGE</a:t>
            </a:r>
            <a:r>
              <a:rPr lang="en-US" sz="1350" dirty="0">
                <a:solidFill>
                  <a:prstClr val="black"/>
                </a:solidFill>
                <a:latin typeface="Calibri" panose="020F0502020204030204"/>
              </a:rPr>
              <a:t> function from Excel.</a:t>
            </a:r>
          </a:p>
          <a:p>
            <a:pPr defTabSz="685800">
              <a:defRPr/>
            </a:pPr>
            <a:endParaRPr lang="en-US" sz="750" dirty="0">
              <a:solidFill>
                <a:prstClr val="black"/>
              </a:solidFill>
              <a:latin typeface="Calibri" panose="020F0502020204030204"/>
            </a:endParaRPr>
          </a:p>
          <a:p>
            <a:r>
              <a:rPr lang="en-US" sz="1350" dirty="0"/>
              <a:t>In an empty cell under the column labeled Compa-Ratio, type </a:t>
            </a:r>
            <a:r>
              <a:rPr lang="en-US" sz="1350" dirty="0">
                <a:solidFill>
                  <a:srgbClr val="0070C0"/>
                </a:solidFill>
              </a:rPr>
              <a:t>=AVERAGE(</a:t>
            </a:r>
            <a:r>
              <a:rPr lang="en-US" sz="1350" dirty="0"/>
              <a:t> in the cell, followed by the array/range of cells that contains the eight SME criticality ratings (</a:t>
            </a:r>
            <a:r>
              <a:rPr lang="en-US" sz="1350" dirty="0">
                <a:solidFill>
                  <a:srgbClr val="00B050"/>
                </a:solidFill>
              </a:rPr>
              <a:t>D2:D522</a:t>
            </a:r>
            <a:r>
              <a:rPr lang="en-US" sz="1350" dirty="0"/>
              <a:t>). </a:t>
            </a:r>
          </a:p>
          <a:p>
            <a:endParaRPr lang="en-US" sz="750" dirty="0"/>
          </a:p>
          <a:p>
            <a:r>
              <a:rPr lang="en-US" sz="1350" dirty="0"/>
              <a:t>Type an ending parenthesis, and click ENTER.</a:t>
            </a:r>
          </a:p>
        </p:txBody>
      </p:sp>
      <p:sp>
        <p:nvSpPr>
          <p:cNvPr id="6" name="Title 1"/>
          <p:cNvSpPr txBox="1">
            <a:spLocks/>
          </p:cNvSpPr>
          <p:nvPr/>
        </p:nvSpPr>
        <p:spPr>
          <a:xfrm>
            <a:off x="6324600" y="1070373"/>
            <a:ext cx="1598459"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9</a:t>
            </a:r>
          </a:p>
        </p:txBody>
      </p:sp>
      <p:sp>
        <p:nvSpPr>
          <p:cNvPr id="7" name="Right Arrow 7">
            <a:extLst>
              <a:ext uri="{FF2B5EF4-FFF2-40B4-BE49-F238E27FC236}">
                <a16:creationId xmlns="" xmlns:a16="http://schemas.microsoft.com/office/drawing/2014/main" id="{22F2DBF5-78D0-4758-BF3C-18AE2976FFEE}"/>
              </a:ext>
            </a:extLst>
          </p:cNvPr>
          <p:cNvSpPr/>
          <p:nvPr/>
        </p:nvSpPr>
        <p:spPr>
          <a:xfrm rot="14544448">
            <a:off x="2014645" y="4949965"/>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8" name="Slide Number Placeholder 7"/>
          <p:cNvSpPr>
            <a:spLocks noGrp="1"/>
          </p:cNvSpPr>
          <p:nvPr>
            <p:ph type="sldNum" sz="quarter" idx="12"/>
          </p:nvPr>
        </p:nvSpPr>
        <p:spPr/>
        <p:txBody>
          <a:bodyPr/>
          <a:lstStyle/>
          <a:p>
            <a:fld id="{36AF09C5-D76C-4469-9022-20CD3FB43967}" type="slidenum">
              <a:rPr lang="en-US" smtClean="0"/>
              <a:t>11</a:t>
            </a:fld>
            <a:endParaRPr lang="en-US" dirty="0"/>
          </a:p>
        </p:txBody>
      </p:sp>
    </p:spTree>
    <p:extLst>
      <p:ext uri="{BB962C8B-B14F-4D97-AF65-F5344CB8AC3E}">
        <p14:creationId xmlns:p14="http://schemas.microsoft.com/office/powerpoint/2010/main" val="1194460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271587"/>
            <a:ext cx="5236369" cy="4729163"/>
          </a:xfrm>
          <a:prstGeom prst="rect">
            <a:avLst/>
          </a:prstGeom>
        </p:spPr>
      </p:pic>
      <p:sp>
        <p:nvSpPr>
          <p:cNvPr id="5" name="TextBox 4"/>
          <p:cNvSpPr txBox="1"/>
          <p:nvPr/>
        </p:nvSpPr>
        <p:spPr>
          <a:xfrm>
            <a:off x="5383061" y="1924735"/>
            <a:ext cx="3744659" cy="1131079"/>
          </a:xfrm>
          <a:prstGeom prst="rect">
            <a:avLst/>
          </a:prstGeom>
          <a:noFill/>
        </p:spPr>
        <p:txBody>
          <a:bodyPr wrap="square" rtlCol="0">
            <a:spAutoFit/>
          </a:bodyPr>
          <a:lstStyle/>
          <a:p>
            <a:pPr defTabSz="685800">
              <a:defRPr/>
            </a:pPr>
            <a:r>
              <a:rPr lang="en-US" sz="1350" dirty="0">
                <a:solidFill>
                  <a:prstClr val="black"/>
                </a:solidFill>
                <a:latin typeface="Calibri" panose="020F0502020204030204"/>
              </a:rPr>
              <a:t>The overall compa-ratio for the sample of customer service representatives is 1.01, which indicates that, on average, the organization seems to be adhering to its pay </a:t>
            </a:r>
            <a:r>
              <a:rPr lang="en-US" sz="1350" dirty="0" smtClean="0">
                <a:solidFill>
                  <a:prstClr val="black"/>
                </a:solidFill>
                <a:latin typeface="Calibri" panose="020F0502020204030204"/>
              </a:rPr>
              <a:t>policy--just </a:t>
            </a:r>
            <a:r>
              <a:rPr lang="en-US" sz="1350" dirty="0">
                <a:solidFill>
                  <a:prstClr val="black"/>
                </a:solidFill>
                <a:latin typeface="Calibri" panose="020F0502020204030204"/>
              </a:rPr>
              <a:t>compensating slightly more than the midpoint, on average.</a:t>
            </a:r>
          </a:p>
        </p:txBody>
      </p:sp>
      <p:sp>
        <p:nvSpPr>
          <p:cNvPr id="6" name="Title 1"/>
          <p:cNvSpPr txBox="1">
            <a:spLocks/>
          </p:cNvSpPr>
          <p:nvPr/>
        </p:nvSpPr>
        <p:spPr>
          <a:xfrm>
            <a:off x="6343290" y="1060978"/>
            <a:ext cx="1824200"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10</a:t>
            </a:r>
          </a:p>
        </p:txBody>
      </p:sp>
      <p:sp>
        <p:nvSpPr>
          <p:cNvPr id="7" name="Right Arrow 7">
            <a:extLst>
              <a:ext uri="{FF2B5EF4-FFF2-40B4-BE49-F238E27FC236}">
                <a16:creationId xmlns="" xmlns:a16="http://schemas.microsoft.com/office/drawing/2014/main" id="{22F2DBF5-78D0-4758-BF3C-18AE2976FFEE}"/>
              </a:ext>
            </a:extLst>
          </p:cNvPr>
          <p:cNvSpPr/>
          <p:nvPr/>
        </p:nvSpPr>
        <p:spPr>
          <a:xfrm rot="14544448">
            <a:off x="2258902" y="4931175"/>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8" name="Slide Number Placeholder 7"/>
          <p:cNvSpPr>
            <a:spLocks noGrp="1"/>
          </p:cNvSpPr>
          <p:nvPr>
            <p:ph type="sldNum" sz="quarter" idx="12"/>
          </p:nvPr>
        </p:nvSpPr>
        <p:spPr/>
        <p:txBody>
          <a:bodyPr/>
          <a:lstStyle/>
          <a:p>
            <a:fld id="{36AF09C5-D76C-4469-9022-20CD3FB43967}" type="slidenum">
              <a:rPr lang="en-US" smtClean="0"/>
              <a:t>12</a:t>
            </a:fld>
            <a:endParaRPr lang="en-US" dirty="0"/>
          </a:p>
        </p:txBody>
      </p:sp>
    </p:spTree>
    <p:extLst>
      <p:ext uri="{BB962C8B-B14F-4D97-AF65-F5344CB8AC3E}">
        <p14:creationId xmlns:p14="http://schemas.microsoft.com/office/powerpoint/2010/main" val="3809983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271587"/>
            <a:ext cx="5236369" cy="4729163"/>
          </a:xfrm>
          <a:prstGeom prst="rect">
            <a:avLst/>
          </a:prstGeom>
        </p:spPr>
      </p:pic>
      <p:sp>
        <p:nvSpPr>
          <p:cNvPr id="5" name="TextBox 4"/>
          <p:cNvSpPr txBox="1"/>
          <p:nvPr/>
        </p:nvSpPr>
        <p:spPr>
          <a:xfrm>
            <a:off x="5383061" y="1924735"/>
            <a:ext cx="3744659" cy="2285241"/>
          </a:xfrm>
          <a:prstGeom prst="rect">
            <a:avLst/>
          </a:prstGeom>
          <a:noFill/>
        </p:spPr>
        <p:txBody>
          <a:bodyPr wrap="square" rtlCol="0">
            <a:spAutoFit/>
          </a:bodyPr>
          <a:lstStyle/>
          <a:p>
            <a:pPr defTabSz="685800">
              <a:defRPr/>
            </a:pPr>
            <a:r>
              <a:rPr lang="en-US" sz="1350" dirty="0">
                <a:solidFill>
                  <a:prstClr val="black"/>
                </a:solidFill>
                <a:latin typeface="Calibri" panose="020F0502020204030204"/>
              </a:rPr>
              <a:t>Now, let’s see if there is evidence of pay compression by comparing individual compa-ratios for these customer service representatives to their tenure on the job.</a:t>
            </a:r>
          </a:p>
          <a:p>
            <a:pPr defTabSz="685800">
              <a:defRPr/>
            </a:pPr>
            <a:endParaRPr lang="en-US" sz="750" dirty="0">
              <a:solidFill>
                <a:prstClr val="black"/>
              </a:solidFill>
              <a:latin typeface="Calibri" panose="020F0502020204030204"/>
            </a:endParaRPr>
          </a:p>
          <a:p>
            <a:pPr defTabSz="685800">
              <a:defRPr/>
            </a:pPr>
            <a:r>
              <a:rPr lang="en-US" sz="1350" dirty="0">
                <a:solidFill>
                  <a:prstClr val="black"/>
                </a:solidFill>
                <a:latin typeface="Calibri" panose="020F0502020204030204"/>
              </a:rPr>
              <a:t>Select the columns (including labels) for the variables Tenure and Compa-Ratio by holding the CTRL key and selecting the variable names and their associated values in the columns. Just be sure not to select the overall compa-ratio mean you just calculated.</a:t>
            </a:r>
          </a:p>
        </p:txBody>
      </p:sp>
      <p:sp>
        <p:nvSpPr>
          <p:cNvPr id="6" name="Title 1"/>
          <p:cNvSpPr txBox="1">
            <a:spLocks/>
          </p:cNvSpPr>
          <p:nvPr/>
        </p:nvSpPr>
        <p:spPr>
          <a:xfrm>
            <a:off x="6343290" y="1060978"/>
            <a:ext cx="1824200"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11</a:t>
            </a:r>
          </a:p>
        </p:txBody>
      </p:sp>
      <p:sp>
        <p:nvSpPr>
          <p:cNvPr id="7" name="Right Arrow 7">
            <a:extLst>
              <a:ext uri="{FF2B5EF4-FFF2-40B4-BE49-F238E27FC236}">
                <a16:creationId xmlns="" xmlns:a16="http://schemas.microsoft.com/office/drawing/2014/main" id="{22F2DBF5-78D0-4758-BF3C-18AE2976FFEE}"/>
              </a:ext>
            </a:extLst>
          </p:cNvPr>
          <p:cNvSpPr/>
          <p:nvPr/>
        </p:nvSpPr>
        <p:spPr>
          <a:xfrm rot="7207892">
            <a:off x="849724" y="2254449"/>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8" name="Right Arrow 7">
            <a:extLst>
              <a:ext uri="{FF2B5EF4-FFF2-40B4-BE49-F238E27FC236}">
                <a16:creationId xmlns="" xmlns:a16="http://schemas.microsoft.com/office/drawing/2014/main" id="{22F2DBF5-78D0-4758-BF3C-18AE2976FFEE}"/>
              </a:ext>
            </a:extLst>
          </p:cNvPr>
          <p:cNvSpPr/>
          <p:nvPr/>
        </p:nvSpPr>
        <p:spPr>
          <a:xfrm rot="7207892">
            <a:off x="2179780" y="2254451"/>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9" name="Slide Number Placeholder 8"/>
          <p:cNvSpPr>
            <a:spLocks noGrp="1"/>
          </p:cNvSpPr>
          <p:nvPr>
            <p:ph type="sldNum" sz="quarter" idx="12"/>
          </p:nvPr>
        </p:nvSpPr>
        <p:spPr/>
        <p:txBody>
          <a:bodyPr/>
          <a:lstStyle/>
          <a:p>
            <a:fld id="{36AF09C5-D76C-4469-9022-20CD3FB43967}" type="slidenum">
              <a:rPr lang="en-US" smtClean="0"/>
              <a:t>13</a:t>
            </a:fld>
            <a:endParaRPr lang="en-US" dirty="0"/>
          </a:p>
        </p:txBody>
      </p:sp>
    </p:spTree>
    <p:extLst>
      <p:ext uri="{BB962C8B-B14F-4D97-AF65-F5344CB8AC3E}">
        <p14:creationId xmlns:p14="http://schemas.microsoft.com/office/powerpoint/2010/main" val="182905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271587"/>
            <a:ext cx="5229225" cy="4729163"/>
          </a:xfrm>
          <a:prstGeom prst="rect">
            <a:avLst/>
          </a:prstGeom>
        </p:spPr>
      </p:pic>
      <p:sp>
        <p:nvSpPr>
          <p:cNvPr id="5" name="TextBox 4"/>
          <p:cNvSpPr txBox="1"/>
          <p:nvPr/>
        </p:nvSpPr>
        <p:spPr>
          <a:xfrm>
            <a:off x="5383061" y="1924735"/>
            <a:ext cx="3744659" cy="946413"/>
          </a:xfrm>
          <a:prstGeom prst="rect">
            <a:avLst/>
          </a:prstGeom>
          <a:noFill/>
        </p:spPr>
        <p:txBody>
          <a:bodyPr wrap="square" rtlCol="0">
            <a:spAutoFit/>
          </a:bodyPr>
          <a:lstStyle/>
          <a:p>
            <a:pPr lvl="0">
              <a:defRPr/>
            </a:pPr>
            <a:r>
              <a:rPr lang="en-US" sz="1350" dirty="0">
                <a:solidFill>
                  <a:prstClr val="black"/>
                </a:solidFill>
              </a:rPr>
              <a:t>Click the </a:t>
            </a:r>
            <a:r>
              <a:rPr lang="en-US" sz="1350" dirty="0">
                <a:solidFill>
                  <a:srgbClr val="0070C0"/>
                </a:solidFill>
              </a:rPr>
              <a:t>Insert</a:t>
            </a:r>
            <a:r>
              <a:rPr lang="en-US" sz="1350" dirty="0">
                <a:solidFill>
                  <a:prstClr val="black"/>
                </a:solidFill>
              </a:rPr>
              <a:t> tab.</a:t>
            </a:r>
          </a:p>
          <a:p>
            <a:pPr lvl="0">
              <a:defRPr/>
            </a:pPr>
            <a:endParaRPr lang="en-US" sz="750" dirty="0">
              <a:solidFill>
                <a:prstClr val="black"/>
              </a:solidFill>
            </a:endParaRPr>
          </a:p>
          <a:p>
            <a:pPr lvl="0">
              <a:defRPr/>
            </a:pPr>
            <a:r>
              <a:rPr lang="en-US" sz="1350" dirty="0">
                <a:solidFill>
                  <a:prstClr val="black"/>
                </a:solidFill>
              </a:rPr>
              <a:t>Click the scatterplot icon.</a:t>
            </a:r>
          </a:p>
          <a:p>
            <a:pPr lvl="0">
              <a:defRPr/>
            </a:pPr>
            <a:endParaRPr lang="en-US" sz="750" dirty="0">
              <a:solidFill>
                <a:prstClr val="black"/>
              </a:solidFill>
            </a:endParaRPr>
          </a:p>
          <a:p>
            <a:pPr lvl="0">
              <a:defRPr/>
            </a:pPr>
            <a:r>
              <a:rPr lang="en-US" sz="1350" dirty="0">
                <a:solidFill>
                  <a:prstClr val="black"/>
                </a:solidFill>
              </a:rPr>
              <a:t>Select the simple scatterplot chart.</a:t>
            </a:r>
          </a:p>
        </p:txBody>
      </p:sp>
      <p:sp>
        <p:nvSpPr>
          <p:cNvPr id="6" name="Title 1"/>
          <p:cNvSpPr txBox="1">
            <a:spLocks/>
          </p:cNvSpPr>
          <p:nvPr/>
        </p:nvSpPr>
        <p:spPr>
          <a:xfrm>
            <a:off x="6343290" y="1060978"/>
            <a:ext cx="1824200"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12</a:t>
            </a:r>
          </a:p>
        </p:txBody>
      </p:sp>
      <p:sp>
        <p:nvSpPr>
          <p:cNvPr id="7" name="Right Arrow 7">
            <a:extLst>
              <a:ext uri="{FF2B5EF4-FFF2-40B4-BE49-F238E27FC236}">
                <a16:creationId xmlns="" xmlns:a16="http://schemas.microsoft.com/office/drawing/2014/main" id="{22F2DBF5-78D0-4758-BF3C-18AE2976FFEE}"/>
              </a:ext>
            </a:extLst>
          </p:cNvPr>
          <p:cNvSpPr/>
          <p:nvPr/>
        </p:nvSpPr>
        <p:spPr>
          <a:xfrm rot="7207892">
            <a:off x="1000036" y="1058881"/>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8" name="Right Arrow 7">
            <a:extLst>
              <a:ext uri="{FF2B5EF4-FFF2-40B4-BE49-F238E27FC236}">
                <a16:creationId xmlns="" xmlns:a16="http://schemas.microsoft.com/office/drawing/2014/main" id="{22F2DBF5-78D0-4758-BF3C-18AE2976FFEE}"/>
              </a:ext>
            </a:extLst>
          </p:cNvPr>
          <p:cNvSpPr/>
          <p:nvPr/>
        </p:nvSpPr>
        <p:spPr>
          <a:xfrm rot="8975369">
            <a:off x="2146154" y="1705660"/>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9" name="Right Arrow 8">
            <a:extLst>
              <a:ext uri="{FF2B5EF4-FFF2-40B4-BE49-F238E27FC236}">
                <a16:creationId xmlns="" xmlns:a16="http://schemas.microsoft.com/office/drawing/2014/main" id="{22F2DBF5-78D0-4758-BF3C-18AE2976FFEE}"/>
              </a:ext>
            </a:extLst>
          </p:cNvPr>
          <p:cNvSpPr/>
          <p:nvPr/>
        </p:nvSpPr>
        <p:spPr>
          <a:xfrm rot="19777250">
            <a:off x="1427284" y="2590813"/>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10" name="Slide Number Placeholder 9"/>
          <p:cNvSpPr>
            <a:spLocks noGrp="1"/>
          </p:cNvSpPr>
          <p:nvPr>
            <p:ph type="sldNum" sz="quarter" idx="12"/>
          </p:nvPr>
        </p:nvSpPr>
        <p:spPr/>
        <p:txBody>
          <a:bodyPr/>
          <a:lstStyle/>
          <a:p>
            <a:fld id="{36AF09C5-D76C-4469-9022-20CD3FB43967}" type="slidenum">
              <a:rPr lang="en-US" smtClean="0"/>
              <a:t>14</a:t>
            </a:fld>
            <a:endParaRPr lang="en-US" dirty="0"/>
          </a:p>
        </p:txBody>
      </p:sp>
    </p:spTree>
    <p:extLst>
      <p:ext uri="{BB962C8B-B14F-4D97-AF65-F5344CB8AC3E}">
        <p14:creationId xmlns:p14="http://schemas.microsoft.com/office/powerpoint/2010/main" val="2362676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83061" y="1924735"/>
            <a:ext cx="3744659" cy="715581"/>
          </a:xfrm>
          <a:prstGeom prst="rect">
            <a:avLst/>
          </a:prstGeom>
          <a:noFill/>
        </p:spPr>
        <p:txBody>
          <a:bodyPr wrap="square" rtlCol="0">
            <a:spAutoFit/>
          </a:bodyPr>
          <a:lstStyle/>
          <a:p>
            <a:pPr lvl="0">
              <a:defRPr/>
            </a:pPr>
            <a:r>
              <a:rPr lang="en-US" sz="1350" dirty="0">
                <a:solidFill>
                  <a:prstClr val="black"/>
                </a:solidFill>
              </a:rPr>
              <a:t>Because the Tenure variable was the first, it appears on the </a:t>
            </a:r>
            <a:r>
              <a:rPr lang="en-US" sz="1350" i="1" dirty="0">
                <a:solidFill>
                  <a:prstClr val="black"/>
                </a:solidFill>
              </a:rPr>
              <a:t>X</a:t>
            </a:r>
            <a:r>
              <a:rPr lang="en-US" sz="1350" dirty="0">
                <a:solidFill>
                  <a:prstClr val="black"/>
                </a:solidFill>
              </a:rPr>
              <a:t>-axis, and Compa-Ratio appears on the </a:t>
            </a:r>
            <a:r>
              <a:rPr lang="en-US" sz="1350" i="1" dirty="0">
                <a:solidFill>
                  <a:prstClr val="black"/>
                </a:solidFill>
              </a:rPr>
              <a:t>Y</a:t>
            </a:r>
            <a:r>
              <a:rPr lang="en-US" sz="1350" dirty="0">
                <a:solidFill>
                  <a:prstClr val="black"/>
                </a:solidFill>
              </a:rPr>
              <a:t>-axis.</a:t>
            </a:r>
          </a:p>
        </p:txBody>
      </p:sp>
      <p:sp>
        <p:nvSpPr>
          <p:cNvPr id="6" name="Title 1"/>
          <p:cNvSpPr txBox="1">
            <a:spLocks/>
          </p:cNvSpPr>
          <p:nvPr/>
        </p:nvSpPr>
        <p:spPr>
          <a:xfrm>
            <a:off x="6343290" y="1060978"/>
            <a:ext cx="1824200"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13</a:t>
            </a:r>
          </a:p>
        </p:txBody>
      </p:sp>
      <p:pic>
        <p:nvPicPr>
          <p:cNvPr id="2" name="Picture 1"/>
          <p:cNvPicPr>
            <a:picLocks noChangeAspect="1"/>
          </p:cNvPicPr>
          <p:nvPr/>
        </p:nvPicPr>
        <p:blipFill>
          <a:blip r:embed="rId2"/>
          <a:stretch>
            <a:fillRect/>
          </a:stretch>
        </p:blipFill>
        <p:spPr>
          <a:xfrm>
            <a:off x="0" y="1271587"/>
            <a:ext cx="5236369" cy="4729163"/>
          </a:xfrm>
          <a:prstGeom prst="rect">
            <a:avLst/>
          </a:prstGeom>
        </p:spPr>
      </p:pic>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15</a:t>
            </a:fld>
            <a:endParaRPr lang="en-US" dirty="0"/>
          </a:p>
        </p:txBody>
      </p:sp>
    </p:spTree>
    <p:extLst>
      <p:ext uri="{BB962C8B-B14F-4D97-AF65-F5344CB8AC3E}">
        <p14:creationId xmlns:p14="http://schemas.microsoft.com/office/powerpoint/2010/main" val="3548908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83061" y="1924735"/>
            <a:ext cx="3744659" cy="1154162"/>
          </a:xfrm>
          <a:prstGeom prst="rect">
            <a:avLst/>
          </a:prstGeom>
          <a:noFill/>
        </p:spPr>
        <p:txBody>
          <a:bodyPr wrap="square" rtlCol="0">
            <a:spAutoFit/>
          </a:bodyPr>
          <a:lstStyle/>
          <a:p>
            <a:pPr lvl="0">
              <a:defRPr/>
            </a:pPr>
            <a:r>
              <a:rPr lang="en-US" sz="1350" dirty="0">
                <a:solidFill>
                  <a:prstClr val="black"/>
                </a:solidFill>
              </a:rPr>
              <a:t>To add an </a:t>
            </a:r>
            <a:r>
              <a:rPr lang="en-US" sz="1350" i="1" dirty="0">
                <a:solidFill>
                  <a:prstClr val="black"/>
                </a:solidFill>
              </a:rPr>
              <a:t>X</a:t>
            </a:r>
            <a:r>
              <a:rPr lang="en-US" sz="1350" dirty="0">
                <a:solidFill>
                  <a:prstClr val="black"/>
                </a:solidFill>
              </a:rPr>
              <a:t>-axis label to the scatterplot, in the </a:t>
            </a:r>
            <a:r>
              <a:rPr lang="en-US" sz="1350" dirty="0">
                <a:solidFill>
                  <a:srgbClr val="0070C0"/>
                </a:solidFill>
              </a:rPr>
              <a:t>Design</a:t>
            </a:r>
            <a:r>
              <a:rPr lang="en-US" sz="1350" dirty="0">
                <a:solidFill>
                  <a:prstClr val="black"/>
                </a:solidFill>
              </a:rPr>
              <a:t> tab, click on the </a:t>
            </a:r>
            <a:r>
              <a:rPr lang="en-US" sz="1350" dirty="0">
                <a:solidFill>
                  <a:srgbClr val="0070C0"/>
                </a:solidFill>
              </a:rPr>
              <a:t>Add Chart Element </a:t>
            </a:r>
            <a:r>
              <a:rPr lang="en-US" sz="1350" dirty="0">
                <a:solidFill>
                  <a:prstClr val="black"/>
                </a:solidFill>
              </a:rPr>
              <a:t>button.</a:t>
            </a:r>
          </a:p>
          <a:p>
            <a:pPr lvl="0">
              <a:defRPr/>
            </a:pPr>
            <a:endParaRPr lang="en-US" sz="750" dirty="0">
              <a:solidFill>
                <a:prstClr val="black"/>
              </a:solidFill>
            </a:endParaRPr>
          </a:p>
          <a:p>
            <a:pPr lvl="0">
              <a:defRPr/>
            </a:pPr>
            <a:r>
              <a:rPr lang="en-US" sz="1350" dirty="0">
                <a:solidFill>
                  <a:prstClr val="black"/>
                </a:solidFill>
              </a:rPr>
              <a:t>Click on </a:t>
            </a:r>
            <a:r>
              <a:rPr lang="en-US" sz="1350" dirty="0">
                <a:solidFill>
                  <a:srgbClr val="0070C0"/>
                </a:solidFill>
              </a:rPr>
              <a:t>Axis Titles</a:t>
            </a:r>
            <a:r>
              <a:rPr lang="en-US" sz="1350" dirty="0">
                <a:solidFill>
                  <a:prstClr val="black"/>
                </a:solidFill>
              </a:rPr>
              <a:t>.</a:t>
            </a:r>
          </a:p>
          <a:p>
            <a:pPr lvl="0">
              <a:defRPr/>
            </a:pPr>
            <a:endParaRPr lang="en-US" sz="750" dirty="0">
              <a:solidFill>
                <a:prstClr val="black"/>
              </a:solidFill>
            </a:endParaRPr>
          </a:p>
          <a:p>
            <a:pPr lvl="0">
              <a:defRPr/>
            </a:pPr>
            <a:r>
              <a:rPr lang="en-US" sz="1350" dirty="0">
                <a:solidFill>
                  <a:prstClr val="black"/>
                </a:solidFill>
              </a:rPr>
              <a:t>Click on </a:t>
            </a:r>
            <a:r>
              <a:rPr lang="en-US" sz="1350" dirty="0">
                <a:solidFill>
                  <a:srgbClr val="0070C0"/>
                </a:solidFill>
              </a:rPr>
              <a:t>Primary Horizontal</a:t>
            </a:r>
            <a:r>
              <a:rPr lang="en-US" sz="1350" dirty="0">
                <a:solidFill>
                  <a:prstClr val="black"/>
                </a:solidFill>
              </a:rPr>
              <a:t>.</a:t>
            </a:r>
          </a:p>
        </p:txBody>
      </p:sp>
      <p:sp>
        <p:nvSpPr>
          <p:cNvPr id="6" name="Title 1"/>
          <p:cNvSpPr txBox="1">
            <a:spLocks/>
          </p:cNvSpPr>
          <p:nvPr/>
        </p:nvSpPr>
        <p:spPr>
          <a:xfrm>
            <a:off x="6343290" y="1060978"/>
            <a:ext cx="1824200"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14</a:t>
            </a:r>
          </a:p>
        </p:txBody>
      </p:sp>
      <p:pic>
        <p:nvPicPr>
          <p:cNvPr id="10" name="Picture 9"/>
          <p:cNvPicPr>
            <a:picLocks noChangeAspect="1"/>
          </p:cNvPicPr>
          <p:nvPr/>
        </p:nvPicPr>
        <p:blipFill>
          <a:blip r:embed="rId2"/>
          <a:stretch>
            <a:fillRect/>
          </a:stretch>
        </p:blipFill>
        <p:spPr>
          <a:xfrm>
            <a:off x="0" y="1271587"/>
            <a:ext cx="5243513" cy="4729163"/>
          </a:xfrm>
          <a:prstGeom prst="rect">
            <a:avLst/>
          </a:prstGeom>
        </p:spPr>
      </p:pic>
      <p:sp>
        <p:nvSpPr>
          <p:cNvPr id="11" name="Right Arrow 10">
            <a:extLst>
              <a:ext uri="{FF2B5EF4-FFF2-40B4-BE49-F238E27FC236}">
                <a16:creationId xmlns="" xmlns:a16="http://schemas.microsoft.com/office/drawing/2014/main" id="{22F2DBF5-78D0-4758-BF3C-18AE2976FFEE}"/>
              </a:ext>
            </a:extLst>
          </p:cNvPr>
          <p:cNvSpPr/>
          <p:nvPr/>
        </p:nvSpPr>
        <p:spPr>
          <a:xfrm rot="8975369">
            <a:off x="2146154" y="1836074"/>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3" name="Footer Placeholder 2"/>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4" name="Slide Number Placeholder 3"/>
          <p:cNvSpPr>
            <a:spLocks noGrp="1"/>
          </p:cNvSpPr>
          <p:nvPr>
            <p:ph type="sldNum" sz="quarter" idx="12"/>
          </p:nvPr>
        </p:nvSpPr>
        <p:spPr/>
        <p:txBody>
          <a:bodyPr/>
          <a:lstStyle/>
          <a:p>
            <a:fld id="{36AF09C5-D76C-4469-9022-20CD3FB43967}" type="slidenum">
              <a:rPr lang="en-US" smtClean="0"/>
              <a:t>16</a:t>
            </a:fld>
            <a:endParaRPr lang="en-US" dirty="0"/>
          </a:p>
        </p:txBody>
      </p:sp>
    </p:spTree>
    <p:extLst>
      <p:ext uri="{BB962C8B-B14F-4D97-AF65-F5344CB8AC3E}">
        <p14:creationId xmlns:p14="http://schemas.microsoft.com/office/powerpoint/2010/main" val="3340664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271587"/>
            <a:ext cx="5236369" cy="4729163"/>
          </a:xfrm>
          <a:prstGeom prst="rect">
            <a:avLst/>
          </a:prstGeom>
        </p:spPr>
      </p:pic>
      <p:sp>
        <p:nvSpPr>
          <p:cNvPr id="5" name="TextBox 4"/>
          <p:cNvSpPr txBox="1"/>
          <p:nvPr/>
        </p:nvSpPr>
        <p:spPr>
          <a:xfrm>
            <a:off x="5383061" y="1924735"/>
            <a:ext cx="3744659" cy="507831"/>
          </a:xfrm>
          <a:prstGeom prst="rect">
            <a:avLst/>
          </a:prstGeom>
          <a:noFill/>
        </p:spPr>
        <p:txBody>
          <a:bodyPr wrap="square" rtlCol="0">
            <a:spAutoFit/>
          </a:bodyPr>
          <a:lstStyle/>
          <a:p>
            <a:pPr lvl="0">
              <a:defRPr/>
            </a:pPr>
            <a:r>
              <a:rPr lang="en-US" sz="1350" dirty="0">
                <a:solidFill>
                  <a:prstClr val="black"/>
                </a:solidFill>
              </a:rPr>
              <a:t>Type in a label for the </a:t>
            </a:r>
            <a:r>
              <a:rPr lang="en-US" sz="1350" i="1" dirty="0">
                <a:solidFill>
                  <a:prstClr val="black"/>
                </a:solidFill>
              </a:rPr>
              <a:t>X</a:t>
            </a:r>
            <a:r>
              <a:rPr lang="en-US" sz="1350" dirty="0">
                <a:solidFill>
                  <a:prstClr val="black"/>
                </a:solidFill>
              </a:rPr>
              <a:t>-axis. Here, “Tenure (Years)” is entered.</a:t>
            </a:r>
          </a:p>
        </p:txBody>
      </p:sp>
      <p:sp>
        <p:nvSpPr>
          <p:cNvPr id="6" name="Title 1"/>
          <p:cNvSpPr txBox="1">
            <a:spLocks/>
          </p:cNvSpPr>
          <p:nvPr/>
        </p:nvSpPr>
        <p:spPr>
          <a:xfrm>
            <a:off x="6343290" y="1060978"/>
            <a:ext cx="1824200"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15</a:t>
            </a:r>
          </a:p>
        </p:txBody>
      </p:sp>
      <p:sp>
        <p:nvSpPr>
          <p:cNvPr id="12" name="Right Arrow 11">
            <a:extLst>
              <a:ext uri="{FF2B5EF4-FFF2-40B4-BE49-F238E27FC236}">
                <a16:creationId xmlns="" xmlns:a16="http://schemas.microsoft.com/office/drawing/2014/main" id="{22F2DBF5-78D0-4758-BF3C-18AE2976FFEE}"/>
              </a:ext>
            </a:extLst>
          </p:cNvPr>
          <p:cNvSpPr/>
          <p:nvPr/>
        </p:nvSpPr>
        <p:spPr>
          <a:xfrm rot="8975369">
            <a:off x="3072880" y="4299002"/>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17</a:t>
            </a:fld>
            <a:endParaRPr lang="en-US" dirty="0"/>
          </a:p>
        </p:txBody>
      </p:sp>
    </p:spTree>
    <p:extLst>
      <p:ext uri="{BB962C8B-B14F-4D97-AF65-F5344CB8AC3E}">
        <p14:creationId xmlns:p14="http://schemas.microsoft.com/office/powerpoint/2010/main" val="453361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271587"/>
            <a:ext cx="5243513" cy="4729163"/>
          </a:xfrm>
          <a:prstGeom prst="rect">
            <a:avLst/>
          </a:prstGeom>
        </p:spPr>
      </p:pic>
      <p:sp>
        <p:nvSpPr>
          <p:cNvPr id="5" name="TextBox 4"/>
          <p:cNvSpPr txBox="1"/>
          <p:nvPr/>
        </p:nvSpPr>
        <p:spPr>
          <a:xfrm>
            <a:off x="5383061" y="1924735"/>
            <a:ext cx="3744659" cy="1154162"/>
          </a:xfrm>
          <a:prstGeom prst="rect">
            <a:avLst/>
          </a:prstGeom>
          <a:noFill/>
        </p:spPr>
        <p:txBody>
          <a:bodyPr wrap="square" rtlCol="0">
            <a:spAutoFit/>
          </a:bodyPr>
          <a:lstStyle/>
          <a:p>
            <a:pPr lvl="0">
              <a:defRPr/>
            </a:pPr>
            <a:r>
              <a:rPr lang="en-US" sz="1350" dirty="0">
                <a:solidFill>
                  <a:prstClr val="black"/>
                </a:solidFill>
              </a:rPr>
              <a:t>To add a </a:t>
            </a:r>
            <a:r>
              <a:rPr lang="en-US" sz="1350" i="1" dirty="0">
                <a:solidFill>
                  <a:prstClr val="black"/>
                </a:solidFill>
              </a:rPr>
              <a:t>Y</a:t>
            </a:r>
            <a:r>
              <a:rPr lang="en-US" sz="1350" dirty="0">
                <a:solidFill>
                  <a:prstClr val="black"/>
                </a:solidFill>
              </a:rPr>
              <a:t>-axis label to the scatterplot, in the </a:t>
            </a:r>
            <a:r>
              <a:rPr lang="en-US" sz="1350" dirty="0">
                <a:solidFill>
                  <a:srgbClr val="0070C0"/>
                </a:solidFill>
              </a:rPr>
              <a:t>Design</a:t>
            </a:r>
            <a:r>
              <a:rPr lang="en-US" sz="1350" dirty="0">
                <a:solidFill>
                  <a:prstClr val="black"/>
                </a:solidFill>
              </a:rPr>
              <a:t> tab, click on the </a:t>
            </a:r>
            <a:r>
              <a:rPr lang="en-US" sz="1350" dirty="0">
                <a:solidFill>
                  <a:srgbClr val="0070C0"/>
                </a:solidFill>
              </a:rPr>
              <a:t>Add Chart Element </a:t>
            </a:r>
            <a:r>
              <a:rPr lang="en-US" sz="1350" dirty="0">
                <a:solidFill>
                  <a:prstClr val="black"/>
                </a:solidFill>
              </a:rPr>
              <a:t>button.</a:t>
            </a:r>
          </a:p>
          <a:p>
            <a:pPr lvl="0">
              <a:defRPr/>
            </a:pPr>
            <a:endParaRPr lang="en-US" sz="750" dirty="0">
              <a:solidFill>
                <a:prstClr val="black"/>
              </a:solidFill>
            </a:endParaRPr>
          </a:p>
          <a:p>
            <a:pPr lvl="0">
              <a:defRPr/>
            </a:pPr>
            <a:r>
              <a:rPr lang="en-US" sz="1350" dirty="0">
                <a:solidFill>
                  <a:prstClr val="black"/>
                </a:solidFill>
              </a:rPr>
              <a:t>Click on </a:t>
            </a:r>
            <a:r>
              <a:rPr lang="en-US" sz="1350" dirty="0">
                <a:solidFill>
                  <a:srgbClr val="0070C0"/>
                </a:solidFill>
              </a:rPr>
              <a:t>Axis Titles</a:t>
            </a:r>
            <a:r>
              <a:rPr lang="en-US" sz="1350" dirty="0">
                <a:solidFill>
                  <a:prstClr val="black"/>
                </a:solidFill>
              </a:rPr>
              <a:t>.</a:t>
            </a:r>
          </a:p>
          <a:p>
            <a:pPr lvl="0">
              <a:defRPr/>
            </a:pPr>
            <a:endParaRPr lang="en-US" sz="750" dirty="0">
              <a:solidFill>
                <a:prstClr val="black"/>
              </a:solidFill>
            </a:endParaRPr>
          </a:p>
          <a:p>
            <a:pPr lvl="0">
              <a:defRPr/>
            </a:pPr>
            <a:r>
              <a:rPr lang="en-US" sz="1350" dirty="0">
                <a:solidFill>
                  <a:prstClr val="black"/>
                </a:solidFill>
              </a:rPr>
              <a:t>Click on </a:t>
            </a:r>
            <a:r>
              <a:rPr lang="en-US" sz="1350" dirty="0">
                <a:solidFill>
                  <a:srgbClr val="0070C0"/>
                </a:solidFill>
              </a:rPr>
              <a:t>Primary Vertical</a:t>
            </a:r>
            <a:r>
              <a:rPr lang="en-US" sz="1350" dirty="0">
                <a:solidFill>
                  <a:prstClr val="black"/>
                </a:solidFill>
              </a:rPr>
              <a:t>.</a:t>
            </a:r>
          </a:p>
        </p:txBody>
      </p:sp>
      <p:sp>
        <p:nvSpPr>
          <p:cNvPr id="6" name="Title 1"/>
          <p:cNvSpPr txBox="1">
            <a:spLocks/>
          </p:cNvSpPr>
          <p:nvPr/>
        </p:nvSpPr>
        <p:spPr>
          <a:xfrm>
            <a:off x="6343290" y="1060978"/>
            <a:ext cx="1824200"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16</a:t>
            </a:r>
          </a:p>
        </p:txBody>
      </p:sp>
      <p:sp>
        <p:nvSpPr>
          <p:cNvPr id="11" name="Right Arrow 10">
            <a:extLst>
              <a:ext uri="{FF2B5EF4-FFF2-40B4-BE49-F238E27FC236}">
                <a16:creationId xmlns="" xmlns:a16="http://schemas.microsoft.com/office/drawing/2014/main" id="{22F2DBF5-78D0-4758-BF3C-18AE2976FFEE}"/>
              </a:ext>
            </a:extLst>
          </p:cNvPr>
          <p:cNvSpPr/>
          <p:nvPr/>
        </p:nvSpPr>
        <p:spPr>
          <a:xfrm rot="8975369">
            <a:off x="2146154" y="2174276"/>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18</a:t>
            </a:fld>
            <a:endParaRPr lang="en-US" dirty="0"/>
          </a:p>
        </p:txBody>
      </p:sp>
    </p:spTree>
    <p:extLst>
      <p:ext uri="{BB962C8B-B14F-4D97-AF65-F5344CB8AC3E}">
        <p14:creationId xmlns:p14="http://schemas.microsoft.com/office/powerpoint/2010/main" val="2396751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271587"/>
            <a:ext cx="5236369" cy="4729163"/>
          </a:xfrm>
          <a:prstGeom prst="rect">
            <a:avLst/>
          </a:prstGeom>
        </p:spPr>
      </p:pic>
      <p:sp>
        <p:nvSpPr>
          <p:cNvPr id="5" name="TextBox 4"/>
          <p:cNvSpPr txBox="1"/>
          <p:nvPr/>
        </p:nvSpPr>
        <p:spPr>
          <a:xfrm>
            <a:off x="5383061" y="1924735"/>
            <a:ext cx="3744659" cy="507831"/>
          </a:xfrm>
          <a:prstGeom prst="rect">
            <a:avLst/>
          </a:prstGeom>
          <a:noFill/>
        </p:spPr>
        <p:txBody>
          <a:bodyPr wrap="square" rtlCol="0">
            <a:spAutoFit/>
          </a:bodyPr>
          <a:lstStyle/>
          <a:p>
            <a:pPr defTabSz="685800">
              <a:defRPr/>
            </a:pPr>
            <a:r>
              <a:rPr lang="en-US" sz="1350" dirty="0">
                <a:solidFill>
                  <a:prstClr val="black"/>
                </a:solidFill>
                <a:latin typeface="Calibri" panose="020F0502020204030204"/>
              </a:rPr>
              <a:t>Type in a label for the </a:t>
            </a:r>
            <a:r>
              <a:rPr lang="en-US" sz="1350" i="1" dirty="0">
                <a:solidFill>
                  <a:prstClr val="black"/>
                </a:solidFill>
                <a:latin typeface="Calibri" panose="020F0502020204030204"/>
              </a:rPr>
              <a:t>Y</a:t>
            </a:r>
            <a:r>
              <a:rPr lang="en-US" sz="1350" dirty="0">
                <a:solidFill>
                  <a:prstClr val="black"/>
                </a:solidFill>
                <a:latin typeface="Calibri" panose="020F0502020204030204"/>
              </a:rPr>
              <a:t>-axis. Here, “Compa-Ratio” is entered.</a:t>
            </a:r>
          </a:p>
        </p:txBody>
      </p:sp>
      <p:sp>
        <p:nvSpPr>
          <p:cNvPr id="6" name="Title 1"/>
          <p:cNvSpPr txBox="1">
            <a:spLocks/>
          </p:cNvSpPr>
          <p:nvPr/>
        </p:nvSpPr>
        <p:spPr>
          <a:xfrm>
            <a:off x="6343290" y="1060978"/>
            <a:ext cx="1824200"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17</a:t>
            </a:r>
          </a:p>
        </p:txBody>
      </p:sp>
      <p:sp>
        <p:nvSpPr>
          <p:cNvPr id="12" name="Right Arrow 11">
            <a:extLst>
              <a:ext uri="{FF2B5EF4-FFF2-40B4-BE49-F238E27FC236}">
                <a16:creationId xmlns="" xmlns:a16="http://schemas.microsoft.com/office/drawing/2014/main" id="{22F2DBF5-78D0-4758-BF3C-18AE2976FFEE}"/>
              </a:ext>
            </a:extLst>
          </p:cNvPr>
          <p:cNvSpPr/>
          <p:nvPr/>
        </p:nvSpPr>
        <p:spPr>
          <a:xfrm rot="3432140">
            <a:off x="545754" y="3087109"/>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19</a:t>
            </a:fld>
            <a:endParaRPr lang="en-US" dirty="0"/>
          </a:p>
        </p:txBody>
      </p:sp>
    </p:spTree>
    <p:extLst>
      <p:ext uri="{BB962C8B-B14F-4D97-AF65-F5344CB8AC3E}">
        <p14:creationId xmlns:p14="http://schemas.microsoft.com/office/powerpoint/2010/main" val="2684397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solidFill>
                  <a:schemeClr val="accent5">
                    <a:lumMod val="75000"/>
                  </a:schemeClr>
                </a:solidFill>
              </a:rPr>
              <a:t>Background</a:t>
            </a:r>
          </a:p>
        </p:txBody>
      </p:sp>
      <p:sp>
        <p:nvSpPr>
          <p:cNvPr id="3" name="Content Placeholder 2"/>
          <p:cNvSpPr>
            <a:spLocks noGrp="1"/>
          </p:cNvSpPr>
          <p:nvPr>
            <p:ph idx="1"/>
          </p:nvPr>
        </p:nvSpPr>
        <p:spPr>
          <a:xfrm>
            <a:off x="266700" y="2226469"/>
            <a:ext cx="8629650" cy="3774281"/>
          </a:xfrm>
        </p:spPr>
        <p:txBody>
          <a:bodyPr>
            <a:normAutofit fontScale="62500" lnSpcReduction="20000"/>
          </a:bodyPr>
          <a:lstStyle/>
          <a:p>
            <a:pPr marL="0" indent="0">
              <a:buNone/>
            </a:pPr>
            <a:r>
              <a:rPr lang="en-US" dirty="0"/>
              <a:t>In this Excel Extension tutorial, you will learn how to evaluate pay compression by calculating compa-ratios and comparing them with tenure. </a:t>
            </a:r>
          </a:p>
          <a:p>
            <a:pPr marL="0" indent="0">
              <a:buNone/>
            </a:pPr>
            <a:endParaRPr lang="en-US" sz="825" dirty="0"/>
          </a:p>
          <a:p>
            <a:pPr marL="0" indent="0">
              <a:buNone/>
            </a:pPr>
            <a:r>
              <a:rPr lang="en-US" dirty="0"/>
              <a:t>For the purposes of this exercise, imagine that your organization has concerns regarding pay compression among those working the Customer Service Representative job. The compa-ratio reflects how much employees are actually paid for a given job or pay grade as compared to the espoused pay structure and policies. A compa-ratio of 1.00 indicates that an employee (or group of employees) is paid at the midpoint of their pay range/grade, whereas a compa-ratio above 1.00 indicates that an employee (or group of employees) is paid above the midpoint of their pay range/grade, and a compa-ratio below 1.00 indicates that an employee (or group of employees) is paid below the midpoint. When considered in conjunction with tenure, compa-ratios can be used to evaluate whether pay compression (or inversion) is an issue.</a:t>
            </a:r>
          </a:p>
        </p:txBody>
      </p:sp>
      <p:sp>
        <p:nvSpPr>
          <p:cNvPr id="5" name="Footer Placeholder 4"/>
          <p:cNvSpPr>
            <a:spLocks noGrp="1"/>
          </p:cNvSpPr>
          <p:nvPr>
            <p:ph type="ftr" sz="quarter" idx="10"/>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6" name="Slide Number Placeholder 5"/>
          <p:cNvSpPr>
            <a:spLocks noGrp="1"/>
          </p:cNvSpPr>
          <p:nvPr>
            <p:ph type="sldNum" sz="quarter" idx="11"/>
          </p:nvPr>
        </p:nvSpPr>
        <p:spPr/>
        <p:txBody>
          <a:bodyPr/>
          <a:lstStyle/>
          <a:p>
            <a:fld id="{36AF09C5-D76C-4469-9022-20CD3FB43967}" type="slidenum">
              <a:rPr lang="en-US" smtClean="0"/>
              <a:t>2</a:t>
            </a:fld>
            <a:endParaRPr lang="en-US" dirty="0"/>
          </a:p>
        </p:txBody>
      </p:sp>
    </p:spTree>
    <p:extLst>
      <p:ext uri="{BB962C8B-B14F-4D97-AF65-F5344CB8AC3E}">
        <p14:creationId xmlns:p14="http://schemas.microsoft.com/office/powerpoint/2010/main" val="3918831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1264444"/>
            <a:ext cx="5250656" cy="4736306"/>
          </a:xfrm>
          <a:prstGeom prst="rect">
            <a:avLst/>
          </a:prstGeom>
        </p:spPr>
      </p:pic>
      <p:sp>
        <p:nvSpPr>
          <p:cNvPr id="5" name="TextBox 4"/>
          <p:cNvSpPr txBox="1"/>
          <p:nvPr/>
        </p:nvSpPr>
        <p:spPr>
          <a:xfrm>
            <a:off x="5383061" y="1924735"/>
            <a:ext cx="3744659" cy="1154162"/>
          </a:xfrm>
          <a:prstGeom prst="rect">
            <a:avLst/>
          </a:prstGeom>
          <a:noFill/>
        </p:spPr>
        <p:txBody>
          <a:bodyPr wrap="square" rtlCol="0">
            <a:spAutoFit/>
          </a:bodyPr>
          <a:lstStyle/>
          <a:p>
            <a:pPr defTabSz="685800">
              <a:defRPr/>
            </a:pPr>
            <a:r>
              <a:rPr lang="en-US" sz="1350" dirty="0">
                <a:solidFill>
                  <a:prstClr val="black"/>
                </a:solidFill>
                <a:latin typeface="Calibri" panose="020F0502020204030204"/>
              </a:rPr>
              <a:t>To delete the chart title, in the </a:t>
            </a:r>
            <a:r>
              <a:rPr lang="en-US" sz="1350" dirty="0">
                <a:solidFill>
                  <a:srgbClr val="0070C0"/>
                </a:solidFill>
                <a:latin typeface="Calibri" panose="020F0502020204030204"/>
              </a:rPr>
              <a:t>Design</a:t>
            </a:r>
            <a:r>
              <a:rPr lang="en-US" sz="1350" dirty="0">
                <a:solidFill>
                  <a:prstClr val="black"/>
                </a:solidFill>
                <a:latin typeface="Calibri" panose="020F0502020204030204"/>
              </a:rPr>
              <a:t> tab, click on the </a:t>
            </a:r>
            <a:r>
              <a:rPr lang="en-US" sz="1350" dirty="0">
                <a:solidFill>
                  <a:srgbClr val="0070C0"/>
                </a:solidFill>
                <a:latin typeface="Calibri" panose="020F0502020204030204"/>
              </a:rPr>
              <a:t>Add Chart Element </a:t>
            </a:r>
            <a:r>
              <a:rPr lang="en-US" sz="1350" dirty="0">
                <a:solidFill>
                  <a:prstClr val="black"/>
                </a:solidFill>
                <a:latin typeface="Calibri" panose="020F0502020204030204"/>
              </a:rPr>
              <a:t>button.</a:t>
            </a:r>
          </a:p>
          <a:p>
            <a:pPr defTabSz="685800">
              <a:defRPr/>
            </a:pPr>
            <a:endParaRPr lang="en-US" sz="750" dirty="0">
              <a:solidFill>
                <a:prstClr val="black"/>
              </a:solidFill>
              <a:latin typeface="Calibri" panose="020F0502020204030204"/>
            </a:endParaRPr>
          </a:p>
          <a:p>
            <a:pPr defTabSz="685800">
              <a:defRPr/>
            </a:pPr>
            <a:r>
              <a:rPr lang="en-US" sz="1350" dirty="0">
                <a:solidFill>
                  <a:prstClr val="black"/>
                </a:solidFill>
                <a:latin typeface="Calibri" panose="020F0502020204030204"/>
              </a:rPr>
              <a:t>Click on </a:t>
            </a:r>
            <a:r>
              <a:rPr lang="en-US" sz="1350" dirty="0">
                <a:solidFill>
                  <a:srgbClr val="0070C0"/>
                </a:solidFill>
                <a:latin typeface="Calibri" panose="020F0502020204030204"/>
              </a:rPr>
              <a:t>Chart Title</a:t>
            </a:r>
            <a:r>
              <a:rPr lang="en-US" sz="1350" dirty="0">
                <a:solidFill>
                  <a:prstClr val="black"/>
                </a:solidFill>
                <a:latin typeface="Calibri" panose="020F0502020204030204"/>
              </a:rPr>
              <a:t>.</a:t>
            </a:r>
          </a:p>
          <a:p>
            <a:pPr defTabSz="685800">
              <a:defRPr/>
            </a:pPr>
            <a:endParaRPr lang="en-US" sz="750" dirty="0">
              <a:solidFill>
                <a:prstClr val="black"/>
              </a:solidFill>
              <a:latin typeface="Calibri" panose="020F0502020204030204"/>
            </a:endParaRPr>
          </a:p>
          <a:p>
            <a:pPr defTabSz="685800">
              <a:defRPr/>
            </a:pPr>
            <a:r>
              <a:rPr lang="en-US" sz="1350" dirty="0">
                <a:solidFill>
                  <a:prstClr val="black"/>
                </a:solidFill>
                <a:latin typeface="Calibri" panose="020F0502020204030204"/>
              </a:rPr>
              <a:t>Click on </a:t>
            </a:r>
            <a:r>
              <a:rPr lang="en-US" sz="1350" dirty="0">
                <a:solidFill>
                  <a:srgbClr val="0070C0"/>
                </a:solidFill>
                <a:latin typeface="Calibri" panose="020F0502020204030204"/>
              </a:rPr>
              <a:t>None</a:t>
            </a:r>
            <a:r>
              <a:rPr lang="en-US" sz="1350" dirty="0">
                <a:solidFill>
                  <a:prstClr val="black"/>
                </a:solidFill>
                <a:latin typeface="Calibri" panose="020F0502020204030204"/>
              </a:rPr>
              <a:t>.</a:t>
            </a:r>
          </a:p>
        </p:txBody>
      </p:sp>
      <p:sp>
        <p:nvSpPr>
          <p:cNvPr id="6" name="Title 1"/>
          <p:cNvSpPr txBox="1">
            <a:spLocks/>
          </p:cNvSpPr>
          <p:nvPr/>
        </p:nvSpPr>
        <p:spPr>
          <a:xfrm>
            <a:off x="6343290" y="1060978"/>
            <a:ext cx="1824200"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18</a:t>
            </a:r>
          </a:p>
        </p:txBody>
      </p:sp>
      <p:sp>
        <p:nvSpPr>
          <p:cNvPr id="11" name="Right Arrow 10">
            <a:extLst>
              <a:ext uri="{FF2B5EF4-FFF2-40B4-BE49-F238E27FC236}">
                <a16:creationId xmlns="" xmlns:a16="http://schemas.microsoft.com/office/drawing/2014/main" id="{22F2DBF5-78D0-4758-BF3C-18AE2976FFEE}"/>
              </a:ext>
            </a:extLst>
          </p:cNvPr>
          <p:cNvSpPr/>
          <p:nvPr/>
        </p:nvSpPr>
        <p:spPr>
          <a:xfrm rot="8975369">
            <a:off x="1870583" y="2034281"/>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20</a:t>
            </a:fld>
            <a:endParaRPr lang="en-US" dirty="0"/>
          </a:p>
        </p:txBody>
      </p:sp>
    </p:spTree>
    <p:extLst>
      <p:ext uri="{BB962C8B-B14F-4D97-AF65-F5344CB8AC3E}">
        <p14:creationId xmlns:p14="http://schemas.microsoft.com/office/powerpoint/2010/main" val="1752128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83061" y="1924735"/>
            <a:ext cx="3744659" cy="2908489"/>
          </a:xfrm>
          <a:prstGeom prst="rect">
            <a:avLst/>
          </a:prstGeom>
          <a:noFill/>
        </p:spPr>
        <p:txBody>
          <a:bodyPr wrap="square" rtlCol="0">
            <a:spAutoFit/>
          </a:bodyPr>
          <a:lstStyle/>
          <a:p>
            <a:pPr defTabSz="685800">
              <a:defRPr/>
            </a:pPr>
            <a:r>
              <a:rPr lang="en-US" sz="1350" dirty="0">
                <a:solidFill>
                  <a:prstClr val="black"/>
                </a:solidFill>
                <a:latin typeface="Calibri" panose="020F0502020204030204"/>
              </a:rPr>
              <a:t>Each dot in the scatterplot represents an individual customer service representative in the sample. As you can see, most of the dots are clustered between 0.5 to 1.5 years of tenure in terms of the </a:t>
            </a:r>
            <a:r>
              <a:rPr lang="en-US" sz="1350" i="1" dirty="0">
                <a:solidFill>
                  <a:prstClr val="black"/>
                </a:solidFill>
                <a:latin typeface="Calibri" panose="020F0502020204030204"/>
              </a:rPr>
              <a:t>X</a:t>
            </a:r>
            <a:r>
              <a:rPr lang="en-US" sz="1350" dirty="0">
                <a:solidFill>
                  <a:prstClr val="black"/>
                </a:solidFill>
                <a:latin typeface="Calibri" panose="020F0502020204030204"/>
              </a:rPr>
              <a:t>-axis, which indicates that this is a “young” sample in terms of tenure. </a:t>
            </a:r>
          </a:p>
          <a:p>
            <a:pPr defTabSz="685800">
              <a:defRPr/>
            </a:pPr>
            <a:endParaRPr lang="en-US" sz="750" dirty="0">
              <a:solidFill>
                <a:prstClr val="black"/>
              </a:solidFill>
              <a:latin typeface="Calibri" panose="020F0502020204030204"/>
            </a:endParaRPr>
          </a:p>
          <a:p>
            <a:pPr defTabSz="685800">
              <a:defRPr/>
            </a:pPr>
            <a:r>
              <a:rPr lang="en-US" sz="1350" dirty="0">
                <a:solidFill>
                  <a:prstClr val="black"/>
                </a:solidFill>
                <a:latin typeface="Calibri" panose="020F0502020204030204"/>
              </a:rPr>
              <a:t>Upon visual inspection, there does not seem to be any systematic relationship between Tenure and Compa-Ratio, which means that there does not appear to be evidence of systematic pay compression in this sample. That is, as Tenure increases in years, we don’t see Compa-Ratio moving systematically upward or downward.</a:t>
            </a:r>
          </a:p>
        </p:txBody>
      </p:sp>
      <p:sp>
        <p:nvSpPr>
          <p:cNvPr id="6" name="Title 1"/>
          <p:cNvSpPr txBox="1">
            <a:spLocks/>
          </p:cNvSpPr>
          <p:nvPr/>
        </p:nvSpPr>
        <p:spPr>
          <a:xfrm>
            <a:off x="6343290" y="1060978"/>
            <a:ext cx="1824200"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19</a:t>
            </a:r>
          </a:p>
        </p:txBody>
      </p:sp>
      <p:pic>
        <p:nvPicPr>
          <p:cNvPr id="2" name="Picture 1"/>
          <p:cNvPicPr>
            <a:picLocks noChangeAspect="1"/>
          </p:cNvPicPr>
          <p:nvPr/>
        </p:nvPicPr>
        <p:blipFill>
          <a:blip r:embed="rId2"/>
          <a:stretch>
            <a:fillRect/>
          </a:stretch>
        </p:blipFill>
        <p:spPr>
          <a:xfrm>
            <a:off x="0" y="1271587"/>
            <a:ext cx="5236369" cy="4729163"/>
          </a:xfrm>
          <a:prstGeom prst="rect">
            <a:avLst/>
          </a:prstGeom>
        </p:spPr>
      </p:pic>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21</a:t>
            </a:fld>
            <a:endParaRPr lang="en-US" dirty="0"/>
          </a:p>
        </p:txBody>
      </p:sp>
    </p:spTree>
    <p:extLst>
      <p:ext uri="{BB962C8B-B14F-4D97-AF65-F5344CB8AC3E}">
        <p14:creationId xmlns:p14="http://schemas.microsoft.com/office/powerpoint/2010/main" val="1623705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solidFill>
                  <a:schemeClr val="accent5">
                    <a:lumMod val="75000"/>
                  </a:schemeClr>
                </a:solidFill>
              </a:rPr>
              <a:t>Questions</a:t>
            </a:r>
          </a:p>
        </p:txBody>
      </p:sp>
      <p:sp>
        <p:nvSpPr>
          <p:cNvPr id="3" name="Content Placeholder 2"/>
          <p:cNvSpPr>
            <a:spLocks noGrp="1"/>
          </p:cNvSpPr>
          <p:nvPr>
            <p:ph idx="1"/>
          </p:nvPr>
        </p:nvSpPr>
        <p:spPr>
          <a:xfrm>
            <a:off x="266700" y="2101847"/>
            <a:ext cx="8629650" cy="3962400"/>
          </a:xfrm>
        </p:spPr>
        <p:txBody>
          <a:bodyPr>
            <a:normAutofit fontScale="55000" lnSpcReduction="20000"/>
          </a:bodyPr>
          <a:lstStyle/>
          <a:p>
            <a:pPr marL="0" indent="0">
              <a:buNone/>
            </a:pPr>
            <a:r>
              <a:rPr lang="en-US" dirty="0"/>
              <a:t>You just learned how to evaluate pay compression by computing compa-ratios and comparing them with employee tenure. Now, it’s time to apply your new skills to a new </a:t>
            </a:r>
            <a:r>
              <a:rPr lang="en-US" dirty="0" smtClean="0"/>
              <a:t>data set</a:t>
            </a:r>
            <a:r>
              <a:rPr lang="en-US" dirty="0"/>
              <a:t>, which appears in the sheet called “Practice” in the Excel workbook. Imagine that you’re working at a different company but are still focusing on the job of a Customer Service Representative. There are 108 customer service representatives, and the pay range/grade midpoint for the job is $41,250. Respond to the following:</a:t>
            </a:r>
          </a:p>
          <a:p>
            <a:pPr marL="0" indent="0">
              <a:buNone/>
            </a:pPr>
            <a:endParaRPr lang="en-US" sz="825" dirty="0"/>
          </a:p>
          <a:p>
            <a:pPr marL="385763" indent="-385763">
              <a:buAutoNum type="arabicPeriod"/>
            </a:pPr>
            <a:r>
              <a:rPr lang="en-US" dirty="0"/>
              <a:t>Calculate the compa-ratio for each individual customer service representative. What is the highest and lowest compa-ratio that you observed?</a:t>
            </a:r>
          </a:p>
          <a:p>
            <a:pPr marL="385763" indent="-385763">
              <a:buAutoNum type="arabicPeriod"/>
            </a:pPr>
            <a:r>
              <a:rPr lang="en-US" dirty="0"/>
              <a:t>Calculate the overall average compa-ratio across all customer service representatives. What is it? Is the company compensating people noticeably below or above the pay range/grade midpoint (on average)?</a:t>
            </a:r>
          </a:p>
          <a:p>
            <a:pPr marL="385763" indent="-385763">
              <a:buAutoNum type="arabicPeriod"/>
            </a:pPr>
            <a:r>
              <a:rPr lang="en-US" dirty="0"/>
              <a:t>Create a scatterplot with the tenure and compa-ratio variables. Is there evidence of pay compression or inversion? How do you know?</a:t>
            </a:r>
          </a:p>
        </p:txBody>
      </p:sp>
      <p:sp>
        <p:nvSpPr>
          <p:cNvPr id="5" name="Footer Placeholder 4"/>
          <p:cNvSpPr>
            <a:spLocks noGrp="1"/>
          </p:cNvSpPr>
          <p:nvPr>
            <p:ph type="ftr" sz="quarter" idx="10"/>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6" name="Slide Number Placeholder 5"/>
          <p:cNvSpPr>
            <a:spLocks noGrp="1"/>
          </p:cNvSpPr>
          <p:nvPr>
            <p:ph type="sldNum" sz="quarter" idx="11"/>
          </p:nvPr>
        </p:nvSpPr>
        <p:spPr/>
        <p:txBody>
          <a:bodyPr/>
          <a:lstStyle/>
          <a:p>
            <a:fld id="{36AF09C5-D76C-4469-9022-20CD3FB43967}" type="slidenum">
              <a:rPr lang="en-US" smtClean="0"/>
              <a:t>22</a:t>
            </a:fld>
            <a:endParaRPr lang="en-US" dirty="0"/>
          </a:p>
        </p:txBody>
      </p:sp>
    </p:spTree>
    <p:extLst>
      <p:ext uri="{BB962C8B-B14F-4D97-AF65-F5344CB8AC3E}">
        <p14:creationId xmlns:p14="http://schemas.microsoft.com/office/powerpoint/2010/main" val="1382707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094" y="1924735"/>
            <a:ext cx="5172626" cy="2931572"/>
          </a:xfrm>
          <a:prstGeom prst="rect">
            <a:avLst/>
          </a:prstGeom>
          <a:noFill/>
        </p:spPr>
        <p:txBody>
          <a:bodyPr wrap="square" rtlCol="0">
            <a:spAutoFit/>
          </a:bodyPr>
          <a:lstStyle/>
          <a:p>
            <a:r>
              <a:rPr lang="en-US" sz="1350" dirty="0"/>
              <a:t>Open the Excel workbook titled “Chapter </a:t>
            </a:r>
            <a:r>
              <a:rPr lang="en-US" sz="1350" dirty="0" smtClean="0"/>
              <a:t>11--Excel </a:t>
            </a:r>
            <a:r>
              <a:rPr lang="en-US" sz="1350" dirty="0"/>
              <a:t>Extension.xlsx”.</a:t>
            </a:r>
          </a:p>
          <a:p>
            <a:endParaRPr lang="en-US" sz="750" dirty="0"/>
          </a:p>
          <a:p>
            <a:r>
              <a:rPr lang="en-US" sz="1350" dirty="0"/>
              <a:t>Click on the sheet called Tutorial. You will use the data contained in this sheet to learn how to calculate compa-ratios and create scatterplots in Excel.</a:t>
            </a:r>
          </a:p>
          <a:p>
            <a:endParaRPr lang="en-US" sz="750" dirty="0"/>
          </a:p>
          <a:p>
            <a:r>
              <a:rPr lang="en-US" sz="1350" dirty="0"/>
              <a:t>Note that the sheet includes three fields/columns/variables:</a:t>
            </a:r>
          </a:p>
          <a:p>
            <a:pPr marL="600075" lvl="1" indent="-257175">
              <a:buFont typeface="Arial" panose="020B0604020202020204" pitchFamily="34" charset="0"/>
              <a:buChar char="•"/>
            </a:pPr>
            <a:r>
              <a:rPr lang="en-US" sz="1350" b="1" dirty="0"/>
              <a:t>EmployeeID</a:t>
            </a:r>
            <a:r>
              <a:rPr lang="en-US" sz="1350" dirty="0"/>
              <a:t> (unique employee identifier)</a:t>
            </a:r>
          </a:p>
          <a:p>
            <a:pPr marL="600075" lvl="1" indent="-257175">
              <a:buFont typeface="Arial" panose="020B0604020202020204" pitchFamily="34" charset="0"/>
              <a:buChar char="•"/>
            </a:pPr>
            <a:r>
              <a:rPr lang="en-US" sz="1350" b="1" dirty="0"/>
              <a:t>Tenure </a:t>
            </a:r>
            <a:r>
              <a:rPr lang="en-US" sz="1350" dirty="0"/>
              <a:t>(job tenure in years)</a:t>
            </a:r>
          </a:p>
          <a:p>
            <a:pPr marL="600075" lvl="1" indent="-257175">
              <a:buFont typeface="Arial" panose="020B0604020202020204" pitchFamily="34" charset="0"/>
              <a:buChar char="•"/>
            </a:pPr>
            <a:r>
              <a:rPr lang="en-US" sz="1350" b="1" dirty="0"/>
              <a:t>Compensation</a:t>
            </a:r>
            <a:r>
              <a:rPr lang="en-US" sz="1350" dirty="0"/>
              <a:t> (combined base and variable pay in </a:t>
            </a:r>
            <a:r>
              <a:rPr lang="en-US" sz="1350" dirty="0" smtClean="0"/>
              <a:t>U.S. </a:t>
            </a:r>
            <a:r>
              <a:rPr lang="en-US" sz="1350" dirty="0"/>
              <a:t>dollars)</a:t>
            </a:r>
          </a:p>
          <a:p>
            <a:endParaRPr lang="en-US" sz="750" dirty="0"/>
          </a:p>
          <a:p>
            <a:r>
              <a:rPr lang="en-US" sz="1350" dirty="0"/>
              <a:t>Note that there are 521 customer service representatives in this sample.</a:t>
            </a:r>
          </a:p>
        </p:txBody>
      </p:sp>
      <p:sp>
        <p:nvSpPr>
          <p:cNvPr id="6" name="Title 1"/>
          <p:cNvSpPr txBox="1">
            <a:spLocks/>
          </p:cNvSpPr>
          <p:nvPr/>
        </p:nvSpPr>
        <p:spPr>
          <a:xfrm>
            <a:off x="5704609" y="1070372"/>
            <a:ext cx="1585193"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dirty="0">
                <a:solidFill>
                  <a:schemeClr val="accent5">
                    <a:lumMod val="75000"/>
                  </a:schemeClr>
                </a:solidFill>
              </a:rPr>
              <a:t>Step 1</a:t>
            </a:r>
          </a:p>
        </p:txBody>
      </p:sp>
      <p:pic>
        <p:nvPicPr>
          <p:cNvPr id="2" name="Picture 1"/>
          <p:cNvPicPr>
            <a:picLocks noChangeAspect="1"/>
          </p:cNvPicPr>
          <p:nvPr/>
        </p:nvPicPr>
        <p:blipFill>
          <a:blip r:embed="rId2"/>
          <a:stretch>
            <a:fillRect/>
          </a:stretch>
        </p:blipFill>
        <p:spPr>
          <a:xfrm>
            <a:off x="0" y="1271587"/>
            <a:ext cx="3807619" cy="4729163"/>
          </a:xfrm>
          <a:prstGeom prst="rect">
            <a:avLst/>
          </a:prstGeom>
        </p:spPr>
      </p:pic>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3</a:t>
            </a:fld>
            <a:endParaRPr lang="en-US" dirty="0"/>
          </a:p>
        </p:txBody>
      </p:sp>
    </p:spTree>
    <p:extLst>
      <p:ext uri="{BB962C8B-B14F-4D97-AF65-F5344CB8AC3E}">
        <p14:creationId xmlns:p14="http://schemas.microsoft.com/office/powerpoint/2010/main" val="1660470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094" y="1924735"/>
            <a:ext cx="5172626" cy="830997"/>
          </a:xfrm>
          <a:prstGeom prst="rect">
            <a:avLst/>
          </a:prstGeom>
          <a:noFill/>
        </p:spPr>
        <p:txBody>
          <a:bodyPr wrap="square" rtlCol="0">
            <a:spAutoFit/>
          </a:bodyPr>
          <a:lstStyle/>
          <a:p>
            <a:r>
              <a:rPr lang="en-US" sz="1350" dirty="0"/>
              <a:t>Let’s assume that the pay range/grade midpoint for the Customer Service Representative job at this organization is $55,000/year.</a:t>
            </a:r>
          </a:p>
          <a:p>
            <a:endParaRPr lang="en-US" sz="750" dirty="0"/>
          </a:p>
          <a:p>
            <a:r>
              <a:rPr lang="en-US" sz="1350" dirty="0"/>
              <a:t>In a new column, create a new variable label called Compa-Ratio.</a:t>
            </a:r>
          </a:p>
        </p:txBody>
      </p:sp>
      <p:sp>
        <p:nvSpPr>
          <p:cNvPr id="6" name="Title 1"/>
          <p:cNvSpPr txBox="1">
            <a:spLocks/>
          </p:cNvSpPr>
          <p:nvPr/>
        </p:nvSpPr>
        <p:spPr>
          <a:xfrm>
            <a:off x="5715000" y="1070372"/>
            <a:ext cx="1574802"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dirty="0">
                <a:solidFill>
                  <a:schemeClr val="accent5">
                    <a:lumMod val="75000"/>
                  </a:schemeClr>
                </a:solidFill>
              </a:rPr>
              <a:t>Step 2</a:t>
            </a:r>
          </a:p>
        </p:txBody>
      </p:sp>
      <p:pic>
        <p:nvPicPr>
          <p:cNvPr id="4" name="Picture 3"/>
          <p:cNvPicPr>
            <a:picLocks noChangeAspect="1"/>
          </p:cNvPicPr>
          <p:nvPr/>
        </p:nvPicPr>
        <p:blipFill>
          <a:blip r:embed="rId2"/>
          <a:stretch>
            <a:fillRect/>
          </a:stretch>
        </p:blipFill>
        <p:spPr>
          <a:xfrm>
            <a:off x="0" y="1271587"/>
            <a:ext cx="3807619" cy="4729163"/>
          </a:xfrm>
          <a:prstGeom prst="rect">
            <a:avLst/>
          </a:prstGeom>
        </p:spPr>
      </p:pic>
      <p:sp>
        <p:nvSpPr>
          <p:cNvPr id="7" name="Right Arrow 7">
            <a:extLst>
              <a:ext uri="{FF2B5EF4-FFF2-40B4-BE49-F238E27FC236}">
                <a16:creationId xmlns="" xmlns:a16="http://schemas.microsoft.com/office/drawing/2014/main" id="{22F2DBF5-78D0-4758-BF3C-18AE2976FFEE}"/>
              </a:ext>
            </a:extLst>
          </p:cNvPr>
          <p:cNvSpPr/>
          <p:nvPr/>
        </p:nvSpPr>
        <p:spPr>
          <a:xfrm rot="13099204">
            <a:off x="2369038" y="3000163"/>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Footer Placeholder 2"/>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8" name="Slide Number Placeholder 7"/>
          <p:cNvSpPr>
            <a:spLocks noGrp="1"/>
          </p:cNvSpPr>
          <p:nvPr>
            <p:ph type="sldNum" sz="quarter" idx="12"/>
          </p:nvPr>
        </p:nvSpPr>
        <p:spPr/>
        <p:txBody>
          <a:bodyPr/>
          <a:lstStyle/>
          <a:p>
            <a:fld id="{36AF09C5-D76C-4469-9022-20CD3FB43967}" type="slidenum">
              <a:rPr lang="en-US" smtClean="0"/>
              <a:t>4</a:t>
            </a:fld>
            <a:endParaRPr lang="en-US" dirty="0"/>
          </a:p>
        </p:txBody>
      </p:sp>
    </p:spTree>
    <p:extLst>
      <p:ext uri="{BB962C8B-B14F-4D97-AF65-F5344CB8AC3E}">
        <p14:creationId xmlns:p14="http://schemas.microsoft.com/office/powerpoint/2010/main" val="1907116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271587"/>
            <a:ext cx="3807619" cy="4729163"/>
          </a:xfrm>
          <a:prstGeom prst="rect">
            <a:avLst/>
          </a:prstGeom>
        </p:spPr>
      </p:pic>
      <p:sp>
        <p:nvSpPr>
          <p:cNvPr id="5" name="TextBox 4"/>
          <p:cNvSpPr txBox="1"/>
          <p:nvPr/>
        </p:nvSpPr>
        <p:spPr>
          <a:xfrm>
            <a:off x="3955094" y="1924735"/>
            <a:ext cx="5172626" cy="1454244"/>
          </a:xfrm>
          <a:prstGeom prst="rect">
            <a:avLst/>
          </a:prstGeom>
          <a:noFill/>
        </p:spPr>
        <p:txBody>
          <a:bodyPr wrap="square" rtlCol="0">
            <a:spAutoFit/>
          </a:bodyPr>
          <a:lstStyle/>
          <a:p>
            <a:r>
              <a:rPr lang="en-US" sz="1350" dirty="0"/>
              <a:t>Calculate the compa-ratio for the first person.</a:t>
            </a:r>
          </a:p>
          <a:p>
            <a:endParaRPr lang="en-US" sz="750" dirty="0"/>
          </a:p>
          <a:p>
            <a:r>
              <a:rPr lang="en-US" sz="1350" dirty="0"/>
              <a:t>Below the variable you labeled Compa-Ratio, type the </a:t>
            </a:r>
            <a:r>
              <a:rPr lang="en-US" sz="1350" dirty="0">
                <a:solidFill>
                  <a:srgbClr val="0070C0"/>
                </a:solidFill>
              </a:rPr>
              <a:t>=</a:t>
            </a:r>
            <a:r>
              <a:rPr lang="en-US" sz="1350" dirty="0"/>
              <a:t> sign, and then reference the cell that contains the compensation value (</a:t>
            </a:r>
            <a:r>
              <a:rPr lang="en-US" sz="1350" dirty="0">
                <a:solidFill>
                  <a:srgbClr val="00B050"/>
                </a:solidFill>
              </a:rPr>
              <a:t>C2</a:t>
            </a:r>
            <a:r>
              <a:rPr lang="en-US" sz="1350" dirty="0"/>
              <a:t>) for that person. Divide by the pay range/grade midpoint, which is $55,000 for the Customer Service Representative job. Your formula should be: </a:t>
            </a:r>
            <a:r>
              <a:rPr lang="en-US" sz="1350" dirty="0">
                <a:solidFill>
                  <a:srgbClr val="0070C0"/>
                </a:solidFill>
              </a:rPr>
              <a:t>=</a:t>
            </a:r>
            <a:r>
              <a:rPr lang="en-US" sz="1350" dirty="0" smtClean="0">
                <a:solidFill>
                  <a:srgbClr val="00B050"/>
                </a:solidFill>
              </a:rPr>
              <a:t>C2</a:t>
            </a:r>
            <a:r>
              <a:rPr lang="en-US" sz="1350" dirty="0" smtClean="0">
                <a:solidFill>
                  <a:srgbClr val="0070C0"/>
                </a:solidFill>
              </a:rPr>
              <a:t>/</a:t>
            </a:r>
            <a:r>
              <a:rPr lang="en-US" sz="1350" dirty="0" smtClean="0">
                <a:solidFill>
                  <a:srgbClr val="00B050"/>
                </a:solidFill>
              </a:rPr>
              <a:t>55000</a:t>
            </a:r>
            <a:r>
              <a:rPr lang="en-US" sz="1350" dirty="0"/>
              <a:t>.</a:t>
            </a:r>
          </a:p>
        </p:txBody>
      </p:sp>
      <p:sp>
        <p:nvSpPr>
          <p:cNvPr id="6" name="Title 1"/>
          <p:cNvSpPr txBox="1">
            <a:spLocks/>
          </p:cNvSpPr>
          <p:nvPr/>
        </p:nvSpPr>
        <p:spPr>
          <a:xfrm>
            <a:off x="5496791" y="1070372"/>
            <a:ext cx="1793011"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dirty="0">
                <a:solidFill>
                  <a:schemeClr val="accent5">
                    <a:lumMod val="75000"/>
                  </a:schemeClr>
                </a:solidFill>
              </a:rPr>
              <a:t>Step 3</a:t>
            </a:r>
          </a:p>
        </p:txBody>
      </p:sp>
      <p:sp>
        <p:nvSpPr>
          <p:cNvPr id="7" name="Right Arrow 7">
            <a:extLst>
              <a:ext uri="{FF2B5EF4-FFF2-40B4-BE49-F238E27FC236}">
                <a16:creationId xmlns="" xmlns:a16="http://schemas.microsoft.com/office/drawing/2014/main" id="{22F2DBF5-78D0-4758-BF3C-18AE2976FFEE}"/>
              </a:ext>
            </a:extLst>
          </p:cNvPr>
          <p:cNvSpPr/>
          <p:nvPr/>
        </p:nvSpPr>
        <p:spPr>
          <a:xfrm rot="13099204">
            <a:off x="2265698" y="3094108"/>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8" name="Slide Number Placeholder 7"/>
          <p:cNvSpPr>
            <a:spLocks noGrp="1"/>
          </p:cNvSpPr>
          <p:nvPr>
            <p:ph type="sldNum" sz="quarter" idx="12"/>
          </p:nvPr>
        </p:nvSpPr>
        <p:spPr/>
        <p:txBody>
          <a:bodyPr/>
          <a:lstStyle/>
          <a:p>
            <a:fld id="{36AF09C5-D76C-4469-9022-20CD3FB43967}" type="slidenum">
              <a:rPr lang="en-US" smtClean="0"/>
              <a:t>5</a:t>
            </a:fld>
            <a:endParaRPr lang="en-US" dirty="0"/>
          </a:p>
        </p:txBody>
      </p:sp>
    </p:spTree>
    <p:extLst>
      <p:ext uri="{BB962C8B-B14F-4D97-AF65-F5344CB8AC3E}">
        <p14:creationId xmlns:p14="http://schemas.microsoft.com/office/powerpoint/2010/main" val="383242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271587"/>
            <a:ext cx="3807619" cy="4729163"/>
          </a:xfrm>
          <a:prstGeom prst="rect">
            <a:avLst/>
          </a:prstGeom>
        </p:spPr>
      </p:pic>
      <p:sp>
        <p:nvSpPr>
          <p:cNvPr id="5" name="TextBox 4"/>
          <p:cNvSpPr txBox="1"/>
          <p:nvPr/>
        </p:nvSpPr>
        <p:spPr>
          <a:xfrm>
            <a:off x="3955094" y="1924735"/>
            <a:ext cx="5172626" cy="1454244"/>
          </a:xfrm>
          <a:prstGeom prst="rect">
            <a:avLst/>
          </a:prstGeom>
          <a:noFill/>
        </p:spPr>
        <p:txBody>
          <a:bodyPr wrap="square" rtlCol="0">
            <a:spAutoFit/>
          </a:bodyPr>
          <a:lstStyle/>
          <a:p>
            <a:r>
              <a:rPr lang="en-US" sz="1350" dirty="0"/>
              <a:t>Note that the compa-ratio for the first person is about .94, which indicates that the person is paid less than the pay range/grade midpoint.</a:t>
            </a:r>
          </a:p>
          <a:p>
            <a:endParaRPr lang="en-US" sz="750" dirty="0"/>
          </a:p>
          <a:p>
            <a:r>
              <a:rPr lang="en-US" sz="1350" dirty="0"/>
              <a:t>Select the cell with the recently calculated compa-ratio, and then click the small square at the lower right hand corner of the cell, hold, and drag down to the very last person’s row.</a:t>
            </a:r>
          </a:p>
        </p:txBody>
      </p:sp>
      <p:sp>
        <p:nvSpPr>
          <p:cNvPr id="6" name="Title 1"/>
          <p:cNvSpPr txBox="1">
            <a:spLocks/>
          </p:cNvSpPr>
          <p:nvPr/>
        </p:nvSpPr>
        <p:spPr>
          <a:xfrm>
            <a:off x="5735782" y="1070372"/>
            <a:ext cx="1554020"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dirty="0">
                <a:solidFill>
                  <a:schemeClr val="accent5">
                    <a:lumMod val="75000"/>
                  </a:schemeClr>
                </a:solidFill>
              </a:rPr>
              <a:t>Step 4</a:t>
            </a:r>
          </a:p>
        </p:txBody>
      </p:sp>
      <p:sp>
        <p:nvSpPr>
          <p:cNvPr id="7" name="Right Arrow 7">
            <a:extLst>
              <a:ext uri="{FF2B5EF4-FFF2-40B4-BE49-F238E27FC236}">
                <a16:creationId xmlns="" xmlns:a16="http://schemas.microsoft.com/office/drawing/2014/main" id="{22F2DBF5-78D0-4758-BF3C-18AE2976FFEE}"/>
              </a:ext>
            </a:extLst>
          </p:cNvPr>
          <p:cNvSpPr/>
          <p:nvPr/>
        </p:nvSpPr>
        <p:spPr>
          <a:xfrm rot="13099204">
            <a:off x="2397220" y="3136821"/>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8" name="Slide Number Placeholder 7"/>
          <p:cNvSpPr>
            <a:spLocks noGrp="1"/>
          </p:cNvSpPr>
          <p:nvPr>
            <p:ph type="sldNum" sz="quarter" idx="12"/>
          </p:nvPr>
        </p:nvSpPr>
        <p:spPr/>
        <p:txBody>
          <a:bodyPr/>
          <a:lstStyle/>
          <a:p>
            <a:fld id="{36AF09C5-D76C-4469-9022-20CD3FB43967}" type="slidenum">
              <a:rPr lang="en-US" smtClean="0"/>
              <a:t>6</a:t>
            </a:fld>
            <a:endParaRPr lang="en-US" dirty="0"/>
          </a:p>
        </p:txBody>
      </p:sp>
    </p:spTree>
    <p:extLst>
      <p:ext uri="{BB962C8B-B14F-4D97-AF65-F5344CB8AC3E}">
        <p14:creationId xmlns:p14="http://schemas.microsoft.com/office/powerpoint/2010/main" val="1502669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271587"/>
            <a:ext cx="3807619" cy="4729163"/>
          </a:xfrm>
          <a:prstGeom prst="rect">
            <a:avLst/>
          </a:prstGeom>
        </p:spPr>
      </p:pic>
      <p:sp>
        <p:nvSpPr>
          <p:cNvPr id="5" name="TextBox 4"/>
          <p:cNvSpPr txBox="1"/>
          <p:nvPr/>
        </p:nvSpPr>
        <p:spPr>
          <a:xfrm>
            <a:off x="3955094" y="1924735"/>
            <a:ext cx="5172626" cy="1246495"/>
          </a:xfrm>
          <a:prstGeom prst="rect">
            <a:avLst/>
          </a:prstGeom>
          <a:noFill/>
        </p:spPr>
        <p:txBody>
          <a:bodyPr wrap="square" rtlCol="0">
            <a:spAutoFit/>
          </a:bodyPr>
          <a:lstStyle/>
          <a:p>
            <a:r>
              <a:rPr lang="en-US" sz="1350" dirty="0"/>
              <a:t>Now the compa-ratio formula has been applied to every person in the </a:t>
            </a:r>
            <a:r>
              <a:rPr lang="en-US" sz="1350" dirty="0" smtClean="0"/>
              <a:t>data set</a:t>
            </a:r>
            <a:r>
              <a:rPr lang="en-US" sz="1350" dirty="0"/>
              <a:t>.</a:t>
            </a:r>
          </a:p>
          <a:p>
            <a:endParaRPr lang="en-US" sz="750" dirty="0"/>
          </a:p>
          <a:p>
            <a:r>
              <a:rPr lang="en-US" sz="1350" dirty="0"/>
              <a:t>Select the cell with the recently calculated compa-ratio, and then click the small square at the lower right hand corner of the cell, hold, and drag down to the very last person’s row.</a:t>
            </a:r>
          </a:p>
        </p:txBody>
      </p:sp>
      <p:sp>
        <p:nvSpPr>
          <p:cNvPr id="6" name="Title 1"/>
          <p:cNvSpPr txBox="1">
            <a:spLocks/>
          </p:cNvSpPr>
          <p:nvPr/>
        </p:nvSpPr>
        <p:spPr>
          <a:xfrm>
            <a:off x="5611091" y="1070372"/>
            <a:ext cx="1678711"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dirty="0">
                <a:solidFill>
                  <a:schemeClr val="accent5">
                    <a:lumMod val="75000"/>
                  </a:schemeClr>
                </a:solidFill>
              </a:rPr>
              <a:t>Step 5</a:t>
            </a:r>
          </a:p>
        </p:txBody>
      </p:sp>
      <p:sp>
        <p:nvSpPr>
          <p:cNvPr id="7" name="Right Arrow 7">
            <a:extLst>
              <a:ext uri="{FF2B5EF4-FFF2-40B4-BE49-F238E27FC236}">
                <a16:creationId xmlns="" xmlns:a16="http://schemas.microsoft.com/office/drawing/2014/main" id="{22F2DBF5-78D0-4758-BF3C-18AE2976FFEE}"/>
              </a:ext>
            </a:extLst>
          </p:cNvPr>
          <p:cNvSpPr/>
          <p:nvPr/>
        </p:nvSpPr>
        <p:spPr>
          <a:xfrm rot="13099204">
            <a:off x="2416009" y="4048091"/>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8" name="Slide Number Placeholder 7"/>
          <p:cNvSpPr>
            <a:spLocks noGrp="1"/>
          </p:cNvSpPr>
          <p:nvPr>
            <p:ph type="sldNum" sz="quarter" idx="12"/>
          </p:nvPr>
        </p:nvSpPr>
        <p:spPr/>
        <p:txBody>
          <a:bodyPr/>
          <a:lstStyle/>
          <a:p>
            <a:fld id="{36AF09C5-D76C-4469-9022-20CD3FB43967}" type="slidenum">
              <a:rPr lang="en-US" smtClean="0"/>
              <a:t>7</a:t>
            </a:fld>
            <a:endParaRPr lang="en-US" dirty="0"/>
          </a:p>
        </p:txBody>
      </p:sp>
    </p:spTree>
    <p:extLst>
      <p:ext uri="{BB962C8B-B14F-4D97-AF65-F5344CB8AC3E}">
        <p14:creationId xmlns:p14="http://schemas.microsoft.com/office/powerpoint/2010/main" val="1221537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271587"/>
            <a:ext cx="5236369" cy="4729163"/>
          </a:xfrm>
          <a:prstGeom prst="rect">
            <a:avLst/>
          </a:prstGeom>
        </p:spPr>
      </p:pic>
      <p:sp>
        <p:nvSpPr>
          <p:cNvPr id="5" name="TextBox 4"/>
          <p:cNvSpPr txBox="1"/>
          <p:nvPr/>
        </p:nvSpPr>
        <p:spPr>
          <a:xfrm>
            <a:off x="5383061" y="1924735"/>
            <a:ext cx="3744659" cy="1454244"/>
          </a:xfrm>
          <a:prstGeom prst="rect">
            <a:avLst/>
          </a:prstGeom>
          <a:noFill/>
        </p:spPr>
        <p:txBody>
          <a:bodyPr wrap="square" rtlCol="0">
            <a:spAutoFit/>
          </a:bodyPr>
          <a:lstStyle/>
          <a:p>
            <a:r>
              <a:rPr lang="en-US" sz="1350" dirty="0"/>
              <a:t>Let’s format these compa-ratio values such that there are just two digits after the decimal and no zero before the decimal.</a:t>
            </a:r>
          </a:p>
          <a:p>
            <a:endParaRPr lang="en-US" sz="750" dirty="0"/>
          </a:p>
          <a:p>
            <a:r>
              <a:rPr lang="en-US" sz="1350" dirty="0"/>
              <a:t>Click on the </a:t>
            </a:r>
            <a:r>
              <a:rPr lang="en-US" sz="1350" dirty="0">
                <a:solidFill>
                  <a:srgbClr val="0070C0"/>
                </a:solidFill>
              </a:rPr>
              <a:t>Home</a:t>
            </a:r>
            <a:r>
              <a:rPr lang="en-US" sz="1350" dirty="0"/>
              <a:t> tab, and click the box with an arrow in the lower right corner of the </a:t>
            </a:r>
            <a:r>
              <a:rPr lang="en-US" sz="1350" dirty="0">
                <a:solidFill>
                  <a:srgbClr val="0070C0"/>
                </a:solidFill>
              </a:rPr>
              <a:t>Number</a:t>
            </a:r>
            <a:r>
              <a:rPr lang="en-US" sz="1350" dirty="0"/>
              <a:t> tool area.</a:t>
            </a:r>
          </a:p>
        </p:txBody>
      </p:sp>
      <p:sp>
        <p:nvSpPr>
          <p:cNvPr id="6" name="Title 1"/>
          <p:cNvSpPr txBox="1">
            <a:spLocks/>
          </p:cNvSpPr>
          <p:nvPr/>
        </p:nvSpPr>
        <p:spPr>
          <a:xfrm>
            <a:off x="6324600" y="1070372"/>
            <a:ext cx="1596243"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dirty="0">
                <a:solidFill>
                  <a:schemeClr val="accent5">
                    <a:lumMod val="75000"/>
                  </a:schemeClr>
                </a:solidFill>
              </a:rPr>
              <a:t>Step 6</a:t>
            </a:r>
          </a:p>
        </p:txBody>
      </p:sp>
      <p:sp>
        <p:nvSpPr>
          <p:cNvPr id="7" name="Right Arrow 7">
            <a:extLst>
              <a:ext uri="{FF2B5EF4-FFF2-40B4-BE49-F238E27FC236}">
                <a16:creationId xmlns="" xmlns:a16="http://schemas.microsoft.com/office/drawing/2014/main" id="{22F2DBF5-78D0-4758-BF3C-18AE2976FFEE}"/>
              </a:ext>
            </a:extLst>
          </p:cNvPr>
          <p:cNvSpPr/>
          <p:nvPr/>
        </p:nvSpPr>
        <p:spPr>
          <a:xfrm rot="13099204">
            <a:off x="2942103" y="2347682"/>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ight Arrow 7">
            <a:extLst>
              <a:ext uri="{FF2B5EF4-FFF2-40B4-BE49-F238E27FC236}">
                <a16:creationId xmlns="" xmlns:a16="http://schemas.microsoft.com/office/drawing/2014/main" id="{22F2DBF5-78D0-4758-BF3C-18AE2976FFEE}"/>
              </a:ext>
            </a:extLst>
          </p:cNvPr>
          <p:cNvSpPr/>
          <p:nvPr/>
        </p:nvSpPr>
        <p:spPr>
          <a:xfrm rot="6656135">
            <a:off x="510487" y="1052016"/>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Footer Placeholder 2"/>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9" name="Slide Number Placeholder 8"/>
          <p:cNvSpPr>
            <a:spLocks noGrp="1"/>
          </p:cNvSpPr>
          <p:nvPr>
            <p:ph type="sldNum" sz="quarter" idx="12"/>
          </p:nvPr>
        </p:nvSpPr>
        <p:spPr/>
        <p:txBody>
          <a:bodyPr/>
          <a:lstStyle/>
          <a:p>
            <a:fld id="{36AF09C5-D76C-4469-9022-20CD3FB43967}" type="slidenum">
              <a:rPr lang="en-US" smtClean="0"/>
              <a:t>8</a:t>
            </a:fld>
            <a:endParaRPr lang="en-US" dirty="0"/>
          </a:p>
        </p:txBody>
      </p:sp>
    </p:spTree>
    <p:extLst>
      <p:ext uri="{BB962C8B-B14F-4D97-AF65-F5344CB8AC3E}">
        <p14:creationId xmlns:p14="http://schemas.microsoft.com/office/powerpoint/2010/main" val="97132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264444"/>
            <a:ext cx="5250656" cy="4736306"/>
          </a:xfrm>
          <a:prstGeom prst="rect">
            <a:avLst/>
          </a:prstGeom>
        </p:spPr>
      </p:pic>
      <p:sp>
        <p:nvSpPr>
          <p:cNvPr id="5" name="TextBox 4"/>
          <p:cNvSpPr txBox="1"/>
          <p:nvPr/>
        </p:nvSpPr>
        <p:spPr>
          <a:xfrm>
            <a:off x="5383061" y="1924735"/>
            <a:ext cx="3744659" cy="1777410"/>
          </a:xfrm>
          <a:prstGeom prst="rect">
            <a:avLst/>
          </a:prstGeom>
          <a:noFill/>
        </p:spPr>
        <p:txBody>
          <a:bodyPr wrap="square" rtlCol="0">
            <a:spAutoFit/>
          </a:bodyPr>
          <a:lstStyle/>
          <a:p>
            <a:r>
              <a:rPr lang="en-US" sz="1350" dirty="0"/>
              <a:t>In the </a:t>
            </a:r>
            <a:r>
              <a:rPr lang="en-US" sz="1350" dirty="0">
                <a:solidFill>
                  <a:srgbClr val="0070C0"/>
                </a:solidFill>
              </a:rPr>
              <a:t>Number</a:t>
            </a:r>
            <a:r>
              <a:rPr lang="en-US" sz="1350" dirty="0"/>
              <a:t> tab of the </a:t>
            </a:r>
            <a:r>
              <a:rPr lang="en-US" sz="1350" dirty="0">
                <a:solidFill>
                  <a:srgbClr val="0070C0"/>
                </a:solidFill>
              </a:rPr>
              <a:t>Format Cells </a:t>
            </a:r>
            <a:r>
              <a:rPr lang="en-US" sz="1350" dirty="0"/>
              <a:t>window, click </a:t>
            </a:r>
            <a:r>
              <a:rPr lang="en-US" sz="1350" dirty="0">
                <a:solidFill>
                  <a:srgbClr val="0070C0"/>
                </a:solidFill>
              </a:rPr>
              <a:t>Custom</a:t>
            </a:r>
            <a:r>
              <a:rPr lang="en-US" sz="1350" dirty="0"/>
              <a:t> from the </a:t>
            </a:r>
            <a:r>
              <a:rPr lang="en-US" sz="1350" dirty="0">
                <a:solidFill>
                  <a:srgbClr val="0070C0"/>
                </a:solidFill>
              </a:rPr>
              <a:t>Category:</a:t>
            </a:r>
            <a:r>
              <a:rPr lang="en-US" sz="1350" dirty="0"/>
              <a:t> list. </a:t>
            </a:r>
          </a:p>
          <a:p>
            <a:endParaRPr lang="en-US" sz="750" dirty="0"/>
          </a:p>
          <a:p>
            <a:r>
              <a:rPr lang="en-US" sz="1350" dirty="0"/>
              <a:t>In the field under </a:t>
            </a:r>
            <a:r>
              <a:rPr lang="en-US" sz="1350" dirty="0">
                <a:solidFill>
                  <a:srgbClr val="0070C0"/>
                </a:solidFill>
              </a:rPr>
              <a:t>Type:</a:t>
            </a:r>
            <a:r>
              <a:rPr lang="en-US" sz="1350" dirty="0"/>
              <a:t>, enter the following format .00 to designate that you do not want a zero before the decimal point and only want two zeroes after the decimal point. </a:t>
            </a:r>
          </a:p>
          <a:p>
            <a:endParaRPr lang="en-US" sz="750" dirty="0"/>
          </a:p>
          <a:p>
            <a:r>
              <a:rPr lang="en-US" sz="1350" dirty="0"/>
              <a:t>Click </a:t>
            </a:r>
            <a:r>
              <a:rPr lang="en-US" sz="1350" dirty="0">
                <a:solidFill>
                  <a:srgbClr val="0070C0"/>
                </a:solidFill>
              </a:rPr>
              <a:t>OK</a:t>
            </a:r>
            <a:r>
              <a:rPr lang="en-US" sz="1350" dirty="0"/>
              <a:t>.</a:t>
            </a:r>
          </a:p>
        </p:txBody>
      </p:sp>
      <p:sp>
        <p:nvSpPr>
          <p:cNvPr id="6" name="Title 1"/>
          <p:cNvSpPr txBox="1">
            <a:spLocks/>
          </p:cNvSpPr>
          <p:nvPr/>
        </p:nvSpPr>
        <p:spPr>
          <a:xfrm>
            <a:off x="6324600" y="1070372"/>
            <a:ext cx="1598459"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dirty="0">
                <a:solidFill>
                  <a:schemeClr val="accent5">
                    <a:lumMod val="75000"/>
                  </a:schemeClr>
                </a:solidFill>
              </a:rPr>
              <a:t>Step 7</a:t>
            </a:r>
          </a:p>
        </p:txBody>
      </p:sp>
      <p:sp>
        <p:nvSpPr>
          <p:cNvPr id="9" name="Right Arrow 7">
            <a:extLst>
              <a:ext uri="{FF2B5EF4-FFF2-40B4-BE49-F238E27FC236}">
                <a16:creationId xmlns="" xmlns:a16="http://schemas.microsoft.com/office/drawing/2014/main" id="{3C434041-BE55-4B85-AD32-5C1ABAABAFE2}"/>
              </a:ext>
            </a:extLst>
          </p:cNvPr>
          <p:cNvSpPr/>
          <p:nvPr/>
        </p:nvSpPr>
        <p:spPr>
          <a:xfrm rot="8318125">
            <a:off x="2441092" y="2192061"/>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ight Arrow 9">
            <a:extLst>
              <a:ext uri="{FF2B5EF4-FFF2-40B4-BE49-F238E27FC236}">
                <a16:creationId xmlns="" xmlns:a16="http://schemas.microsoft.com/office/drawing/2014/main" id="{38BE664A-AAF1-401C-8EC9-9D699E5220A5}"/>
              </a:ext>
            </a:extLst>
          </p:cNvPr>
          <p:cNvSpPr/>
          <p:nvPr/>
        </p:nvSpPr>
        <p:spPr>
          <a:xfrm rot="20415751">
            <a:off x="704926" y="3126416"/>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ight Arrow 7">
            <a:extLst>
              <a:ext uri="{FF2B5EF4-FFF2-40B4-BE49-F238E27FC236}">
                <a16:creationId xmlns="" xmlns:a16="http://schemas.microsoft.com/office/drawing/2014/main" id="{BCAAFF4C-F2E8-4AA2-BAF5-0EAE9EDD76AE}"/>
              </a:ext>
            </a:extLst>
          </p:cNvPr>
          <p:cNvSpPr/>
          <p:nvPr/>
        </p:nvSpPr>
        <p:spPr>
          <a:xfrm rot="3226003">
            <a:off x="3368191" y="4234622"/>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9</a:t>
            </a:fld>
            <a:endParaRPr lang="en-US" dirty="0"/>
          </a:p>
        </p:txBody>
      </p:sp>
    </p:spTree>
    <p:extLst>
      <p:ext uri="{BB962C8B-B14F-4D97-AF65-F5344CB8AC3E}">
        <p14:creationId xmlns:p14="http://schemas.microsoft.com/office/powerpoint/2010/main" val="3720537903"/>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FC5AD160-03EC-4592-ABE5-0F14BDE6028B}" vid="{22DC304E-35E8-44D8-A4EB-A891A666CE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1686</TotalTime>
  <Words>1590</Words>
  <Application>Microsoft Office PowerPoint</Application>
  <PresentationFormat>On-screen Show (4:3)</PresentationFormat>
  <Paragraphs>142</Paragraphs>
  <Slides>22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Theme1</vt:lpstr>
      <vt:lpstr>Chapter 11 Excel Extension: Now You Try!</vt:lpstr>
      <vt:lpstr>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Caughlin</dc:creator>
  <cp:lastModifiedBy>Kanimozhi Madhanakumar</cp:lastModifiedBy>
  <cp:revision>217</cp:revision>
  <dcterms:created xsi:type="dcterms:W3CDTF">2017-03-18T00:25:05Z</dcterms:created>
  <dcterms:modified xsi:type="dcterms:W3CDTF">2019-11-27T06:14:55Z</dcterms:modified>
</cp:coreProperties>
</file>