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13"/>
  </p:notesMasterIdLst>
  <p:sldIdLst>
    <p:sldId id="275" r:id="rId2"/>
    <p:sldId id="282" r:id="rId3"/>
    <p:sldId id="257" r:id="rId4"/>
    <p:sldId id="412" r:id="rId5"/>
    <p:sldId id="413" r:id="rId6"/>
    <p:sldId id="414" r:id="rId7"/>
    <p:sldId id="415" r:id="rId8"/>
    <p:sldId id="416" r:id="rId9"/>
    <p:sldId id="417" r:id="rId10"/>
    <p:sldId id="418" r:id="rId11"/>
    <p:sldId id="28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23" autoAdjust="0"/>
    <p:restoredTop sz="94660"/>
  </p:normalViewPr>
  <p:slideViewPr>
    <p:cSldViewPr snapToGrid="0">
      <p:cViewPr varScale="1">
        <p:scale>
          <a:sx n="70" d="100"/>
          <a:sy n="70" d="100"/>
        </p:scale>
        <p:origin x="123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71049D-0858-4B9F-A131-F4A3F6165E71}" type="datetimeFigureOut">
              <a:rPr lang="en-US" smtClean="0"/>
              <a:t>11/27/2019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3CCE94-A7CD-47E2-AE55-BC51647BABD1}" type="slidenum">
              <a:rPr lang="en-US" smtClean="0"/>
              <a:t>‹#›</a:t>
            </a:fld>
            <a:endParaRPr lang="en-US" dirty="0"/>
          </a:p>
        </p:txBody>
      </p:sp>
    </p:spTree>
    <p:extLst>
      <p:ext uri="{BB962C8B-B14F-4D97-AF65-F5344CB8AC3E}">
        <p14:creationId xmlns:p14="http://schemas.microsoft.com/office/powerpoint/2010/main" val="404093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a:extLst>
              <a:ext uri="{FF2B5EF4-FFF2-40B4-BE49-F238E27FC236}">
                <a16:creationId xmlns:a16="http://schemas.microsoft.com/office/drawing/2014/main" xmlns="" id="{FC64A8EC-2933-D046-BD5C-E4A09273809E}"/>
              </a:ext>
            </a:extLst>
          </p:cNvPr>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a:extLst>
              <a:ext uri="{FF2B5EF4-FFF2-40B4-BE49-F238E27FC236}">
                <a16:creationId xmlns:a16="http://schemas.microsoft.com/office/drawing/2014/main" xmlns="" id="{D7470CBF-8407-7D42-9139-3B3A1DD4DC00}"/>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3300074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90600"/>
          </a:xfrm>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57200" y="1981200"/>
            <a:ext cx="82296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a:extLst>
              <a:ext uri="{FF2B5EF4-FFF2-40B4-BE49-F238E27FC236}">
                <a16:creationId xmlns:a16="http://schemas.microsoft.com/office/drawing/2014/main" xmlns="" id="{6CD498F4-408C-7943-832C-94C8FF70E5DC}"/>
              </a:ext>
            </a:extLst>
          </p:cNvPr>
          <p:cNvSpPr>
            <a:spLocks noGrp="1"/>
          </p:cNvSpPr>
          <p:nvPr>
            <p:ph type="ftr" sz="quarter" idx="10"/>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5" name="Slide Number Placeholder 5">
            <a:extLst>
              <a:ext uri="{FF2B5EF4-FFF2-40B4-BE49-F238E27FC236}">
                <a16:creationId xmlns:a16="http://schemas.microsoft.com/office/drawing/2014/main" xmlns="" id="{5C9611B1-4122-7843-B869-BDAAA39A920A}"/>
              </a:ext>
            </a:extLst>
          </p:cNvPr>
          <p:cNvSpPr>
            <a:spLocks noGrp="1"/>
          </p:cNvSpPr>
          <p:nvPr>
            <p:ph type="sldNum" sz="quarter" idx="11"/>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111673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8475" y="1774826"/>
            <a:ext cx="8147050" cy="1873250"/>
          </a:xfrm>
        </p:spPr>
        <p:txBody>
          <a:bodyPr/>
          <a:lstStyle>
            <a:lvl1pPr algn="ctr">
              <a:defRPr sz="6000" b="0" cap="none" baseline="0"/>
            </a:lvl1pPr>
          </a:lstStyle>
          <a:p>
            <a:r>
              <a:rPr lang="en-US" smtClean="0"/>
              <a:t>Click to edit Master title style</a:t>
            </a:r>
            <a:endParaRPr dirty="0"/>
          </a:p>
        </p:txBody>
      </p:sp>
      <p:sp>
        <p:nvSpPr>
          <p:cNvPr id="3" name="Text Placeholder 2"/>
          <p:cNvSpPr>
            <a:spLocks noGrp="1"/>
          </p:cNvSpPr>
          <p:nvPr>
            <p:ph type="body" idx="1"/>
          </p:nvPr>
        </p:nvSpPr>
        <p:spPr>
          <a:xfrm>
            <a:off x="498475" y="3654519"/>
            <a:ext cx="8147050" cy="1500187"/>
          </a:xfrm>
        </p:spPr>
        <p:txBody>
          <a:bodyPr>
            <a:normAutofit/>
          </a:bodyPr>
          <a:lstStyle>
            <a:lvl1pPr marL="0" indent="0" algn="ctr">
              <a:spcBef>
                <a:spcPts val="0"/>
              </a:spcBef>
              <a:buNone/>
              <a:defRPr sz="22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a:extLst>
              <a:ext uri="{FF2B5EF4-FFF2-40B4-BE49-F238E27FC236}">
                <a16:creationId xmlns:a16="http://schemas.microsoft.com/office/drawing/2014/main" xmlns="" id="{CC4D1069-5247-A340-AB0D-95C13C1EAB47}"/>
              </a:ext>
            </a:extLst>
          </p:cNvPr>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a:extLst>
              <a:ext uri="{FF2B5EF4-FFF2-40B4-BE49-F238E27FC236}">
                <a16:creationId xmlns:a16="http://schemas.microsoft.com/office/drawing/2014/main" xmlns="" id="{AA273F20-C047-BE45-B12C-BB64B78BE7E2}"/>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3023667248"/>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p>
            <a:r>
              <a:rPr lang="en-US" smtClean="0"/>
              <a:t>Click to edit Master title style</a:t>
            </a:r>
            <a:endParaRPr/>
          </a:p>
        </p:txBody>
      </p:sp>
      <p:sp>
        <p:nvSpPr>
          <p:cNvPr id="3" name="Content Placeholder 2"/>
          <p:cNvSpPr>
            <a:spLocks noGrp="1"/>
          </p:cNvSpPr>
          <p:nvPr>
            <p:ph sz="half" idx="1"/>
          </p:nvPr>
        </p:nvSpPr>
        <p:spPr>
          <a:xfrm>
            <a:off x="498475" y="1762125"/>
            <a:ext cx="3840480" cy="4364038"/>
          </a:xfrm>
        </p:spPr>
        <p:txBody>
          <a:bodyPr>
            <a:normAutofit/>
          </a:bodyPr>
          <a:lstStyle>
            <a:lvl1pPr>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05046" y="1762125"/>
            <a:ext cx="3840480" cy="4364038"/>
          </a:xfrm>
        </p:spPr>
        <p:txBody>
          <a:bodyPr>
            <a:normAutofit/>
          </a:bodyPr>
          <a:lstStyle>
            <a:lvl1pPr>
              <a:defRPr sz="2000"/>
            </a:lvl1pPr>
            <a:lvl2pPr>
              <a:defRPr sz="1800"/>
            </a:lvl2pPr>
            <a:lvl3pPr>
              <a:defRPr sz="1800"/>
            </a:lvl3pPr>
            <a:lvl4pPr>
              <a:defRPr sz="1800"/>
            </a:lvl4pPr>
            <a:lvl5pPr marL="2290763" indent="-461963">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Footer Placeholder 4">
            <a:extLst>
              <a:ext uri="{FF2B5EF4-FFF2-40B4-BE49-F238E27FC236}">
                <a16:creationId xmlns:a16="http://schemas.microsoft.com/office/drawing/2014/main" xmlns="" id="{FF4C8485-DD31-0044-9B3E-DD46EEA565D0}"/>
              </a:ext>
            </a:extLst>
          </p:cNvPr>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5">
            <a:extLst>
              <a:ext uri="{FF2B5EF4-FFF2-40B4-BE49-F238E27FC236}">
                <a16:creationId xmlns:a16="http://schemas.microsoft.com/office/drawing/2014/main" xmlns="" id="{D2B94862-11CC-A948-A89E-C0D393FE5BE1}"/>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3381038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lstStyle>
            <a:lvl1pPr algn="ctr">
              <a:defRPr sz="4400" b="0"/>
            </a:lvl1pPr>
          </a:lstStyle>
          <a:p>
            <a:r>
              <a:rPr lang="en-US" smtClean="0"/>
              <a:t>Click to edit Master title style</a:t>
            </a:r>
            <a:endParaRPr/>
          </a:p>
        </p:txBody>
      </p:sp>
      <p:sp>
        <p:nvSpPr>
          <p:cNvPr id="3" name="Content Placeholder 2"/>
          <p:cNvSpPr>
            <a:spLocks noGrp="1"/>
          </p:cNvSpPr>
          <p:nvPr>
            <p:ph idx="1"/>
          </p:nvPr>
        </p:nvSpPr>
        <p:spPr>
          <a:xfrm>
            <a:off x="4792532" y="403412"/>
            <a:ext cx="3840480" cy="5722751"/>
          </a:xfrm>
        </p:spPr>
        <p:txBody>
          <a:bodyPr>
            <a:normAutofit/>
          </a:bodyPr>
          <a:lstStyle>
            <a:lvl1pPr>
              <a:defRPr sz="20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a:extLst>
              <a:ext uri="{FF2B5EF4-FFF2-40B4-BE49-F238E27FC236}">
                <a16:creationId xmlns:a16="http://schemas.microsoft.com/office/drawing/2014/main" xmlns="" id="{C3749E9D-A044-BC4C-AC7B-DCC18ECEE850}"/>
              </a:ext>
            </a:extLst>
          </p:cNvPr>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5">
            <a:extLst>
              <a:ext uri="{FF2B5EF4-FFF2-40B4-BE49-F238E27FC236}">
                <a16:creationId xmlns:a16="http://schemas.microsoft.com/office/drawing/2014/main" xmlns="" id="{F5196CE7-9B24-5340-9CDE-A619970CE3B2}"/>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1326673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4" name="Slide Number Placeholder 3"/>
          <p:cNvSpPr>
            <a:spLocks noGrp="1"/>
          </p:cNvSpPr>
          <p:nvPr>
            <p:ph type="sldNum" sz="quarter" idx="12"/>
          </p:nvPr>
        </p:nvSpPr>
        <p:spPr/>
        <p:txBody>
          <a:bodyPr/>
          <a:lstStyle/>
          <a:p>
            <a:fld id="{36AF09C5-D76C-4469-9022-20CD3FB43967}" type="slidenum">
              <a:rPr lang="en-US" smtClean="0"/>
              <a:t>‹#›</a:t>
            </a:fld>
            <a:endParaRPr lang="en-US" dirty="0"/>
          </a:p>
        </p:txBody>
      </p:sp>
    </p:spTree>
    <p:extLst>
      <p:ext uri="{BB962C8B-B14F-4D97-AF65-F5344CB8AC3E}">
        <p14:creationId xmlns:p14="http://schemas.microsoft.com/office/powerpoint/2010/main" val="3918489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26" name="Title Placeholder 1"/>
          <p:cNvSpPr>
            <a:spLocks noGrp="1"/>
          </p:cNvSpPr>
          <p:nvPr>
            <p:ph type="title"/>
          </p:nvPr>
        </p:nvSpPr>
        <p:spPr bwMode="auto">
          <a:xfrm>
            <a:off x="457200" y="960438"/>
            <a:ext cx="82296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a:p>
        </p:txBody>
      </p:sp>
      <p:sp>
        <p:nvSpPr>
          <p:cNvPr id="1027" name="Text Placeholder 2"/>
          <p:cNvSpPr>
            <a:spLocks noGrp="1"/>
          </p:cNvSpPr>
          <p:nvPr>
            <p:ph type="body" idx="1"/>
          </p:nvPr>
        </p:nvSpPr>
        <p:spPr bwMode="auto">
          <a:xfrm>
            <a:off x="457200" y="1905000"/>
            <a:ext cx="8229600" cy="422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a:p>
        </p:txBody>
      </p:sp>
      <p:sp>
        <p:nvSpPr>
          <p:cNvPr id="5" name="Footer Placeholder 4">
            <a:extLst>
              <a:ext uri="{FF2B5EF4-FFF2-40B4-BE49-F238E27FC236}">
                <a16:creationId xmlns:a16="http://schemas.microsoft.com/office/drawing/2014/main" xmlns="" id="{6CD498F4-408C-7943-832C-94C8FF70E5DC}"/>
              </a:ext>
            </a:extLst>
          </p:cNvPr>
          <p:cNvSpPr>
            <a:spLocks noGrp="1"/>
          </p:cNvSpPr>
          <p:nvPr>
            <p:ph type="ftr" sz="quarter" idx="3"/>
          </p:nvPr>
        </p:nvSpPr>
        <p:spPr>
          <a:xfrm>
            <a:off x="457200" y="6356350"/>
            <a:ext cx="5867400" cy="365125"/>
          </a:xfrm>
          <a:prstGeom prst="rect">
            <a:avLst/>
          </a:prstGeom>
        </p:spPr>
        <p:txBody>
          <a:bodyPr vert="horz" lIns="91440" tIns="45720" rIns="91440" bIns="45720" rtlCol="0" anchor="ctr"/>
          <a:lstStyle>
            <a:lvl1pPr algn="ct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a:extLst>
              <a:ext uri="{FF2B5EF4-FFF2-40B4-BE49-F238E27FC236}">
                <a16:creationId xmlns:a16="http://schemas.microsoft.com/office/drawing/2014/main" xmlns="" id="{5C9611B1-4122-7843-B869-BDAAA39A920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3911156227"/>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Lst>
  <p:hf sldNum="0" hdr="0" dt="0"/>
  <p:txStyles>
    <p:titleStyle>
      <a:lvl1pPr algn="ctr" rtl="0" eaLnBrk="1" fontAlgn="base" hangingPunct="1">
        <a:spcBef>
          <a:spcPct val="0"/>
        </a:spcBef>
        <a:spcAft>
          <a:spcPct val="0"/>
        </a:spcAft>
        <a:defRPr sz="3600" kern="1200">
          <a:solidFill>
            <a:schemeClr val="tx1"/>
          </a:solidFill>
          <a:latin typeface="+mj-lt"/>
          <a:ea typeface="+mj-ea"/>
          <a:cs typeface="+mj-cs"/>
        </a:defRPr>
      </a:lvl1pPr>
      <a:lvl2pPr algn="ctr" rtl="0" eaLnBrk="1" fontAlgn="base" hangingPunct="1">
        <a:spcBef>
          <a:spcPct val="0"/>
        </a:spcBef>
        <a:spcAft>
          <a:spcPct val="0"/>
        </a:spcAft>
        <a:defRPr sz="3600">
          <a:solidFill>
            <a:schemeClr val="tx1"/>
          </a:solidFill>
          <a:latin typeface="Arial" panose="020B0604020202020204" pitchFamily="34" charset="0"/>
        </a:defRPr>
      </a:lvl2pPr>
      <a:lvl3pPr algn="ctr" rtl="0" eaLnBrk="1" fontAlgn="base" hangingPunct="1">
        <a:spcBef>
          <a:spcPct val="0"/>
        </a:spcBef>
        <a:spcAft>
          <a:spcPct val="0"/>
        </a:spcAft>
        <a:defRPr sz="3600">
          <a:solidFill>
            <a:schemeClr val="tx1"/>
          </a:solidFill>
          <a:latin typeface="Arial" panose="020B0604020202020204" pitchFamily="34" charset="0"/>
        </a:defRPr>
      </a:lvl3pPr>
      <a:lvl4pPr algn="ctr" rtl="0" eaLnBrk="1" fontAlgn="base" hangingPunct="1">
        <a:spcBef>
          <a:spcPct val="0"/>
        </a:spcBef>
        <a:spcAft>
          <a:spcPct val="0"/>
        </a:spcAft>
        <a:defRPr sz="3600">
          <a:solidFill>
            <a:schemeClr val="tx1"/>
          </a:solidFill>
          <a:latin typeface="Arial" panose="020B0604020202020204" pitchFamily="34" charset="0"/>
        </a:defRPr>
      </a:lvl4pPr>
      <a:lvl5pPr algn="ctr" rtl="0" eaLnBrk="1" fontAlgn="base" hangingPunct="1">
        <a:spcBef>
          <a:spcPct val="0"/>
        </a:spcBef>
        <a:spcAft>
          <a:spcPct val="0"/>
        </a:spcAft>
        <a:defRPr sz="3600">
          <a:solidFill>
            <a:schemeClr val="tx1"/>
          </a:solidFill>
          <a:latin typeface="Arial" panose="020B0604020202020204" pitchFamily="34" charset="0"/>
        </a:defRPr>
      </a:lvl5pPr>
      <a:lvl6pPr marL="457200" algn="ctr" rtl="0" eaLnBrk="1" fontAlgn="base" hangingPunct="1">
        <a:spcBef>
          <a:spcPct val="0"/>
        </a:spcBef>
        <a:spcAft>
          <a:spcPct val="0"/>
        </a:spcAft>
        <a:defRPr sz="3600">
          <a:solidFill>
            <a:schemeClr val="tx1"/>
          </a:solidFill>
          <a:latin typeface="Arial" panose="020B0604020202020204" pitchFamily="34" charset="0"/>
        </a:defRPr>
      </a:lvl6pPr>
      <a:lvl7pPr marL="914400" algn="ctr" rtl="0" eaLnBrk="1" fontAlgn="base" hangingPunct="1">
        <a:spcBef>
          <a:spcPct val="0"/>
        </a:spcBef>
        <a:spcAft>
          <a:spcPct val="0"/>
        </a:spcAft>
        <a:defRPr sz="3600">
          <a:solidFill>
            <a:schemeClr val="tx1"/>
          </a:solidFill>
          <a:latin typeface="Arial" panose="020B0604020202020204" pitchFamily="34" charset="0"/>
        </a:defRPr>
      </a:lvl7pPr>
      <a:lvl8pPr marL="1371600" algn="ctr" rtl="0" eaLnBrk="1" fontAlgn="base" hangingPunct="1">
        <a:spcBef>
          <a:spcPct val="0"/>
        </a:spcBef>
        <a:spcAft>
          <a:spcPct val="0"/>
        </a:spcAft>
        <a:defRPr sz="3600">
          <a:solidFill>
            <a:schemeClr val="tx1"/>
          </a:solidFill>
          <a:latin typeface="Arial" panose="020B0604020202020204" pitchFamily="34" charset="0"/>
        </a:defRPr>
      </a:lvl8pPr>
      <a:lvl9pPr marL="1828800" algn="ctr" rtl="0" eaLnBrk="1" fontAlgn="base" hangingPunct="1">
        <a:spcBef>
          <a:spcPct val="0"/>
        </a:spcBef>
        <a:spcAft>
          <a:spcPct val="0"/>
        </a:spcAft>
        <a:defRPr sz="3600">
          <a:solidFill>
            <a:schemeClr val="tx1"/>
          </a:solidFill>
          <a:latin typeface="Arial" panose="020B06040202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125" y="2327672"/>
            <a:ext cx="8677275" cy="1790700"/>
          </a:xfrm>
        </p:spPr>
        <p:txBody>
          <a:bodyPr>
            <a:normAutofit/>
          </a:bodyPr>
          <a:lstStyle/>
          <a:p>
            <a:r>
              <a:rPr lang="en-US" b="1" dirty="0">
                <a:solidFill>
                  <a:schemeClr val="accent5">
                    <a:lumMod val="75000"/>
                  </a:schemeClr>
                </a:solidFill>
              </a:rPr>
              <a:t>Chapter 10</a:t>
            </a:r>
            <a:br>
              <a:rPr lang="en-US" b="1" dirty="0">
                <a:solidFill>
                  <a:schemeClr val="accent5">
                    <a:lumMod val="75000"/>
                  </a:schemeClr>
                </a:solidFill>
              </a:rPr>
            </a:br>
            <a:r>
              <a:rPr lang="en-US" b="1" dirty="0">
                <a:solidFill>
                  <a:schemeClr val="accent5">
                    <a:lumMod val="75000"/>
                  </a:schemeClr>
                </a:solidFill>
              </a:rPr>
              <a:t>Excel Extension: Now You Try!</a:t>
            </a:r>
          </a:p>
        </p:txBody>
      </p:sp>
      <p:sp>
        <p:nvSpPr>
          <p:cNvPr id="4" name="Subtitle 2"/>
          <p:cNvSpPr>
            <a:spLocks noGrp="1"/>
          </p:cNvSpPr>
          <p:nvPr>
            <p:ph type="subTitle" idx="1"/>
          </p:nvPr>
        </p:nvSpPr>
        <p:spPr>
          <a:xfrm>
            <a:off x="1143000" y="4267825"/>
            <a:ext cx="6858000" cy="1241822"/>
          </a:xfrm>
        </p:spPr>
        <p:txBody>
          <a:bodyPr>
            <a:normAutofit/>
          </a:bodyPr>
          <a:lstStyle/>
          <a:p>
            <a:r>
              <a:rPr lang="en-US" sz="4000" b="1" dirty="0">
                <a:solidFill>
                  <a:schemeClr val="accent5">
                    <a:lumMod val="75000"/>
                  </a:schemeClr>
                </a:solidFill>
                <a:effectLst>
                  <a:outerShdw blurRad="38100" dist="38100" dir="2700000" algn="tl">
                    <a:srgbClr val="000000">
                      <a:alpha val="43137"/>
                    </a:srgbClr>
                  </a:outerShdw>
                </a:effectLst>
                <a:latin typeface="+mj-lt"/>
                <a:ea typeface="+mj-ea"/>
                <a:cs typeface="+mj-cs"/>
              </a:rPr>
              <a:t>Evaluating Turnover</a:t>
            </a:r>
          </a:p>
        </p:txBody>
      </p:sp>
    </p:spTree>
    <p:extLst>
      <p:ext uri="{BB962C8B-B14F-4D97-AF65-F5344CB8AC3E}">
        <p14:creationId xmlns:p14="http://schemas.microsoft.com/office/powerpoint/2010/main" val="1932124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94D9A6A1-5A67-48E5-A434-1A86DF36AF1D}"/>
              </a:ext>
            </a:extLst>
          </p:cNvPr>
          <p:cNvPicPr>
            <a:picLocks noChangeAspect="1"/>
          </p:cNvPicPr>
          <p:nvPr/>
        </p:nvPicPr>
        <p:blipFill>
          <a:blip r:embed="rId2"/>
          <a:stretch>
            <a:fillRect/>
          </a:stretch>
        </p:blipFill>
        <p:spPr>
          <a:xfrm>
            <a:off x="1" y="1421607"/>
            <a:ext cx="3793331" cy="4579144"/>
          </a:xfrm>
          <a:prstGeom prst="rect">
            <a:avLst/>
          </a:prstGeom>
        </p:spPr>
      </p:pic>
      <p:sp>
        <p:nvSpPr>
          <p:cNvPr id="5" name="TextBox 4"/>
          <p:cNvSpPr txBox="1"/>
          <p:nvPr/>
        </p:nvSpPr>
        <p:spPr>
          <a:xfrm>
            <a:off x="3962400" y="1924735"/>
            <a:ext cx="5165320" cy="300082"/>
          </a:xfrm>
          <a:prstGeom prst="rect">
            <a:avLst/>
          </a:prstGeom>
          <a:noFill/>
        </p:spPr>
        <p:txBody>
          <a:bodyPr wrap="square" rtlCol="0">
            <a:spAutoFit/>
          </a:bodyPr>
          <a:lstStyle/>
          <a:p>
            <a:pPr defTabSz="685800">
              <a:defRPr/>
            </a:pPr>
            <a:r>
              <a:rPr lang="en-US" sz="1350" dirty="0">
                <a:solidFill>
                  <a:prstClr val="black"/>
                </a:solidFill>
                <a:latin typeface="Calibri" panose="020F0502020204030204"/>
              </a:rPr>
              <a:t>The annual turnover rate is 48.7%. </a:t>
            </a:r>
          </a:p>
        </p:txBody>
      </p:sp>
      <p:sp>
        <p:nvSpPr>
          <p:cNvPr id="6" name="Title 1"/>
          <p:cNvSpPr txBox="1">
            <a:spLocks/>
          </p:cNvSpPr>
          <p:nvPr/>
        </p:nvSpPr>
        <p:spPr>
          <a:xfrm>
            <a:off x="5740401" y="1079767"/>
            <a:ext cx="1676400"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8</a:t>
            </a:r>
          </a:p>
        </p:txBody>
      </p:sp>
      <p:sp>
        <p:nvSpPr>
          <p:cNvPr id="7" name="Right Arrow 7">
            <a:extLst>
              <a:ext uri="{FF2B5EF4-FFF2-40B4-BE49-F238E27FC236}">
                <a16:creationId xmlns:a16="http://schemas.microsoft.com/office/drawing/2014/main" xmlns="" id="{1566CBB3-FDCE-462D-8641-3AF300FD6E89}"/>
              </a:ext>
            </a:extLst>
          </p:cNvPr>
          <p:cNvSpPr/>
          <p:nvPr/>
        </p:nvSpPr>
        <p:spPr>
          <a:xfrm rot="9687342">
            <a:off x="1985785" y="5242718"/>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164169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a:solidFill>
                  <a:schemeClr val="accent5">
                    <a:lumMod val="75000"/>
                  </a:schemeClr>
                </a:solidFill>
              </a:rPr>
              <a:t>Questions</a:t>
            </a:r>
          </a:p>
        </p:txBody>
      </p:sp>
      <p:sp>
        <p:nvSpPr>
          <p:cNvPr id="3" name="Content Placeholder 2"/>
          <p:cNvSpPr>
            <a:spLocks noGrp="1"/>
          </p:cNvSpPr>
          <p:nvPr>
            <p:ph idx="1"/>
          </p:nvPr>
        </p:nvSpPr>
        <p:spPr>
          <a:xfrm>
            <a:off x="266700" y="2101847"/>
            <a:ext cx="8629650" cy="3962400"/>
          </a:xfrm>
        </p:spPr>
        <p:txBody>
          <a:bodyPr>
            <a:normAutofit fontScale="62500" lnSpcReduction="20000"/>
          </a:bodyPr>
          <a:lstStyle/>
          <a:p>
            <a:pPr marL="0" indent="0">
              <a:buNone/>
            </a:pPr>
            <a:r>
              <a:rPr lang="en-US" dirty="0"/>
              <a:t>You just learned how to calculate the annual turnover rate for an entire organization. In the “Practice” sheet of the Excel workbook, you will find a new </a:t>
            </a:r>
            <a:r>
              <a:rPr lang="en-US" dirty="0" smtClean="0"/>
              <a:t>data set</a:t>
            </a:r>
            <a:r>
              <a:rPr lang="en-US" dirty="0"/>
              <a:t>. As before, you will have access to the number of departures and number of employees for each month of the year; however, in this </a:t>
            </a:r>
            <a:r>
              <a:rPr lang="en-US" dirty="0" smtClean="0"/>
              <a:t>data set</a:t>
            </a:r>
            <a:r>
              <a:rPr lang="en-US" dirty="0"/>
              <a:t>, you will have access to such data for multiple units in the organization. Do and respond to the following:</a:t>
            </a:r>
          </a:p>
          <a:p>
            <a:pPr marL="0" indent="0">
              <a:buNone/>
            </a:pPr>
            <a:endParaRPr lang="en-US" sz="825" dirty="0"/>
          </a:p>
          <a:p>
            <a:pPr marL="385763" indent="-385763">
              <a:buAutoNum type="arabicPeriod"/>
            </a:pPr>
            <a:r>
              <a:rPr lang="en-US" dirty="0"/>
              <a:t>First, compute the annual turnover rates for all units. Which unit has the highest annual turnover rate? Which has the lowest?</a:t>
            </a:r>
          </a:p>
          <a:p>
            <a:pPr marL="385763" indent="-385763">
              <a:buAutoNum type="arabicPeriod"/>
            </a:pPr>
            <a:r>
              <a:rPr lang="en-US" dirty="0"/>
              <a:t>Second, calculate the annual turnover rate for the entire organization. What is the advantage of calculating annual turnover rates for specific units as well as the organization as a whole? Did you notice anything surprising or particularly informative?</a:t>
            </a:r>
          </a:p>
        </p:txBody>
      </p:sp>
    </p:spTree>
    <p:extLst>
      <p:ext uri="{BB962C8B-B14F-4D97-AF65-F5344CB8AC3E}">
        <p14:creationId xmlns:p14="http://schemas.microsoft.com/office/powerpoint/2010/main" val="1382707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a:solidFill>
                  <a:schemeClr val="accent5">
                    <a:lumMod val="75000"/>
                  </a:schemeClr>
                </a:solidFill>
              </a:rPr>
              <a:t>Background</a:t>
            </a:r>
          </a:p>
        </p:txBody>
      </p:sp>
      <p:sp>
        <p:nvSpPr>
          <p:cNvPr id="3" name="Content Placeholder 2"/>
          <p:cNvSpPr>
            <a:spLocks noGrp="1"/>
          </p:cNvSpPr>
          <p:nvPr>
            <p:ph idx="1"/>
          </p:nvPr>
        </p:nvSpPr>
        <p:spPr>
          <a:xfrm>
            <a:off x="266700" y="2226469"/>
            <a:ext cx="8629650" cy="3774281"/>
          </a:xfrm>
        </p:spPr>
        <p:txBody>
          <a:bodyPr>
            <a:normAutofit fontScale="92500" lnSpcReduction="10000"/>
          </a:bodyPr>
          <a:lstStyle/>
          <a:p>
            <a:pPr marL="0" indent="0">
              <a:buNone/>
            </a:pPr>
            <a:r>
              <a:rPr lang="en-US" dirty="0"/>
              <a:t>In this Excel Extension tutorial, you will learn how to calculate annual turnover rate.</a:t>
            </a:r>
          </a:p>
          <a:p>
            <a:pPr marL="0" indent="0">
              <a:buNone/>
            </a:pPr>
            <a:endParaRPr lang="en-US" sz="825" dirty="0"/>
          </a:p>
          <a:p>
            <a:pPr marL="0" indent="0">
              <a:buNone/>
            </a:pPr>
            <a:r>
              <a:rPr lang="en-US" dirty="0"/>
              <a:t>For the purposes of this exercise, imagine that organizational leaders have become increasingly concerned with turnover in the organization. To understand the extent of the turnover issue, you will calculate the annual turnover rate, which is an important HR metric.</a:t>
            </a:r>
          </a:p>
        </p:txBody>
      </p:sp>
    </p:spTree>
    <p:extLst>
      <p:ext uri="{BB962C8B-B14F-4D97-AF65-F5344CB8AC3E}">
        <p14:creationId xmlns:p14="http://schemas.microsoft.com/office/powerpoint/2010/main" val="3918831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62400" y="1924735"/>
            <a:ext cx="5165320" cy="1361911"/>
          </a:xfrm>
          <a:prstGeom prst="rect">
            <a:avLst/>
          </a:prstGeom>
          <a:noFill/>
        </p:spPr>
        <p:txBody>
          <a:bodyPr wrap="square" rtlCol="0">
            <a:spAutoFit/>
          </a:bodyPr>
          <a:lstStyle/>
          <a:p>
            <a:r>
              <a:rPr lang="en-US" sz="1350" dirty="0"/>
              <a:t>Open the Excel workbook titled “Chapter </a:t>
            </a:r>
            <a:r>
              <a:rPr lang="en-US" sz="1350" dirty="0" smtClean="0"/>
              <a:t>10--Excel </a:t>
            </a:r>
            <a:r>
              <a:rPr lang="en-US" sz="1350" dirty="0"/>
              <a:t>Extension.xlsx”.</a:t>
            </a:r>
          </a:p>
          <a:p>
            <a:endParaRPr lang="en-US" sz="750" dirty="0"/>
          </a:p>
          <a:p>
            <a:r>
              <a:rPr lang="en-US" sz="1350" dirty="0"/>
              <a:t>You will use the data contained in the Tutorial sheet to learn how to calculate an annual turnover rate.</a:t>
            </a:r>
          </a:p>
          <a:p>
            <a:endParaRPr lang="en-US" sz="750" dirty="0"/>
          </a:p>
          <a:p>
            <a:r>
              <a:rPr lang="en-US" sz="1350" dirty="0"/>
              <a:t>Note that these data represent the entire organization.</a:t>
            </a:r>
          </a:p>
        </p:txBody>
      </p:sp>
      <p:sp>
        <p:nvSpPr>
          <p:cNvPr id="6" name="Title 1"/>
          <p:cNvSpPr txBox="1">
            <a:spLocks/>
          </p:cNvSpPr>
          <p:nvPr/>
        </p:nvSpPr>
        <p:spPr>
          <a:xfrm>
            <a:off x="5740401" y="1079767"/>
            <a:ext cx="1676400"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600" dirty="0">
                <a:solidFill>
                  <a:schemeClr val="accent5">
                    <a:lumMod val="75000"/>
                  </a:schemeClr>
                </a:solidFill>
              </a:rPr>
              <a:t>Step 1</a:t>
            </a:r>
          </a:p>
        </p:txBody>
      </p:sp>
      <p:pic>
        <p:nvPicPr>
          <p:cNvPr id="2" name="Picture 1">
            <a:extLst>
              <a:ext uri="{FF2B5EF4-FFF2-40B4-BE49-F238E27FC236}">
                <a16:creationId xmlns:a16="http://schemas.microsoft.com/office/drawing/2014/main" xmlns="" id="{E1B0465E-CFDC-4F82-9C20-2614D96370DE}"/>
              </a:ext>
            </a:extLst>
          </p:cNvPr>
          <p:cNvPicPr>
            <a:picLocks noChangeAspect="1"/>
          </p:cNvPicPr>
          <p:nvPr/>
        </p:nvPicPr>
        <p:blipFill>
          <a:blip r:embed="rId2"/>
          <a:stretch>
            <a:fillRect/>
          </a:stretch>
        </p:blipFill>
        <p:spPr>
          <a:xfrm>
            <a:off x="3581" y="1421607"/>
            <a:ext cx="3793331" cy="4579144"/>
          </a:xfrm>
          <a:prstGeom prst="rect">
            <a:avLst/>
          </a:prstGeom>
        </p:spPr>
      </p:pic>
    </p:spTree>
    <p:extLst>
      <p:ext uri="{BB962C8B-B14F-4D97-AF65-F5344CB8AC3E}">
        <p14:creationId xmlns:p14="http://schemas.microsoft.com/office/powerpoint/2010/main" val="1660470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62400" y="1924735"/>
            <a:ext cx="5165320" cy="1246495"/>
          </a:xfrm>
          <a:prstGeom prst="rect">
            <a:avLst/>
          </a:prstGeom>
          <a:noFill/>
        </p:spPr>
        <p:txBody>
          <a:bodyPr wrap="square" rtlCol="0">
            <a:spAutoFit/>
          </a:bodyPr>
          <a:lstStyle/>
          <a:p>
            <a:r>
              <a:rPr lang="en-US" sz="1350" dirty="0"/>
              <a:t>Annual turnover rate is calculated by dividing the total number of departures during the year by the average number of employees during the year, and then multiplying that quotient by 100.  </a:t>
            </a:r>
          </a:p>
          <a:p>
            <a:endParaRPr lang="en-US" sz="750" dirty="0"/>
          </a:p>
          <a:p>
            <a:r>
              <a:rPr lang="en-US" sz="1350" dirty="0"/>
              <a:t>Let’s begin by creating labels for “Total # of Departures”, “Average # of Employees”, and “Annual Turnover Rate” in cells </a:t>
            </a:r>
            <a:r>
              <a:rPr lang="en-US" sz="1350" dirty="0">
                <a:solidFill>
                  <a:srgbClr val="00B050"/>
                </a:solidFill>
              </a:rPr>
              <a:t>A15:A17</a:t>
            </a:r>
            <a:r>
              <a:rPr lang="en-US" sz="1350" dirty="0"/>
              <a:t>.</a:t>
            </a:r>
          </a:p>
        </p:txBody>
      </p:sp>
      <p:sp>
        <p:nvSpPr>
          <p:cNvPr id="6" name="Title 1"/>
          <p:cNvSpPr txBox="1">
            <a:spLocks/>
          </p:cNvSpPr>
          <p:nvPr/>
        </p:nvSpPr>
        <p:spPr>
          <a:xfrm>
            <a:off x="5740401" y="1079767"/>
            <a:ext cx="1676400"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600" dirty="0">
                <a:solidFill>
                  <a:schemeClr val="accent5">
                    <a:lumMod val="75000"/>
                  </a:schemeClr>
                </a:solidFill>
              </a:rPr>
              <a:t>Step 2</a:t>
            </a:r>
          </a:p>
        </p:txBody>
      </p:sp>
      <p:pic>
        <p:nvPicPr>
          <p:cNvPr id="3" name="Picture 2">
            <a:extLst>
              <a:ext uri="{FF2B5EF4-FFF2-40B4-BE49-F238E27FC236}">
                <a16:creationId xmlns:a16="http://schemas.microsoft.com/office/drawing/2014/main" xmlns="" id="{2BB82565-AD76-4445-BABE-7F7C70D1A6DE}"/>
              </a:ext>
            </a:extLst>
          </p:cNvPr>
          <p:cNvPicPr>
            <a:picLocks noChangeAspect="1"/>
          </p:cNvPicPr>
          <p:nvPr/>
        </p:nvPicPr>
        <p:blipFill>
          <a:blip r:embed="rId2"/>
          <a:stretch>
            <a:fillRect/>
          </a:stretch>
        </p:blipFill>
        <p:spPr>
          <a:xfrm>
            <a:off x="1" y="1421607"/>
            <a:ext cx="3793331" cy="4579144"/>
          </a:xfrm>
          <a:prstGeom prst="rect">
            <a:avLst/>
          </a:prstGeom>
        </p:spPr>
      </p:pic>
    </p:spTree>
    <p:extLst>
      <p:ext uri="{BB962C8B-B14F-4D97-AF65-F5344CB8AC3E}">
        <p14:creationId xmlns:p14="http://schemas.microsoft.com/office/powerpoint/2010/main" val="2034955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62400" y="1924735"/>
            <a:ext cx="5165320" cy="1569660"/>
          </a:xfrm>
          <a:prstGeom prst="rect">
            <a:avLst/>
          </a:prstGeom>
          <a:noFill/>
        </p:spPr>
        <p:txBody>
          <a:bodyPr wrap="square" rtlCol="0">
            <a:spAutoFit/>
          </a:bodyPr>
          <a:lstStyle/>
          <a:p>
            <a:r>
              <a:rPr lang="en-US" sz="1350" dirty="0"/>
              <a:t>To calculate the total number of departures for the year, use the </a:t>
            </a:r>
            <a:r>
              <a:rPr lang="en-US" sz="1350" dirty="0">
                <a:solidFill>
                  <a:srgbClr val="0070C0"/>
                </a:solidFill>
              </a:rPr>
              <a:t>SUM</a:t>
            </a:r>
            <a:r>
              <a:rPr lang="en-US" sz="1350" dirty="0"/>
              <a:t> function in Excel.  </a:t>
            </a:r>
          </a:p>
          <a:p>
            <a:endParaRPr lang="en-US" sz="750" dirty="0"/>
          </a:p>
          <a:p>
            <a:r>
              <a:rPr lang="en-US" sz="1350" dirty="0"/>
              <a:t>First, type the </a:t>
            </a:r>
            <a:r>
              <a:rPr lang="en-US" sz="1350" dirty="0">
                <a:solidFill>
                  <a:srgbClr val="0070C0"/>
                </a:solidFill>
              </a:rPr>
              <a:t>=</a:t>
            </a:r>
            <a:r>
              <a:rPr lang="en-US" sz="1350" dirty="0"/>
              <a:t> sign, followed by </a:t>
            </a:r>
            <a:r>
              <a:rPr lang="en-US" sz="1350" dirty="0">
                <a:solidFill>
                  <a:srgbClr val="0070C0"/>
                </a:solidFill>
              </a:rPr>
              <a:t>SUM(</a:t>
            </a:r>
            <a:r>
              <a:rPr lang="en-US" sz="1350" dirty="0"/>
              <a:t> and the array/range of cells that contains the raw data for the number of departures across months (</a:t>
            </a:r>
            <a:r>
              <a:rPr lang="en-US" sz="1350" dirty="0">
                <a:solidFill>
                  <a:srgbClr val="00B050"/>
                </a:solidFill>
              </a:rPr>
              <a:t>B2:B13</a:t>
            </a:r>
            <a:r>
              <a:rPr lang="en-US" sz="1350" dirty="0"/>
              <a:t>).</a:t>
            </a:r>
          </a:p>
          <a:p>
            <a:endParaRPr lang="en-US" sz="750" dirty="0"/>
          </a:p>
          <a:p>
            <a:r>
              <a:rPr lang="en-US" sz="1350" dirty="0"/>
              <a:t>Second, type the ending parenthesis, and click ENTER.</a:t>
            </a:r>
          </a:p>
        </p:txBody>
      </p:sp>
      <p:sp>
        <p:nvSpPr>
          <p:cNvPr id="6" name="Title 1"/>
          <p:cNvSpPr txBox="1">
            <a:spLocks/>
          </p:cNvSpPr>
          <p:nvPr/>
        </p:nvSpPr>
        <p:spPr>
          <a:xfrm>
            <a:off x="5740401" y="1079767"/>
            <a:ext cx="1676400"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600" dirty="0">
                <a:solidFill>
                  <a:schemeClr val="accent5">
                    <a:lumMod val="75000"/>
                  </a:schemeClr>
                </a:solidFill>
              </a:rPr>
              <a:t>Step 3</a:t>
            </a:r>
          </a:p>
        </p:txBody>
      </p:sp>
      <p:pic>
        <p:nvPicPr>
          <p:cNvPr id="4" name="Picture 3">
            <a:extLst>
              <a:ext uri="{FF2B5EF4-FFF2-40B4-BE49-F238E27FC236}">
                <a16:creationId xmlns:a16="http://schemas.microsoft.com/office/drawing/2014/main" xmlns="" id="{9BF33554-17E9-4A12-BC12-AFA18A356E33}"/>
              </a:ext>
            </a:extLst>
          </p:cNvPr>
          <p:cNvPicPr>
            <a:picLocks noChangeAspect="1"/>
          </p:cNvPicPr>
          <p:nvPr/>
        </p:nvPicPr>
        <p:blipFill>
          <a:blip r:embed="rId2"/>
          <a:stretch>
            <a:fillRect/>
          </a:stretch>
        </p:blipFill>
        <p:spPr>
          <a:xfrm>
            <a:off x="16281" y="1421607"/>
            <a:ext cx="3793331" cy="4579144"/>
          </a:xfrm>
          <a:prstGeom prst="rect">
            <a:avLst/>
          </a:prstGeom>
        </p:spPr>
      </p:pic>
      <p:sp>
        <p:nvSpPr>
          <p:cNvPr id="7" name="Right Arrow 7">
            <a:extLst>
              <a:ext uri="{FF2B5EF4-FFF2-40B4-BE49-F238E27FC236}">
                <a16:creationId xmlns:a16="http://schemas.microsoft.com/office/drawing/2014/main" xmlns="" id="{321237B0-90D0-4F9F-BDBF-5428C02BB537}"/>
              </a:ext>
            </a:extLst>
          </p:cNvPr>
          <p:cNvSpPr/>
          <p:nvPr/>
        </p:nvSpPr>
        <p:spPr>
          <a:xfrm rot="2852102">
            <a:off x="735900" y="4645817"/>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1476357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62400" y="1924735"/>
            <a:ext cx="5165320" cy="300082"/>
          </a:xfrm>
          <a:prstGeom prst="rect">
            <a:avLst/>
          </a:prstGeom>
          <a:noFill/>
        </p:spPr>
        <p:txBody>
          <a:bodyPr wrap="square" rtlCol="0">
            <a:spAutoFit/>
          </a:bodyPr>
          <a:lstStyle/>
          <a:p>
            <a:r>
              <a:rPr lang="en-US" sz="1350" dirty="0"/>
              <a:t>The total number of departures for the year is 605.</a:t>
            </a:r>
          </a:p>
        </p:txBody>
      </p:sp>
      <p:sp>
        <p:nvSpPr>
          <p:cNvPr id="6" name="Title 1"/>
          <p:cNvSpPr txBox="1">
            <a:spLocks/>
          </p:cNvSpPr>
          <p:nvPr/>
        </p:nvSpPr>
        <p:spPr>
          <a:xfrm>
            <a:off x="5740401" y="1079767"/>
            <a:ext cx="1676400"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600" dirty="0">
                <a:solidFill>
                  <a:schemeClr val="accent5">
                    <a:lumMod val="75000"/>
                  </a:schemeClr>
                </a:solidFill>
              </a:rPr>
              <a:t>Step 4</a:t>
            </a:r>
          </a:p>
        </p:txBody>
      </p:sp>
      <p:pic>
        <p:nvPicPr>
          <p:cNvPr id="2" name="Picture 1">
            <a:extLst>
              <a:ext uri="{FF2B5EF4-FFF2-40B4-BE49-F238E27FC236}">
                <a16:creationId xmlns:a16="http://schemas.microsoft.com/office/drawing/2014/main" xmlns="" id="{A5CB55D5-4742-4FD4-875C-C0F4C892DC63}"/>
              </a:ext>
            </a:extLst>
          </p:cNvPr>
          <p:cNvPicPr>
            <a:picLocks noChangeAspect="1"/>
          </p:cNvPicPr>
          <p:nvPr/>
        </p:nvPicPr>
        <p:blipFill>
          <a:blip r:embed="rId2"/>
          <a:stretch>
            <a:fillRect/>
          </a:stretch>
        </p:blipFill>
        <p:spPr>
          <a:xfrm>
            <a:off x="1" y="1421607"/>
            <a:ext cx="3793331" cy="4579144"/>
          </a:xfrm>
          <a:prstGeom prst="rect">
            <a:avLst/>
          </a:prstGeom>
        </p:spPr>
      </p:pic>
      <p:sp>
        <p:nvSpPr>
          <p:cNvPr id="7" name="Right Arrow 7">
            <a:extLst>
              <a:ext uri="{FF2B5EF4-FFF2-40B4-BE49-F238E27FC236}">
                <a16:creationId xmlns:a16="http://schemas.microsoft.com/office/drawing/2014/main" xmlns="" id="{1566CBB3-FDCE-462D-8641-3AF300FD6E89}"/>
              </a:ext>
            </a:extLst>
          </p:cNvPr>
          <p:cNvSpPr/>
          <p:nvPr/>
        </p:nvSpPr>
        <p:spPr>
          <a:xfrm rot="13099204">
            <a:off x="1942400" y="5293517"/>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3646620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62400" y="1924735"/>
            <a:ext cx="5165320" cy="1569660"/>
          </a:xfrm>
          <a:prstGeom prst="rect">
            <a:avLst/>
          </a:prstGeom>
          <a:noFill/>
        </p:spPr>
        <p:txBody>
          <a:bodyPr wrap="square" rtlCol="0">
            <a:spAutoFit/>
          </a:bodyPr>
          <a:lstStyle/>
          <a:p>
            <a:pPr defTabSz="685800">
              <a:defRPr/>
            </a:pPr>
            <a:r>
              <a:rPr lang="en-US" sz="1350" dirty="0">
                <a:solidFill>
                  <a:prstClr val="black"/>
                </a:solidFill>
                <a:latin typeface="Calibri" panose="020F0502020204030204"/>
              </a:rPr>
              <a:t>To calculate the average (mean) number of employees for the year, use the </a:t>
            </a:r>
            <a:r>
              <a:rPr lang="en-US" sz="1350" dirty="0">
                <a:solidFill>
                  <a:srgbClr val="0070C0"/>
                </a:solidFill>
                <a:latin typeface="Calibri" panose="020F0502020204030204"/>
              </a:rPr>
              <a:t>AVERAGE</a:t>
            </a:r>
            <a:r>
              <a:rPr lang="en-US" sz="1350" dirty="0">
                <a:solidFill>
                  <a:prstClr val="black"/>
                </a:solidFill>
                <a:latin typeface="Calibri" panose="020F0502020204030204"/>
              </a:rPr>
              <a:t> function in Excel.  </a:t>
            </a:r>
          </a:p>
          <a:p>
            <a:pPr defTabSz="685800">
              <a:defRPr/>
            </a:pPr>
            <a:endParaRPr lang="en-US" sz="750" dirty="0">
              <a:solidFill>
                <a:prstClr val="black"/>
              </a:solidFill>
              <a:latin typeface="Calibri" panose="020F0502020204030204"/>
            </a:endParaRPr>
          </a:p>
          <a:p>
            <a:pPr defTabSz="685800">
              <a:defRPr/>
            </a:pPr>
            <a:r>
              <a:rPr lang="en-US" sz="1350" dirty="0">
                <a:solidFill>
                  <a:prstClr val="black"/>
                </a:solidFill>
                <a:latin typeface="Calibri" panose="020F0502020204030204"/>
              </a:rPr>
              <a:t>First, type the </a:t>
            </a:r>
            <a:r>
              <a:rPr lang="en-US" sz="1350" dirty="0">
                <a:solidFill>
                  <a:srgbClr val="0070C0"/>
                </a:solidFill>
                <a:latin typeface="Calibri" panose="020F0502020204030204"/>
              </a:rPr>
              <a:t>=</a:t>
            </a:r>
            <a:r>
              <a:rPr lang="en-US" sz="1350" dirty="0">
                <a:solidFill>
                  <a:prstClr val="black"/>
                </a:solidFill>
                <a:latin typeface="Calibri" panose="020F0502020204030204"/>
              </a:rPr>
              <a:t> sign, followed by </a:t>
            </a:r>
            <a:r>
              <a:rPr lang="en-US" sz="1350" dirty="0">
                <a:solidFill>
                  <a:srgbClr val="0070C0"/>
                </a:solidFill>
                <a:latin typeface="Calibri" panose="020F0502020204030204"/>
              </a:rPr>
              <a:t>AVERAGE(</a:t>
            </a:r>
            <a:r>
              <a:rPr lang="en-US" sz="1350" dirty="0">
                <a:solidFill>
                  <a:prstClr val="black"/>
                </a:solidFill>
                <a:latin typeface="Calibri" panose="020F0502020204030204"/>
              </a:rPr>
              <a:t> and the array/range of cells that contains the raw data for the number of employees across months (</a:t>
            </a:r>
            <a:r>
              <a:rPr lang="en-US" sz="1350" dirty="0">
                <a:solidFill>
                  <a:srgbClr val="00B050"/>
                </a:solidFill>
                <a:latin typeface="Calibri" panose="020F0502020204030204"/>
              </a:rPr>
              <a:t>C2:C13</a:t>
            </a:r>
            <a:r>
              <a:rPr lang="en-US" sz="1350" dirty="0">
                <a:solidFill>
                  <a:prstClr val="black"/>
                </a:solidFill>
                <a:latin typeface="Calibri" panose="020F0502020204030204"/>
              </a:rPr>
              <a:t>).</a:t>
            </a:r>
          </a:p>
          <a:p>
            <a:endParaRPr lang="en-US" sz="750" dirty="0"/>
          </a:p>
          <a:p>
            <a:r>
              <a:rPr lang="en-US" sz="1350" dirty="0"/>
              <a:t>Second, type the ending parenthesis, and click ENTER.</a:t>
            </a:r>
          </a:p>
        </p:txBody>
      </p:sp>
      <p:sp>
        <p:nvSpPr>
          <p:cNvPr id="6" name="Title 1"/>
          <p:cNvSpPr txBox="1">
            <a:spLocks/>
          </p:cNvSpPr>
          <p:nvPr/>
        </p:nvSpPr>
        <p:spPr>
          <a:xfrm>
            <a:off x="5740401" y="1079767"/>
            <a:ext cx="1676400"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5</a:t>
            </a:r>
          </a:p>
        </p:txBody>
      </p:sp>
      <p:pic>
        <p:nvPicPr>
          <p:cNvPr id="2" name="Picture 1">
            <a:extLst>
              <a:ext uri="{FF2B5EF4-FFF2-40B4-BE49-F238E27FC236}">
                <a16:creationId xmlns:a16="http://schemas.microsoft.com/office/drawing/2014/main" xmlns="" id="{F690455C-1F2B-4C1F-A0F8-9B12F43DE6C7}"/>
              </a:ext>
            </a:extLst>
          </p:cNvPr>
          <p:cNvPicPr>
            <a:picLocks noChangeAspect="1"/>
          </p:cNvPicPr>
          <p:nvPr/>
        </p:nvPicPr>
        <p:blipFill>
          <a:blip r:embed="rId2"/>
          <a:stretch>
            <a:fillRect/>
          </a:stretch>
        </p:blipFill>
        <p:spPr>
          <a:xfrm>
            <a:off x="1" y="1421607"/>
            <a:ext cx="3793331" cy="4579144"/>
          </a:xfrm>
          <a:prstGeom prst="rect">
            <a:avLst/>
          </a:prstGeom>
        </p:spPr>
      </p:pic>
      <p:sp>
        <p:nvSpPr>
          <p:cNvPr id="7" name="Right Arrow 7">
            <a:extLst>
              <a:ext uri="{FF2B5EF4-FFF2-40B4-BE49-F238E27FC236}">
                <a16:creationId xmlns:a16="http://schemas.microsoft.com/office/drawing/2014/main" xmlns="" id="{EA3D39EF-C7A5-4E9C-9047-5439087A0AF8}"/>
              </a:ext>
            </a:extLst>
          </p:cNvPr>
          <p:cNvSpPr/>
          <p:nvPr/>
        </p:nvSpPr>
        <p:spPr>
          <a:xfrm rot="2852102">
            <a:off x="735900" y="4823616"/>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4116752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D910C80C-0B74-40A0-B291-EA8D4CC660CF}"/>
              </a:ext>
            </a:extLst>
          </p:cNvPr>
          <p:cNvPicPr>
            <a:picLocks noChangeAspect="1"/>
          </p:cNvPicPr>
          <p:nvPr/>
        </p:nvPicPr>
        <p:blipFill>
          <a:blip r:embed="rId2"/>
          <a:stretch>
            <a:fillRect/>
          </a:stretch>
        </p:blipFill>
        <p:spPr>
          <a:xfrm>
            <a:off x="-12700" y="1421607"/>
            <a:ext cx="3793331" cy="4579144"/>
          </a:xfrm>
          <a:prstGeom prst="rect">
            <a:avLst/>
          </a:prstGeom>
        </p:spPr>
      </p:pic>
      <p:sp>
        <p:nvSpPr>
          <p:cNvPr id="5" name="TextBox 4"/>
          <p:cNvSpPr txBox="1"/>
          <p:nvPr/>
        </p:nvSpPr>
        <p:spPr>
          <a:xfrm>
            <a:off x="3962400" y="1924735"/>
            <a:ext cx="5165320" cy="507831"/>
          </a:xfrm>
          <a:prstGeom prst="rect">
            <a:avLst/>
          </a:prstGeom>
          <a:noFill/>
        </p:spPr>
        <p:txBody>
          <a:bodyPr wrap="square" rtlCol="0">
            <a:spAutoFit/>
          </a:bodyPr>
          <a:lstStyle/>
          <a:p>
            <a:pPr defTabSz="685800">
              <a:defRPr/>
            </a:pPr>
            <a:r>
              <a:rPr lang="en-US" sz="1350" dirty="0">
                <a:solidFill>
                  <a:prstClr val="black"/>
                </a:solidFill>
                <a:latin typeface="Calibri" panose="020F0502020204030204"/>
              </a:rPr>
              <a:t>The average number of employees for the year is approximately 1,241.17.</a:t>
            </a:r>
          </a:p>
        </p:txBody>
      </p:sp>
      <p:sp>
        <p:nvSpPr>
          <p:cNvPr id="6" name="Title 1"/>
          <p:cNvSpPr txBox="1">
            <a:spLocks/>
          </p:cNvSpPr>
          <p:nvPr/>
        </p:nvSpPr>
        <p:spPr>
          <a:xfrm>
            <a:off x="5740401" y="1079767"/>
            <a:ext cx="1676400"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6</a:t>
            </a:r>
          </a:p>
        </p:txBody>
      </p:sp>
      <p:sp>
        <p:nvSpPr>
          <p:cNvPr id="7" name="Right Arrow 7">
            <a:extLst>
              <a:ext uri="{FF2B5EF4-FFF2-40B4-BE49-F238E27FC236}">
                <a16:creationId xmlns:a16="http://schemas.microsoft.com/office/drawing/2014/main" xmlns="" id="{1566CBB3-FDCE-462D-8641-3AF300FD6E89}"/>
              </a:ext>
            </a:extLst>
          </p:cNvPr>
          <p:cNvSpPr/>
          <p:nvPr/>
        </p:nvSpPr>
        <p:spPr>
          <a:xfrm rot="13099204">
            <a:off x="1929700" y="5437824"/>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773810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97850DFE-502C-44BA-A438-A62D2CCBFA02}"/>
              </a:ext>
            </a:extLst>
          </p:cNvPr>
          <p:cNvPicPr>
            <a:picLocks noChangeAspect="1"/>
          </p:cNvPicPr>
          <p:nvPr/>
        </p:nvPicPr>
        <p:blipFill>
          <a:blip r:embed="rId2"/>
          <a:stretch>
            <a:fillRect/>
          </a:stretch>
        </p:blipFill>
        <p:spPr>
          <a:xfrm>
            <a:off x="1" y="1421607"/>
            <a:ext cx="3793331" cy="4579144"/>
          </a:xfrm>
          <a:prstGeom prst="rect">
            <a:avLst/>
          </a:prstGeom>
        </p:spPr>
      </p:pic>
      <p:sp>
        <p:nvSpPr>
          <p:cNvPr id="5" name="TextBox 4"/>
          <p:cNvSpPr txBox="1"/>
          <p:nvPr/>
        </p:nvSpPr>
        <p:spPr>
          <a:xfrm>
            <a:off x="3962400" y="1924735"/>
            <a:ext cx="5165320" cy="2100575"/>
          </a:xfrm>
          <a:prstGeom prst="rect">
            <a:avLst/>
          </a:prstGeom>
          <a:noFill/>
        </p:spPr>
        <p:txBody>
          <a:bodyPr wrap="square" rtlCol="0">
            <a:spAutoFit/>
          </a:bodyPr>
          <a:lstStyle/>
          <a:p>
            <a:pPr lvl="0"/>
            <a:r>
              <a:rPr lang="en-US" sz="1350" dirty="0">
                <a:solidFill>
                  <a:prstClr val="black"/>
                </a:solidFill>
                <a:latin typeface="Calibri" panose="020F0502020204030204"/>
              </a:rPr>
              <a:t>To calculate annual turnover rate, </a:t>
            </a:r>
            <a:r>
              <a:rPr lang="en-US" sz="1350" dirty="0"/>
              <a:t>divide the total number of departures during the year by the average number of employees during the year, and then multiply that quotient by 100</a:t>
            </a:r>
            <a:r>
              <a:rPr lang="en-US" sz="1350" dirty="0">
                <a:solidFill>
                  <a:prstClr val="black"/>
                </a:solidFill>
                <a:latin typeface="Calibri" panose="020F0502020204030204"/>
              </a:rPr>
              <a:t>.  </a:t>
            </a:r>
          </a:p>
          <a:p>
            <a:pPr defTabSz="685800">
              <a:defRPr/>
            </a:pPr>
            <a:endParaRPr lang="en-US" sz="750" dirty="0">
              <a:solidFill>
                <a:prstClr val="black"/>
              </a:solidFill>
              <a:latin typeface="Calibri" panose="020F0502020204030204"/>
            </a:endParaRPr>
          </a:p>
          <a:p>
            <a:pPr lvl="0"/>
            <a:r>
              <a:rPr lang="en-US" sz="1350" dirty="0">
                <a:solidFill>
                  <a:prstClr val="black"/>
                </a:solidFill>
                <a:latin typeface="Calibri" panose="020F0502020204030204"/>
              </a:rPr>
              <a:t>Type the </a:t>
            </a:r>
            <a:r>
              <a:rPr lang="en-US" sz="1350" dirty="0">
                <a:solidFill>
                  <a:srgbClr val="0070C0"/>
                </a:solidFill>
                <a:latin typeface="Calibri" panose="020F0502020204030204"/>
              </a:rPr>
              <a:t>=</a:t>
            </a:r>
            <a:r>
              <a:rPr lang="en-US" sz="1350" dirty="0">
                <a:solidFill>
                  <a:prstClr val="black"/>
                </a:solidFill>
                <a:latin typeface="Calibri" panose="020F0502020204030204"/>
              </a:rPr>
              <a:t> sign.</a:t>
            </a:r>
          </a:p>
          <a:p>
            <a:pPr lvl="0"/>
            <a:endParaRPr lang="en-US" sz="750" dirty="0">
              <a:solidFill>
                <a:prstClr val="black"/>
              </a:solidFill>
              <a:latin typeface="Calibri" panose="020F0502020204030204"/>
            </a:endParaRPr>
          </a:p>
          <a:p>
            <a:pPr lvl="0"/>
            <a:r>
              <a:rPr lang="en-US" sz="1350" dirty="0">
                <a:solidFill>
                  <a:prstClr val="black"/>
                </a:solidFill>
                <a:latin typeface="Calibri" panose="020F0502020204030204"/>
              </a:rPr>
              <a:t>In parentheses, enter the cell that contains the total number of departures (B15) and divide by the cell that contains the average number of employees.</a:t>
            </a:r>
          </a:p>
          <a:p>
            <a:pPr lvl="0"/>
            <a:endParaRPr lang="en-US" sz="750" dirty="0">
              <a:solidFill>
                <a:prstClr val="black"/>
              </a:solidFill>
              <a:latin typeface="Calibri" panose="020F0502020204030204"/>
            </a:endParaRPr>
          </a:p>
          <a:p>
            <a:pPr lvl="0"/>
            <a:r>
              <a:rPr lang="en-US" sz="1350" dirty="0">
                <a:solidFill>
                  <a:prstClr val="black"/>
                </a:solidFill>
                <a:latin typeface="Calibri" panose="020F0502020204030204"/>
              </a:rPr>
              <a:t>Multiply </a:t>
            </a:r>
            <a:r>
              <a:rPr lang="en-US" sz="1350" dirty="0" smtClean="0">
                <a:solidFill>
                  <a:prstClr val="black"/>
                </a:solidFill>
                <a:latin typeface="Calibri" panose="020F0502020204030204"/>
              </a:rPr>
              <a:t>the </a:t>
            </a:r>
            <a:r>
              <a:rPr lang="en-US" sz="1350" dirty="0">
                <a:solidFill>
                  <a:prstClr val="black"/>
                </a:solidFill>
                <a:latin typeface="Calibri" panose="020F0502020204030204"/>
              </a:rPr>
              <a:t>quotient by 100 to yield a percentage.</a:t>
            </a:r>
          </a:p>
        </p:txBody>
      </p:sp>
      <p:sp>
        <p:nvSpPr>
          <p:cNvPr id="6" name="Title 1"/>
          <p:cNvSpPr txBox="1">
            <a:spLocks/>
          </p:cNvSpPr>
          <p:nvPr/>
        </p:nvSpPr>
        <p:spPr>
          <a:xfrm>
            <a:off x="5740401" y="1079767"/>
            <a:ext cx="1676400"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7</a:t>
            </a:r>
          </a:p>
        </p:txBody>
      </p:sp>
      <p:sp>
        <p:nvSpPr>
          <p:cNvPr id="7" name="Right Arrow 7">
            <a:extLst>
              <a:ext uri="{FF2B5EF4-FFF2-40B4-BE49-F238E27FC236}">
                <a16:creationId xmlns:a16="http://schemas.microsoft.com/office/drawing/2014/main" xmlns="" id="{EA3D39EF-C7A5-4E9C-9047-5439087A0AF8}"/>
              </a:ext>
            </a:extLst>
          </p:cNvPr>
          <p:cNvSpPr/>
          <p:nvPr/>
        </p:nvSpPr>
        <p:spPr>
          <a:xfrm rot="2852102">
            <a:off x="685099" y="5026816"/>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87401989"/>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FC5AD160-03EC-4592-ABE5-0F14BDE6028B}" vid="{22DC304E-35E8-44D8-A4EB-A891A666CE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1814</TotalTime>
  <Words>567</Words>
  <Application>Microsoft Office PowerPoint</Application>
  <PresentationFormat>On-screen Show (4:3)</PresentationFormat>
  <Paragraphs>47</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Theme1</vt:lpstr>
      <vt:lpstr>Chapter 10 Excel Extension: Now You Try!</vt:lpstr>
      <vt:lpstr>Background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Caughlin</dc:creator>
  <cp:lastModifiedBy>Kanimozhi Madhanakumar</cp:lastModifiedBy>
  <cp:revision>246</cp:revision>
  <dcterms:created xsi:type="dcterms:W3CDTF">2017-03-18T00:25:05Z</dcterms:created>
  <dcterms:modified xsi:type="dcterms:W3CDTF">2019-11-27T05:52:09Z</dcterms:modified>
</cp:coreProperties>
</file>