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4"/>
  </p:notesMasterIdLst>
  <p:sldIdLst>
    <p:sldId id="291" r:id="rId2"/>
    <p:sldId id="256"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8" r:id="rId31"/>
    <p:sldId id="289" r:id="rId32"/>
    <p:sldId id="290"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E" initials="CE"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3" autoAdjust="0"/>
    <p:restoredTop sz="81183" autoAdjust="0"/>
  </p:normalViewPr>
  <p:slideViewPr>
    <p:cSldViewPr>
      <p:cViewPr>
        <p:scale>
          <a:sx n="90" d="100"/>
          <a:sy n="90" d="100"/>
        </p:scale>
        <p:origin x="-1608" y="-222"/>
      </p:cViewPr>
      <p:guideLst>
        <p:guide orient="horz" pos="2160"/>
        <p:guide pos="2880"/>
      </p:guideLst>
    </p:cSldViewPr>
  </p:slideViewPr>
  <p:outlineViewPr>
    <p:cViewPr>
      <p:scale>
        <a:sx n="33" d="100"/>
        <a:sy n="33" d="100"/>
      </p:scale>
      <p:origin x="48" y="2118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422B10-FE80-4935-B9C9-55F2DE02CE53}" type="datetimeFigureOut">
              <a:rPr lang="en-US" smtClean="0"/>
              <a:pPr/>
              <a:t>1/3/2017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974C31-EB4A-4B21-8134-CB5741A1DC5F}" type="slidenum">
              <a:rPr lang="en-US" smtClean="0"/>
              <a:pPr/>
              <a:t>‹#›</a:t>
            </a:fld>
            <a:endParaRPr lang="en-US"/>
          </a:p>
        </p:txBody>
      </p:sp>
    </p:spTree>
    <p:extLst>
      <p:ext uri="{BB962C8B-B14F-4D97-AF65-F5344CB8AC3E}">
        <p14:creationId xmlns:p14="http://schemas.microsoft.com/office/powerpoint/2010/main" val="21131433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smtClean="0"/>
          </a:p>
          <a:p>
            <a:r>
              <a:rPr lang="en-US" sz="1200" dirty="0" smtClean="0"/>
              <a:t>Figure 1.1 compares the average hourly compensation costs in U.S. dollars for manufacturing employees in 25 countries. The hourly amount includes the payments made directly to workers, as well as employers’ expenditures on benefits and social insurance.</a:t>
            </a:r>
          </a:p>
          <a:p>
            <a:endParaRPr lang="en-US" sz="1200" dirty="0" smtClean="0"/>
          </a:p>
          <a:p>
            <a:r>
              <a:rPr lang="en-US" sz="1200" dirty="0" smtClean="0"/>
              <a:t>Bureau of Labor Statistics, Charting International Labor Comparisons, 2010 edition, page 24.</a:t>
            </a:r>
          </a:p>
          <a:p>
            <a:endParaRPr lang="en-US" dirty="0"/>
          </a:p>
        </p:txBody>
      </p:sp>
      <p:sp>
        <p:nvSpPr>
          <p:cNvPr id="4" name="Slide Number Placeholder 3"/>
          <p:cNvSpPr>
            <a:spLocks noGrp="1"/>
          </p:cNvSpPr>
          <p:nvPr>
            <p:ph type="sldNum" sz="quarter" idx="10"/>
          </p:nvPr>
        </p:nvSpPr>
        <p:spPr/>
        <p:txBody>
          <a:bodyPr/>
          <a:lstStyle/>
          <a:p>
            <a:fld id="{39974C31-EB4A-4B21-8134-CB5741A1DC5F}" type="slidenum">
              <a:rPr lang="en-US" smtClean="0"/>
              <a:pPr/>
              <a:t>7</a:t>
            </a:fld>
            <a:endParaRPr lang="en-US"/>
          </a:p>
        </p:txBody>
      </p:sp>
    </p:spTree>
    <p:extLst>
      <p:ext uri="{BB962C8B-B14F-4D97-AF65-F5344CB8AC3E}">
        <p14:creationId xmlns:p14="http://schemas.microsoft.com/office/powerpoint/2010/main" val="22425499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These types of decisions fall into a hierarchy, as shown in Figure 1.7. The decisions at a higher level in the pyramid will set the constraints for lower-level decisions. Strategic decision have a long-term impact on the firm, whereas tactical decisions are made for the medium term and operational decisions are short-term, day-to-day decisions.</a:t>
            </a:r>
          </a:p>
          <a:p>
            <a:endParaRPr lang="en-US" sz="1200" dirty="0" smtClean="0"/>
          </a:p>
        </p:txBody>
      </p:sp>
      <p:sp>
        <p:nvSpPr>
          <p:cNvPr id="4" name="Slide Number Placeholder 3"/>
          <p:cNvSpPr>
            <a:spLocks noGrp="1"/>
          </p:cNvSpPr>
          <p:nvPr>
            <p:ph type="sldNum" sz="quarter" idx="10"/>
          </p:nvPr>
        </p:nvSpPr>
        <p:spPr/>
        <p:txBody>
          <a:bodyPr/>
          <a:lstStyle/>
          <a:p>
            <a:fld id="{39974C31-EB4A-4B21-8134-CB5741A1DC5F}" type="slidenum">
              <a:rPr lang="en-US" smtClean="0"/>
              <a:pPr/>
              <a:t>26</a:t>
            </a:fld>
            <a:endParaRPr lang="en-US"/>
          </a:p>
        </p:txBody>
      </p:sp>
    </p:spTree>
    <p:extLst>
      <p:ext uri="{BB962C8B-B14F-4D97-AF65-F5344CB8AC3E}">
        <p14:creationId xmlns:p14="http://schemas.microsoft.com/office/powerpoint/2010/main" val="26061613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smtClean="0"/>
          </a:p>
        </p:txBody>
      </p:sp>
      <p:sp>
        <p:nvSpPr>
          <p:cNvPr id="4" name="Slide Number Placeholder 3"/>
          <p:cNvSpPr>
            <a:spLocks noGrp="1"/>
          </p:cNvSpPr>
          <p:nvPr>
            <p:ph type="sldNum" sz="quarter" idx="10"/>
          </p:nvPr>
        </p:nvSpPr>
        <p:spPr/>
        <p:txBody>
          <a:bodyPr/>
          <a:lstStyle/>
          <a:p>
            <a:fld id="{39974C31-EB4A-4B21-8134-CB5741A1DC5F}" type="slidenum">
              <a:rPr lang="en-US" smtClean="0"/>
              <a:pPr/>
              <a:t>27</a:t>
            </a:fld>
            <a:endParaRPr lang="en-US"/>
          </a:p>
        </p:txBody>
      </p:sp>
    </p:spTree>
    <p:extLst>
      <p:ext uri="{BB962C8B-B14F-4D97-AF65-F5344CB8AC3E}">
        <p14:creationId xmlns:p14="http://schemas.microsoft.com/office/powerpoint/2010/main" val="6890771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smtClean="0"/>
          </a:p>
        </p:txBody>
      </p:sp>
      <p:sp>
        <p:nvSpPr>
          <p:cNvPr id="4" name="Slide Number Placeholder 3"/>
          <p:cNvSpPr>
            <a:spLocks noGrp="1"/>
          </p:cNvSpPr>
          <p:nvPr>
            <p:ph type="sldNum" sz="quarter" idx="10"/>
          </p:nvPr>
        </p:nvSpPr>
        <p:spPr/>
        <p:txBody>
          <a:bodyPr/>
          <a:lstStyle/>
          <a:p>
            <a:fld id="{39974C31-EB4A-4B21-8134-CB5741A1DC5F}" type="slidenum">
              <a:rPr lang="en-US" smtClean="0"/>
              <a:pPr/>
              <a:t>28</a:t>
            </a:fld>
            <a:endParaRPr lang="en-US"/>
          </a:p>
        </p:txBody>
      </p:sp>
    </p:spTree>
    <p:extLst>
      <p:ext uri="{BB962C8B-B14F-4D97-AF65-F5344CB8AC3E}">
        <p14:creationId xmlns:p14="http://schemas.microsoft.com/office/powerpoint/2010/main" val="42459630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smtClean="0"/>
          </a:p>
        </p:txBody>
      </p:sp>
      <p:sp>
        <p:nvSpPr>
          <p:cNvPr id="4" name="Slide Number Placeholder 3"/>
          <p:cNvSpPr>
            <a:spLocks noGrp="1"/>
          </p:cNvSpPr>
          <p:nvPr>
            <p:ph type="sldNum" sz="quarter" idx="10"/>
          </p:nvPr>
        </p:nvSpPr>
        <p:spPr/>
        <p:txBody>
          <a:bodyPr/>
          <a:lstStyle/>
          <a:p>
            <a:fld id="{39974C31-EB4A-4B21-8134-CB5741A1DC5F}" type="slidenum">
              <a:rPr lang="en-US" smtClean="0"/>
              <a:pPr/>
              <a:t>29</a:t>
            </a:fld>
            <a:endParaRPr lang="en-US"/>
          </a:p>
        </p:txBody>
      </p:sp>
    </p:spTree>
    <p:extLst>
      <p:ext uri="{BB962C8B-B14F-4D97-AF65-F5344CB8AC3E}">
        <p14:creationId xmlns:p14="http://schemas.microsoft.com/office/powerpoint/2010/main" val="26769823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smtClean="0"/>
          </a:p>
        </p:txBody>
      </p:sp>
      <p:sp>
        <p:nvSpPr>
          <p:cNvPr id="4" name="Slide Number Placeholder 3"/>
          <p:cNvSpPr>
            <a:spLocks noGrp="1"/>
          </p:cNvSpPr>
          <p:nvPr>
            <p:ph type="sldNum" sz="quarter" idx="10"/>
          </p:nvPr>
        </p:nvSpPr>
        <p:spPr/>
        <p:txBody>
          <a:bodyPr/>
          <a:lstStyle/>
          <a:p>
            <a:fld id="{39974C31-EB4A-4B21-8134-CB5741A1DC5F}" type="slidenum">
              <a:rPr lang="en-US" smtClean="0"/>
              <a:pPr/>
              <a:t>30</a:t>
            </a:fld>
            <a:endParaRPr lang="en-US"/>
          </a:p>
        </p:txBody>
      </p:sp>
    </p:spTree>
    <p:extLst>
      <p:ext uri="{BB962C8B-B14F-4D97-AF65-F5344CB8AC3E}">
        <p14:creationId xmlns:p14="http://schemas.microsoft.com/office/powerpoint/2010/main" val="38192061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smtClean="0"/>
          </a:p>
        </p:txBody>
      </p:sp>
      <p:sp>
        <p:nvSpPr>
          <p:cNvPr id="4" name="Slide Number Placeholder 3"/>
          <p:cNvSpPr>
            <a:spLocks noGrp="1"/>
          </p:cNvSpPr>
          <p:nvPr>
            <p:ph type="sldNum" sz="quarter" idx="10"/>
          </p:nvPr>
        </p:nvSpPr>
        <p:spPr/>
        <p:txBody>
          <a:bodyPr/>
          <a:lstStyle/>
          <a:p>
            <a:fld id="{39974C31-EB4A-4B21-8134-CB5741A1DC5F}" type="slidenum">
              <a:rPr lang="en-US" smtClean="0"/>
              <a:pPr/>
              <a:t>31</a:t>
            </a:fld>
            <a:endParaRPr lang="en-US"/>
          </a:p>
        </p:txBody>
      </p:sp>
    </p:spTree>
    <p:extLst>
      <p:ext uri="{BB962C8B-B14F-4D97-AF65-F5344CB8AC3E}">
        <p14:creationId xmlns:p14="http://schemas.microsoft.com/office/powerpoint/2010/main" val="26881823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smtClean="0"/>
          </a:p>
        </p:txBody>
      </p:sp>
      <p:sp>
        <p:nvSpPr>
          <p:cNvPr id="4" name="Slide Number Placeholder 3"/>
          <p:cNvSpPr>
            <a:spLocks noGrp="1"/>
          </p:cNvSpPr>
          <p:nvPr>
            <p:ph type="sldNum" sz="quarter" idx="10"/>
          </p:nvPr>
        </p:nvSpPr>
        <p:spPr/>
        <p:txBody>
          <a:bodyPr/>
          <a:lstStyle/>
          <a:p>
            <a:fld id="{39974C31-EB4A-4B21-8134-CB5741A1DC5F}" type="slidenum">
              <a:rPr lang="en-US" smtClean="0"/>
              <a:pPr/>
              <a:t>32</a:t>
            </a:fld>
            <a:endParaRPr lang="en-US"/>
          </a:p>
        </p:txBody>
      </p:sp>
    </p:spTree>
    <p:extLst>
      <p:ext uri="{BB962C8B-B14F-4D97-AF65-F5344CB8AC3E}">
        <p14:creationId xmlns:p14="http://schemas.microsoft.com/office/powerpoint/2010/main" val="3972004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974C31-EB4A-4B21-8134-CB5741A1DC5F}" type="slidenum">
              <a:rPr lang="en-US" smtClean="0"/>
              <a:pPr/>
              <a:t>8</a:t>
            </a:fld>
            <a:endParaRPr lang="en-US"/>
          </a:p>
        </p:txBody>
      </p:sp>
    </p:spTree>
    <p:extLst>
      <p:ext uri="{BB962C8B-B14F-4D97-AF65-F5344CB8AC3E}">
        <p14:creationId xmlns:p14="http://schemas.microsoft.com/office/powerpoint/2010/main" val="22078628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Figure 1.4 shows the internal interfaces between operations and the four primary functional areas of finance, accounting, marketing, and human resources.  </a:t>
            </a:r>
          </a:p>
          <a:p>
            <a:endParaRPr lang="en-US" dirty="0"/>
          </a:p>
        </p:txBody>
      </p:sp>
      <p:sp>
        <p:nvSpPr>
          <p:cNvPr id="4" name="Slide Number Placeholder 3"/>
          <p:cNvSpPr>
            <a:spLocks noGrp="1"/>
          </p:cNvSpPr>
          <p:nvPr>
            <p:ph type="sldNum" sz="quarter" idx="10"/>
          </p:nvPr>
        </p:nvSpPr>
        <p:spPr/>
        <p:txBody>
          <a:bodyPr/>
          <a:lstStyle/>
          <a:p>
            <a:fld id="{39974C31-EB4A-4B21-8134-CB5741A1DC5F}" type="slidenum">
              <a:rPr lang="en-US" smtClean="0"/>
              <a:pPr/>
              <a:t>19</a:t>
            </a:fld>
            <a:endParaRPr lang="en-US"/>
          </a:p>
        </p:txBody>
      </p:sp>
    </p:spTree>
    <p:extLst>
      <p:ext uri="{BB962C8B-B14F-4D97-AF65-F5344CB8AC3E}">
        <p14:creationId xmlns:p14="http://schemas.microsoft.com/office/powerpoint/2010/main" val="16341110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974C31-EB4A-4B21-8134-CB5741A1DC5F}" type="slidenum">
              <a:rPr lang="en-US" smtClean="0"/>
              <a:pPr/>
              <a:t>20</a:t>
            </a:fld>
            <a:endParaRPr lang="en-US"/>
          </a:p>
        </p:txBody>
      </p:sp>
    </p:spTree>
    <p:extLst>
      <p:ext uri="{BB962C8B-B14F-4D97-AF65-F5344CB8AC3E}">
        <p14:creationId xmlns:p14="http://schemas.microsoft.com/office/powerpoint/2010/main" val="40177952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974C31-EB4A-4B21-8134-CB5741A1DC5F}" type="slidenum">
              <a:rPr lang="en-US" smtClean="0"/>
              <a:pPr/>
              <a:t>21</a:t>
            </a:fld>
            <a:endParaRPr lang="en-US"/>
          </a:p>
        </p:txBody>
      </p:sp>
    </p:spTree>
    <p:extLst>
      <p:ext uri="{BB962C8B-B14F-4D97-AF65-F5344CB8AC3E}">
        <p14:creationId xmlns:p14="http://schemas.microsoft.com/office/powerpoint/2010/main" val="13378432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974C31-EB4A-4B21-8134-CB5741A1DC5F}" type="slidenum">
              <a:rPr lang="en-US" smtClean="0"/>
              <a:pPr/>
              <a:t>22</a:t>
            </a:fld>
            <a:endParaRPr lang="en-US"/>
          </a:p>
        </p:txBody>
      </p:sp>
    </p:spTree>
    <p:extLst>
      <p:ext uri="{BB962C8B-B14F-4D97-AF65-F5344CB8AC3E}">
        <p14:creationId xmlns:p14="http://schemas.microsoft.com/office/powerpoint/2010/main" val="26767936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Figure 1.6 illustrates a typical global supply chain for a manufacturing company. </a:t>
            </a:r>
          </a:p>
          <a:p>
            <a:r>
              <a:rPr lang="en-US" sz="1200" dirty="0" smtClean="0"/>
              <a:t>Each organization’s supply chain has inbound and outbound elements.  </a:t>
            </a:r>
          </a:p>
          <a:p>
            <a:r>
              <a:rPr lang="en-US" sz="1200" dirty="0" smtClean="0"/>
              <a:t>The inbound portion can consist of local or foreign suppliers of product ideas, designs, basic raw materials and components, transportation links, and warehouses. It ends with the internal operations of the company. </a:t>
            </a:r>
          </a:p>
          <a:p>
            <a:r>
              <a:rPr lang="en-US" sz="1200" dirty="0" smtClean="0"/>
              <a:t>The outbound portion begins when the organization delivers its output to its immediate customers in the supply chain. This portion of the supply chain might include globally dispersed wholesalers, retailers, distribution centers, and transportation companies, the consumer, and companies that facilitate the return of products or their disposal. </a:t>
            </a:r>
          </a:p>
          <a:p>
            <a:r>
              <a:rPr lang="en-US" sz="1200" dirty="0" smtClean="0"/>
              <a:t>Many online businesses often contract with other companies to handle the return of products purchased online by their customers. </a:t>
            </a:r>
          </a:p>
        </p:txBody>
      </p:sp>
      <p:sp>
        <p:nvSpPr>
          <p:cNvPr id="4" name="Slide Number Placeholder 3"/>
          <p:cNvSpPr>
            <a:spLocks noGrp="1"/>
          </p:cNvSpPr>
          <p:nvPr>
            <p:ph type="sldNum" sz="quarter" idx="10"/>
          </p:nvPr>
        </p:nvSpPr>
        <p:spPr/>
        <p:txBody>
          <a:bodyPr/>
          <a:lstStyle/>
          <a:p>
            <a:fld id="{39974C31-EB4A-4B21-8134-CB5741A1DC5F}" type="slidenum">
              <a:rPr lang="en-US" smtClean="0"/>
              <a:pPr/>
              <a:t>23</a:t>
            </a:fld>
            <a:endParaRPr lang="en-US"/>
          </a:p>
        </p:txBody>
      </p:sp>
    </p:spTree>
    <p:extLst>
      <p:ext uri="{BB962C8B-B14F-4D97-AF65-F5344CB8AC3E}">
        <p14:creationId xmlns:p14="http://schemas.microsoft.com/office/powerpoint/2010/main" val="36919661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smtClean="0"/>
          </a:p>
        </p:txBody>
      </p:sp>
      <p:sp>
        <p:nvSpPr>
          <p:cNvPr id="4" name="Slide Number Placeholder 3"/>
          <p:cNvSpPr>
            <a:spLocks noGrp="1"/>
          </p:cNvSpPr>
          <p:nvPr>
            <p:ph type="sldNum" sz="quarter" idx="10"/>
          </p:nvPr>
        </p:nvSpPr>
        <p:spPr/>
        <p:txBody>
          <a:bodyPr/>
          <a:lstStyle/>
          <a:p>
            <a:fld id="{39974C31-EB4A-4B21-8134-CB5741A1DC5F}" type="slidenum">
              <a:rPr lang="en-US" smtClean="0"/>
              <a:pPr/>
              <a:t>24</a:t>
            </a:fld>
            <a:endParaRPr lang="en-US"/>
          </a:p>
        </p:txBody>
      </p:sp>
    </p:spTree>
    <p:extLst>
      <p:ext uri="{BB962C8B-B14F-4D97-AF65-F5344CB8AC3E}">
        <p14:creationId xmlns:p14="http://schemas.microsoft.com/office/powerpoint/2010/main" val="33498457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smtClean="0"/>
          </a:p>
        </p:txBody>
      </p:sp>
      <p:sp>
        <p:nvSpPr>
          <p:cNvPr id="4" name="Slide Number Placeholder 3"/>
          <p:cNvSpPr>
            <a:spLocks noGrp="1"/>
          </p:cNvSpPr>
          <p:nvPr>
            <p:ph type="sldNum" sz="quarter" idx="10"/>
          </p:nvPr>
        </p:nvSpPr>
        <p:spPr/>
        <p:txBody>
          <a:bodyPr/>
          <a:lstStyle/>
          <a:p>
            <a:fld id="{39974C31-EB4A-4B21-8134-CB5741A1DC5F}" type="slidenum">
              <a:rPr lang="en-US" smtClean="0"/>
              <a:pPr/>
              <a:t>25</a:t>
            </a:fld>
            <a:endParaRPr lang="en-US"/>
          </a:p>
        </p:txBody>
      </p:sp>
    </p:spTree>
    <p:extLst>
      <p:ext uri="{BB962C8B-B14F-4D97-AF65-F5344CB8AC3E}">
        <p14:creationId xmlns:p14="http://schemas.microsoft.com/office/powerpoint/2010/main" val="42440587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3008313" cy="72831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838200"/>
            <a:ext cx="5111750" cy="52879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676400"/>
            <a:ext cx="3008313" cy="44497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Footer Placeholder 3"/>
          <p:cNvSpPr>
            <a:spLocks noGrp="1"/>
          </p:cNvSpPr>
          <p:nvPr>
            <p:ph type="ftr" sz="quarter" idx="11"/>
          </p:nvPr>
        </p:nvSpPr>
        <p:spPr>
          <a:xfrm>
            <a:off x="457200" y="6356350"/>
            <a:ext cx="7543800" cy="365125"/>
          </a:xfrm>
          <a:prstGeom prst="rect">
            <a:avLst/>
          </a:prstGeom>
        </p:spPr>
        <p:txBody>
          <a:bodyPr/>
          <a:lstStyle/>
          <a:p>
            <a:r>
              <a:rPr lang="en-US" smtClean="0"/>
              <a:t>Venkataraman &amp; Pinto, Operations Management, 1e. SAGE, 2018.</a:t>
            </a:r>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761999"/>
            <a:ext cx="5486400" cy="39655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Footer Placeholder 3"/>
          <p:cNvSpPr>
            <a:spLocks noGrp="1"/>
          </p:cNvSpPr>
          <p:nvPr>
            <p:ph type="ftr" sz="quarter" idx="11"/>
          </p:nvPr>
        </p:nvSpPr>
        <p:spPr>
          <a:xfrm>
            <a:off x="381000" y="6356350"/>
            <a:ext cx="7620000" cy="365125"/>
          </a:xfrm>
          <a:prstGeom prst="rect">
            <a:avLst/>
          </a:prstGeom>
        </p:spPr>
        <p:txBody>
          <a:bodyPr/>
          <a:lstStyle/>
          <a:p>
            <a:r>
              <a:rPr lang="en-US" smtClean="0"/>
              <a:t>Venkataraman &amp; Pinto, Operations Management, 1e. SAGE, 2018.</a:t>
            </a:r>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7" name="Footer Placeholder 3"/>
          <p:cNvSpPr>
            <a:spLocks noGrp="1"/>
          </p:cNvSpPr>
          <p:nvPr>
            <p:ph type="ftr" sz="quarter" idx="11"/>
          </p:nvPr>
        </p:nvSpPr>
        <p:spPr>
          <a:xfrm>
            <a:off x="990600" y="6356350"/>
            <a:ext cx="7010400" cy="365125"/>
          </a:xfrm>
        </p:spPr>
        <p:txBody>
          <a:bodyPr/>
          <a:lstStyle/>
          <a:p>
            <a:r>
              <a:rPr lang="en-US" smtClean="0"/>
              <a:t>Venkataraman &amp; Pinto, Operations Management, 1e. SAGE, 2018.</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304800"/>
            <a:ext cx="7696200" cy="11430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990600" y="1676400"/>
            <a:ext cx="7696200" cy="44497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
        <p:nvSpPr>
          <p:cNvPr id="7" name="Rectangle 6"/>
          <p:cNvSpPr/>
          <p:nvPr userDrawn="1"/>
        </p:nvSpPr>
        <p:spPr>
          <a:xfrm>
            <a:off x="0" y="0"/>
            <a:ext cx="609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ooter Placeholder 3"/>
          <p:cNvSpPr>
            <a:spLocks noGrp="1"/>
          </p:cNvSpPr>
          <p:nvPr>
            <p:ph type="ftr" sz="quarter" idx="11"/>
          </p:nvPr>
        </p:nvSpPr>
        <p:spPr>
          <a:xfrm>
            <a:off x="990600" y="6356350"/>
            <a:ext cx="7010400" cy="365125"/>
          </a:xfrm>
          <a:prstGeom prst="rect">
            <a:avLst/>
          </a:prstGeom>
        </p:spPr>
        <p:txBody>
          <a:bodyPr/>
          <a:lstStyle/>
          <a:p>
            <a:r>
              <a:rPr lang="en-US" smtClean="0"/>
              <a:t>Venkataraman &amp; Pinto, Operations Management, 1e. SAGE, 2018.</a:t>
            </a:r>
            <a:endParaRPr lang="en-US" dirty="0"/>
          </a:p>
        </p:txBody>
      </p:sp>
    </p:spTree>
    <p:extLst>
      <p:ext uri="{BB962C8B-B14F-4D97-AF65-F5344CB8AC3E}">
        <p14:creationId xmlns:p14="http://schemas.microsoft.com/office/powerpoint/2010/main" val="124029010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3"/>
          <p:cNvSpPr/>
          <p:nvPr userDrawn="1"/>
        </p:nvSpPr>
        <p:spPr>
          <a:xfrm>
            <a:off x="0" y="-228600"/>
            <a:ext cx="9144000"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22313" y="914400"/>
            <a:ext cx="7772400" cy="1362075"/>
          </a:xfrm>
        </p:spPr>
        <p:txBody>
          <a:bodyPr anchor="t"/>
          <a:lstStyle>
            <a:lvl1pPr algn="l">
              <a:defRPr sz="4000" b="1" cap="all">
                <a:solidFill>
                  <a:schemeClr val="tx1"/>
                </a:solidFill>
              </a:defRPr>
            </a:lvl1pPr>
          </a:lstStyle>
          <a:p>
            <a:r>
              <a:rPr lang="en-US" dirty="0" smtClean="0"/>
              <a:t>Click to edit Master title style</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7" name="Footer Placeholder 3"/>
          <p:cNvSpPr>
            <a:spLocks noGrp="1"/>
          </p:cNvSpPr>
          <p:nvPr>
            <p:ph type="ftr" sz="quarter" idx="11"/>
          </p:nvPr>
        </p:nvSpPr>
        <p:spPr>
          <a:xfrm>
            <a:off x="722313" y="6356350"/>
            <a:ext cx="7278687" cy="365125"/>
          </a:xfrm>
          <a:prstGeom prst="rect">
            <a:avLst/>
          </a:prstGeom>
        </p:spPr>
        <p:txBody>
          <a:bodyPr/>
          <a:lstStyle/>
          <a:p>
            <a:r>
              <a:rPr lang="en-US" smtClean="0"/>
              <a:t>Venkataraman &amp; Pinto, Operations Management, 1e. SAGE, 2018.</a:t>
            </a:r>
            <a:endParaRPr lang="en-US" dirty="0"/>
          </a:p>
        </p:txBody>
      </p:sp>
      <p:pic>
        <p:nvPicPr>
          <p:cNvPr id="2051"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3581400"/>
            <a:ext cx="9144000" cy="33195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133600"/>
            <a:ext cx="4038600" cy="3992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133600"/>
            <a:ext cx="4038600" cy="3992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Footer Placeholder 3"/>
          <p:cNvSpPr>
            <a:spLocks noGrp="1"/>
          </p:cNvSpPr>
          <p:nvPr>
            <p:ph type="ftr" sz="quarter" idx="11"/>
          </p:nvPr>
        </p:nvSpPr>
        <p:spPr>
          <a:xfrm>
            <a:off x="457200" y="6356350"/>
            <a:ext cx="7543800" cy="365125"/>
          </a:xfrm>
          <a:prstGeom prst="rect">
            <a:avLst/>
          </a:prstGeom>
        </p:spPr>
        <p:txBody>
          <a:bodyPr/>
          <a:lstStyle/>
          <a:p>
            <a:r>
              <a:rPr lang="en-US" smtClean="0"/>
              <a:t>Venkataraman &amp; Pinto, Operations Management, 1e. SAGE, 2018.</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2027238"/>
            <a:ext cx="4040188" cy="5635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590799"/>
            <a:ext cx="4040188" cy="35353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2027238"/>
            <a:ext cx="4041775" cy="5635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590799"/>
            <a:ext cx="4041775" cy="35353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0" name="Footer Placeholder 3"/>
          <p:cNvSpPr>
            <a:spLocks noGrp="1"/>
          </p:cNvSpPr>
          <p:nvPr>
            <p:ph type="ftr" sz="quarter" idx="11"/>
          </p:nvPr>
        </p:nvSpPr>
        <p:spPr>
          <a:xfrm>
            <a:off x="457200" y="6356350"/>
            <a:ext cx="7543800" cy="365125"/>
          </a:xfrm>
          <a:prstGeom prst="rect">
            <a:avLst/>
          </a:prstGeom>
        </p:spPr>
        <p:txBody>
          <a:bodyPr/>
          <a:lstStyle/>
          <a:p>
            <a:r>
              <a:rPr lang="en-US" smtClean="0"/>
              <a:t>Venkataraman &amp; Pinto, Operations Management, 1e. SAGE, 2018.</a:t>
            </a:r>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
        <p:nvSpPr>
          <p:cNvPr id="6" name="Footer Placeholder 3"/>
          <p:cNvSpPr>
            <a:spLocks noGrp="1"/>
          </p:cNvSpPr>
          <p:nvPr>
            <p:ph type="ftr" sz="quarter" idx="11"/>
          </p:nvPr>
        </p:nvSpPr>
        <p:spPr>
          <a:xfrm>
            <a:off x="457200" y="6356350"/>
            <a:ext cx="7543800" cy="365125"/>
          </a:xfrm>
          <a:prstGeom prst="rect">
            <a:avLst/>
          </a:prstGeom>
        </p:spPr>
        <p:txBody>
          <a:bodyPr/>
          <a:lstStyle/>
          <a:p>
            <a:r>
              <a:rPr lang="en-US" smtClean="0"/>
              <a:t>Venkataraman &amp; Pinto, Operations Management, 1e. SAGE, 2018.</a:t>
            </a:r>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
        <p:nvSpPr>
          <p:cNvPr id="5" name="Footer Placeholder 3"/>
          <p:cNvSpPr>
            <a:spLocks noGrp="1"/>
          </p:cNvSpPr>
          <p:nvPr>
            <p:ph type="ftr" sz="quarter" idx="11"/>
          </p:nvPr>
        </p:nvSpPr>
        <p:spPr>
          <a:xfrm>
            <a:off x="457200" y="6356350"/>
            <a:ext cx="7543800" cy="365125"/>
          </a:xfrm>
          <a:prstGeom prst="rect">
            <a:avLst/>
          </a:prstGeom>
        </p:spPr>
        <p:txBody>
          <a:bodyPr/>
          <a:lstStyle/>
          <a:p>
            <a:r>
              <a:rPr lang="en-US" smtClean="0"/>
              <a:t>Venkataraman &amp; Pinto, Operations Management, 1e. SAGE, 2018.</a:t>
            </a:r>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Footer Placeholder 3"/>
          <p:cNvSpPr>
            <a:spLocks noGrp="1"/>
          </p:cNvSpPr>
          <p:nvPr>
            <p:ph type="ftr" sz="quarter" idx="11"/>
          </p:nvPr>
        </p:nvSpPr>
        <p:spPr>
          <a:xfrm>
            <a:off x="609600" y="6356350"/>
            <a:ext cx="7391400" cy="365125"/>
          </a:xfrm>
          <a:prstGeom prst="rect">
            <a:avLst/>
          </a:prstGeom>
        </p:spPr>
        <p:txBody>
          <a:bodyPr/>
          <a:lstStyle/>
          <a:p>
            <a:r>
              <a:rPr lang="en-US" smtClean="0"/>
              <a:t>Venkataraman &amp; Pinto, Operations Management, 1e. SAGE, 2018.</a:t>
            </a:r>
            <a:endParaRPr lang="en-US" dirty="0"/>
          </a:p>
        </p:txBody>
      </p:sp>
    </p:spTree>
    <p:extLst>
      <p:ext uri="{BB962C8B-B14F-4D97-AF65-F5344CB8AC3E}">
        <p14:creationId xmlns:p14="http://schemas.microsoft.com/office/powerpoint/2010/main" val="20653676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838200"/>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2133600"/>
            <a:ext cx="8229600" cy="39925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8229600" y="6356350"/>
            <a:ext cx="457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
        <p:nvSpPr>
          <p:cNvPr id="7" name="Rectangle 6"/>
          <p:cNvSpPr/>
          <p:nvPr userDrawn="1"/>
        </p:nvSpPr>
        <p:spPr>
          <a:xfrm>
            <a:off x="0" y="0"/>
            <a:ext cx="9144000" cy="60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ooter Placeholder 3"/>
          <p:cNvSpPr>
            <a:spLocks noGrp="1"/>
          </p:cNvSpPr>
          <p:nvPr>
            <p:ph type="ftr" sz="quarter" idx="3"/>
          </p:nvPr>
        </p:nvSpPr>
        <p:spPr>
          <a:xfrm>
            <a:off x="457200" y="6356350"/>
            <a:ext cx="7543800" cy="365125"/>
          </a:xfrm>
          <a:prstGeom prst="rect">
            <a:avLst/>
          </a:prstGeom>
        </p:spPr>
        <p:txBody>
          <a:bodyPr/>
          <a:lstStyle>
            <a:lvl1pPr>
              <a:defRPr lang="en-US" sz="1100" kern="1200" dirty="0" smtClean="0">
                <a:solidFill>
                  <a:schemeClr val="tx1">
                    <a:tint val="75000"/>
                  </a:schemeClr>
                </a:solidFill>
                <a:latin typeface="+mn-lt"/>
                <a:ea typeface="+mn-ea"/>
                <a:cs typeface="+mn-cs"/>
              </a:defRPr>
            </a:lvl1pPr>
          </a:lstStyle>
          <a:p>
            <a:r>
              <a:rPr lang="en-US" smtClean="0"/>
              <a:t>Venkataraman &amp; Pinto, Operations Management, 1e. SAGE, 2018.</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61" r:id="rId9"/>
    <p:sldLayoutId id="2147483656" r:id="rId10"/>
    <p:sldLayoutId id="2147483657" r:id="rId11"/>
  </p:sldLayoutIdLst>
  <p:timing>
    <p:tnLst>
      <p:par>
        <p:cTn id="1" dur="indefinite" restart="never" nodeType="tmRoot"/>
      </p:par>
    </p:tnLst>
  </p:timing>
  <p:hf hdr="0" dt="0"/>
  <p:txStyles>
    <p:titleStyle>
      <a:lvl1pPr algn="ctr" defTabSz="914400" rtl="0" eaLnBrk="1" latinLnBrk="0" hangingPunct="1">
        <a:spcBef>
          <a:spcPct val="0"/>
        </a:spcBef>
        <a:buNone/>
        <a:defRPr sz="4400" kern="1200">
          <a:solidFill>
            <a:schemeClr val="tx2"/>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36631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Globalization, Supply Chains, and Operations Management</a:t>
            </a:r>
            <a:endParaRPr lang="en-US" sz="2400" dirty="0"/>
          </a:p>
        </p:txBody>
      </p:sp>
      <p:sp>
        <p:nvSpPr>
          <p:cNvPr id="3" name="Content Placeholder 2"/>
          <p:cNvSpPr>
            <a:spLocks noGrp="1"/>
          </p:cNvSpPr>
          <p:nvPr>
            <p:ph idx="1"/>
          </p:nvPr>
        </p:nvSpPr>
        <p:spPr/>
        <p:txBody>
          <a:bodyPr>
            <a:noAutofit/>
          </a:bodyPr>
          <a:lstStyle/>
          <a:p>
            <a:r>
              <a:rPr lang="en-US" sz="2400" dirty="0" smtClean="0"/>
              <a:t>A </a:t>
            </a:r>
            <a:r>
              <a:rPr lang="en-US" sz="2400" b="1" dirty="0"/>
              <a:t>supply chain</a:t>
            </a:r>
            <a:r>
              <a:rPr lang="en-US" sz="2400" dirty="0"/>
              <a:t> is a sequence of interconnected organizations that help develop, produce, distribute, and sell a product to the final consumer</a:t>
            </a:r>
            <a:r>
              <a:rPr lang="en-US" sz="2400" dirty="0" smtClean="0"/>
              <a:t>.</a:t>
            </a:r>
          </a:p>
          <a:p>
            <a:r>
              <a:rPr lang="en-US" sz="2400" dirty="0" smtClean="0"/>
              <a:t>A </a:t>
            </a:r>
            <a:r>
              <a:rPr lang="en-US" sz="2400" dirty="0"/>
              <a:t>supply chain is often called a </a:t>
            </a:r>
            <a:r>
              <a:rPr lang="en-US" sz="2400" b="1" dirty="0"/>
              <a:t>value chain</a:t>
            </a:r>
            <a:r>
              <a:rPr lang="en-US" sz="2400" dirty="0" smtClean="0"/>
              <a:t>.</a:t>
            </a:r>
          </a:p>
          <a:p>
            <a:r>
              <a:rPr lang="en-US" sz="2400" dirty="0" smtClean="0"/>
              <a:t>Global </a:t>
            </a:r>
            <a:r>
              <a:rPr lang="en-US" sz="2400" dirty="0"/>
              <a:t>supply chains are a global networks of organizations involved in these </a:t>
            </a:r>
            <a:r>
              <a:rPr lang="en-US" sz="2400" dirty="0" smtClean="0"/>
              <a:t>activities.</a:t>
            </a:r>
          </a:p>
          <a:p>
            <a:r>
              <a:rPr lang="en-US" sz="2400" b="1" dirty="0" smtClean="0"/>
              <a:t>Operations </a:t>
            </a:r>
            <a:r>
              <a:rPr lang="en-US" sz="2400" b="1" dirty="0"/>
              <a:t>management (OM)</a:t>
            </a:r>
            <a:r>
              <a:rPr lang="en-US" sz="2400" dirty="0"/>
              <a:t> is the process of managing the system of designing, producing, and delivering goods or services that add value throughout the supply chain and benefit the final consumer</a:t>
            </a:r>
            <a:r>
              <a:rPr lang="en-US" sz="2400" dirty="0" smtClean="0"/>
              <a:t>.</a:t>
            </a:r>
            <a:endParaRPr lang="en-US" sz="2400"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10</a:t>
            </a:fld>
            <a:endParaRPr lang="en-US"/>
          </a:p>
        </p:txBody>
      </p:sp>
      <p:sp>
        <p:nvSpPr>
          <p:cNvPr id="6" name="Footer Placeholder 3"/>
          <p:cNvSpPr>
            <a:spLocks noGrp="1"/>
          </p:cNvSpPr>
          <p:nvPr>
            <p:ph type="ftr" sz="quarter" idx="11"/>
          </p:nvPr>
        </p:nvSpPr>
        <p:spPr>
          <a:xfrm>
            <a:off x="990600" y="6356350"/>
            <a:ext cx="7010400" cy="365125"/>
          </a:xfrm>
        </p:spPr>
        <p:txBody>
          <a:bodyPr/>
          <a:lstStyle/>
          <a:p>
            <a:r>
              <a:rPr lang="en-US" smtClean="0"/>
              <a:t>Venkataraman &amp; Pinto, Operations Management, 1e. SAGE, 2018.</a:t>
            </a:r>
            <a:endParaRPr lang="en-US" dirty="0"/>
          </a:p>
        </p:txBody>
      </p:sp>
    </p:spTree>
    <p:extLst>
      <p:ext uri="{BB962C8B-B14F-4D97-AF65-F5344CB8AC3E}">
        <p14:creationId xmlns:p14="http://schemas.microsoft.com/office/powerpoint/2010/main" val="16932979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Consider This </a:t>
            </a:r>
            <a:r>
              <a:rPr lang="en-US" sz="2400" dirty="0" smtClean="0"/>
              <a:t>1.2: Why </a:t>
            </a:r>
            <a:r>
              <a:rPr lang="en-US" sz="2400" dirty="0"/>
              <a:t>You Should Consider a Career in Operations and Supply Chain Management</a:t>
            </a:r>
          </a:p>
        </p:txBody>
      </p:sp>
      <p:sp>
        <p:nvSpPr>
          <p:cNvPr id="3" name="Content Placeholder 2"/>
          <p:cNvSpPr>
            <a:spLocks noGrp="1"/>
          </p:cNvSpPr>
          <p:nvPr>
            <p:ph idx="1"/>
          </p:nvPr>
        </p:nvSpPr>
        <p:spPr/>
        <p:txBody>
          <a:bodyPr>
            <a:noAutofit/>
          </a:bodyPr>
          <a:lstStyle/>
          <a:p>
            <a:r>
              <a:rPr lang="en-US" sz="2400" dirty="0" smtClean="0"/>
              <a:t>Managing </a:t>
            </a:r>
            <a:r>
              <a:rPr lang="en-US" sz="2400" dirty="0"/>
              <a:t>operations and supply chains has become the focus of every senior executive and is at the top of the corporate agenda</a:t>
            </a:r>
            <a:r>
              <a:rPr lang="en-US" sz="2400" dirty="0" smtClean="0"/>
              <a:t>.</a:t>
            </a:r>
          </a:p>
          <a:p>
            <a:r>
              <a:rPr lang="en-US" sz="2400" dirty="0" smtClean="0"/>
              <a:t>Graduates </a:t>
            </a:r>
            <a:r>
              <a:rPr lang="en-US" sz="2400" dirty="0"/>
              <a:t>with specialization in service operations will be hired to work </a:t>
            </a:r>
            <a:r>
              <a:rPr lang="en-US" sz="2400" dirty="0" smtClean="0"/>
              <a:t>in diverse areas.</a:t>
            </a:r>
          </a:p>
          <a:p>
            <a:r>
              <a:rPr lang="en-US" sz="2400" dirty="0" smtClean="0"/>
              <a:t>There </a:t>
            </a:r>
            <a:r>
              <a:rPr lang="en-US" sz="2400" dirty="0"/>
              <a:t>are many career opportunities in a variety of organizations for people with these credentials. </a:t>
            </a:r>
            <a:endParaRPr lang="en-US" sz="2400" dirty="0" smtClean="0"/>
          </a:p>
          <a:p>
            <a:r>
              <a:rPr lang="en-US" sz="2400" dirty="0" smtClean="0"/>
              <a:t>In </a:t>
            </a:r>
            <a:r>
              <a:rPr lang="en-US" sz="2400" dirty="0"/>
              <a:t>addition to securing a degree in </a:t>
            </a:r>
            <a:r>
              <a:rPr lang="en-US" sz="2400" dirty="0" smtClean="0"/>
              <a:t>OM </a:t>
            </a:r>
            <a:r>
              <a:rPr lang="en-US" sz="2400" dirty="0"/>
              <a:t>or </a:t>
            </a:r>
            <a:r>
              <a:rPr lang="en-US" sz="2400" dirty="0" smtClean="0"/>
              <a:t>SCM, </a:t>
            </a:r>
            <a:r>
              <a:rPr lang="en-US" sz="2400" dirty="0"/>
              <a:t>you can enhance your education </a:t>
            </a:r>
            <a:r>
              <a:rPr lang="en-US" sz="2400" dirty="0" smtClean="0"/>
              <a:t>by </a:t>
            </a:r>
            <a:r>
              <a:rPr lang="en-US" sz="2400" dirty="0"/>
              <a:t>joining professional organizations </a:t>
            </a:r>
            <a:r>
              <a:rPr lang="en-US" sz="2400" dirty="0" smtClean="0"/>
              <a:t>e.g. APICS, ISM, ASQ, etc. that </a:t>
            </a:r>
            <a:r>
              <a:rPr lang="en-US" sz="2400" dirty="0"/>
              <a:t>offer certifications</a:t>
            </a:r>
            <a:r>
              <a:rPr lang="en-US" sz="2400" dirty="0" smtClean="0"/>
              <a:t>.</a:t>
            </a:r>
          </a:p>
        </p:txBody>
      </p:sp>
      <p:sp>
        <p:nvSpPr>
          <p:cNvPr id="5" name="Slide Number Placeholder 4"/>
          <p:cNvSpPr>
            <a:spLocks noGrp="1"/>
          </p:cNvSpPr>
          <p:nvPr>
            <p:ph type="sldNum" sz="quarter" idx="12"/>
          </p:nvPr>
        </p:nvSpPr>
        <p:spPr/>
        <p:txBody>
          <a:bodyPr/>
          <a:lstStyle/>
          <a:p>
            <a:fld id="{B6F15528-21DE-4FAA-801E-634DDDAF4B2B}" type="slidenum">
              <a:rPr lang="en-US" smtClean="0"/>
              <a:pPr/>
              <a:t>11</a:t>
            </a:fld>
            <a:endParaRPr lang="en-US"/>
          </a:p>
        </p:txBody>
      </p:sp>
      <p:sp>
        <p:nvSpPr>
          <p:cNvPr id="6" name="Footer Placeholder 3"/>
          <p:cNvSpPr>
            <a:spLocks noGrp="1"/>
          </p:cNvSpPr>
          <p:nvPr>
            <p:ph type="ftr" sz="quarter" idx="11"/>
          </p:nvPr>
        </p:nvSpPr>
        <p:spPr>
          <a:xfrm>
            <a:off x="990600" y="6356350"/>
            <a:ext cx="7010400" cy="365125"/>
          </a:xfrm>
        </p:spPr>
        <p:txBody>
          <a:bodyPr/>
          <a:lstStyle/>
          <a:p>
            <a:r>
              <a:rPr lang="en-US" smtClean="0"/>
              <a:t>Venkataraman &amp; Pinto, Operations Management, 1e. SAGE, 2018.</a:t>
            </a:r>
            <a:endParaRPr lang="en-US" dirty="0"/>
          </a:p>
        </p:txBody>
      </p:sp>
    </p:spTree>
    <p:extLst>
      <p:ext uri="{BB962C8B-B14F-4D97-AF65-F5344CB8AC3E}">
        <p14:creationId xmlns:p14="http://schemas.microsoft.com/office/powerpoint/2010/main" val="4358631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1.2 What Does Operations Management Entail?</a:t>
            </a:r>
            <a:endParaRPr lang="en-US" sz="2400" dirty="0"/>
          </a:p>
        </p:txBody>
      </p:sp>
      <p:sp>
        <p:nvSpPr>
          <p:cNvPr id="3" name="Content Placeholder 2"/>
          <p:cNvSpPr>
            <a:spLocks noGrp="1"/>
          </p:cNvSpPr>
          <p:nvPr>
            <p:ph idx="1"/>
          </p:nvPr>
        </p:nvSpPr>
        <p:spPr/>
        <p:txBody>
          <a:bodyPr>
            <a:noAutofit/>
          </a:bodyPr>
          <a:lstStyle/>
          <a:p>
            <a:r>
              <a:rPr lang="en-US" sz="2400" dirty="0" smtClean="0"/>
              <a:t>Each </a:t>
            </a:r>
            <a:r>
              <a:rPr lang="en-US" sz="2400" dirty="0"/>
              <a:t>organization in a supply chain has internal operations that it has to manage effectively</a:t>
            </a:r>
            <a:r>
              <a:rPr lang="en-US" sz="2400" dirty="0" smtClean="0"/>
              <a:t>.</a:t>
            </a:r>
          </a:p>
          <a:p>
            <a:r>
              <a:rPr lang="en-US" sz="2400" dirty="0" smtClean="0"/>
              <a:t>Managing </a:t>
            </a:r>
            <a:r>
              <a:rPr lang="en-US" sz="2400" dirty="0"/>
              <a:t>operations within each company in a supply chain requires planning, organizing, and executing both long-term and short-term tasks. </a:t>
            </a:r>
            <a:endParaRPr lang="en-US" sz="2400" dirty="0" smtClean="0"/>
          </a:p>
          <a:p>
            <a:r>
              <a:rPr lang="en-US" sz="2400" dirty="0" smtClean="0"/>
              <a:t>Effectively </a:t>
            </a:r>
            <a:r>
              <a:rPr lang="en-US" sz="2400" dirty="0"/>
              <a:t>managing operations requires cross-functional cooperation not only within your own company but also with other businesses, or partners, in the supply chain. </a:t>
            </a:r>
          </a:p>
        </p:txBody>
      </p:sp>
      <p:sp>
        <p:nvSpPr>
          <p:cNvPr id="5" name="Slide Number Placeholder 4"/>
          <p:cNvSpPr>
            <a:spLocks noGrp="1"/>
          </p:cNvSpPr>
          <p:nvPr>
            <p:ph type="sldNum" sz="quarter" idx="12"/>
          </p:nvPr>
        </p:nvSpPr>
        <p:spPr/>
        <p:txBody>
          <a:bodyPr/>
          <a:lstStyle/>
          <a:p>
            <a:fld id="{B6F15528-21DE-4FAA-801E-634DDDAF4B2B}" type="slidenum">
              <a:rPr lang="en-US" smtClean="0"/>
              <a:pPr/>
              <a:t>12</a:t>
            </a:fld>
            <a:endParaRPr lang="en-US"/>
          </a:p>
        </p:txBody>
      </p:sp>
      <p:sp>
        <p:nvSpPr>
          <p:cNvPr id="6" name="Footer Placeholder 3"/>
          <p:cNvSpPr>
            <a:spLocks noGrp="1"/>
          </p:cNvSpPr>
          <p:nvPr>
            <p:ph type="ftr" sz="quarter" idx="11"/>
          </p:nvPr>
        </p:nvSpPr>
        <p:spPr>
          <a:xfrm>
            <a:off x="990600" y="6356350"/>
            <a:ext cx="7010400" cy="365125"/>
          </a:xfrm>
        </p:spPr>
        <p:txBody>
          <a:bodyPr/>
          <a:lstStyle/>
          <a:p>
            <a:r>
              <a:rPr lang="en-US" smtClean="0"/>
              <a:t>Venkataraman &amp; Pinto, Operations Management, 1e. SAGE, 2018.</a:t>
            </a:r>
            <a:endParaRPr lang="en-US" dirty="0"/>
          </a:p>
        </p:txBody>
      </p:sp>
    </p:spTree>
    <p:extLst>
      <p:ext uri="{BB962C8B-B14F-4D97-AF65-F5344CB8AC3E}">
        <p14:creationId xmlns:p14="http://schemas.microsoft.com/office/powerpoint/2010/main" val="32800376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0"/>
            <a:ext cx="7696200" cy="1143000"/>
          </a:xfrm>
        </p:spPr>
        <p:txBody>
          <a:bodyPr>
            <a:noAutofit/>
          </a:bodyPr>
          <a:lstStyle/>
          <a:p>
            <a:r>
              <a:rPr lang="en-US" sz="2400" dirty="0" smtClean="0"/>
              <a:t>Goods and Services</a:t>
            </a:r>
            <a:endParaRPr lang="en-US" sz="2400" dirty="0"/>
          </a:p>
        </p:txBody>
      </p:sp>
      <p:sp>
        <p:nvSpPr>
          <p:cNvPr id="3" name="Content Placeholder 2"/>
          <p:cNvSpPr>
            <a:spLocks noGrp="1"/>
          </p:cNvSpPr>
          <p:nvPr>
            <p:ph idx="1"/>
          </p:nvPr>
        </p:nvSpPr>
        <p:spPr>
          <a:xfrm>
            <a:off x="1066800" y="746919"/>
            <a:ext cx="7696200" cy="4449763"/>
          </a:xfrm>
        </p:spPr>
        <p:txBody>
          <a:bodyPr>
            <a:noAutofit/>
          </a:bodyPr>
          <a:lstStyle/>
          <a:p>
            <a:r>
              <a:rPr lang="en-US" sz="2400" dirty="0"/>
              <a:t>A good is a tangible physical entity such as a car, camera, or a television set. </a:t>
            </a:r>
            <a:endParaRPr lang="en-US" sz="2400" dirty="0" smtClean="0"/>
          </a:p>
          <a:p>
            <a:r>
              <a:rPr lang="en-US" sz="2400" dirty="0" smtClean="0"/>
              <a:t>Services </a:t>
            </a:r>
            <a:r>
              <a:rPr lang="en-US" sz="2400" dirty="0"/>
              <a:t>are intangible in the sense that they are a set of benefits that may or may not be accompanied by a tangible good. </a:t>
            </a:r>
            <a:endParaRPr lang="en-US" sz="2400" dirty="0" smtClean="0"/>
          </a:p>
        </p:txBody>
      </p:sp>
      <p:sp>
        <p:nvSpPr>
          <p:cNvPr id="5" name="Slide Number Placeholder 4"/>
          <p:cNvSpPr>
            <a:spLocks noGrp="1"/>
          </p:cNvSpPr>
          <p:nvPr>
            <p:ph type="sldNum" sz="quarter" idx="12"/>
          </p:nvPr>
        </p:nvSpPr>
        <p:spPr/>
        <p:txBody>
          <a:bodyPr/>
          <a:lstStyle/>
          <a:p>
            <a:fld id="{B6F15528-21DE-4FAA-801E-634DDDAF4B2B}" type="slidenum">
              <a:rPr lang="en-US" smtClean="0"/>
              <a:pPr/>
              <a:t>13</a:t>
            </a:fld>
            <a:endParaRPr lang="en-US"/>
          </a:p>
        </p:txBody>
      </p:sp>
      <p:sp>
        <p:nvSpPr>
          <p:cNvPr id="6" name="Footer Placeholder 3"/>
          <p:cNvSpPr>
            <a:spLocks noGrp="1"/>
          </p:cNvSpPr>
          <p:nvPr>
            <p:ph type="ftr" sz="quarter" idx="11"/>
          </p:nvPr>
        </p:nvSpPr>
        <p:spPr>
          <a:xfrm>
            <a:off x="990600" y="6356350"/>
            <a:ext cx="7010400" cy="365125"/>
          </a:xfrm>
        </p:spPr>
        <p:txBody>
          <a:bodyPr/>
          <a:lstStyle/>
          <a:p>
            <a:r>
              <a:rPr lang="en-US" smtClean="0"/>
              <a:t>Venkataraman &amp; Pinto, Operations Management, 1e. SAGE, 2018.</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814084"/>
            <a:ext cx="8534400"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618793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28600"/>
            <a:ext cx="7696200" cy="1143000"/>
          </a:xfrm>
        </p:spPr>
        <p:txBody>
          <a:bodyPr>
            <a:noAutofit/>
          </a:bodyPr>
          <a:lstStyle/>
          <a:p>
            <a:r>
              <a:rPr lang="en-US" sz="2400" dirty="0" smtClean="0"/>
              <a:t>Goods and </a:t>
            </a:r>
            <a:r>
              <a:rPr lang="en-US" sz="2400" dirty="0"/>
              <a:t>Services Continuum</a:t>
            </a:r>
          </a:p>
        </p:txBody>
      </p:sp>
      <p:sp>
        <p:nvSpPr>
          <p:cNvPr id="3" name="Content Placeholder 2"/>
          <p:cNvSpPr>
            <a:spLocks noGrp="1"/>
          </p:cNvSpPr>
          <p:nvPr>
            <p:ph idx="1"/>
          </p:nvPr>
        </p:nvSpPr>
        <p:spPr>
          <a:xfrm>
            <a:off x="990600" y="609600"/>
            <a:ext cx="7696200" cy="4449763"/>
          </a:xfrm>
        </p:spPr>
        <p:txBody>
          <a:bodyPr>
            <a:noAutofit/>
          </a:bodyPr>
          <a:lstStyle/>
          <a:p>
            <a:r>
              <a:rPr lang="en-US" sz="1400" dirty="0"/>
              <a:t>The operation functions of most businesses provide a mix of both goods and </a:t>
            </a:r>
            <a:r>
              <a:rPr lang="en-US" sz="1400" dirty="0" smtClean="0"/>
              <a:t>services.</a:t>
            </a:r>
            <a:endParaRPr lang="en-US" sz="1600" dirty="0" smtClean="0"/>
          </a:p>
        </p:txBody>
      </p:sp>
      <p:sp>
        <p:nvSpPr>
          <p:cNvPr id="5" name="Slide Number Placeholder 4"/>
          <p:cNvSpPr>
            <a:spLocks noGrp="1"/>
          </p:cNvSpPr>
          <p:nvPr>
            <p:ph type="sldNum" sz="quarter" idx="12"/>
          </p:nvPr>
        </p:nvSpPr>
        <p:spPr>
          <a:xfrm>
            <a:off x="8686800" y="6492875"/>
            <a:ext cx="457200" cy="365125"/>
          </a:xfrm>
        </p:spPr>
        <p:txBody>
          <a:bodyPr/>
          <a:lstStyle/>
          <a:p>
            <a:fld id="{B6F15528-21DE-4FAA-801E-634DDDAF4B2B}" type="slidenum">
              <a:rPr lang="en-US" smtClean="0"/>
              <a:pPr/>
              <a:t>14</a:t>
            </a:fld>
            <a:endParaRPr lang="en-US" dirty="0"/>
          </a:p>
        </p:txBody>
      </p:sp>
      <p:sp>
        <p:nvSpPr>
          <p:cNvPr id="6" name="Footer Placeholder 3"/>
          <p:cNvSpPr>
            <a:spLocks noGrp="1"/>
          </p:cNvSpPr>
          <p:nvPr>
            <p:ph type="ftr" sz="quarter" idx="11"/>
          </p:nvPr>
        </p:nvSpPr>
        <p:spPr>
          <a:xfrm>
            <a:off x="609600" y="6492875"/>
            <a:ext cx="7010400" cy="365125"/>
          </a:xfrm>
        </p:spPr>
        <p:txBody>
          <a:bodyPr/>
          <a:lstStyle/>
          <a:p>
            <a:r>
              <a:rPr lang="en-US" dirty="0" err="1" smtClean="0"/>
              <a:t>Venkataraman</a:t>
            </a:r>
            <a:r>
              <a:rPr lang="en-US" dirty="0" smtClean="0"/>
              <a:t> &amp; Pinto, Operations Management, 1e. SAGE, 2018.</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5916" y="990600"/>
            <a:ext cx="8001000" cy="495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209800" y="5943600"/>
            <a:ext cx="5867400" cy="461665"/>
          </a:xfrm>
          <a:prstGeom prst="rect">
            <a:avLst/>
          </a:prstGeom>
        </p:spPr>
        <p:txBody>
          <a:bodyPr wrap="square">
            <a:spAutoFit/>
          </a:bodyPr>
          <a:lstStyle/>
          <a:p>
            <a:r>
              <a:rPr lang="en-GB" sz="1200" dirty="0"/>
              <a:t>SOURCE: Adapted from Economypedia.com. Retrieved June 16, 2015, from http://www.economypedia.com/wiki/index.php?title=Goods_and_services</a:t>
            </a:r>
          </a:p>
        </p:txBody>
      </p:sp>
    </p:spTree>
    <p:extLst>
      <p:ext uri="{BB962C8B-B14F-4D97-AF65-F5344CB8AC3E}">
        <p14:creationId xmlns:p14="http://schemas.microsoft.com/office/powerpoint/2010/main" val="23774877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Consider This 1.3: Service Operations and India</a:t>
            </a:r>
          </a:p>
        </p:txBody>
      </p:sp>
      <p:sp>
        <p:nvSpPr>
          <p:cNvPr id="3" name="Content Placeholder 2"/>
          <p:cNvSpPr>
            <a:spLocks noGrp="1"/>
          </p:cNvSpPr>
          <p:nvPr>
            <p:ph idx="1"/>
          </p:nvPr>
        </p:nvSpPr>
        <p:spPr/>
        <p:txBody>
          <a:bodyPr>
            <a:noAutofit/>
          </a:bodyPr>
          <a:lstStyle/>
          <a:p>
            <a:r>
              <a:rPr lang="en-US" sz="2400" dirty="0" smtClean="0"/>
              <a:t>India </a:t>
            </a:r>
            <a:r>
              <a:rPr lang="en-US" sz="2400" dirty="0"/>
              <a:t>is </a:t>
            </a:r>
            <a:r>
              <a:rPr lang="en-US" sz="2400" dirty="0" smtClean="0"/>
              <a:t>the </a:t>
            </a:r>
            <a:r>
              <a:rPr lang="en-US" sz="2400" dirty="0"/>
              <a:t>world’s leading service provider</a:t>
            </a:r>
            <a:r>
              <a:rPr lang="en-US" sz="2400" dirty="0" smtClean="0"/>
              <a:t>.</a:t>
            </a:r>
          </a:p>
          <a:p>
            <a:r>
              <a:rPr lang="en-US" sz="2400" dirty="0" smtClean="0"/>
              <a:t>India </a:t>
            </a:r>
            <a:r>
              <a:rPr lang="en-US" sz="2400" dirty="0"/>
              <a:t>has a large pool of highly skilled </a:t>
            </a:r>
            <a:r>
              <a:rPr lang="en-US" sz="2400" dirty="0" smtClean="0"/>
              <a:t>workers at less </a:t>
            </a:r>
            <a:r>
              <a:rPr lang="en-US" sz="2400" dirty="0"/>
              <a:t>than half the cost of </a:t>
            </a:r>
            <a:r>
              <a:rPr lang="en-US" sz="2400" dirty="0" smtClean="0"/>
              <a:t>developed </a:t>
            </a:r>
            <a:r>
              <a:rPr lang="en-US" sz="2400" dirty="0"/>
              <a:t>countries</a:t>
            </a:r>
            <a:r>
              <a:rPr lang="en-US" sz="2400" dirty="0" smtClean="0"/>
              <a:t>.</a:t>
            </a:r>
          </a:p>
          <a:p>
            <a:r>
              <a:rPr lang="en-US" sz="2400" dirty="0" smtClean="0"/>
              <a:t>Many </a:t>
            </a:r>
            <a:r>
              <a:rPr lang="en-US" sz="2400" dirty="0"/>
              <a:t>Indian companies </a:t>
            </a:r>
            <a:r>
              <a:rPr lang="en-US" sz="2400" dirty="0" smtClean="0"/>
              <a:t>are </a:t>
            </a:r>
            <a:r>
              <a:rPr lang="en-US" sz="2400" dirty="0"/>
              <a:t>global leaders in software development and business processes</a:t>
            </a:r>
            <a:r>
              <a:rPr lang="en-US" sz="2400" dirty="0" smtClean="0"/>
              <a:t>.</a:t>
            </a:r>
          </a:p>
          <a:p>
            <a:r>
              <a:rPr lang="en-US" sz="2400" dirty="0" smtClean="0"/>
              <a:t>Many </a:t>
            </a:r>
            <a:r>
              <a:rPr lang="en-US" sz="2400" dirty="0"/>
              <a:t>multinational companies such as </a:t>
            </a:r>
            <a:r>
              <a:rPr lang="en-US" sz="2400" dirty="0" smtClean="0"/>
              <a:t>Microsoft have </a:t>
            </a:r>
            <a:r>
              <a:rPr lang="en-US" sz="2400" dirty="0"/>
              <a:t>established operations in India in order to take advantage of India’s low-cost services</a:t>
            </a:r>
            <a:r>
              <a:rPr lang="en-US" sz="2400" dirty="0" smtClean="0"/>
              <a:t>.</a:t>
            </a:r>
          </a:p>
        </p:txBody>
      </p:sp>
      <p:sp>
        <p:nvSpPr>
          <p:cNvPr id="5" name="Slide Number Placeholder 4"/>
          <p:cNvSpPr>
            <a:spLocks noGrp="1"/>
          </p:cNvSpPr>
          <p:nvPr>
            <p:ph type="sldNum" sz="quarter" idx="12"/>
          </p:nvPr>
        </p:nvSpPr>
        <p:spPr/>
        <p:txBody>
          <a:bodyPr/>
          <a:lstStyle/>
          <a:p>
            <a:fld id="{B6F15528-21DE-4FAA-801E-634DDDAF4B2B}" type="slidenum">
              <a:rPr lang="en-US" smtClean="0"/>
              <a:pPr/>
              <a:t>15</a:t>
            </a:fld>
            <a:endParaRPr lang="en-US"/>
          </a:p>
        </p:txBody>
      </p:sp>
      <p:sp>
        <p:nvSpPr>
          <p:cNvPr id="6" name="Footer Placeholder 3"/>
          <p:cNvSpPr>
            <a:spLocks noGrp="1"/>
          </p:cNvSpPr>
          <p:nvPr>
            <p:ph type="ftr" sz="quarter" idx="11"/>
          </p:nvPr>
        </p:nvSpPr>
        <p:spPr>
          <a:xfrm>
            <a:off x="990600" y="6356350"/>
            <a:ext cx="7010400" cy="365125"/>
          </a:xfrm>
        </p:spPr>
        <p:txBody>
          <a:bodyPr/>
          <a:lstStyle/>
          <a:p>
            <a:r>
              <a:rPr lang="en-US" smtClean="0"/>
              <a:t>Venkataraman &amp; Pinto, Operations Management, 1e. SAGE, 2018.</a:t>
            </a:r>
            <a:endParaRPr lang="en-US" dirty="0"/>
          </a:p>
        </p:txBody>
      </p:sp>
    </p:spTree>
    <p:extLst>
      <p:ext uri="{BB962C8B-B14F-4D97-AF65-F5344CB8AC3E}">
        <p14:creationId xmlns:p14="http://schemas.microsoft.com/office/powerpoint/2010/main" val="11969711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Operations as a Transformation System</a:t>
            </a:r>
          </a:p>
        </p:txBody>
      </p:sp>
      <p:sp>
        <p:nvSpPr>
          <p:cNvPr id="3" name="Content Placeholder 2"/>
          <p:cNvSpPr>
            <a:spLocks noGrp="1"/>
          </p:cNvSpPr>
          <p:nvPr>
            <p:ph idx="1"/>
          </p:nvPr>
        </p:nvSpPr>
        <p:spPr/>
        <p:txBody>
          <a:bodyPr>
            <a:noAutofit/>
          </a:bodyPr>
          <a:lstStyle/>
          <a:p>
            <a:r>
              <a:rPr lang="en-US" sz="2800" dirty="0" smtClean="0"/>
              <a:t>OM is </a:t>
            </a:r>
            <a:r>
              <a:rPr lang="en-US" sz="2800" dirty="0"/>
              <a:t>a system that transforms inputs into </a:t>
            </a:r>
            <a:r>
              <a:rPr lang="en-US" sz="2800" dirty="0" smtClean="0"/>
              <a:t>outputs</a:t>
            </a:r>
            <a:r>
              <a:rPr lang="en-US" sz="2800" dirty="0"/>
              <a:t> </a:t>
            </a:r>
            <a:r>
              <a:rPr lang="en-US" sz="2800" dirty="0" smtClean="0"/>
              <a:t>to create value.</a:t>
            </a:r>
          </a:p>
          <a:p>
            <a:r>
              <a:rPr lang="en-US" sz="2800" dirty="0" smtClean="0"/>
              <a:t>The </a:t>
            </a:r>
            <a:r>
              <a:rPr lang="en-US" sz="2800" dirty="0"/>
              <a:t>transformation process can be: </a:t>
            </a:r>
          </a:p>
          <a:p>
            <a:pPr lvl="1"/>
            <a:r>
              <a:rPr lang="en-US" sz="2400" dirty="0" smtClean="0"/>
              <a:t>Physical: </a:t>
            </a:r>
            <a:r>
              <a:rPr lang="en-US" sz="2400" dirty="0"/>
              <a:t>manufacturing operations</a:t>
            </a:r>
          </a:p>
          <a:p>
            <a:pPr lvl="1"/>
            <a:r>
              <a:rPr lang="en-US" sz="2400" dirty="0" smtClean="0"/>
              <a:t>Locational: </a:t>
            </a:r>
            <a:r>
              <a:rPr lang="en-US" sz="2400" dirty="0"/>
              <a:t>transportation and warehouse operations</a:t>
            </a:r>
          </a:p>
          <a:p>
            <a:pPr lvl="1"/>
            <a:r>
              <a:rPr lang="en-US" sz="2400" dirty="0" smtClean="0"/>
              <a:t>Transactional: </a:t>
            </a:r>
            <a:r>
              <a:rPr lang="en-US" sz="2400" dirty="0"/>
              <a:t>banking and retail operations</a:t>
            </a:r>
          </a:p>
          <a:p>
            <a:pPr lvl="1"/>
            <a:r>
              <a:rPr lang="en-US" sz="2400" dirty="0" smtClean="0"/>
              <a:t>Physiological: health </a:t>
            </a:r>
            <a:r>
              <a:rPr lang="en-US" sz="2400" dirty="0"/>
              <a:t>care</a:t>
            </a:r>
          </a:p>
          <a:p>
            <a:pPr lvl="1"/>
            <a:r>
              <a:rPr lang="en-US" sz="2400" dirty="0" smtClean="0"/>
              <a:t>Psychological: </a:t>
            </a:r>
            <a:r>
              <a:rPr lang="en-US" sz="2400" dirty="0"/>
              <a:t>entertainment</a:t>
            </a:r>
          </a:p>
          <a:p>
            <a:endParaRPr lang="en-US" sz="2800" dirty="0" smtClean="0"/>
          </a:p>
        </p:txBody>
      </p:sp>
      <p:sp>
        <p:nvSpPr>
          <p:cNvPr id="5" name="Slide Number Placeholder 4"/>
          <p:cNvSpPr>
            <a:spLocks noGrp="1"/>
          </p:cNvSpPr>
          <p:nvPr>
            <p:ph type="sldNum" sz="quarter" idx="12"/>
          </p:nvPr>
        </p:nvSpPr>
        <p:spPr/>
        <p:txBody>
          <a:bodyPr/>
          <a:lstStyle/>
          <a:p>
            <a:fld id="{B6F15528-21DE-4FAA-801E-634DDDAF4B2B}" type="slidenum">
              <a:rPr lang="en-US" smtClean="0"/>
              <a:pPr/>
              <a:t>16</a:t>
            </a:fld>
            <a:endParaRPr lang="en-US"/>
          </a:p>
        </p:txBody>
      </p:sp>
      <p:sp>
        <p:nvSpPr>
          <p:cNvPr id="7" name="Footer Placeholder 3"/>
          <p:cNvSpPr>
            <a:spLocks noGrp="1"/>
          </p:cNvSpPr>
          <p:nvPr>
            <p:ph type="ftr" sz="quarter" idx="11"/>
          </p:nvPr>
        </p:nvSpPr>
        <p:spPr>
          <a:xfrm>
            <a:off x="990600" y="6340475"/>
            <a:ext cx="7010400" cy="365125"/>
          </a:xfrm>
        </p:spPr>
        <p:txBody>
          <a:bodyPr/>
          <a:lstStyle/>
          <a:p>
            <a:r>
              <a:rPr lang="en-US" smtClean="0"/>
              <a:t>Venkataraman &amp; Pinto, Operations Management, 1e. SAGE, 2018.</a:t>
            </a:r>
            <a:endParaRPr lang="en-US" dirty="0"/>
          </a:p>
        </p:txBody>
      </p:sp>
    </p:spTree>
    <p:extLst>
      <p:ext uri="{BB962C8B-B14F-4D97-AF65-F5344CB8AC3E}">
        <p14:creationId xmlns:p14="http://schemas.microsoft.com/office/powerpoint/2010/main" val="36929306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0"/>
            <a:ext cx="7696200" cy="1143000"/>
          </a:xfrm>
        </p:spPr>
        <p:txBody>
          <a:bodyPr>
            <a:noAutofit/>
          </a:bodyPr>
          <a:lstStyle/>
          <a:p>
            <a:r>
              <a:rPr lang="en-US" sz="2400" dirty="0"/>
              <a:t>Operations as a Transformation System</a:t>
            </a:r>
          </a:p>
        </p:txBody>
      </p:sp>
      <p:sp>
        <p:nvSpPr>
          <p:cNvPr id="3" name="Content Placeholder 2"/>
          <p:cNvSpPr>
            <a:spLocks noGrp="1"/>
          </p:cNvSpPr>
          <p:nvPr>
            <p:ph idx="1"/>
          </p:nvPr>
        </p:nvSpPr>
        <p:spPr>
          <a:xfrm>
            <a:off x="990600" y="762000"/>
            <a:ext cx="7696200" cy="2209800"/>
          </a:xfrm>
        </p:spPr>
        <p:txBody>
          <a:bodyPr>
            <a:noAutofit/>
          </a:bodyPr>
          <a:lstStyle/>
          <a:p>
            <a:r>
              <a:rPr lang="en-US" sz="2000" dirty="0" smtClean="0"/>
              <a:t>In any OM system, outputs should meet standards for that system. </a:t>
            </a:r>
          </a:p>
          <a:p>
            <a:r>
              <a:rPr lang="en-US" sz="2000" dirty="0" smtClean="0"/>
              <a:t>If </a:t>
            </a:r>
            <a:r>
              <a:rPr lang="en-US" sz="2000" dirty="0"/>
              <a:t>the output does not meet the standards, then changes need to be made to the transformation process, the inputs, or both</a:t>
            </a:r>
            <a:r>
              <a:rPr lang="en-US" sz="2000" dirty="0" smtClean="0"/>
              <a:t>.</a:t>
            </a:r>
          </a:p>
          <a:p>
            <a:pPr marL="0" indent="0">
              <a:buNone/>
            </a:pPr>
            <a:endParaRPr lang="en-US" sz="2800"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17</a:t>
            </a:fld>
            <a:endParaRPr lang="en-US"/>
          </a:p>
        </p:txBody>
      </p:sp>
      <p:sp>
        <p:nvSpPr>
          <p:cNvPr id="6" name="Footer Placeholder 3"/>
          <p:cNvSpPr>
            <a:spLocks noGrp="1"/>
          </p:cNvSpPr>
          <p:nvPr>
            <p:ph type="ftr" sz="quarter" idx="11"/>
          </p:nvPr>
        </p:nvSpPr>
        <p:spPr>
          <a:xfrm>
            <a:off x="990600" y="6356350"/>
            <a:ext cx="7010400" cy="365125"/>
          </a:xfrm>
        </p:spPr>
        <p:txBody>
          <a:bodyPr/>
          <a:lstStyle/>
          <a:p>
            <a:r>
              <a:rPr lang="en-US" smtClean="0"/>
              <a:t>Venkataraman &amp; Pinto, Operations Management, 1e. SAGE, 2018.</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209800"/>
            <a:ext cx="80010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436644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sz="2400" dirty="0" smtClean="0"/>
              <a:t>Typical Functions’ Interface With Operations</a:t>
            </a:r>
            <a:endParaRPr lang="en-US" sz="2400" dirty="0"/>
          </a:p>
        </p:txBody>
      </p:sp>
      <p:sp>
        <p:nvSpPr>
          <p:cNvPr id="3" name="Content Placeholder 2"/>
          <p:cNvSpPr>
            <a:spLocks noGrp="1"/>
          </p:cNvSpPr>
          <p:nvPr>
            <p:ph idx="1"/>
          </p:nvPr>
        </p:nvSpPr>
        <p:spPr/>
        <p:txBody>
          <a:bodyPr>
            <a:noAutofit/>
          </a:bodyPr>
          <a:lstStyle/>
          <a:p>
            <a:pPr lvl="0"/>
            <a:r>
              <a:rPr lang="en-US" sz="2400" dirty="0" smtClean="0"/>
              <a:t>Finance </a:t>
            </a:r>
            <a:r>
              <a:rPr lang="en-US" sz="2400" dirty="0"/>
              <a:t>provides funding that allows a firm’s operations group to produce </a:t>
            </a:r>
            <a:r>
              <a:rPr lang="en-US" sz="2400" dirty="0" smtClean="0"/>
              <a:t>products.</a:t>
            </a:r>
            <a:endParaRPr lang="en-US" sz="2400" dirty="0"/>
          </a:p>
          <a:p>
            <a:pPr lvl="0"/>
            <a:r>
              <a:rPr lang="en-US" sz="2400" dirty="0" smtClean="0"/>
              <a:t>Marketing </a:t>
            </a:r>
            <a:r>
              <a:rPr lang="en-US" sz="2400" dirty="0"/>
              <a:t>gathers market intelligence and can provide the operations group with meaningful </a:t>
            </a:r>
            <a:r>
              <a:rPr lang="en-US" sz="2400" dirty="0" smtClean="0"/>
              <a:t>ideas.</a:t>
            </a:r>
            <a:endParaRPr lang="en-US" sz="2400" dirty="0"/>
          </a:p>
          <a:p>
            <a:pPr lvl="0"/>
            <a:r>
              <a:rPr lang="en-US" sz="2400" dirty="0" smtClean="0"/>
              <a:t>IT </a:t>
            </a:r>
            <a:r>
              <a:rPr lang="en-US" sz="2400" dirty="0"/>
              <a:t>provides the operations group with technical information support. </a:t>
            </a:r>
          </a:p>
          <a:p>
            <a:pPr lvl="0"/>
            <a:r>
              <a:rPr lang="en-US" sz="2400" dirty="0" smtClean="0"/>
              <a:t>HR </a:t>
            </a:r>
            <a:r>
              <a:rPr lang="en-US" sz="2400" dirty="0"/>
              <a:t>provides the recruitment, hiring, and training of operations </a:t>
            </a:r>
            <a:r>
              <a:rPr lang="en-US" sz="2400" dirty="0" smtClean="0"/>
              <a:t>personnel.</a:t>
            </a:r>
            <a:endParaRPr lang="en-US" sz="2400" dirty="0"/>
          </a:p>
          <a:p>
            <a:pPr lvl="0"/>
            <a:r>
              <a:rPr lang="en-US" sz="2400" dirty="0" smtClean="0"/>
              <a:t>R&amp;D </a:t>
            </a:r>
            <a:r>
              <a:rPr lang="en-US" sz="2400" dirty="0"/>
              <a:t>develops product and service ideas for the operations group to pursue</a:t>
            </a:r>
            <a:r>
              <a:rPr lang="en-US" sz="2400" dirty="0" smtClean="0"/>
              <a:t>.</a:t>
            </a:r>
            <a:endParaRPr lang="en-US" sz="2400"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18</a:t>
            </a:fld>
            <a:endParaRPr lang="en-US"/>
          </a:p>
        </p:txBody>
      </p:sp>
      <p:sp>
        <p:nvSpPr>
          <p:cNvPr id="6" name="Footer Placeholder 3"/>
          <p:cNvSpPr>
            <a:spLocks noGrp="1"/>
          </p:cNvSpPr>
          <p:nvPr>
            <p:ph type="ftr" sz="quarter" idx="11"/>
          </p:nvPr>
        </p:nvSpPr>
        <p:spPr>
          <a:xfrm>
            <a:off x="990600" y="6356350"/>
            <a:ext cx="7010400" cy="365125"/>
          </a:xfrm>
        </p:spPr>
        <p:txBody>
          <a:bodyPr/>
          <a:lstStyle/>
          <a:p>
            <a:r>
              <a:rPr lang="en-US" smtClean="0"/>
              <a:t>Venkataraman &amp; Pinto, Operations Management, 1e. SAGE, 2018.</a:t>
            </a:r>
            <a:endParaRPr lang="en-US" dirty="0"/>
          </a:p>
        </p:txBody>
      </p:sp>
    </p:spTree>
    <p:extLst>
      <p:ext uri="{BB962C8B-B14F-4D97-AF65-F5344CB8AC3E}">
        <p14:creationId xmlns:p14="http://schemas.microsoft.com/office/powerpoint/2010/main" val="12556311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52400"/>
            <a:ext cx="7696200" cy="1143000"/>
          </a:xfrm>
        </p:spPr>
        <p:txBody>
          <a:bodyPr>
            <a:noAutofit/>
          </a:bodyPr>
          <a:lstStyle/>
          <a:p>
            <a:pPr lvl="0"/>
            <a:r>
              <a:rPr lang="en-US" sz="2400" dirty="0"/>
              <a:t>Operations Management Internal Interfaces</a:t>
            </a:r>
          </a:p>
        </p:txBody>
      </p:sp>
      <p:sp>
        <p:nvSpPr>
          <p:cNvPr id="5" name="Slide Number Placeholder 4"/>
          <p:cNvSpPr>
            <a:spLocks noGrp="1"/>
          </p:cNvSpPr>
          <p:nvPr>
            <p:ph type="sldNum" sz="quarter" idx="12"/>
          </p:nvPr>
        </p:nvSpPr>
        <p:spPr>
          <a:xfrm>
            <a:off x="8686800" y="6492875"/>
            <a:ext cx="457200" cy="365125"/>
          </a:xfrm>
        </p:spPr>
        <p:txBody>
          <a:bodyPr/>
          <a:lstStyle/>
          <a:p>
            <a:fld id="{B6F15528-21DE-4FAA-801E-634DDDAF4B2B}" type="slidenum">
              <a:rPr lang="en-US" smtClean="0"/>
              <a:pPr/>
              <a:t>19</a:t>
            </a:fld>
            <a:endParaRPr lang="en-US" dirty="0"/>
          </a:p>
        </p:txBody>
      </p:sp>
      <p:sp>
        <p:nvSpPr>
          <p:cNvPr id="6" name="Footer Placeholder 3"/>
          <p:cNvSpPr>
            <a:spLocks noGrp="1"/>
          </p:cNvSpPr>
          <p:nvPr>
            <p:ph type="ftr" sz="quarter" idx="11"/>
          </p:nvPr>
        </p:nvSpPr>
        <p:spPr>
          <a:xfrm>
            <a:off x="685800" y="6513731"/>
            <a:ext cx="7010400" cy="365125"/>
          </a:xfrm>
        </p:spPr>
        <p:txBody>
          <a:bodyPr/>
          <a:lstStyle/>
          <a:p>
            <a:r>
              <a:rPr lang="en-US" dirty="0" err="1" smtClean="0"/>
              <a:t>Venkataraman</a:t>
            </a:r>
            <a:r>
              <a:rPr lang="en-US" dirty="0" smtClean="0"/>
              <a:t> &amp; Pinto, Operations Management, 1e. SAGE, 2018.</a:t>
            </a:r>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1" y="685800"/>
            <a:ext cx="8229600" cy="518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336486" y="5867400"/>
            <a:ext cx="5664514" cy="646331"/>
          </a:xfrm>
          <a:prstGeom prst="rect">
            <a:avLst/>
          </a:prstGeom>
        </p:spPr>
        <p:txBody>
          <a:bodyPr wrap="square">
            <a:spAutoFit/>
          </a:bodyPr>
          <a:lstStyle/>
          <a:p>
            <a:r>
              <a:rPr lang="en-GB" sz="1200" dirty="0"/>
              <a:t>SOURCE: Adapted from Russell, R.S., and Taylor III, B.W., (2011) Operations Management: Creating Value along the Supply Chain, 7th Ed., John Wiley and Sons, Hoboken, NJ, page 4.</a:t>
            </a:r>
          </a:p>
        </p:txBody>
      </p:sp>
    </p:spTree>
    <p:extLst>
      <p:ext uri="{BB962C8B-B14F-4D97-AF65-F5344CB8AC3E}">
        <p14:creationId xmlns:p14="http://schemas.microsoft.com/office/powerpoint/2010/main" val="16133372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algn="ctr"/>
            <a:r>
              <a:rPr lang="en-US" sz="2700" cap="none" dirty="0" smtClean="0"/>
              <a:t>Chapter 1: Introduction </a:t>
            </a:r>
            <a:r>
              <a:rPr lang="en-US" sz="2700" cap="none" dirty="0"/>
              <a:t>t</a:t>
            </a:r>
            <a:r>
              <a:rPr lang="en-US" sz="2700" cap="none" dirty="0" smtClean="0"/>
              <a:t>o Managing Global Operations and Supply Chains</a:t>
            </a:r>
            <a:r>
              <a:rPr lang="en-US" dirty="0"/>
              <a:t/>
            </a:r>
            <a:br>
              <a:rPr lang="en-US" dirty="0"/>
            </a:br>
            <a:endParaRPr lang="en-US" dirty="0"/>
          </a:p>
        </p:txBody>
      </p:sp>
      <p:sp>
        <p:nvSpPr>
          <p:cNvPr id="2" name="Footer Placeholder 1"/>
          <p:cNvSpPr>
            <a:spLocks noGrp="1"/>
          </p:cNvSpPr>
          <p:nvPr>
            <p:ph type="ftr" sz="quarter" idx="11"/>
          </p:nvPr>
        </p:nvSpPr>
        <p:spPr>
          <a:xfrm>
            <a:off x="-6699" y="6616840"/>
            <a:ext cx="4876800" cy="258745"/>
          </a:xfrm>
        </p:spPr>
        <p:txBody>
          <a:bodyPr/>
          <a:lstStyle/>
          <a:p>
            <a:r>
              <a:rPr lang="en-US" dirty="0" err="1" smtClean="0"/>
              <a:t>Venkataraman</a:t>
            </a:r>
            <a:r>
              <a:rPr lang="en-US" dirty="0" smtClean="0"/>
              <a:t> &amp; Pinto, Operations Management, 1e. SAGE, 2018.</a:t>
            </a:r>
            <a:endParaRPr lang="en-US" dirty="0"/>
          </a:p>
        </p:txBody>
      </p:sp>
      <p:sp>
        <p:nvSpPr>
          <p:cNvPr id="3" name="Slide Number Placeholder 2"/>
          <p:cNvSpPr>
            <a:spLocks noGrp="1"/>
          </p:cNvSpPr>
          <p:nvPr>
            <p:ph type="sldNum" sz="quarter" idx="12"/>
          </p:nvPr>
        </p:nvSpPr>
        <p:spPr>
          <a:xfrm>
            <a:off x="8686800" y="6553200"/>
            <a:ext cx="457200" cy="365125"/>
          </a:xfrm>
        </p:spPr>
        <p:txBody>
          <a:bodyPr/>
          <a:lstStyle/>
          <a:p>
            <a:fld id="{B6F15528-21DE-4FAA-801E-634DDDAF4B2B}" type="slidenum">
              <a:rPr lang="en-US" smtClean="0"/>
              <a:pPr/>
              <a:t>2</a:t>
            </a:fld>
            <a:endParaRPr lang="en-US" dirty="0"/>
          </a:p>
        </p:txBody>
      </p:sp>
    </p:spTree>
    <p:extLst>
      <p:ext uri="{BB962C8B-B14F-4D97-AF65-F5344CB8AC3E}">
        <p14:creationId xmlns:p14="http://schemas.microsoft.com/office/powerpoint/2010/main" val="25650089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0"/>
            <a:ext cx="7696200" cy="1143000"/>
          </a:xfrm>
        </p:spPr>
        <p:txBody>
          <a:bodyPr>
            <a:noAutofit/>
          </a:bodyPr>
          <a:lstStyle/>
          <a:p>
            <a:pPr lvl="0"/>
            <a:r>
              <a:rPr lang="en-US" sz="2400" dirty="0"/>
              <a:t>Operations Management External Interfaces</a:t>
            </a:r>
          </a:p>
        </p:txBody>
      </p:sp>
      <p:sp>
        <p:nvSpPr>
          <p:cNvPr id="5" name="Slide Number Placeholder 4"/>
          <p:cNvSpPr>
            <a:spLocks noGrp="1"/>
          </p:cNvSpPr>
          <p:nvPr>
            <p:ph type="sldNum" sz="quarter" idx="12"/>
          </p:nvPr>
        </p:nvSpPr>
        <p:spPr/>
        <p:txBody>
          <a:bodyPr/>
          <a:lstStyle/>
          <a:p>
            <a:fld id="{B6F15528-21DE-4FAA-801E-634DDDAF4B2B}" type="slidenum">
              <a:rPr lang="en-US" smtClean="0"/>
              <a:pPr/>
              <a:t>20</a:t>
            </a:fld>
            <a:endParaRPr lang="en-US"/>
          </a:p>
        </p:txBody>
      </p:sp>
      <p:sp>
        <p:nvSpPr>
          <p:cNvPr id="6" name="Footer Placeholder 3"/>
          <p:cNvSpPr>
            <a:spLocks noGrp="1"/>
          </p:cNvSpPr>
          <p:nvPr>
            <p:ph type="ftr" sz="quarter" idx="11"/>
          </p:nvPr>
        </p:nvSpPr>
        <p:spPr>
          <a:xfrm>
            <a:off x="990600" y="6356350"/>
            <a:ext cx="7010400" cy="365125"/>
          </a:xfrm>
        </p:spPr>
        <p:txBody>
          <a:bodyPr/>
          <a:lstStyle/>
          <a:p>
            <a:r>
              <a:rPr lang="en-US" smtClean="0"/>
              <a:t>Venkataraman &amp; Pinto, Operations Management, 1e. SAGE, 2018.</a:t>
            </a:r>
            <a:endParaRPr lang="en-US" dirty="0"/>
          </a:p>
        </p:txBody>
      </p:sp>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371600"/>
            <a:ext cx="8534400" cy="441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754946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sz="2400" dirty="0" smtClean="0"/>
              <a:t>1.3 What Does Supply Chain Management Entail?</a:t>
            </a:r>
            <a:endParaRPr lang="en-US" sz="2400" dirty="0"/>
          </a:p>
        </p:txBody>
      </p:sp>
      <p:sp>
        <p:nvSpPr>
          <p:cNvPr id="3" name="Content Placeholder 2"/>
          <p:cNvSpPr>
            <a:spLocks noGrp="1"/>
          </p:cNvSpPr>
          <p:nvPr>
            <p:ph idx="1"/>
          </p:nvPr>
        </p:nvSpPr>
        <p:spPr/>
        <p:txBody>
          <a:bodyPr>
            <a:noAutofit/>
          </a:bodyPr>
          <a:lstStyle/>
          <a:p>
            <a:pPr lvl="0"/>
            <a:r>
              <a:rPr lang="en-US" sz="2400" dirty="0" smtClean="0"/>
              <a:t>A </a:t>
            </a:r>
            <a:r>
              <a:rPr lang="en-US" sz="2400" dirty="0"/>
              <a:t>company has to decide which functions </a:t>
            </a:r>
            <a:r>
              <a:rPr lang="en-US" sz="2400" dirty="0" smtClean="0"/>
              <a:t>to </a:t>
            </a:r>
            <a:r>
              <a:rPr lang="en-US" sz="2400" dirty="0"/>
              <a:t>outsource and which functions </a:t>
            </a:r>
            <a:r>
              <a:rPr lang="en-US" sz="2400" dirty="0" smtClean="0"/>
              <a:t>to </a:t>
            </a:r>
            <a:r>
              <a:rPr lang="en-US" sz="2400" dirty="0"/>
              <a:t>perform in-house</a:t>
            </a:r>
            <a:r>
              <a:rPr lang="en-US" sz="2400" dirty="0" smtClean="0"/>
              <a:t>.</a:t>
            </a:r>
          </a:p>
          <a:p>
            <a:pPr lvl="0"/>
            <a:r>
              <a:rPr lang="en-US" sz="2400" dirty="0" smtClean="0"/>
              <a:t>Companies </a:t>
            </a:r>
            <a:r>
              <a:rPr lang="en-US" sz="2400" dirty="0"/>
              <a:t>that choose to locate their manufacturing facilities overseas face </a:t>
            </a:r>
            <a:r>
              <a:rPr lang="en-US" sz="2400" dirty="0" smtClean="0"/>
              <a:t>logistical problems.</a:t>
            </a:r>
          </a:p>
          <a:p>
            <a:pPr lvl="0"/>
            <a:r>
              <a:rPr lang="en-US" sz="2400" dirty="0" smtClean="0"/>
              <a:t>These </a:t>
            </a:r>
            <a:r>
              <a:rPr lang="en-US" sz="2400" dirty="0"/>
              <a:t>companies must also examine these issues from the perspective of the global supply chain</a:t>
            </a:r>
            <a:r>
              <a:rPr lang="en-US" sz="2400" dirty="0" smtClean="0"/>
              <a:t>.</a:t>
            </a:r>
          </a:p>
          <a:p>
            <a:pPr lvl="0"/>
            <a:r>
              <a:rPr lang="en-US" sz="2400" dirty="0" smtClean="0"/>
              <a:t>The </a:t>
            </a:r>
            <a:r>
              <a:rPr lang="en-US" sz="2400" dirty="0"/>
              <a:t>recent financial turmoil and economic turbulence have made the job of managing supply chains even more complex</a:t>
            </a:r>
            <a:r>
              <a:rPr lang="en-US" sz="2400" dirty="0" smtClean="0"/>
              <a:t>.</a:t>
            </a:r>
            <a:endParaRPr lang="en-US" sz="2400"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21</a:t>
            </a:fld>
            <a:endParaRPr lang="en-US"/>
          </a:p>
        </p:txBody>
      </p:sp>
      <p:sp>
        <p:nvSpPr>
          <p:cNvPr id="7" name="Footer Placeholder 3"/>
          <p:cNvSpPr>
            <a:spLocks noGrp="1"/>
          </p:cNvSpPr>
          <p:nvPr>
            <p:ph type="ftr" sz="quarter" idx="11"/>
          </p:nvPr>
        </p:nvSpPr>
        <p:spPr>
          <a:xfrm>
            <a:off x="990600" y="6356350"/>
            <a:ext cx="7010400" cy="365125"/>
          </a:xfrm>
        </p:spPr>
        <p:txBody>
          <a:bodyPr/>
          <a:lstStyle/>
          <a:p>
            <a:r>
              <a:rPr lang="en-US" smtClean="0"/>
              <a:t>Venkataraman &amp; Pinto, Operations Management, 1e. SAGE, 2018.</a:t>
            </a:r>
            <a:endParaRPr lang="en-US" dirty="0"/>
          </a:p>
        </p:txBody>
      </p:sp>
    </p:spTree>
    <p:extLst>
      <p:ext uri="{BB962C8B-B14F-4D97-AF65-F5344CB8AC3E}">
        <p14:creationId xmlns:p14="http://schemas.microsoft.com/office/powerpoint/2010/main" val="4814679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sz="2400" dirty="0" smtClean="0"/>
              <a:t>Operations Profile: </a:t>
            </a:r>
            <a:r>
              <a:rPr lang="en-US" sz="2400" dirty="0"/>
              <a:t>Zara – Bringing Speed to Fashion T</a:t>
            </a:r>
            <a:r>
              <a:rPr lang="en-US" sz="2400" dirty="0" smtClean="0"/>
              <a:t>hrough </a:t>
            </a:r>
            <a:r>
              <a:rPr lang="en-US" sz="2400" dirty="0"/>
              <a:t>Supply Chain Management</a:t>
            </a:r>
          </a:p>
        </p:txBody>
      </p:sp>
      <p:sp>
        <p:nvSpPr>
          <p:cNvPr id="3" name="Content Placeholder 2"/>
          <p:cNvSpPr>
            <a:spLocks noGrp="1"/>
          </p:cNvSpPr>
          <p:nvPr>
            <p:ph idx="1"/>
          </p:nvPr>
        </p:nvSpPr>
        <p:spPr/>
        <p:txBody>
          <a:bodyPr>
            <a:noAutofit/>
          </a:bodyPr>
          <a:lstStyle/>
          <a:p>
            <a:r>
              <a:rPr lang="en-US" sz="2400" dirty="0" smtClean="0"/>
              <a:t>It </a:t>
            </a:r>
            <a:r>
              <a:rPr lang="en-US" sz="2400" dirty="0"/>
              <a:t>takes Zara three weeks to spot, design, manufacture, and ship one of the 300,000 different pieces of clothing it sells to stores each year</a:t>
            </a:r>
            <a:r>
              <a:rPr lang="en-US" sz="2400" dirty="0" smtClean="0"/>
              <a:t>.</a:t>
            </a:r>
          </a:p>
          <a:p>
            <a:r>
              <a:rPr lang="en-US" sz="2400" dirty="0" smtClean="0"/>
              <a:t>The </a:t>
            </a:r>
            <a:r>
              <a:rPr lang="en-US" sz="2400" dirty="0"/>
              <a:t>promotion attracts shoppers who know that if they hesitate, the style will be gone</a:t>
            </a:r>
            <a:r>
              <a:rPr lang="en-US" sz="2400" dirty="0" smtClean="0"/>
              <a:t>.</a:t>
            </a:r>
          </a:p>
          <a:p>
            <a:r>
              <a:rPr lang="en-US" sz="2400" dirty="0" smtClean="0"/>
              <a:t>The </a:t>
            </a:r>
            <a:r>
              <a:rPr lang="en-US" sz="2400" dirty="0"/>
              <a:t>secret to Zara’s success is a well-developed supply chain that includes the firm’s own retail stores, distribution centers, a design and manufacturing center, and textile-milling </a:t>
            </a:r>
            <a:r>
              <a:rPr lang="en-US" sz="2400" dirty="0" smtClean="0"/>
              <a:t>factories.</a:t>
            </a:r>
          </a:p>
        </p:txBody>
      </p:sp>
      <p:sp>
        <p:nvSpPr>
          <p:cNvPr id="5" name="Slide Number Placeholder 4"/>
          <p:cNvSpPr>
            <a:spLocks noGrp="1"/>
          </p:cNvSpPr>
          <p:nvPr>
            <p:ph type="sldNum" sz="quarter" idx="12"/>
          </p:nvPr>
        </p:nvSpPr>
        <p:spPr/>
        <p:txBody>
          <a:bodyPr/>
          <a:lstStyle/>
          <a:p>
            <a:fld id="{B6F15528-21DE-4FAA-801E-634DDDAF4B2B}" type="slidenum">
              <a:rPr lang="en-US" smtClean="0"/>
              <a:pPr/>
              <a:t>22</a:t>
            </a:fld>
            <a:endParaRPr lang="en-US"/>
          </a:p>
        </p:txBody>
      </p:sp>
      <p:sp>
        <p:nvSpPr>
          <p:cNvPr id="6" name="Footer Placeholder 3"/>
          <p:cNvSpPr>
            <a:spLocks noGrp="1"/>
          </p:cNvSpPr>
          <p:nvPr>
            <p:ph type="ftr" sz="quarter" idx="11"/>
          </p:nvPr>
        </p:nvSpPr>
        <p:spPr>
          <a:xfrm>
            <a:off x="990600" y="6356350"/>
            <a:ext cx="7010400" cy="365125"/>
          </a:xfrm>
        </p:spPr>
        <p:txBody>
          <a:bodyPr/>
          <a:lstStyle/>
          <a:p>
            <a:r>
              <a:rPr lang="en-US" smtClean="0"/>
              <a:t>Venkataraman &amp; Pinto, Operations Management, 1e. SAGE, 2018.</a:t>
            </a:r>
            <a:endParaRPr lang="en-US" dirty="0"/>
          </a:p>
        </p:txBody>
      </p:sp>
    </p:spTree>
    <p:extLst>
      <p:ext uri="{BB962C8B-B14F-4D97-AF65-F5344CB8AC3E}">
        <p14:creationId xmlns:p14="http://schemas.microsoft.com/office/powerpoint/2010/main" val="36736863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7721"/>
            <a:ext cx="7696200" cy="1143000"/>
          </a:xfrm>
        </p:spPr>
        <p:txBody>
          <a:bodyPr>
            <a:noAutofit/>
          </a:bodyPr>
          <a:lstStyle/>
          <a:p>
            <a:r>
              <a:rPr lang="en-US" sz="2400" dirty="0"/>
              <a:t>Standard Global Supply Chain Model</a:t>
            </a:r>
          </a:p>
        </p:txBody>
      </p:sp>
      <p:sp>
        <p:nvSpPr>
          <p:cNvPr id="5" name="Slide Number Placeholder 4"/>
          <p:cNvSpPr>
            <a:spLocks noGrp="1"/>
          </p:cNvSpPr>
          <p:nvPr>
            <p:ph type="sldNum" sz="quarter" idx="12"/>
          </p:nvPr>
        </p:nvSpPr>
        <p:spPr/>
        <p:txBody>
          <a:bodyPr/>
          <a:lstStyle/>
          <a:p>
            <a:fld id="{B6F15528-21DE-4FAA-801E-634DDDAF4B2B}" type="slidenum">
              <a:rPr lang="en-US" smtClean="0"/>
              <a:pPr/>
              <a:t>23</a:t>
            </a:fld>
            <a:endParaRPr lang="en-US"/>
          </a:p>
        </p:txBody>
      </p:sp>
      <p:sp>
        <p:nvSpPr>
          <p:cNvPr id="6" name="Footer Placeholder 3"/>
          <p:cNvSpPr>
            <a:spLocks noGrp="1"/>
          </p:cNvSpPr>
          <p:nvPr>
            <p:ph type="ftr" sz="quarter" idx="11"/>
          </p:nvPr>
        </p:nvSpPr>
        <p:spPr>
          <a:xfrm>
            <a:off x="990600" y="6356350"/>
            <a:ext cx="7010400" cy="365125"/>
          </a:xfrm>
        </p:spPr>
        <p:txBody>
          <a:bodyPr/>
          <a:lstStyle/>
          <a:p>
            <a:r>
              <a:rPr lang="en-US" smtClean="0"/>
              <a:t>Venkataraman &amp; Pinto, Operations Management, 1e. SAGE, 2018.</a:t>
            </a:r>
            <a:endParaRPr lang="en-US"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077432"/>
            <a:ext cx="8534400" cy="5018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832156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Supply Chain Structures and Partners</a:t>
            </a:r>
          </a:p>
        </p:txBody>
      </p:sp>
      <p:sp>
        <p:nvSpPr>
          <p:cNvPr id="3" name="Content Placeholder 2"/>
          <p:cNvSpPr>
            <a:spLocks noGrp="1"/>
          </p:cNvSpPr>
          <p:nvPr>
            <p:ph idx="1"/>
          </p:nvPr>
        </p:nvSpPr>
        <p:spPr/>
        <p:txBody>
          <a:bodyPr>
            <a:noAutofit/>
          </a:bodyPr>
          <a:lstStyle/>
          <a:p>
            <a:r>
              <a:rPr lang="en-US" dirty="0" smtClean="0"/>
              <a:t>First-Tier Suppliers</a:t>
            </a:r>
          </a:p>
          <a:p>
            <a:r>
              <a:rPr lang="en-US" dirty="0" smtClean="0"/>
              <a:t>Second-Tier Suppliers</a:t>
            </a:r>
          </a:p>
          <a:p>
            <a:r>
              <a:rPr lang="en-US" dirty="0" smtClean="0"/>
              <a:t>Inbound Storage</a:t>
            </a:r>
          </a:p>
          <a:p>
            <a:r>
              <a:rPr lang="en-US" dirty="0" smtClean="0"/>
              <a:t>Outbound </a:t>
            </a:r>
            <a:r>
              <a:rPr lang="en-US" dirty="0"/>
              <a:t>Storage</a:t>
            </a:r>
          </a:p>
          <a:p>
            <a:r>
              <a:rPr lang="en-US" dirty="0" smtClean="0"/>
              <a:t>Wholesalers </a:t>
            </a:r>
            <a:r>
              <a:rPr lang="en-US" dirty="0"/>
              <a:t>and Retailers</a:t>
            </a:r>
          </a:p>
          <a:p>
            <a:r>
              <a:rPr lang="en-US" dirty="0" smtClean="0"/>
              <a:t>Final Consumers</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24</a:t>
            </a:fld>
            <a:endParaRPr lang="en-US"/>
          </a:p>
        </p:txBody>
      </p:sp>
      <p:sp>
        <p:nvSpPr>
          <p:cNvPr id="6" name="Footer Placeholder 3"/>
          <p:cNvSpPr>
            <a:spLocks noGrp="1"/>
          </p:cNvSpPr>
          <p:nvPr>
            <p:ph type="ftr" sz="quarter" idx="11"/>
          </p:nvPr>
        </p:nvSpPr>
        <p:spPr>
          <a:xfrm>
            <a:off x="990600" y="6356350"/>
            <a:ext cx="7010400" cy="365125"/>
          </a:xfrm>
        </p:spPr>
        <p:txBody>
          <a:bodyPr/>
          <a:lstStyle/>
          <a:p>
            <a:r>
              <a:rPr lang="en-US" smtClean="0"/>
              <a:t>Venkataraman &amp; Pinto, Operations Management, 1e. SAGE, 2018.</a:t>
            </a:r>
            <a:endParaRPr lang="en-US" dirty="0"/>
          </a:p>
        </p:txBody>
      </p:sp>
    </p:spTree>
    <p:extLst>
      <p:ext uri="{BB962C8B-B14F-4D97-AF65-F5344CB8AC3E}">
        <p14:creationId xmlns:p14="http://schemas.microsoft.com/office/powerpoint/2010/main" val="8784370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The 2014 Release of </a:t>
            </a:r>
            <a:r>
              <a:rPr lang="en-US" sz="2400" dirty="0"/>
              <a:t>t</a:t>
            </a:r>
            <a:r>
              <a:rPr lang="en-US" sz="2400" dirty="0" smtClean="0"/>
              <a:t>he Apple IPhone 6</a:t>
            </a:r>
            <a:endParaRPr lang="en-US" sz="2400" dirty="0"/>
          </a:p>
        </p:txBody>
      </p:sp>
      <p:sp>
        <p:nvSpPr>
          <p:cNvPr id="3" name="Content Placeholder 2"/>
          <p:cNvSpPr>
            <a:spLocks noGrp="1"/>
          </p:cNvSpPr>
          <p:nvPr>
            <p:ph idx="1"/>
          </p:nvPr>
        </p:nvSpPr>
        <p:spPr/>
        <p:txBody>
          <a:bodyPr>
            <a:noAutofit/>
          </a:bodyPr>
          <a:lstStyle/>
          <a:p>
            <a:r>
              <a:rPr lang="en-US" sz="2400" dirty="0" smtClean="0"/>
              <a:t>GT </a:t>
            </a:r>
            <a:r>
              <a:rPr lang="en-US" sz="2400" dirty="0"/>
              <a:t>was Apple’s sole supplier of the super-hard sapphire smartphone </a:t>
            </a:r>
            <a:r>
              <a:rPr lang="en-US" sz="2400" dirty="0" smtClean="0"/>
              <a:t>screen.</a:t>
            </a:r>
          </a:p>
          <a:p>
            <a:r>
              <a:rPr lang="en-US" sz="2400" dirty="0" smtClean="0"/>
              <a:t>Apple </a:t>
            </a:r>
            <a:r>
              <a:rPr lang="en-US" sz="2400" dirty="0"/>
              <a:t>was so set on this technology that it </a:t>
            </a:r>
            <a:r>
              <a:rPr lang="en-US" sz="2400" dirty="0" smtClean="0"/>
              <a:t>formed a JV </a:t>
            </a:r>
            <a:r>
              <a:rPr lang="en-US" sz="2400" dirty="0"/>
              <a:t>with GT to build a $1 billion manufacturing </a:t>
            </a:r>
            <a:r>
              <a:rPr lang="en-US" sz="2400" dirty="0" smtClean="0"/>
              <a:t>plant.</a:t>
            </a:r>
            <a:endParaRPr lang="en-US" sz="2400" dirty="0"/>
          </a:p>
          <a:p>
            <a:r>
              <a:rPr lang="en-US" sz="2400" dirty="0" smtClean="0"/>
              <a:t>GT, in </a:t>
            </a:r>
            <a:r>
              <a:rPr lang="en-US" sz="2400" dirty="0"/>
              <a:t>August, 2014, sought bankruptcy protection.</a:t>
            </a:r>
          </a:p>
          <a:p>
            <a:r>
              <a:rPr lang="en-US" sz="2400" dirty="0"/>
              <a:t>Apple’s </a:t>
            </a:r>
            <a:r>
              <a:rPr lang="en-US" sz="2400" dirty="0" smtClean="0"/>
              <a:t>response </a:t>
            </a:r>
            <a:r>
              <a:rPr lang="en-US" sz="2400" dirty="0"/>
              <a:t>to this disaster </a:t>
            </a:r>
            <a:r>
              <a:rPr lang="en-US" sz="2400" dirty="0" smtClean="0"/>
              <a:t>was to </a:t>
            </a:r>
            <a:r>
              <a:rPr lang="en-US" sz="2400" dirty="0"/>
              <a:t>use the standard glass screen for the iPhone release.  </a:t>
            </a:r>
            <a:endParaRPr lang="en-US" sz="2400" dirty="0" smtClean="0"/>
          </a:p>
          <a:p>
            <a:r>
              <a:rPr lang="en-US" sz="2400" dirty="0" smtClean="0"/>
              <a:t>Apple </a:t>
            </a:r>
            <a:r>
              <a:rPr lang="en-US" sz="2400" dirty="0"/>
              <a:t>continues to investigate the possibility of sapphire glass for future model releases but it has learned a hard lesson about using a sole-source supplier for such a critical product. </a:t>
            </a:r>
          </a:p>
        </p:txBody>
      </p:sp>
      <p:sp>
        <p:nvSpPr>
          <p:cNvPr id="5" name="Slide Number Placeholder 4"/>
          <p:cNvSpPr>
            <a:spLocks noGrp="1"/>
          </p:cNvSpPr>
          <p:nvPr>
            <p:ph type="sldNum" sz="quarter" idx="12"/>
          </p:nvPr>
        </p:nvSpPr>
        <p:spPr/>
        <p:txBody>
          <a:bodyPr/>
          <a:lstStyle/>
          <a:p>
            <a:fld id="{B6F15528-21DE-4FAA-801E-634DDDAF4B2B}" type="slidenum">
              <a:rPr lang="en-US" smtClean="0"/>
              <a:pPr/>
              <a:t>25</a:t>
            </a:fld>
            <a:endParaRPr lang="en-US"/>
          </a:p>
        </p:txBody>
      </p:sp>
      <p:sp>
        <p:nvSpPr>
          <p:cNvPr id="7" name="Footer Placeholder 3"/>
          <p:cNvSpPr>
            <a:spLocks noGrp="1"/>
          </p:cNvSpPr>
          <p:nvPr>
            <p:ph type="ftr" sz="quarter" idx="11"/>
          </p:nvPr>
        </p:nvSpPr>
        <p:spPr>
          <a:xfrm>
            <a:off x="990600" y="6356350"/>
            <a:ext cx="7010400" cy="365125"/>
          </a:xfrm>
        </p:spPr>
        <p:txBody>
          <a:bodyPr/>
          <a:lstStyle/>
          <a:p>
            <a:r>
              <a:rPr lang="en-US" smtClean="0"/>
              <a:t>Venkataraman &amp; Pinto, Operations Management, 1e. SAGE, 2018.</a:t>
            </a:r>
            <a:endParaRPr lang="en-US" dirty="0"/>
          </a:p>
        </p:txBody>
      </p:sp>
    </p:spTree>
    <p:extLst>
      <p:ext uri="{BB962C8B-B14F-4D97-AF65-F5344CB8AC3E}">
        <p14:creationId xmlns:p14="http://schemas.microsoft.com/office/powerpoint/2010/main" val="35987258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26947"/>
            <a:ext cx="7696200" cy="1143000"/>
          </a:xfrm>
        </p:spPr>
        <p:txBody>
          <a:bodyPr>
            <a:noAutofit/>
          </a:bodyPr>
          <a:lstStyle/>
          <a:p>
            <a:r>
              <a:rPr lang="en-US" sz="2200" dirty="0"/>
              <a:t>Decisions in Operations and Supply Chain Management</a:t>
            </a:r>
          </a:p>
        </p:txBody>
      </p:sp>
      <p:sp>
        <p:nvSpPr>
          <p:cNvPr id="5" name="Slide Number Placeholder 4"/>
          <p:cNvSpPr>
            <a:spLocks noGrp="1"/>
          </p:cNvSpPr>
          <p:nvPr>
            <p:ph type="sldNum" sz="quarter" idx="12"/>
          </p:nvPr>
        </p:nvSpPr>
        <p:spPr>
          <a:xfrm>
            <a:off x="8686800" y="6492875"/>
            <a:ext cx="457200" cy="365125"/>
          </a:xfrm>
        </p:spPr>
        <p:txBody>
          <a:bodyPr/>
          <a:lstStyle/>
          <a:p>
            <a:fld id="{B6F15528-21DE-4FAA-801E-634DDDAF4B2B}" type="slidenum">
              <a:rPr lang="en-US" smtClean="0"/>
              <a:pPr/>
              <a:t>26</a:t>
            </a:fld>
            <a:endParaRPr lang="en-US" dirty="0"/>
          </a:p>
        </p:txBody>
      </p:sp>
      <p:sp>
        <p:nvSpPr>
          <p:cNvPr id="6" name="Footer Placeholder 3"/>
          <p:cNvSpPr>
            <a:spLocks noGrp="1"/>
          </p:cNvSpPr>
          <p:nvPr>
            <p:ph type="ftr" sz="quarter" idx="11"/>
          </p:nvPr>
        </p:nvSpPr>
        <p:spPr>
          <a:xfrm>
            <a:off x="609600" y="6553200"/>
            <a:ext cx="7010400" cy="365125"/>
          </a:xfrm>
        </p:spPr>
        <p:txBody>
          <a:bodyPr/>
          <a:lstStyle/>
          <a:p>
            <a:r>
              <a:rPr lang="en-US" dirty="0" err="1" smtClean="0"/>
              <a:t>Venkataraman</a:t>
            </a:r>
            <a:r>
              <a:rPr lang="en-US" dirty="0" smtClean="0"/>
              <a:t> &amp; Pinto, Operations Management, 1e. SAGE, 2018.</a:t>
            </a:r>
            <a:endParaRPr lang="en-US"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914400"/>
            <a:ext cx="7391400" cy="510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828800" y="5867400"/>
            <a:ext cx="6324600" cy="646331"/>
          </a:xfrm>
          <a:prstGeom prst="rect">
            <a:avLst/>
          </a:prstGeom>
        </p:spPr>
        <p:txBody>
          <a:bodyPr wrap="square">
            <a:spAutoFit/>
          </a:bodyPr>
          <a:lstStyle/>
          <a:p>
            <a:r>
              <a:rPr lang="en-GB" sz="1200" dirty="0"/>
              <a:t>SOURCE: Enterprise Integration Laboratory (EIL). (</a:t>
            </a:r>
            <a:r>
              <a:rPr lang="en-GB" sz="1200" dirty="0" err="1"/>
              <a:t>n.d.</a:t>
            </a:r>
            <a:r>
              <a:rPr lang="en-GB" sz="1200" dirty="0"/>
              <a:t>). Supply chain management. Toronto, Ontario, Canada: University of Toronto. Retrieved from http://www.eil.utoronto.ca/profiles/rune/node5.html</a:t>
            </a:r>
          </a:p>
        </p:txBody>
      </p:sp>
    </p:spTree>
    <p:extLst>
      <p:ext uri="{BB962C8B-B14F-4D97-AF65-F5344CB8AC3E}">
        <p14:creationId xmlns:p14="http://schemas.microsoft.com/office/powerpoint/2010/main" val="40368537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81000"/>
            <a:ext cx="7696200" cy="1143000"/>
          </a:xfrm>
        </p:spPr>
        <p:txBody>
          <a:bodyPr>
            <a:noAutofit/>
          </a:bodyPr>
          <a:lstStyle/>
          <a:p>
            <a:r>
              <a:rPr lang="en-US" sz="2000" dirty="0"/>
              <a:t> Expanded Supply Chain Model </a:t>
            </a:r>
            <a:r>
              <a:rPr lang="en-US" sz="2000" dirty="0" smtClean="0"/>
              <a:t>With </a:t>
            </a:r>
            <a:r>
              <a:rPr lang="en-US" sz="2000" dirty="0"/>
              <a:t>Operations Interfaces</a:t>
            </a:r>
          </a:p>
        </p:txBody>
      </p:sp>
      <p:sp>
        <p:nvSpPr>
          <p:cNvPr id="5" name="Slide Number Placeholder 4"/>
          <p:cNvSpPr>
            <a:spLocks noGrp="1"/>
          </p:cNvSpPr>
          <p:nvPr>
            <p:ph type="sldNum" sz="quarter" idx="12"/>
          </p:nvPr>
        </p:nvSpPr>
        <p:spPr>
          <a:xfrm>
            <a:off x="8686800" y="6492875"/>
            <a:ext cx="457200" cy="365125"/>
          </a:xfrm>
        </p:spPr>
        <p:txBody>
          <a:bodyPr/>
          <a:lstStyle/>
          <a:p>
            <a:fld id="{B6F15528-21DE-4FAA-801E-634DDDAF4B2B}" type="slidenum">
              <a:rPr lang="en-US" smtClean="0"/>
              <a:pPr/>
              <a:t>27</a:t>
            </a:fld>
            <a:endParaRPr lang="en-US" dirty="0"/>
          </a:p>
        </p:txBody>
      </p:sp>
      <p:sp>
        <p:nvSpPr>
          <p:cNvPr id="6" name="Footer Placeholder 3"/>
          <p:cNvSpPr>
            <a:spLocks noGrp="1"/>
          </p:cNvSpPr>
          <p:nvPr>
            <p:ph type="ftr" sz="quarter" idx="11"/>
          </p:nvPr>
        </p:nvSpPr>
        <p:spPr>
          <a:xfrm>
            <a:off x="602512" y="6489848"/>
            <a:ext cx="7010400" cy="365125"/>
          </a:xfrm>
        </p:spPr>
        <p:txBody>
          <a:bodyPr/>
          <a:lstStyle/>
          <a:p>
            <a:r>
              <a:rPr lang="en-US" dirty="0" err="1" smtClean="0"/>
              <a:t>Venkataraman</a:t>
            </a:r>
            <a:r>
              <a:rPr lang="en-US" dirty="0" smtClean="0"/>
              <a:t> &amp; Pinto, Operations Management, 1e. SAGE, 2018.</a:t>
            </a:r>
            <a:endParaRPr lang="en-US"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84" y="457200"/>
            <a:ext cx="8463516" cy="601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7735413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7696200" cy="1143000"/>
          </a:xfrm>
        </p:spPr>
        <p:txBody>
          <a:bodyPr>
            <a:noAutofit/>
          </a:bodyPr>
          <a:lstStyle/>
          <a:p>
            <a:r>
              <a:rPr lang="en-US" sz="2400" dirty="0"/>
              <a:t>Standard Service Supply Chain Model</a:t>
            </a:r>
          </a:p>
        </p:txBody>
      </p:sp>
      <p:sp>
        <p:nvSpPr>
          <p:cNvPr id="5" name="Slide Number Placeholder 4"/>
          <p:cNvSpPr>
            <a:spLocks noGrp="1"/>
          </p:cNvSpPr>
          <p:nvPr>
            <p:ph type="sldNum" sz="quarter" idx="12"/>
          </p:nvPr>
        </p:nvSpPr>
        <p:spPr/>
        <p:txBody>
          <a:bodyPr/>
          <a:lstStyle/>
          <a:p>
            <a:fld id="{B6F15528-21DE-4FAA-801E-634DDDAF4B2B}" type="slidenum">
              <a:rPr lang="en-US" smtClean="0"/>
              <a:pPr/>
              <a:t>28</a:t>
            </a:fld>
            <a:endParaRPr lang="en-US"/>
          </a:p>
        </p:txBody>
      </p:sp>
      <p:sp>
        <p:nvSpPr>
          <p:cNvPr id="6" name="Footer Placeholder 3"/>
          <p:cNvSpPr>
            <a:spLocks noGrp="1"/>
          </p:cNvSpPr>
          <p:nvPr>
            <p:ph type="ftr" sz="quarter" idx="11"/>
          </p:nvPr>
        </p:nvSpPr>
        <p:spPr>
          <a:xfrm>
            <a:off x="990600" y="6356350"/>
            <a:ext cx="7010400" cy="365125"/>
          </a:xfrm>
        </p:spPr>
        <p:txBody>
          <a:bodyPr/>
          <a:lstStyle/>
          <a:p>
            <a:r>
              <a:rPr lang="en-US" smtClean="0"/>
              <a:t>Venkataraman &amp; Pinto, Operations Management, 1e. SAGE, 2018.</a:t>
            </a:r>
            <a:endParaRPr lang="en-US"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447800"/>
            <a:ext cx="8001000" cy="3695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590800" y="5486400"/>
            <a:ext cx="5715000" cy="461665"/>
          </a:xfrm>
          <a:prstGeom prst="rect">
            <a:avLst/>
          </a:prstGeom>
        </p:spPr>
        <p:txBody>
          <a:bodyPr wrap="square">
            <a:spAutoFit/>
          </a:bodyPr>
          <a:lstStyle/>
          <a:p>
            <a:r>
              <a:rPr lang="en-GB" sz="1200" dirty="0"/>
              <a:t>SOURCE: </a:t>
            </a:r>
            <a:r>
              <a:rPr lang="en-GB" sz="1200" dirty="0" err="1"/>
              <a:t>Baltacioglu</a:t>
            </a:r>
            <a:r>
              <a:rPr lang="en-GB" sz="1200" dirty="0"/>
              <a:t>, T., Ada, E., Kaplan, M., Yurt, O., &amp; Kaplan C. (2007). A new framework for service supply chains. Services Industry Journal, 27.</a:t>
            </a:r>
          </a:p>
        </p:txBody>
      </p:sp>
    </p:spTree>
    <p:extLst>
      <p:ext uri="{BB962C8B-B14F-4D97-AF65-F5344CB8AC3E}">
        <p14:creationId xmlns:p14="http://schemas.microsoft.com/office/powerpoint/2010/main" val="33997895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1.5 The Evolution of Operations and Supply Chain Management</a:t>
            </a:r>
            <a:endParaRPr lang="en-US" sz="2800" dirty="0"/>
          </a:p>
        </p:txBody>
      </p:sp>
      <p:sp>
        <p:nvSpPr>
          <p:cNvPr id="3" name="Content Placeholder 2"/>
          <p:cNvSpPr>
            <a:spLocks noGrp="1"/>
          </p:cNvSpPr>
          <p:nvPr>
            <p:ph idx="1"/>
          </p:nvPr>
        </p:nvSpPr>
        <p:spPr/>
        <p:txBody>
          <a:bodyPr>
            <a:noAutofit/>
          </a:bodyPr>
          <a:lstStyle/>
          <a:p>
            <a:r>
              <a:rPr lang="en-US" sz="2400" dirty="0" smtClean="0"/>
              <a:t>The </a:t>
            </a:r>
            <a:r>
              <a:rPr lang="en-US" sz="2400" dirty="0"/>
              <a:t>concept of production is as old as humanity itself</a:t>
            </a:r>
            <a:r>
              <a:rPr lang="en-US" sz="2400" dirty="0" smtClean="0"/>
              <a:t>.</a:t>
            </a:r>
          </a:p>
          <a:p>
            <a:r>
              <a:rPr lang="en-US" sz="2400" dirty="0" smtClean="0"/>
              <a:t>Production </a:t>
            </a:r>
            <a:r>
              <a:rPr lang="en-US" sz="2400" dirty="0"/>
              <a:t>during those early days was performed by skilled artisans who produced customized goods for individual customers</a:t>
            </a:r>
            <a:r>
              <a:rPr lang="en-US" sz="2400" dirty="0" smtClean="0"/>
              <a:t>.</a:t>
            </a:r>
          </a:p>
          <a:p>
            <a:r>
              <a:rPr lang="en-US" sz="2400" dirty="0" smtClean="0"/>
              <a:t>Large-scale </a:t>
            </a:r>
            <a:r>
              <a:rPr lang="en-US" sz="2400" dirty="0"/>
              <a:t>production of consumer goods began during the Industrial </a:t>
            </a:r>
            <a:r>
              <a:rPr lang="en-US" sz="2400" dirty="0" smtClean="0"/>
              <a:t>Revolution. </a:t>
            </a:r>
          </a:p>
          <a:p>
            <a:r>
              <a:rPr lang="en-US" sz="2400" dirty="0" smtClean="0"/>
              <a:t>During </a:t>
            </a:r>
            <a:r>
              <a:rPr lang="en-US" sz="2400" dirty="0"/>
              <a:t>the twentieth century </a:t>
            </a:r>
            <a:r>
              <a:rPr lang="en-US" sz="2400" dirty="0" smtClean="0"/>
              <a:t>most </a:t>
            </a:r>
            <a:r>
              <a:rPr lang="en-US" sz="2400" dirty="0"/>
              <a:t>operations innovations occurred</a:t>
            </a:r>
            <a:r>
              <a:rPr lang="en-US" sz="2400" dirty="0" smtClean="0"/>
              <a:t>.</a:t>
            </a:r>
            <a:endParaRPr lang="en-US" sz="2400"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29</a:t>
            </a:fld>
            <a:endParaRPr lang="en-US"/>
          </a:p>
        </p:txBody>
      </p:sp>
      <p:sp>
        <p:nvSpPr>
          <p:cNvPr id="6" name="Footer Placeholder 3"/>
          <p:cNvSpPr>
            <a:spLocks noGrp="1"/>
          </p:cNvSpPr>
          <p:nvPr>
            <p:ph type="ftr" sz="quarter" idx="11"/>
          </p:nvPr>
        </p:nvSpPr>
        <p:spPr>
          <a:xfrm>
            <a:off x="990600" y="6356350"/>
            <a:ext cx="7010400" cy="365125"/>
          </a:xfrm>
        </p:spPr>
        <p:txBody>
          <a:bodyPr/>
          <a:lstStyle/>
          <a:p>
            <a:r>
              <a:rPr lang="en-US" smtClean="0"/>
              <a:t>Venkataraman &amp; Pinto, Operations Management, 1e. SAGE, 2018.</a:t>
            </a:r>
            <a:endParaRPr lang="en-US" dirty="0"/>
          </a:p>
        </p:txBody>
      </p:sp>
    </p:spTree>
    <p:extLst>
      <p:ext uri="{BB962C8B-B14F-4D97-AF65-F5344CB8AC3E}">
        <p14:creationId xmlns:p14="http://schemas.microsoft.com/office/powerpoint/2010/main" val="17454874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sz="2400" dirty="0" smtClean="0"/>
              <a:t>Learning Objectives</a:t>
            </a:r>
            <a:endParaRPr lang="en-US" sz="2400" dirty="0"/>
          </a:p>
        </p:txBody>
      </p:sp>
      <p:sp>
        <p:nvSpPr>
          <p:cNvPr id="7" name="Content Placeholder 6"/>
          <p:cNvSpPr>
            <a:spLocks noGrp="1"/>
          </p:cNvSpPr>
          <p:nvPr>
            <p:ph idx="1"/>
          </p:nvPr>
        </p:nvSpPr>
        <p:spPr/>
        <p:txBody>
          <a:bodyPr>
            <a:normAutofit fontScale="92500" lnSpcReduction="10000"/>
          </a:bodyPr>
          <a:lstStyle/>
          <a:p>
            <a:pPr lvl="0"/>
            <a:r>
              <a:rPr lang="en-US" sz="2400" dirty="0" smtClean="0"/>
              <a:t>Explain </a:t>
            </a:r>
            <a:r>
              <a:rPr lang="en-US" sz="2400" dirty="0"/>
              <a:t>how globalization has influenced the management of supply chains and their </a:t>
            </a:r>
            <a:r>
              <a:rPr lang="en-US" sz="2400" dirty="0" smtClean="0"/>
              <a:t>operations.</a:t>
            </a:r>
            <a:endParaRPr lang="en-US" sz="2400" dirty="0"/>
          </a:p>
          <a:p>
            <a:pPr lvl="0"/>
            <a:r>
              <a:rPr lang="en-US" sz="2400" dirty="0"/>
              <a:t>Describe the role of operations management within a company and in </a:t>
            </a:r>
            <a:r>
              <a:rPr lang="en-US" sz="2400" dirty="0" smtClean="0"/>
              <a:t>society.</a:t>
            </a:r>
            <a:endParaRPr lang="en-US" sz="2400" dirty="0"/>
          </a:p>
          <a:p>
            <a:pPr lvl="0"/>
            <a:r>
              <a:rPr lang="en-US" sz="2400" dirty="0"/>
              <a:t>Trace the path of a raw material from the start of the supply chain to the final </a:t>
            </a:r>
            <a:r>
              <a:rPr lang="en-US" sz="2400" dirty="0" smtClean="0"/>
              <a:t>consumer. </a:t>
            </a:r>
            <a:endParaRPr lang="en-US" sz="2400" dirty="0"/>
          </a:p>
          <a:p>
            <a:pPr lvl="0"/>
            <a:r>
              <a:rPr lang="en-US" sz="2400" dirty="0"/>
              <a:t>Explain why it is important to have an integrated view of operations from a larger supply-chain </a:t>
            </a:r>
            <a:r>
              <a:rPr lang="en-US" sz="2400" dirty="0" smtClean="0"/>
              <a:t>framework. </a:t>
            </a:r>
            <a:endParaRPr lang="en-US" sz="2400" dirty="0"/>
          </a:p>
          <a:p>
            <a:pPr lvl="0"/>
            <a:r>
              <a:rPr lang="en-US" sz="2400" dirty="0"/>
              <a:t>Describe the evolution of operations and supply chain management from the industrial revolution to the present.</a:t>
            </a:r>
          </a:p>
          <a:p>
            <a:pPr lvl="0"/>
            <a:r>
              <a:rPr lang="en-US" sz="2400" dirty="0"/>
              <a:t>Identify some of the current and emerging trends in operations and supply chain management.</a:t>
            </a:r>
          </a:p>
        </p:txBody>
      </p:sp>
      <p:sp>
        <p:nvSpPr>
          <p:cNvPr id="5" name="Slide Number Placeholder 4"/>
          <p:cNvSpPr>
            <a:spLocks noGrp="1"/>
          </p:cNvSpPr>
          <p:nvPr>
            <p:ph type="sldNum" sz="quarter" idx="12"/>
          </p:nvPr>
        </p:nvSpPr>
        <p:spPr/>
        <p:txBody>
          <a:bodyPr/>
          <a:lstStyle/>
          <a:p>
            <a:fld id="{B6F15528-21DE-4FAA-801E-634DDDAF4B2B}" type="slidenum">
              <a:rPr lang="en-US" smtClean="0"/>
              <a:pPr/>
              <a:t>3</a:t>
            </a:fld>
            <a:endParaRPr lang="en-US"/>
          </a:p>
        </p:txBody>
      </p:sp>
      <p:sp>
        <p:nvSpPr>
          <p:cNvPr id="8" name="Footer Placeholder 3"/>
          <p:cNvSpPr>
            <a:spLocks noGrp="1"/>
          </p:cNvSpPr>
          <p:nvPr>
            <p:ph type="ftr" sz="quarter" idx="11"/>
          </p:nvPr>
        </p:nvSpPr>
        <p:spPr>
          <a:xfrm>
            <a:off x="990600" y="6356350"/>
            <a:ext cx="7010400" cy="365125"/>
          </a:xfrm>
        </p:spPr>
        <p:txBody>
          <a:bodyPr/>
          <a:lstStyle/>
          <a:p>
            <a:r>
              <a:rPr lang="en-US" dirty="0" err="1" smtClean="0"/>
              <a:t>Venkataraman</a:t>
            </a:r>
            <a:r>
              <a:rPr lang="en-US" dirty="0" smtClean="0"/>
              <a:t> &amp; Pinto, Operations Management, 1e. SAGE, 2018.</a:t>
            </a:r>
            <a:endParaRPr lang="en-US" dirty="0"/>
          </a:p>
        </p:txBody>
      </p:sp>
    </p:spTree>
    <p:extLst>
      <p:ext uri="{BB962C8B-B14F-4D97-AF65-F5344CB8AC3E}">
        <p14:creationId xmlns:p14="http://schemas.microsoft.com/office/powerpoint/2010/main" val="345442165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Evolution of OM and SCM Between 1970–1990s</a:t>
            </a:r>
            <a:endParaRPr lang="en-US" sz="2400" dirty="0"/>
          </a:p>
        </p:txBody>
      </p:sp>
      <p:sp>
        <p:nvSpPr>
          <p:cNvPr id="3" name="Content Placeholder 2"/>
          <p:cNvSpPr>
            <a:spLocks noGrp="1"/>
          </p:cNvSpPr>
          <p:nvPr>
            <p:ph idx="1"/>
          </p:nvPr>
        </p:nvSpPr>
        <p:spPr/>
        <p:txBody>
          <a:bodyPr>
            <a:noAutofit/>
          </a:bodyPr>
          <a:lstStyle/>
          <a:p>
            <a:r>
              <a:rPr lang="en-US" sz="2400" dirty="0" smtClean="0"/>
              <a:t>TQM </a:t>
            </a:r>
            <a:r>
              <a:rPr lang="en-US" sz="2400" dirty="0"/>
              <a:t>focuses on </a:t>
            </a:r>
            <a:r>
              <a:rPr lang="en-US" sz="2400" dirty="0" smtClean="0"/>
              <a:t>continuously </a:t>
            </a:r>
            <a:r>
              <a:rPr lang="en-US" sz="2400" dirty="0"/>
              <a:t>improving the quality of a company’s products and </a:t>
            </a:r>
            <a:r>
              <a:rPr lang="en-US" sz="2400" dirty="0" smtClean="0"/>
              <a:t>processes.</a:t>
            </a:r>
          </a:p>
          <a:p>
            <a:r>
              <a:rPr lang="en-US" sz="2400" dirty="0" smtClean="0"/>
              <a:t>Six </a:t>
            </a:r>
            <a:r>
              <a:rPr lang="en-US" sz="2400" dirty="0"/>
              <a:t>Sigma </a:t>
            </a:r>
            <a:r>
              <a:rPr lang="en-US" sz="2400" dirty="0" smtClean="0"/>
              <a:t>centers around improving </a:t>
            </a:r>
            <a:r>
              <a:rPr lang="en-US" sz="2400" dirty="0"/>
              <a:t>quality through reducing the number of defects. </a:t>
            </a:r>
            <a:endParaRPr lang="en-US" sz="2400" dirty="0" smtClean="0"/>
          </a:p>
          <a:p>
            <a:r>
              <a:rPr lang="en-US" sz="2400" dirty="0" smtClean="0"/>
              <a:t>Lean </a:t>
            </a:r>
            <a:r>
              <a:rPr lang="en-US" sz="2400" dirty="0"/>
              <a:t>manufacturing </a:t>
            </a:r>
            <a:r>
              <a:rPr lang="en-US" sz="2400" dirty="0" smtClean="0"/>
              <a:t>is built on the </a:t>
            </a:r>
            <a:r>
              <a:rPr lang="en-US" sz="2400" dirty="0"/>
              <a:t>idea </a:t>
            </a:r>
            <a:r>
              <a:rPr lang="en-US" sz="2400" dirty="0" smtClean="0"/>
              <a:t>of eliminating non-value added (waste) activities.</a:t>
            </a:r>
          </a:p>
          <a:p>
            <a:r>
              <a:rPr lang="en-US" sz="2400" dirty="0" smtClean="0"/>
              <a:t>Agile manufacturing is </a:t>
            </a:r>
            <a:r>
              <a:rPr lang="en-US" sz="2400" dirty="0"/>
              <a:t>the ability of an organization to respond quickly to market </a:t>
            </a:r>
            <a:r>
              <a:rPr lang="en-US" sz="2400" dirty="0" smtClean="0"/>
              <a:t>changes.</a:t>
            </a:r>
          </a:p>
          <a:p>
            <a:r>
              <a:rPr lang="en-US" sz="2400" dirty="0" smtClean="0"/>
              <a:t>BPR </a:t>
            </a:r>
            <a:r>
              <a:rPr lang="en-US" sz="2400" dirty="0"/>
              <a:t>is the radical redesign of a firm’s existing workflows and resources to reduce operational costs and better meet the needs of </a:t>
            </a:r>
            <a:r>
              <a:rPr lang="en-US" sz="2400" dirty="0" smtClean="0"/>
              <a:t>customers.</a:t>
            </a:r>
            <a:endParaRPr lang="en-US" sz="2400"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30</a:t>
            </a:fld>
            <a:endParaRPr lang="en-US"/>
          </a:p>
        </p:txBody>
      </p:sp>
      <p:sp>
        <p:nvSpPr>
          <p:cNvPr id="6" name="Footer Placeholder 3"/>
          <p:cNvSpPr>
            <a:spLocks noGrp="1"/>
          </p:cNvSpPr>
          <p:nvPr>
            <p:ph type="ftr" sz="quarter" idx="11"/>
          </p:nvPr>
        </p:nvSpPr>
        <p:spPr>
          <a:xfrm>
            <a:off x="990600" y="6356350"/>
            <a:ext cx="7010400" cy="365125"/>
          </a:xfrm>
        </p:spPr>
        <p:txBody>
          <a:bodyPr/>
          <a:lstStyle/>
          <a:p>
            <a:r>
              <a:rPr lang="en-US" smtClean="0"/>
              <a:t>Venkataraman &amp; Pinto, Operations Management, 1e. SAGE, 2018.</a:t>
            </a:r>
            <a:endParaRPr lang="en-US" dirty="0"/>
          </a:p>
        </p:txBody>
      </p:sp>
    </p:spTree>
    <p:extLst>
      <p:ext uri="{BB962C8B-B14F-4D97-AF65-F5344CB8AC3E}">
        <p14:creationId xmlns:p14="http://schemas.microsoft.com/office/powerpoint/2010/main" val="46984712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Corporate Social Responsibility</a:t>
            </a:r>
          </a:p>
        </p:txBody>
      </p:sp>
      <p:sp>
        <p:nvSpPr>
          <p:cNvPr id="3" name="Content Placeholder 2"/>
          <p:cNvSpPr>
            <a:spLocks noGrp="1"/>
          </p:cNvSpPr>
          <p:nvPr>
            <p:ph idx="1"/>
          </p:nvPr>
        </p:nvSpPr>
        <p:spPr/>
        <p:txBody>
          <a:bodyPr>
            <a:noAutofit/>
          </a:bodyPr>
          <a:lstStyle/>
          <a:p>
            <a:r>
              <a:rPr lang="en-US" sz="2400" dirty="0" smtClean="0"/>
              <a:t>Corporate Social Responsibility </a:t>
            </a:r>
            <a:r>
              <a:rPr lang="en-US" sz="2400" dirty="0"/>
              <a:t>(</a:t>
            </a:r>
            <a:r>
              <a:rPr lang="en-US" sz="2400" dirty="0" smtClean="0"/>
              <a:t>CSR) is </a:t>
            </a:r>
            <a:r>
              <a:rPr lang="en-US" sz="2400" dirty="0"/>
              <a:t>the process of incorporating the interests of the public into a company’s core business. </a:t>
            </a:r>
            <a:endParaRPr lang="en-US" sz="2400" dirty="0" smtClean="0"/>
          </a:p>
          <a:p>
            <a:r>
              <a:rPr lang="en-US" sz="2400" dirty="0" smtClean="0"/>
              <a:t>One </a:t>
            </a:r>
            <a:r>
              <a:rPr lang="en-US" sz="2400" dirty="0"/>
              <a:t>of the principles of CSR is that companies should make decisions with an eye toward </a:t>
            </a:r>
            <a:r>
              <a:rPr lang="en-US" sz="2400" smtClean="0"/>
              <a:t>what is good </a:t>
            </a:r>
            <a:r>
              <a:rPr lang="en-US" sz="2400" dirty="0"/>
              <a:t>for the triple bottom </a:t>
            </a:r>
            <a:r>
              <a:rPr lang="en-US" sz="2400" dirty="0" smtClean="0"/>
              <a:t>line.</a:t>
            </a:r>
          </a:p>
          <a:p>
            <a:r>
              <a:rPr lang="en-US" sz="2400" dirty="0" smtClean="0"/>
              <a:t>Triple bottom line consists </a:t>
            </a:r>
            <a:r>
              <a:rPr lang="en-US" sz="2400" dirty="0"/>
              <a:t>of people, the planet (environmental impact), and profits. </a:t>
            </a:r>
            <a:endParaRPr lang="en-US" sz="2400" dirty="0" smtClean="0"/>
          </a:p>
        </p:txBody>
      </p:sp>
      <p:sp>
        <p:nvSpPr>
          <p:cNvPr id="5" name="Slide Number Placeholder 4"/>
          <p:cNvSpPr>
            <a:spLocks noGrp="1"/>
          </p:cNvSpPr>
          <p:nvPr>
            <p:ph type="sldNum" sz="quarter" idx="12"/>
          </p:nvPr>
        </p:nvSpPr>
        <p:spPr/>
        <p:txBody>
          <a:bodyPr/>
          <a:lstStyle/>
          <a:p>
            <a:fld id="{B6F15528-21DE-4FAA-801E-634DDDAF4B2B}" type="slidenum">
              <a:rPr lang="en-US" smtClean="0"/>
              <a:pPr/>
              <a:t>31</a:t>
            </a:fld>
            <a:endParaRPr lang="en-US"/>
          </a:p>
        </p:txBody>
      </p:sp>
      <p:sp>
        <p:nvSpPr>
          <p:cNvPr id="7" name="Footer Placeholder 3"/>
          <p:cNvSpPr>
            <a:spLocks noGrp="1"/>
          </p:cNvSpPr>
          <p:nvPr>
            <p:ph type="ftr" sz="quarter" idx="11"/>
          </p:nvPr>
        </p:nvSpPr>
        <p:spPr>
          <a:xfrm>
            <a:off x="990600" y="6356350"/>
            <a:ext cx="7010400" cy="365125"/>
          </a:xfrm>
        </p:spPr>
        <p:txBody>
          <a:bodyPr/>
          <a:lstStyle/>
          <a:p>
            <a:r>
              <a:rPr lang="en-US" smtClean="0"/>
              <a:t>Venkataraman &amp; Pinto, Operations Management, 1e. SAGE, 2018.</a:t>
            </a:r>
            <a:endParaRPr lang="en-US" dirty="0"/>
          </a:p>
        </p:txBody>
      </p:sp>
    </p:spTree>
    <p:extLst>
      <p:ext uri="{BB962C8B-B14F-4D97-AF65-F5344CB8AC3E}">
        <p14:creationId xmlns:p14="http://schemas.microsoft.com/office/powerpoint/2010/main" val="189386658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28600"/>
            <a:ext cx="7696200" cy="838200"/>
          </a:xfrm>
        </p:spPr>
        <p:txBody>
          <a:bodyPr>
            <a:noAutofit/>
          </a:bodyPr>
          <a:lstStyle/>
          <a:p>
            <a:r>
              <a:rPr lang="en-US" sz="1800" dirty="0" smtClean="0"/>
              <a:t>Road Map: How This Text is Organized</a:t>
            </a:r>
            <a:endParaRPr lang="en-US" sz="1800" dirty="0"/>
          </a:p>
        </p:txBody>
      </p:sp>
      <p:sp>
        <p:nvSpPr>
          <p:cNvPr id="4" name="Footer Placeholder 3"/>
          <p:cNvSpPr>
            <a:spLocks noGrp="1"/>
          </p:cNvSpPr>
          <p:nvPr>
            <p:ph type="ftr" sz="quarter" idx="11"/>
          </p:nvPr>
        </p:nvSpPr>
        <p:spPr>
          <a:xfrm>
            <a:off x="609600" y="6555556"/>
            <a:ext cx="7010400" cy="365125"/>
          </a:xfrm>
        </p:spPr>
        <p:txBody>
          <a:bodyPr/>
          <a:lstStyle/>
          <a:p>
            <a:r>
              <a:rPr lang="en-US" dirty="0" err="1" smtClean="0"/>
              <a:t>Venkataraman</a:t>
            </a:r>
            <a:r>
              <a:rPr lang="en-US" dirty="0" smtClean="0"/>
              <a:t> &amp; Pinto, Operations Management, 1e. SAGE, 2018.</a:t>
            </a:r>
            <a:endParaRPr lang="en-US" dirty="0"/>
          </a:p>
        </p:txBody>
      </p:sp>
      <p:sp>
        <p:nvSpPr>
          <p:cNvPr id="5" name="Slide Number Placeholder 4"/>
          <p:cNvSpPr>
            <a:spLocks noGrp="1"/>
          </p:cNvSpPr>
          <p:nvPr>
            <p:ph type="sldNum" sz="quarter" idx="12"/>
          </p:nvPr>
        </p:nvSpPr>
        <p:spPr>
          <a:xfrm>
            <a:off x="8672623" y="6492875"/>
            <a:ext cx="457200" cy="365125"/>
          </a:xfrm>
        </p:spPr>
        <p:txBody>
          <a:bodyPr/>
          <a:lstStyle/>
          <a:p>
            <a:fld id="{B6F15528-21DE-4FAA-801E-634DDDAF4B2B}" type="slidenum">
              <a:rPr lang="en-US" smtClean="0"/>
              <a:pPr/>
              <a:t>32</a:t>
            </a:fld>
            <a:endParaRPr lang="en-US" dirty="0"/>
          </a:p>
        </p:txBody>
      </p:sp>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381000"/>
            <a:ext cx="6629400" cy="61503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288500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sz="2400" dirty="0" smtClean="0"/>
              <a:t>Operations Profile – Intel Uses Quality Control to Achieve World Domination</a:t>
            </a:r>
            <a:endParaRPr lang="en-US" sz="2400" dirty="0"/>
          </a:p>
        </p:txBody>
      </p:sp>
      <p:sp>
        <p:nvSpPr>
          <p:cNvPr id="7" name="Content Placeholder 6"/>
          <p:cNvSpPr>
            <a:spLocks noGrp="1"/>
          </p:cNvSpPr>
          <p:nvPr>
            <p:ph idx="1"/>
          </p:nvPr>
        </p:nvSpPr>
        <p:spPr/>
        <p:txBody>
          <a:bodyPr>
            <a:normAutofit/>
          </a:bodyPr>
          <a:lstStyle/>
          <a:p>
            <a:r>
              <a:rPr lang="en-US" sz="2400" dirty="0"/>
              <a:t>Intel, Inc. is the world’s largest manufacturer of microprocessor chips. </a:t>
            </a:r>
          </a:p>
          <a:p>
            <a:r>
              <a:rPr lang="en-US" sz="2400" dirty="0"/>
              <a:t>The development and manufacture of computer chips is a fantastic and complex global voyage.</a:t>
            </a:r>
          </a:p>
          <a:p>
            <a:r>
              <a:rPr lang="en-US" sz="2400" dirty="0"/>
              <a:t>Quality control practices ensure that Intel’s chips are very nearly identical and of the highest possible quality.</a:t>
            </a:r>
          </a:p>
          <a:p>
            <a:r>
              <a:rPr lang="en-US" sz="2400" dirty="0"/>
              <a:t>What sets Intel apart from other manufacturers is its devotion to this process, even copying what may seem to be random elements in its manufacturing </a:t>
            </a:r>
            <a:r>
              <a:rPr lang="en-US" sz="2400" dirty="0" smtClean="0"/>
              <a:t>centers</a:t>
            </a:r>
            <a:r>
              <a:rPr lang="en-US" sz="2400" dirty="0"/>
              <a:t>.</a:t>
            </a:r>
          </a:p>
        </p:txBody>
      </p:sp>
      <p:sp>
        <p:nvSpPr>
          <p:cNvPr id="5" name="Slide Number Placeholder 4"/>
          <p:cNvSpPr>
            <a:spLocks noGrp="1"/>
          </p:cNvSpPr>
          <p:nvPr>
            <p:ph type="sldNum" sz="quarter" idx="12"/>
          </p:nvPr>
        </p:nvSpPr>
        <p:spPr/>
        <p:txBody>
          <a:bodyPr/>
          <a:lstStyle/>
          <a:p>
            <a:fld id="{B6F15528-21DE-4FAA-801E-634DDDAF4B2B}" type="slidenum">
              <a:rPr lang="en-US" smtClean="0"/>
              <a:pPr/>
              <a:t>4</a:t>
            </a:fld>
            <a:endParaRPr lang="en-US"/>
          </a:p>
        </p:txBody>
      </p:sp>
      <p:sp>
        <p:nvSpPr>
          <p:cNvPr id="8" name="Footer Placeholder 3"/>
          <p:cNvSpPr>
            <a:spLocks noGrp="1"/>
          </p:cNvSpPr>
          <p:nvPr>
            <p:ph type="ftr" sz="quarter" idx="11"/>
          </p:nvPr>
        </p:nvSpPr>
        <p:spPr>
          <a:xfrm>
            <a:off x="990600" y="6356350"/>
            <a:ext cx="7010400" cy="365125"/>
          </a:xfrm>
        </p:spPr>
        <p:txBody>
          <a:bodyPr/>
          <a:lstStyle/>
          <a:p>
            <a:r>
              <a:rPr lang="en-US" smtClean="0"/>
              <a:t>Venkataraman &amp; Pinto, Operations Management, 1e. SAGE, 2018.</a:t>
            </a:r>
            <a:endParaRPr lang="en-US" dirty="0"/>
          </a:p>
        </p:txBody>
      </p:sp>
    </p:spTree>
    <p:extLst>
      <p:ext uri="{BB962C8B-B14F-4D97-AF65-F5344CB8AC3E}">
        <p14:creationId xmlns:p14="http://schemas.microsoft.com/office/powerpoint/2010/main" val="39150999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sz="2400" dirty="0" smtClean="0"/>
              <a:t>1.1 The Effect of Globalization on Supply Chains and Operations Management</a:t>
            </a:r>
            <a:endParaRPr lang="en-US" sz="2400" dirty="0"/>
          </a:p>
        </p:txBody>
      </p:sp>
      <p:sp>
        <p:nvSpPr>
          <p:cNvPr id="7" name="Content Placeholder 6"/>
          <p:cNvSpPr>
            <a:spLocks noGrp="1"/>
          </p:cNvSpPr>
          <p:nvPr>
            <p:ph idx="1"/>
          </p:nvPr>
        </p:nvSpPr>
        <p:spPr/>
        <p:txBody>
          <a:bodyPr>
            <a:noAutofit/>
          </a:bodyPr>
          <a:lstStyle/>
          <a:p>
            <a:r>
              <a:rPr lang="en-US" sz="2400" dirty="0"/>
              <a:t>Currently, </a:t>
            </a:r>
            <a:r>
              <a:rPr lang="en-US" sz="2400" dirty="0" smtClean="0"/>
              <a:t>about two thirds of the businesses </a:t>
            </a:r>
            <a:r>
              <a:rPr lang="en-US" sz="2400" dirty="0"/>
              <a:t>operate in global markets.</a:t>
            </a:r>
          </a:p>
          <a:p>
            <a:r>
              <a:rPr lang="en-US" sz="2400" dirty="0" smtClean="0"/>
              <a:t>Globalization enables companies and customers to sell and buy </a:t>
            </a:r>
            <a:r>
              <a:rPr lang="en-US" sz="2400" dirty="0"/>
              <a:t>products and services internationally</a:t>
            </a:r>
            <a:r>
              <a:rPr lang="en-US" sz="2400" dirty="0" smtClean="0"/>
              <a:t>.</a:t>
            </a:r>
          </a:p>
          <a:p>
            <a:r>
              <a:rPr lang="en-US" sz="2400" dirty="0" smtClean="0"/>
              <a:t>Advancements </a:t>
            </a:r>
            <a:r>
              <a:rPr lang="en-US" sz="2400" dirty="0"/>
              <a:t>in </a:t>
            </a:r>
            <a:r>
              <a:rPr lang="en-US" sz="2400" dirty="0" smtClean="0"/>
              <a:t>IT </a:t>
            </a:r>
            <a:r>
              <a:rPr lang="en-US" sz="2400" dirty="0"/>
              <a:t>and the elimination of trade barriers </a:t>
            </a:r>
            <a:r>
              <a:rPr lang="en-US" sz="2400" dirty="0" smtClean="0"/>
              <a:t>are </a:t>
            </a:r>
            <a:r>
              <a:rPr lang="en-US" sz="2400" dirty="0"/>
              <a:t>the </a:t>
            </a:r>
            <a:r>
              <a:rPr lang="en-US" sz="2400" dirty="0" smtClean="0"/>
              <a:t>main </a:t>
            </a:r>
            <a:r>
              <a:rPr lang="en-US" sz="2400" dirty="0"/>
              <a:t>reasons for this </a:t>
            </a:r>
            <a:r>
              <a:rPr lang="en-US" sz="2400" dirty="0" smtClean="0"/>
              <a:t>phenomenon.</a:t>
            </a:r>
          </a:p>
          <a:p>
            <a:r>
              <a:rPr lang="en-US" sz="2400" dirty="0" smtClean="0"/>
              <a:t>Globalization </a:t>
            </a:r>
            <a:r>
              <a:rPr lang="en-US" sz="2400" dirty="0"/>
              <a:t>means that a business can sell in a foreign country, manufacture products in a foreign land, buy materials from an overseas supplier, operate as franchises, or partner with a foreign company. </a:t>
            </a:r>
          </a:p>
        </p:txBody>
      </p:sp>
      <p:sp>
        <p:nvSpPr>
          <p:cNvPr id="5" name="Slide Number Placeholder 4"/>
          <p:cNvSpPr>
            <a:spLocks noGrp="1"/>
          </p:cNvSpPr>
          <p:nvPr>
            <p:ph type="sldNum" sz="quarter" idx="12"/>
          </p:nvPr>
        </p:nvSpPr>
        <p:spPr/>
        <p:txBody>
          <a:bodyPr/>
          <a:lstStyle/>
          <a:p>
            <a:fld id="{B6F15528-21DE-4FAA-801E-634DDDAF4B2B}" type="slidenum">
              <a:rPr lang="en-US" smtClean="0"/>
              <a:pPr/>
              <a:t>5</a:t>
            </a:fld>
            <a:endParaRPr lang="en-US"/>
          </a:p>
        </p:txBody>
      </p:sp>
      <p:sp>
        <p:nvSpPr>
          <p:cNvPr id="8" name="Footer Placeholder 3"/>
          <p:cNvSpPr>
            <a:spLocks noGrp="1"/>
          </p:cNvSpPr>
          <p:nvPr>
            <p:ph type="ftr" sz="quarter" idx="11"/>
          </p:nvPr>
        </p:nvSpPr>
        <p:spPr>
          <a:xfrm>
            <a:off x="990600" y="6356350"/>
            <a:ext cx="7010400" cy="365125"/>
          </a:xfrm>
        </p:spPr>
        <p:txBody>
          <a:bodyPr/>
          <a:lstStyle/>
          <a:p>
            <a:r>
              <a:rPr lang="en-US" smtClean="0"/>
              <a:t>Venkataraman &amp; Pinto, Operations Management, 1e. SAGE, 2018.</a:t>
            </a:r>
            <a:endParaRPr lang="en-US" dirty="0"/>
          </a:p>
        </p:txBody>
      </p:sp>
    </p:spTree>
    <p:extLst>
      <p:ext uri="{BB962C8B-B14F-4D97-AF65-F5344CB8AC3E}">
        <p14:creationId xmlns:p14="http://schemas.microsoft.com/office/powerpoint/2010/main" val="40859068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sz="2400" dirty="0" smtClean="0"/>
              <a:t>Offshoring</a:t>
            </a:r>
            <a:endParaRPr lang="en-US" sz="2400" dirty="0"/>
          </a:p>
        </p:txBody>
      </p:sp>
      <p:sp>
        <p:nvSpPr>
          <p:cNvPr id="7" name="Content Placeholder 6"/>
          <p:cNvSpPr>
            <a:spLocks noGrp="1"/>
          </p:cNvSpPr>
          <p:nvPr>
            <p:ph idx="1"/>
          </p:nvPr>
        </p:nvSpPr>
        <p:spPr/>
        <p:txBody>
          <a:bodyPr>
            <a:noAutofit/>
          </a:bodyPr>
          <a:lstStyle/>
          <a:p>
            <a:r>
              <a:rPr lang="en-US" sz="2400" dirty="0" smtClean="0"/>
              <a:t>Offshoring </a:t>
            </a:r>
            <a:r>
              <a:rPr lang="en-US" sz="2400" dirty="0"/>
              <a:t>refers to sourcing from overseas or getting work done in a foreign country. </a:t>
            </a:r>
            <a:endParaRPr lang="en-US" sz="2400" dirty="0" smtClean="0"/>
          </a:p>
          <a:p>
            <a:r>
              <a:rPr lang="en-US" sz="2400" dirty="0" smtClean="0"/>
              <a:t>China has now become the preeminent source of low-cost offshore manufacturing.</a:t>
            </a:r>
          </a:p>
          <a:p>
            <a:r>
              <a:rPr lang="en-US" sz="2400" dirty="0" smtClean="0"/>
              <a:t>The </a:t>
            </a:r>
            <a:r>
              <a:rPr lang="en-US" sz="2400" dirty="0"/>
              <a:t>benefits of offshoring include being able to tap a larger pool of skilled people, get work done faster, and lower a company’s labor costs. </a:t>
            </a:r>
            <a:endParaRPr lang="en-US" sz="2400" dirty="0" smtClean="0"/>
          </a:p>
          <a:p>
            <a:r>
              <a:rPr lang="en-US" sz="2400" dirty="0" smtClean="0"/>
              <a:t>Risks </a:t>
            </a:r>
            <a:r>
              <a:rPr lang="en-US" sz="2400" dirty="0"/>
              <a:t>of offshoring include transfer of jobs to other countries, geopolitical risk, language differences, and poor communication</a:t>
            </a:r>
            <a:r>
              <a:rPr lang="en-US" sz="2400" dirty="0" smtClean="0"/>
              <a:t>.</a:t>
            </a:r>
            <a:endParaRPr lang="en-US" sz="2400"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6</a:t>
            </a:fld>
            <a:endParaRPr lang="en-US"/>
          </a:p>
        </p:txBody>
      </p:sp>
      <p:sp>
        <p:nvSpPr>
          <p:cNvPr id="8" name="Footer Placeholder 3"/>
          <p:cNvSpPr>
            <a:spLocks noGrp="1"/>
          </p:cNvSpPr>
          <p:nvPr>
            <p:ph type="ftr" sz="quarter" idx="11"/>
          </p:nvPr>
        </p:nvSpPr>
        <p:spPr>
          <a:xfrm>
            <a:off x="990600" y="6356350"/>
            <a:ext cx="7010400" cy="365125"/>
          </a:xfrm>
        </p:spPr>
        <p:txBody>
          <a:bodyPr/>
          <a:lstStyle/>
          <a:p>
            <a:r>
              <a:rPr lang="en-US" smtClean="0"/>
              <a:t>Venkataraman &amp; Pinto, Operations Management, 1e. SAGE, 2018.</a:t>
            </a:r>
            <a:endParaRPr lang="en-US" dirty="0"/>
          </a:p>
        </p:txBody>
      </p:sp>
    </p:spTree>
    <p:extLst>
      <p:ext uri="{BB962C8B-B14F-4D97-AF65-F5344CB8AC3E}">
        <p14:creationId xmlns:p14="http://schemas.microsoft.com/office/powerpoint/2010/main" val="42899180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066800" y="-228600"/>
            <a:ext cx="7696200" cy="1143000"/>
          </a:xfrm>
        </p:spPr>
        <p:txBody>
          <a:bodyPr>
            <a:noAutofit/>
          </a:bodyPr>
          <a:lstStyle/>
          <a:p>
            <a:r>
              <a:rPr lang="en-US" sz="2400" dirty="0" smtClean="0"/>
              <a:t>Offshoring</a:t>
            </a:r>
            <a:endParaRPr lang="en-US" sz="2400" dirty="0"/>
          </a:p>
        </p:txBody>
      </p:sp>
      <p:sp>
        <p:nvSpPr>
          <p:cNvPr id="5" name="Slide Number Placeholder 4"/>
          <p:cNvSpPr>
            <a:spLocks noGrp="1"/>
          </p:cNvSpPr>
          <p:nvPr>
            <p:ph type="sldNum" sz="quarter" idx="12"/>
          </p:nvPr>
        </p:nvSpPr>
        <p:spPr>
          <a:xfrm>
            <a:off x="8775560" y="6585673"/>
            <a:ext cx="430658" cy="297771"/>
          </a:xfrm>
        </p:spPr>
        <p:txBody>
          <a:bodyPr/>
          <a:lstStyle/>
          <a:p>
            <a:fld id="{B6F15528-21DE-4FAA-801E-634DDDAF4B2B}" type="slidenum">
              <a:rPr lang="en-US" smtClean="0"/>
              <a:pPr/>
              <a:t>7</a:t>
            </a:fld>
            <a:endParaRPr lang="en-US" dirty="0"/>
          </a:p>
        </p:txBody>
      </p:sp>
      <p:sp>
        <p:nvSpPr>
          <p:cNvPr id="8" name="Footer Placeholder 3"/>
          <p:cNvSpPr>
            <a:spLocks noGrp="1"/>
          </p:cNvSpPr>
          <p:nvPr>
            <p:ph type="ftr" sz="quarter" idx="11"/>
          </p:nvPr>
        </p:nvSpPr>
        <p:spPr>
          <a:xfrm>
            <a:off x="609600" y="6572602"/>
            <a:ext cx="7010400" cy="365125"/>
          </a:xfrm>
        </p:spPr>
        <p:txBody>
          <a:bodyPr/>
          <a:lstStyle/>
          <a:p>
            <a:r>
              <a:rPr lang="en-US" dirty="0" err="1" smtClean="0"/>
              <a:t>Venkataraman</a:t>
            </a:r>
            <a:r>
              <a:rPr lang="en-US" dirty="0" smtClean="0"/>
              <a:t> &amp; Pinto, Operations Management, 1e. SAGE, 2018.</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532895"/>
            <a:ext cx="8001000" cy="586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2884082" y="6157104"/>
            <a:ext cx="4648200" cy="415498"/>
          </a:xfrm>
          <a:prstGeom prst="rect">
            <a:avLst/>
          </a:prstGeom>
        </p:spPr>
        <p:txBody>
          <a:bodyPr wrap="square">
            <a:spAutoFit/>
          </a:bodyPr>
          <a:lstStyle/>
          <a:p>
            <a:r>
              <a:rPr lang="en-GB" sz="1050" dirty="0"/>
              <a:t>SOURCE: Adapted from the U.S. Bureau of </a:t>
            </a:r>
            <a:r>
              <a:rPr lang="en-GB" sz="1050" dirty="0" err="1"/>
              <a:t>Labor</a:t>
            </a:r>
            <a:r>
              <a:rPr lang="en-GB" sz="1050" dirty="0"/>
              <a:t> Statistics, International Comparisons of Hourly Compensation in Manufacturing, August 9, 2013.</a:t>
            </a:r>
          </a:p>
        </p:txBody>
      </p:sp>
    </p:spTree>
    <p:extLst>
      <p:ext uri="{BB962C8B-B14F-4D97-AF65-F5344CB8AC3E}">
        <p14:creationId xmlns:p14="http://schemas.microsoft.com/office/powerpoint/2010/main" val="36988563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sz="2400" dirty="0"/>
              <a:t>Outsourcing </a:t>
            </a:r>
          </a:p>
        </p:txBody>
      </p:sp>
      <p:sp>
        <p:nvSpPr>
          <p:cNvPr id="7" name="Content Placeholder 6"/>
          <p:cNvSpPr>
            <a:spLocks noGrp="1"/>
          </p:cNvSpPr>
          <p:nvPr>
            <p:ph idx="1"/>
          </p:nvPr>
        </p:nvSpPr>
        <p:spPr/>
        <p:txBody>
          <a:bodyPr>
            <a:noAutofit/>
          </a:bodyPr>
          <a:lstStyle/>
          <a:p>
            <a:r>
              <a:rPr lang="en-US" sz="2400" dirty="0"/>
              <a:t>Outsourcing refers to contracting with a third party or an external company to manufacture a good or deliver a service</a:t>
            </a:r>
            <a:r>
              <a:rPr lang="en-US" sz="2400" dirty="0" smtClean="0"/>
              <a:t>.</a:t>
            </a:r>
          </a:p>
          <a:p>
            <a:r>
              <a:rPr lang="en-US" sz="2400" dirty="0" smtClean="0"/>
              <a:t>The </a:t>
            </a:r>
            <a:r>
              <a:rPr lang="en-US" sz="2400" dirty="0"/>
              <a:t>external company may or may not be a foreign company. </a:t>
            </a:r>
            <a:endParaRPr lang="en-US" sz="2400" dirty="0" smtClean="0"/>
          </a:p>
          <a:p>
            <a:r>
              <a:rPr lang="en-US" sz="2400" dirty="0" smtClean="0"/>
              <a:t>India </a:t>
            </a:r>
            <a:r>
              <a:rPr lang="en-US" sz="2400" dirty="0"/>
              <a:t>has now become the hotspot for </a:t>
            </a:r>
            <a:r>
              <a:rPr lang="en-US" sz="2400" dirty="0" smtClean="0"/>
              <a:t>outsourcing.</a:t>
            </a:r>
          </a:p>
          <a:p>
            <a:r>
              <a:rPr lang="en-US" sz="2400" dirty="0" smtClean="0"/>
              <a:t>Because of the continuing offshoring and outsourcing, manufacturing in United States has declined from nearly 30% of the gross domestic product (GDP) after World War II to just 10% by 2008.</a:t>
            </a:r>
            <a:endParaRPr lang="en-US" sz="2400"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8</a:t>
            </a:fld>
            <a:endParaRPr lang="en-US"/>
          </a:p>
        </p:txBody>
      </p:sp>
      <p:sp>
        <p:nvSpPr>
          <p:cNvPr id="8" name="Footer Placeholder 3"/>
          <p:cNvSpPr>
            <a:spLocks noGrp="1"/>
          </p:cNvSpPr>
          <p:nvPr>
            <p:ph type="ftr" sz="quarter" idx="11"/>
          </p:nvPr>
        </p:nvSpPr>
        <p:spPr>
          <a:xfrm>
            <a:off x="990600" y="6356350"/>
            <a:ext cx="7010400" cy="365125"/>
          </a:xfrm>
        </p:spPr>
        <p:txBody>
          <a:bodyPr/>
          <a:lstStyle/>
          <a:p>
            <a:r>
              <a:rPr lang="en-US" smtClean="0"/>
              <a:t>Venkataraman &amp; Pinto, Operations Management, 1e. SAGE, 2018.</a:t>
            </a:r>
            <a:endParaRPr lang="en-US" dirty="0"/>
          </a:p>
        </p:txBody>
      </p:sp>
    </p:spTree>
    <p:extLst>
      <p:ext uri="{BB962C8B-B14F-4D97-AF65-F5344CB8AC3E}">
        <p14:creationId xmlns:p14="http://schemas.microsoft.com/office/powerpoint/2010/main" val="42769124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Consider This 1.1: Is American Manufacturing Dead?</a:t>
            </a:r>
          </a:p>
        </p:txBody>
      </p:sp>
      <p:sp>
        <p:nvSpPr>
          <p:cNvPr id="3" name="Content Placeholder 2"/>
          <p:cNvSpPr>
            <a:spLocks noGrp="1"/>
          </p:cNvSpPr>
          <p:nvPr>
            <p:ph idx="1"/>
          </p:nvPr>
        </p:nvSpPr>
        <p:spPr/>
        <p:txBody>
          <a:bodyPr>
            <a:noAutofit/>
          </a:bodyPr>
          <a:lstStyle/>
          <a:p>
            <a:r>
              <a:rPr lang="en-US" sz="2400" dirty="0" smtClean="0"/>
              <a:t>A study* found </a:t>
            </a:r>
            <a:r>
              <a:rPr lang="en-US" sz="2400" dirty="0"/>
              <a:t>that American manufacturers have a better chance of </a:t>
            </a:r>
            <a:r>
              <a:rPr lang="en-US" sz="2400" dirty="0" smtClean="0"/>
              <a:t>surviving </a:t>
            </a:r>
            <a:r>
              <a:rPr lang="en-US" sz="2400" dirty="0"/>
              <a:t>the onslaught of offshoring and outsourcing </a:t>
            </a:r>
            <a:r>
              <a:rPr lang="en-US" sz="2400" dirty="0" smtClean="0"/>
              <a:t>if </a:t>
            </a:r>
            <a:r>
              <a:rPr lang="en-US" sz="2400" dirty="0"/>
              <a:t>they adhere to the following principles:</a:t>
            </a:r>
          </a:p>
          <a:p>
            <a:pPr lvl="1"/>
            <a:r>
              <a:rPr lang="en-US" sz="2400" dirty="0"/>
              <a:t>Build technologies that cannot be </a:t>
            </a:r>
            <a:r>
              <a:rPr lang="en-US" sz="2400" dirty="0" smtClean="0"/>
              <a:t>duplicated.</a:t>
            </a:r>
          </a:p>
          <a:p>
            <a:pPr lvl="1"/>
            <a:r>
              <a:rPr lang="en-US" sz="2400" dirty="0" smtClean="0"/>
              <a:t>Bundle </a:t>
            </a:r>
            <a:r>
              <a:rPr lang="en-US" sz="2400" dirty="0"/>
              <a:t>value-added services along with manufactured products</a:t>
            </a:r>
            <a:r>
              <a:rPr lang="en-US" sz="2400" dirty="0" smtClean="0"/>
              <a:t>.</a:t>
            </a:r>
            <a:endParaRPr lang="en-US" sz="2400" dirty="0"/>
          </a:p>
          <a:p>
            <a:pPr lvl="1"/>
            <a:r>
              <a:rPr lang="en-US" sz="2400" dirty="0"/>
              <a:t>Manufacture high-quality, high-price goods in-house, and outsource low-profit and labor-intensive work</a:t>
            </a:r>
            <a:r>
              <a:rPr lang="en-US" sz="2400" dirty="0" smtClean="0"/>
              <a:t>.</a:t>
            </a:r>
          </a:p>
          <a:p>
            <a:pPr marL="0" indent="0">
              <a:buNone/>
            </a:pPr>
            <a:endParaRPr lang="en-US" sz="1100" i="1" dirty="0" smtClean="0"/>
          </a:p>
          <a:p>
            <a:pPr marL="0" indent="0">
              <a:buNone/>
            </a:pPr>
            <a:r>
              <a:rPr lang="en-US" sz="1100" i="1" dirty="0" smtClean="0"/>
              <a:t>*Jacoby</a:t>
            </a:r>
            <a:r>
              <a:rPr lang="en-US" sz="1100" i="1" dirty="0"/>
              <a:t>, D., (2008), “Can western manufacturers beat the competition?” APICS Magazine, May/June, pp. 40-44.</a:t>
            </a:r>
          </a:p>
          <a:p>
            <a:pPr lvl="1"/>
            <a:endParaRPr lang="en-US" sz="2400"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9</a:t>
            </a:fld>
            <a:endParaRPr lang="en-US"/>
          </a:p>
        </p:txBody>
      </p:sp>
      <p:sp>
        <p:nvSpPr>
          <p:cNvPr id="6" name="Footer Placeholder 3"/>
          <p:cNvSpPr>
            <a:spLocks noGrp="1"/>
          </p:cNvSpPr>
          <p:nvPr>
            <p:ph type="ftr" sz="quarter" idx="11"/>
          </p:nvPr>
        </p:nvSpPr>
        <p:spPr>
          <a:xfrm>
            <a:off x="990600" y="6356350"/>
            <a:ext cx="7010400" cy="365125"/>
          </a:xfrm>
        </p:spPr>
        <p:txBody>
          <a:bodyPr/>
          <a:lstStyle/>
          <a:p>
            <a:r>
              <a:rPr lang="en-US" smtClean="0"/>
              <a:t>Venkataraman &amp; Pinto, Operations Management, 1e. SAGE, 2018.</a:t>
            </a:r>
            <a:endParaRPr lang="en-US" dirty="0"/>
          </a:p>
        </p:txBody>
      </p:sp>
    </p:spTree>
    <p:extLst>
      <p:ext uri="{BB962C8B-B14F-4D97-AF65-F5344CB8AC3E}">
        <p14:creationId xmlns:p14="http://schemas.microsoft.com/office/powerpoint/2010/main" val="107512013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238</TotalTime>
  <Words>2514</Words>
  <Application>Microsoft Office PowerPoint</Application>
  <PresentationFormat>On-screen Show (4:3)</PresentationFormat>
  <Paragraphs>215</Paragraphs>
  <Slides>32</Slides>
  <Notes>16</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PowerPoint Presentation</vt:lpstr>
      <vt:lpstr>Chapter 1: Introduction to Managing Global Operations and Supply Chains </vt:lpstr>
      <vt:lpstr>Learning Objectives</vt:lpstr>
      <vt:lpstr>Operations Profile – Intel Uses Quality Control to Achieve World Domination</vt:lpstr>
      <vt:lpstr>1.1 The Effect of Globalization on Supply Chains and Operations Management</vt:lpstr>
      <vt:lpstr>Offshoring</vt:lpstr>
      <vt:lpstr>Offshoring</vt:lpstr>
      <vt:lpstr>Outsourcing </vt:lpstr>
      <vt:lpstr>Consider This 1.1: Is American Manufacturing Dead?</vt:lpstr>
      <vt:lpstr>Globalization, Supply Chains, and Operations Management</vt:lpstr>
      <vt:lpstr>Consider This 1.2: Why You Should Consider a Career in Operations and Supply Chain Management</vt:lpstr>
      <vt:lpstr>1.2 What Does Operations Management Entail?</vt:lpstr>
      <vt:lpstr>Goods and Services</vt:lpstr>
      <vt:lpstr>Goods and Services Continuum</vt:lpstr>
      <vt:lpstr>Consider This 1.3: Service Operations and India</vt:lpstr>
      <vt:lpstr>Operations as a Transformation System</vt:lpstr>
      <vt:lpstr>Operations as a Transformation System</vt:lpstr>
      <vt:lpstr>Typical Functions’ Interface With Operations</vt:lpstr>
      <vt:lpstr>Operations Management Internal Interfaces</vt:lpstr>
      <vt:lpstr>Operations Management External Interfaces</vt:lpstr>
      <vt:lpstr>1.3 What Does Supply Chain Management Entail?</vt:lpstr>
      <vt:lpstr>Operations Profile: Zara – Bringing Speed to Fashion Through Supply Chain Management</vt:lpstr>
      <vt:lpstr>Standard Global Supply Chain Model</vt:lpstr>
      <vt:lpstr>Supply Chain Structures and Partners</vt:lpstr>
      <vt:lpstr>The 2014 Release of the Apple IPhone 6</vt:lpstr>
      <vt:lpstr>Decisions in Operations and Supply Chain Management</vt:lpstr>
      <vt:lpstr> Expanded Supply Chain Model With Operations Interfaces</vt:lpstr>
      <vt:lpstr>Standard Service Supply Chain Model</vt:lpstr>
      <vt:lpstr>1.5 The Evolution of Operations and Supply Chain Management</vt:lpstr>
      <vt:lpstr>Evolution of OM and SCM Between 1970–1990s</vt:lpstr>
      <vt:lpstr>Corporate Social Responsibility</vt:lpstr>
      <vt:lpstr>Road Map: How This Text is Organized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Ancheta, Katie</dc:creator>
  <cp:lastModifiedBy>Wright, Jennie</cp:lastModifiedBy>
  <cp:revision>51</cp:revision>
  <dcterms:created xsi:type="dcterms:W3CDTF">2006-08-16T00:00:00Z</dcterms:created>
  <dcterms:modified xsi:type="dcterms:W3CDTF">2017-01-03T12:53:40Z</dcterms:modified>
</cp:coreProperties>
</file>