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2" r:id="rId1"/>
  </p:sldMasterIdLst>
  <p:notesMasterIdLst>
    <p:notesMasterId r:id="rId23"/>
  </p:notesMasterIdLst>
  <p:sldIdLst>
    <p:sldId id="258" r:id="rId2"/>
    <p:sldId id="297" r:id="rId3"/>
    <p:sldId id="284" r:id="rId4"/>
    <p:sldId id="298" r:id="rId5"/>
    <p:sldId id="285" r:id="rId6"/>
    <p:sldId id="282" r:id="rId7"/>
    <p:sldId id="286" r:id="rId8"/>
    <p:sldId id="287" r:id="rId9"/>
    <p:sldId id="288" r:id="rId10"/>
    <p:sldId id="289" r:id="rId11"/>
    <p:sldId id="280" r:id="rId12"/>
    <p:sldId id="290" r:id="rId13"/>
    <p:sldId id="296" r:id="rId14"/>
    <p:sldId id="291" r:id="rId15"/>
    <p:sldId id="292" r:id="rId16"/>
    <p:sldId id="293" r:id="rId17"/>
    <p:sldId id="283" r:id="rId18"/>
    <p:sldId id="294" r:id="rId19"/>
    <p:sldId id="281" r:id="rId20"/>
    <p:sldId id="295" r:id="rId21"/>
    <p:sldId id="299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-2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A6D7A4-48A4-45EC-9866-427806EC66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007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5F51CB7-3F34-4D40-8CCA-9D65BF66AB5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8179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4045611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6531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295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438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9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31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87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57646" y="5132249"/>
            <a:ext cx="2302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15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9878" y="5105400"/>
            <a:ext cx="60841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990033"/>
                </a:solidFill>
              </a:rPr>
              <a:t>Transforming Texas: Energy, Environment, </a:t>
            </a:r>
            <a:r>
              <a:rPr lang="en-US" altLang="en-US" sz="3200" b="1" dirty="0" smtClean="0">
                <a:solidFill>
                  <a:srgbClr val="990033"/>
                </a:solidFill>
              </a:rPr>
              <a:t>Transportation</a:t>
            </a:r>
            <a:r>
              <a:rPr lang="en-US" altLang="en-US" sz="3200" b="1" dirty="0">
                <a:solidFill>
                  <a:srgbClr val="990033"/>
                </a:solidFill>
              </a:rPr>
              <a:t>, and Immigration Policies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924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Hazardous waste</a:t>
            </a:r>
          </a:p>
          <a:p>
            <a:pPr lvl="1" eaLnBrk="1" hangingPunct="1"/>
            <a:r>
              <a:rPr lang="en-US" altLang="en-US" sz="2200" dirty="0" smtClean="0"/>
              <a:t>The Andrews County waste site</a:t>
            </a:r>
          </a:p>
          <a:p>
            <a:pPr lvl="2" eaLnBrk="1" hangingPunct="1"/>
            <a:r>
              <a:rPr lang="en-US" altLang="en-US" sz="2200" dirty="0" smtClean="0"/>
              <a:t>Opened in spring of 2012</a:t>
            </a:r>
          </a:p>
          <a:p>
            <a:pPr lvl="2" eaLnBrk="1" hangingPunct="1"/>
            <a:r>
              <a:rPr lang="en-US" altLang="en-US" sz="2200" dirty="0" smtClean="0"/>
              <a:t>Texas’s radioactive waste was shipped to Utah</a:t>
            </a:r>
          </a:p>
          <a:p>
            <a:pPr lvl="2" eaLnBrk="1" hangingPunct="1"/>
            <a:r>
              <a:rPr lang="en-US" altLang="en-US" sz="2200" dirty="0" smtClean="0"/>
              <a:t>The only site in the United States to accept certain types of waste</a:t>
            </a:r>
          </a:p>
          <a:p>
            <a:pPr lvl="2" eaLnBrk="1" hangingPunct="1"/>
            <a:r>
              <a:rPr lang="en-US" altLang="en-US" sz="2200" dirty="0" smtClean="0"/>
              <a:t>Accepts waste from thirty-eight states</a:t>
            </a:r>
          </a:p>
          <a:p>
            <a:pPr lvl="2" eaLnBrk="1" hangingPunct="1"/>
            <a:r>
              <a:rPr lang="en-US" altLang="en-US" sz="2200" dirty="0" smtClean="0"/>
              <a:t>Sits atop the Ogallala Aquifer</a:t>
            </a:r>
          </a:p>
          <a:p>
            <a:pPr lvl="3" eaLnBrk="1" hangingPunct="1"/>
            <a:r>
              <a:rPr lang="en-US" altLang="en-US" sz="2200" dirty="0" smtClean="0"/>
              <a:t>Contamination concerns</a:t>
            </a:r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543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Railroads</a:t>
            </a:r>
          </a:p>
          <a:p>
            <a:pPr lvl="1" eaLnBrk="1" hangingPunct="1"/>
            <a:r>
              <a:rPr lang="en-US" altLang="en-US" sz="2200" dirty="0" smtClean="0"/>
              <a:t>Farmers relied exclusively on railroads to move produce</a:t>
            </a:r>
          </a:p>
          <a:p>
            <a:pPr lvl="1" eaLnBrk="1" hangingPunct="1"/>
            <a:r>
              <a:rPr lang="en-US" altLang="en-US" sz="2200" dirty="0" smtClean="0"/>
              <a:t>The state contributed land to the railroad industry to spur development</a:t>
            </a:r>
          </a:p>
          <a:p>
            <a:pPr lvl="1" eaLnBrk="1" hangingPunct="1"/>
            <a:r>
              <a:rPr lang="en-US" altLang="en-US" sz="2200" dirty="0" smtClean="0"/>
              <a:t>Railroad development in the late 1800s had a large effect on which cities in Texas thrived</a:t>
            </a:r>
          </a:p>
          <a:p>
            <a:pPr lvl="1" eaLnBrk="1" hangingPunct="1"/>
            <a:r>
              <a:rPr lang="en-US" altLang="en-US" sz="2200" dirty="0" smtClean="0"/>
              <a:t>Railroad Commission created to regulate the expanding railroad industry</a:t>
            </a:r>
          </a:p>
          <a:p>
            <a:pPr lvl="1" eaLnBrk="1" hangingPunct="1"/>
            <a:r>
              <a:rPr lang="en-US" altLang="en-US" sz="2200" dirty="0" smtClean="0"/>
              <a:t>High speed rail?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885525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Transportation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239000" cy="4724400"/>
          </a:xfrm>
        </p:spPr>
        <p:txBody>
          <a:bodyPr/>
          <a:lstStyle/>
          <a:p>
            <a:pPr marL="0" indent="0" eaLnBrk="1" hangingPunct="1"/>
            <a:r>
              <a:rPr lang="en-US" altLang="en-US" sz="2200" dirty="0" smtClean="0"/>
              <a:t> Roads</a:t>
            </a:r>
          </a:p>
          <a:p>
            <a:pPr lvl="1" eaLnBrk="1" hangingPunct="1"/>
            <a:r>
              <a:rPr lang="en-US" altLang="en-US" sz="2200" dirty="0" smtClean="0"/>
              <a:t>Texas roads were poor until the Texas Highway Department began working with the national government to obtain financing</a:t>
            </a:r>
          </a:p>
          <a:p>
            <a:pPr lvl="1" eaLnBrk="1" hangingPunct="1"/>
            <a:r>
              <a:rPr lang="en-US" altLang="en-US" sz="2200" dirty="0" smtClean="0"/>
              <a:t>Construction boomed until gasoline tax revenues slowed in the 1970s</a:t>
            </a:r>
          </a:p>
          <a:p>
            <a:pPr lvl="1" eaLnBrk="1" hangingPunct="1"/>
            <a:r>
              <a:rPr lang="en-US" altLang="en-US" sz="2200" dirty="0" smtClean="0"/>
              <a:t>Construction not keeping up with growth</a:t>
            </a:r>
          </a:p>
          <a:p>
            <a:pPr marL="0" indent="0" eaLnBrk="1" hangingPunct="1">
              <a:buFontTx/>
              <a:buNone/>
            </a:pPr>
            <a:endParaRPr lang="en-US" altLang="en-US" sz="2200" dirty="0" smtClean="0"/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885525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Transportation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15200" cy="4724400"/>
          </a:xfrm>
        </p:spPr>
        <p:txBody>
          <a:bodyPr/>
          <a:lstStyle/>
          <a:p>
            <a:pPr marL="0" indent="0" eaLnBrk="1" hangingPunct="1"/>
            <a:r>
              <a:rPr lang="en-US" altLang="en-US" sz="2200" dirty="0" smtClean="0"/>
              <a:t> Roads</a:t>
            </a:r>
          </a:p>
          <a:p>
            <a:pPr lvl="1" eaLnBrk="1" hangingPunct="1"/>
            <a:r>
              <a:rPr lang="en-US" altLang="en-US" sz="2200" dirty="0" smtClean="0"/>
              <a:t>The state now relies more on other taxes and fees to build and maintain roadways</a:t>
            </a:r>
          </a:p>
          <a:p>
            <a:pPr lvl="1" eaLnBrk="1" hangingPunct="1"/>
            <a:r>
              <a:rPr lang="en-US" altLang="en-US" sz="2200" dirty="0" smtClean="0"/>
              <a:t>The Good Roads Amendment</a:t>
            </a:r>
          </a:p>
          <a:p>
            <a:pPr lvl="2" eaLnBrk="1" hangingPunct="1"/>
            <a:r>
              <a:rPr lang="en-US" altLang="en-US" sz="2200" dirty="0" smtClean="0"/>
              <a:t>75% of road fees must be spent on road construction and maintenance</a:t>
            </a:r>
          </a:p>
          <a:p>
            <a:pPr lvl="2" eaLnBrk="1" hangingPunct="1"/>
            <a:r>
              <a:rPr lang="en-US" altLang="en-US" sz="2200" dirty="0" smtClean="0"/>
              <a:t>25% spent on education</a:t>
            </a:r>
          </a:p>
          <a:p>
            <a:pPr lvl="1" eaLnBrk="1" hangingPunct="1"/>
            <a:r>
              <a:rPr lang="en-US" altLang="en-US" sz="2200" dirty="0" smtClean="0"/>
              <a:t>Abandoned “pay as you go” for roads in 2001</a:t>
            </a:r>
          </a:p>
          <a:p>
            <a:pPr lvl="2" eaLnBrk="1" hangingPunct="1"/>
            <a:r>
              <a:rPr lang="en-US" altLang="en-US" sz="2200" dirty="0" smtClean="0"/>
              <a:t>Bond financing</a:t>
            </a:r>
          </a:p>
          <a:p>
            <a:pPr lvl="2" eaLnBrk="1" hangingPunct="1"/>
            <a:r>
              <a:rPr lang="en-US" altLang="en-US" sz="2200" dirty="0" smtClean="0"/>
              <a:t>Significant debt</a:t>
            </a:r>
          </a:p>
          <a:p>
            <a:pPr marL="0" indent="0" eaLnBrk="1" hangingPunct="1">
              <a:buFontTx/>
              <a:buNone/>
            </a:pPr>
            <a:endParaRPr lang="en-US" altLang="en-US" sz="2200" dirty="0" smtClean="0"/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886325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Transportation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6962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Roads</a:t>
            </a:r>
          </a:p>
          <a:p>
            <a:pPr lvl="1" eaLnBrk="1" hangingPunct="1"/>
            <a:r>
              <a:rPr lang="en-US" altLang="en-US" sz="2200" dirty="0" smtClean="0"/>
              <a:t>Texas Department of Transportation (</a:t>
            </a:r>
            <a:r>
              <a:rPr lang="en-US" altLang="en-US" sz="2200" dirty="0" err="1" smtClean="0"/>
              <a:t>TxDOT</a:t>
            </a:r>
            <a:r>
              <a:rPr lang="en-US" altLang="en-US" sz="2200" dirty="0" smtClean="0"/>
              <a:t>)</a:t>
            </a:r>
          </a:p>
          <a:p>
            <a:pPr lvl="2" eaLnBrk="1" hangingPunct="1"/>
            <a:r>
              <a:rPr lang="en-US" altLang="en-US" sz="2200" dirty="0" smtClean="0"/>
              <a:t>Commissioners appointed by the governor to oversee road construction and maintenance</a:t>
            </a:r>
          </a:p>
          <a:p>
            <a:pPr lvl="2" eaLnBrk="1" hangingPunct="1"/>
            <a:r>
              <a:rPr lang="en-US" altLang="en-US" sz="2200" dirty="0" smtClean="0"/>
              <a:t>Sunset review sharply criticized </a:t>
            </a:r>
            <a:r>
              <a:rPr lang="en-US" altLang="en-US" sz="2200" dirty="0" err="1" smtClean="0"/>
              <a:t>TxDOT</a:t>
            </a:r>
            <a:r>
              <a:rPr lang="en-US" altLang="en-US" sz="2200" dirty="0" smtClean="0"/>
              <a:t> management</a:t>
            </a:r>
          </a:p>
          <a:p>
            <a:pPr lvl="3" eaLnBrk="1" hangingPunct="1"/>
            <a:r>
              <a:rPr lang="en-US" altLang="en-US" sz="2200" dirty="0" smtClean="0"/>
              <a:t>Trans-Texas Corridor</a:t>
            </a:r>
          </a:p>
          <a:p>
            <a:pPr lvl="3" eaLnBrk="1" hangingPunct="1"/>
            <a:r>
              <a:rPr lang="en-US" altLang="en-US" sz="2200" dirty="0" smtClean="0"/>
              <a:t>Financial errors</a:t>
            </a:r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886325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Transportation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11531"/>
            <a:ext cx="7543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Public-private partnerships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Private </a:t>
            </a:r>
            <a:r>
              <a:rPr lang="en-US" altLang="en-US" sz="2200" dirty="0"/>
              <a:t>contractors build roads for the state and collect </a:t>
            </a:r>
            <a:r>
              <a:rPr lang="en-US" altLang="en-US" sz="2200" dirty="0" smtClean="0"/>
              <a:t>tolls for reimbursement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Allows legislators to increase fees citizens pay while claiming not to have raised taxes</a:t>
            </a:r>
            <a:endParaRPr lang="en-US" altLang="en-US" sz="2200" dirty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Roads the state would not be able to afford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Growing public opposition to proliferation of toll roads</a:t>
            </a:r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885525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Transportation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29640" y="1905000"/>
            <a:ext cx="745236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/>
              <a:t> </a:t>
            </a:r>
            <a:r>
              <a:rPr lang="en-US" altLang="en-US" sz="2200" dirty="0" smtClean="0"/>
              <a:t>Mass </a:t>
            </a:r>
            <a:r>
              <a:rPr lang="en-US" altLang="en-US" sz="2200" dirty="0"/>
              <a:t>transit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Texas lags behind other states in mass transit systems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Some cities in Texas have taken advantage of federal funds much more than others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Dallas’s DART has the most miles in the nation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Houston and Austin have developed passenger rail systems as well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The </a:t>
            </a:r>
            <a:r>
              <a:rPr lang="en-US" altLang="en-US" sz="2200" dirty="0" err="1" smtClean="0"/>
              <a:t>TxDOT</a:t>
            </a:r>
            <a:r>
              <a:rPr lang="en-US" altLang="en-US" sz="2200" dirty="0" smtClean="0"/>
              <a:t> has been charged with developing a statewide plan</a:t>
            </a:r>
          </a:p>
          <a:p>
            <a:pPr lvl="2" eaLnBrk="1" hangingPunct="1">
              <a:lnSpc>
                <a:spcPct val="90000"/>
              </a:lnSpc>
            </a:pPr>
            <a:endParaRPr lang="en-US" altLang="en-US" sz="2200" dirty="0" smtClean="0"/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885525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Transportation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620000" cy="4639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Texas </a:t>
            </a:r>
            <a:r>
              <a:rPr lang="en-US" altLang="en-US" sz="2200" dirty="0"/>
              <a:t>has historically been welcoming to immigrants, legal and illegal</a:t>
            </a:r>
          </a:p>
          <a:p>
            <a:pPr eaLnBrk="1" hangingPunct="1"/>
            <a:r>
              <a:rPr lang="en-US" altLang="en-US" sz="2200" dirty="0" smtClean="0"/>
              <a:t>Economic </a:t>
            </a:r>
            <a:r>
              <a:rPr lang="en-US" altLang="en-US" sz="2200" dirty="0"/>
              <a:t>downturn has caused reduced tolerance for undocumented immigrants</a:t>
            </a:r>
          </a:p>
          <a:p>
            <a:pPr eaLnBrk="1" hangingPunct="1"/>
            <a:r>
              <a:rPr lang="en-US" altLang="en-US" sz="2200" dirty="0" smtClean="0"/>
              <a:t>Costs </a:t>
            </a:r>
            <a:r>
              <a:rPr lang="en-US" altLang="en-US" sz="2200" dirty="0"/>
              <a:t>and benefits of immigration</a:t>
            </a:r>
          </a:p>
          <a:p>
            <a:pPr lvl="1" eaLnBrk="1" hangingPunct="1"/>
            <a:r>
              <a:rPr lang="en-US" altLang="en-US" sz="2200" dirty="0" smtClean="0"/>
              <a:t>Immigrants pay more in sales taxes and fees than they cost the state</a:t>
            </a:r>
          </a:p>
          <a:p>
            <a:pPr lvl="1" eaLnBrk="1" hangingPunct="1"/>
            <a:r>
              <a:rPr lang="en-US" altLang="en-US" sz="2200" dirty="0" smtClean="0"/>
              <a:t>The comptroller estimated that absence of illegal immigrants would cost the state’</a:t>
            </a:r>
            <a:r>
              <a:rPr lang="en-US" altLang="ja-JP" sz="2200" dirty="0" smtClean="0"/>
              <a:t>s economy $17.7 billion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Immigration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467600" cy="4724400"/>
          </a:xfrm>
        </p:spPr>
        <p:txBody>
          <a:bodyPr/>
          <a:lstStyle/>
          <a:p>
            <a:pPr marL="0" indent="0" eaLnBrk="1" hangingPunct="1"/>
            <a:r>
              <a:rPr lang="en-US" altLang="en-US" sz="2200" smtClean="0"/>
              <a:t> Costs </a:t>
            </a:r>
            <a:r>
              <a:rPr lang="en-US" altLang="en-US" sz="2200" dirty="0" smtClean="0"/>
              <a:t>and benefits of immigration</a:t>
            </a:r>
          </a:p>
          <a:p>
            <a:pPr lvl="1" eaLnBrk="1" hangingPunct="1"/>
            <a:r>
              <a:rPr lang="en-US" altLang="en-US" sz="2200" dirty="0" smtClean="0"/>
              <a:t>Local governments pay more in providing services while receiving a small fraction of the taxes generated </a:t>
            </a:r>
          </a:p>
          <a:p>
            <a:pPr lvl="2" eaLnBrk="1" hangingPunct="1"/>
            <a:r>
              <a:rPr lang="en-US" altLang="en-US" sz="2200" dirty="0" smtClean="0"/>
              <a:t>Indigent health care</a:t>
            </a:r>
          </a:p>
          <a:p>
            <a:pPr lvl="2" eaLnBrk="1" hangingPunct="1"/>
            <a:r>
              <a:rPr lang="en-US" altLang="en-US" sz="2200" dirty="0" smtClean="0"/>
              <a:t>Additional law enforcement</a:t>
            </a:r>
          </a:p>
          <a:p>
            <a:pPr lvl="2" eaLnBrk="1" hangingPunct="1"/>
            <a:r>
              <a:rPr lang="en-US" altLang="en-US" sz="2200" dirty="0" smtClean="0"/>
              <a:t>Education</a:t>
            </a:r>
          </a:p>
        </p:txBody>
      </p:sp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Immigration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4676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Costs and benefits of immigration</a:t>
            </a:r>
          </a:p>
          <a:p>
            <a:pPr lvl="1" eaLnBrk="1" hangingPunct="1"/>
            <a:r>
              <a:rPr lang="en-US" altLang="en-US" sz="2200" dirty="0" smtClean="0"/>
              <a:t>Texas cities and school districts bear a disproportionate burden</a:t>
            </a:r>
          </a:p>
          <a:p>
            <a:pPr lvl="1" eaLnBrk="1" hangingPunct="1"/>
            <a:r>
              <a:rPr lang="en-US" altLang="en-US" sz="2200" i="1" dirty="0" err="1" smtClean="0"/>
              <a:t>Plyler</a:t>
            </a:r>
            <a:r>
              <a:rPr lang="en-US" altLang="en-US" sz="2200" i="1" dirty="0" smtClean="0"/>
              <a:t> v. Doe </a:t>
            </a:r>
            <a:r>
              <a:rPr lang="en-US" altLang="en-US" sz="2200" dirty="0" smtClean="0"/>
              <a:t>(1982)</a:t>
            </a:r>
          </a:p>
          <a:p>
            <a:pPr lvl="2" eaLnBrk="1" hangingPunct="1"/>
            <a:r>
              <a:rPr lang="en-US" altLang="en-US" sz="2200" dirty="0" smtClean="0"/>
              <a:t>States must provide equal protection of the laws to any person within their jurisdiction</a:t>
            </a:r>
          </a:p>
          <a:p>
            <a:pPr lvl="2" eaLnBrk="1" hangingPunct="1"/>
            <a:r>
              <a:rPr lang="en-US" altLang="en-US" sz="2200" dirty="0" smtClean="0"/>
              <a:t>May not charge undocumented immigrants tuition to attend public schools</a:t>
            </a:r>
          </a:p>
          <a:p>
            <a:pPr lvl="2" eaLnBrk="1" hangingPunct="1"/>
            <a:endParaRPr lang="en-US" altLang="en-US" sz="2200" dirty="0" smtClean="0"/>
          </a:p>
          <a:p>
            <a:pPr lvl="2" eaLnBrk="1" hangingPunct="1"/>
            <a:endParaRPr lang="en-US" altLang="en-US" sz="2200" dirty="0" smtClean="0"/>
          </a:p>
          <a:p>
            <a:pPr lvl="2" eaLnBrk="1" hangingPunct="1"/>
            <a:endParaRPr lang="en-US" altLang="en-US" sz="2200" dirty="0" smtClean="0"/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Immigration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467600" cy="4038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Oil’s influence in Texas</a:t>
            </a:r>
          </a:p>
          <a:p>
            <a:pPr lvl="1" eaLnBrk="1" hangingPunct="1"/>
            <a:r>
              <a:rPr lang="en-US" altLang="en-US" sz="2200" dirty="0" smtClean="0"/>
              <a:t>Mineral rights are attached to the land</a:t>
            </a:r>
          </a:p>
          <a:p>
            <a:pPr lvl="2" eaLnBrk="1" hangingPunct="1"/>
            <a:r>
              <a:rPr lang="en-US" altLang="en-US" sz="2200" dirty="0" smtClean="0"/>
              <a:t>Granted since the 1866 Constitution</a:t>
            </a:r>
          </a:p>
          <a:p>
            <a:pPr lvl="1" eaLnBrk="1" hangingPunct="1"/>
            <a:r>
              <a:rPr lang="en-US" altLang="en-US" sz="2200" dirty="0" err="1" smtClean="0"/>
              <a:t>Spindletop</a:t>
            </a:r>
            <a:r>
              <a:rPr lang="en-US" altLang="en-US" sz="2200" dirty="0" smtClean="0"/>
              <a:t> encouraged a huge influx of prospectors</a:t>
            </a:r>
          </a:p>
          <a:p>
            <a:pPr lvl="2" eaLnBrk="1" hangingPunct="1"/>
            <a:r>
              <a:rPr lang="en-US" altLang="en-US" sz="2200" dirty="0" smtClean="0"/>
              <a:t>The state treasury got rich as companies and individuals did</a:t>
            </a:r>
          </a:p>
          <a:p>
            <a:pPr lvl="2" eaLnBrk="1" hangingPunct="1"/>
            <a:r>
              <a:rPr lang="en-US" altLang="en-US" sz="2200" dirty="0" smtClean="0"/>
              <a:t>First oil production tax adopted in 1905</a:t>
            </a:r>
          </a:p>
          <a:p>
            <a:pPr lvl="2" eaLnBrk="1" hangingPunct="1"/>
            <a:r>
              <a:rPr lang="en-US" altLang="en-US" sz="2200" dirty="0" smtClean="0"/>
              <a:t>Taxes on oil production have been an important part of government revenue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Oil and Gas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85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3914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Costs and benefits of immigration</a:t>
            </a:r>
          </a:p>
          <a:p>
            <a:pPr lvl="1" eaLnBrk="1" hangingPunct="1"/>
            <a:r>
              <a:rPr lang="en-US" altLang="en-US" sz="2200" dirty="0" smtClean="0"/>
              <a:t>The Texas Dream Act (2001)</a:t>
            </a:r>
          </a:p>
          <a:p>
            <a:pPr lvl="2" eaLnBrk="1" hangingPunct="1"/>
            <a:r>
              <a:rPr lang="en-US" altLang="en-US" sz="2200" dirty="0" smtClean="0"/>
              <a:t>An illegal immigrants can qualify for in-state tuition at Texas state universities if he or she</a:t>
            </a:r>
          </a:p>
          <a:p>
            <a:pPr lvl="3" eaLnBrk="1" hangingPunct="1"/>
            <a:r>
              <a:rPr lang="en-US" altLang="en-US" sz="2200" dirty="0" smtClean="0"/>
              <a:t>Has lived in Texas for 3 years</a:t>
            </a:r>
          </a:p>
          <a:p>
            <a:pPr lvl="3" eaLnBrk="1" hangingPunct="1"/>
            <a:r>
              <a:rPr lang="en-US" altLang="en-US" sz="2200" dirty="0" smtClean="0"/>
              <a:t>Graduates from a Texas high school</a:t>
            </a:r>
          </a:p>
          <a:p>
            <a:pPr lvl="3" eaLnBrk="1" hangingPunct="1"/>
            <a:r>
              <a:rPr lang="en-US" altLang="en-US" sz="2200" dirty="0" smtClean="0"/>
              <a:t>Is in the process of seeking legal residence</a:t>
            </a:r>
          </a:p>
          <a:p>
            <a:pPr lvl="2" eaLnBrk="1" hangingPunct="1"/>
            <a:r>
              <a:rPr lang="en-US" altLang="en-US" sz="2200" dirty="0" smtClean="0"/>
              <a:t>A little over 1% of students in Texas public colleges and universities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Immigration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543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Costs and benefits of immigration</a:t>
            </a:r>
          </a:p>
          <a:p>
            <a:pPr lvl="1" eaLnBrk="1" hangingPunct="1"/>
            <a:r>
              <a:rPr lang="en-US" altLang="en-US" sz="2200" dirty="0" smtClean="0"/>
              <a:t>2014 large influx of children crossing the border fleeing violence in Central America</a:t>
            </a:r>
          </a:p>
          <a:p>
            <a:pPr lvl="1" eaLnBrk="1" hangingPunct="1"/>
            <a:r>
              <a:rPr lang="en-US" altLang="en-US" sz="2200" dirty="0" smtClean="0"/>
              <a:t>Surge of Texas DPS and National Guard to stop the flow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 smtClean="0"/>
              <a:t>Children of undocumented workers not issued birth certificates</a:t>
            </a:r>
          </a:p>
          <a:p>
            <a:pPr lvl="2" eaLnBrk="1" hangingPunct="1"/>
            <a:r>
              <a:rPr lang="en-US" altLang="en-US" sz="2200" dirty="0" smtClean="0"/>
              <a:t>Fourteenth amendment grants citizenship to anyone born on U.S. soil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Immigration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9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200" dirty="0" smtClean="0"/>
              <a:t>Oil’s influence in Texas</a:t>
            </a:r>
          </a:p>
          <a:p>
            <a:pPr lvl="1" eaLnBrk="1" hangingPunct="1"/>
            <a:r>
              <a:rPr lang="en-US" altLang="en-US" sz="2200" dirty="0" smtClean="0"/>
              <a:t>Oil receipts filled the Permanent University Fund (PUF), dedicated to the University of Texas and Texas A&amp;M systems</a:t>
            </a:r>
          </a:p>
          <a:p>
            <a:pPr lvl="1" eaLnBrk="1" hangingPunct="1"/>
            <a:r>
              <a:rPr lang="en-US" altLang="en-US" sz="2200" dirty="0" smtClean="0"/>
              <a:t>Helped move Texas from an agrarian state to a largely urban one</a:t>
            </a:r>
          </a:p>
          <a:p>
            <a:pPr lvl="1" eaLnBrk="1" hangingPunct="1"/>
            <a:r>
              <a:rPr lang="en-US" altLang="en-US" sz="2200" dirty="0" smtClean="0"/>
              <a:t>Created a boom and bust cycle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Oil and Gas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200" dirty="0" smtClean="0"/>
              <a:t>Oil’s influence in Texas</a:t>
            </a:r>
          </a:p>
          <a:p>
            <a:pPr lvl="1" eaLnBrk="1" hangingPunct="1"/>
            <a:r>
              <a:rPr lang="en-US" altLang="en-US" sz="2200" dirty="0" smtClean="0"/>
              <a:t>Oil lessened the effects of the Great Depression on Texas</a:t>
            </a:r>
          </a:p>
          <a:p>
            <a:pPr lvl="1" eaLnBrk="1" hangingPunct="1"/>
            <a:r>
              <a:rPr lang="en-US" altLang="en-US" sz="2200" dirty="0" smtClean="0"/>
              <a:t>The oil crisis of the 1970s and the 1980s recession</a:t>
            </a:r>
          </a:p>
          <a:p>
            <a:pPr lvl="2" eaLnBrk="1" hangingPunct="1"/>
            <a:r>
              <a:rPr lang="en-US" altLang="en-US" sz="2200" dirty="0" smtClean="0"/>
              <a:t>Oil prices plunged, as did the role of oil in the Texas economy</a:t>
            </a:r>
          </a:p>
          <a:p>
            <a:pPr eaLnBrk="1" hangingPunct="1"/>
            <a:r>
              <a:rPr lang="en-US" altLang="en-US" sz="2200" dirty="0" smtClean="0"/>
              <a:t>Eminent domain</a:t>
            </a:r>
          </a:p>
          <a:p>
            <a:pPr lvl="1" eaLnBrk="1" hangingPunct="1"/>
            <a:r>
              <a:rPr lang="en-US" altLang="en-US" sz="2200" dirty="0" smtClean="0"/>
              <a:t>Government power to take private property</a:t>
            </a:r>
          </a:p>
          <a:p>
            <a:pPr lvl="2" eaLnBrk="1" hangingPunct="1"/>
            <a:r>
              <a:rPr lang="en-US" altLang="en-US" sz="2200" dirty="0" smtClean="0"/>
              <a:t>Keystone XL pipeline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Oil and Gas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528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543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natural gas boom and hydraulic fracturing (“fracking”)</a:t>
            </a:r>
          </a:p>
          <a:p>
            <a:pPr lvl="1" eaLnBrk="1" hangingPunct="1"/>
            <a:r>
              <a:rPr lang="en-US" altLang="en-US" sz="2200" dirty="0" smtClean="0"/>
              <a:t>Fracking allows pursuit of natural gas</a:t>
            </a:r>
          </a:p>
          <a:p>
            <a:pPr lvl="2" eaLnBrk="1" hangingPunct="1"/>
            <a:r>
              <a:rPr lang="en-US" altLang="en-US" sz="2200" dirty="0" smtClean="0"/>
              <a:t>Chemically treated water and sand release natural gas deposits</a:t>
            </a:r>
          </a:p>
          <a:p>
            <a:pPr lvl="2" eaLnBrk="1" hangingPunct="1"/>
            <a:r>
              <a:rPr lang="en-US" altLang="en-US" sz="2200" dirty="0" smtClean="0"/>
              <a:t>Concerns about the negative effect on air and water quality</a:t>
            </a:r>
          </a:p>
          <a:p>
            <a:pPr lvl="2" eaLnBrk="1" hangingPunct="1"/>
            <a:r>
              <a:rPr lang="en-US" altLang="en-US" sz="2200" dirty="0" smtClean="0"/>
              <a:t>Federal and state regulations have lagged</a:t>
            </a:r>
          </a:p>
          <a:p>
            <a:pPr lvl="2" eaLnBrk="1" hangingPunct="1"/>
            <a:r>
              <a:rPr lang="en-US" altLang="en-US" sz="2200" dirty="0" smtClean="0"/>
              <a:t>Earthquakes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Oil and Gas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152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Regulation</a:t>
            </a:r>
          </a:p>
          <a:p>
            <a:pPr lvl="1" eaLnBrk="1" hangingPunct="1"/>
            <a:r>
              <a:rPr lang="en-US" altLang="en-US" sz="2200" dirty="0" smtClean="0"/>
              <a:t>Government rulemaking and enforcement to protect the public from private action</a:t>
            </a:r>
          </a:p>
          <a:p>
            <a:pPr eaLnBrk="1" hangingPunct="1"/>
            <a:r>
              <a:rPr lang="en-US" altLang="en-US" sz="2200" dirty="0" smtClean="0"/>
              <a:t>Negative externalities</a:t>
            </a:r>
          </a:p>
          <a:p>
            <a:pPr lvl="1" eaLnBrk="1" hangingPunct="1"/>
            <a:r>
              <a:rPr lang="en-US" altLang="en-US" sz="2200" dirty="0" smtClean="0"/>
              <a:t>Costs imposed on someone who do not participate in a transaction</a:t>
            </a:r>
          </a:p>
          <a:p>
            <a:pPr lvl="1" eaLnBrk="1" hangingPunct="1"/>
            <a:r>
              <a:rPr lang="en-US" altLang="en-US" sz="2200" dirty="0" smtClean="0"/>
              <a:t>The primary focus of environmental regulation</a:t>
            </a:r>
          </a:p>
          <a:p>
            <a:pPr lvl="1" eaLnBrk="1" hangingPunct="1"/>
            <a:r>
              <a:rPr lang="en-US" altLang="en-US" sz="2200" dirty="0" smtClean="0"/>
              <a:t>Oil interests oppose government regulation</a:t>
            </a:r>
          </a:p>
          <a:p>
            <a:pPr lvl="1" eaLnBrk="1" hangingPunct="1"/>
            <a:r>
              <a:rPr lang="en-US" altLang="en-US" sz="2200" dirty="0" smtClean="0"/>
              <a:t>Texas wants to be friendly to business to generate jobs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914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Texas Commission on Environmental Quality (TCEQ)</a:t>
            </a:r>
          </a:p>
          <a:p>
            <a:pPr lvl="1" eaLnBrk="1" hangingPunct="1"/>
            <a:r>
              <a:rPr lang="en-US" altLang="en-US" sz="2200" dirty="0" smtClean="0"/>
              <a:t>Administers environmental policy</a:t>
            </a:r>
          </a:p>
          <a:p>
            <a:pPr lvl="1" eaLnBrk="1" hangingPunct="1"/>
            <a:r>
              <a:rPr lang="en-US" altLang="en-US" sz="2200" dirty="0" smtClean="0"/>
              <a:t>Primarily concerned with air and water quality</a:t>
            </a:r>
          </a:p>
          <a:p>
            <a:pPr lvl="1" eaLnBrk="1" hangingPunct="1"/>
            <a:r>
              <a:rPr lang="en-US" altLang="en-US" sz="2200" dirty="0" smtClean="0"/>
              <a:t>Texas is one of the largest polluters in the country</a:t>
            </a:r>
          </a:p>
          <a:p>
            <a:pPr lvl="1" eaLnBrk="1" hangingPunct="1"/>
            <a:r>
              <a:rPr lang="en-US" altLang="en-US" sz="2200" dirty="0" smtClean="0"/>
              <a:t>Texas has repeatedly sued the EPA attempting to prevent government regulation of greenhouse gases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29640" y="1828800"/>
            <a:ext cx="783336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Droughts and floods</a:t>
            </a:r>
          </a:p>
          <a:p>
            <a:pPr lvl="1" eaLnBrk="1" hangingPunct="1"/>
            <a:r>
              <a:rPr lang="en-US" altLang="en-US" sz="2200" dirty="0" smtClean="0"/>
              <a:t>Recent droughts call into question the availability of water</a:t>
            </a:r>
          </a:p>
          <a:p>
            <a:pPr lvl="1" eaLnBrk="1" hangingPunct="1"/>
            <a:r>
              <a:rPr lang="en-US" altLang="en-US" sz="2200" dirty="0" smtClean="0"/>
              <a:t>Ogallala Aquifer depleted by drought</a:t>
            </a:r>
          </a:p>
          <a:p>
            <a:pPr lvl="1" eaLnBrk="1" hangingPunct="1"/>
            <a:r>
              <a:rPr lang="en-US" altLang="en-US" sz="2200" dirty="0" smtClean="0"/>
              <a:t>“Toilet to tap” use of recycled water</a:t>
            </a:r>
          </a:p>
          <a:p>
            <a:pPr lvl="1" eaLnBrk="1" hangingPunct="1"/>
            <a:r>
              <a:rPr lang="en-US" altLang="en-US" sz="2200" dirty="0" smtClean="0"/>
              <a:t>Extensive water pumping produces subsidence</a:t>
            </a:r>
          </a:p>
          <a:p>
            <a:pPr lvl="1" eaLnBrk="1" hangingPunct="1"/>
            <a:r>
              <a:rPr lang="en-US" altLang="en-US" sz="2200" dirty="0" smtClean="0"/>
              <a:t>No new water regulation passed by legislature</a:t>
            </a:r>
          </a:p>
          <a:p>
            <a:pPr lvl="1" eaLnBrk="1" hangingPunct="1"/>
            <a:r>
              <a:rPr lang="en-US" altLang="en-US" sz="2200" dirty="0" smtClean="0"/>
              <a:t>Rule of capture</a:t>
            </a:r>
          </a:p>
          <a:p>
            <a:pPr lvl="2" eaLnBrk="1" hangingPunct="1"/>
            <a:r>
              <a:rPr lang="en-US" altLang="en-US" sz="2200" dirty="0" smtClean="0"/>
              <a:t>Texas property owners own the water beneath their land</a:t>
            </a:r>
          </a:p>
          <a:p>
            <a:pPr lvl="2" eaLnBrk="1" hangingPunct="1"/>
            <a:r>
              <a:rPr lang="en-US" altLang="en-US" sz="2200" dirty="0" smtClean="0"/>
              <a:t>Decisions of individuals to exercise their rights can have negative effects on others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924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Alternative energy</a:t>
            </a:r>
          </a:p>
          <a:p>
            <a:pPr lvl="1" eaLnBrk="1" hangingPunct="1"/>
            <a:r>
              <a:rPr lang="en-US" altLang="en-US" sz="2200" dirty="0" smtClean="0"/>
              <a:t>Wind energy has become increasingly popular in Texas</a:t>
            </a:r>
          </a:p>
          <a:p>
            <a:pPr lvl="2" eaLnBrk="1" hangingPunct="1"/>
            <a:r>
              <a:rPr lang="en-US" altLang="en-US" sz="2200" dirty="0" smtClean="0"/>
              <a:t>Texas</a:t>
            </a:r>
            <a:r>
              <a:rPr lang="ja-JP" altLang="en-US" sz="2200" dirty="0" smtClean="0"/>
              <a:t>’</a:t>
            </a:r>
            <a:r>
              <a:rPr lang="en-US" altLang="ja-JP" sz="2200" dirty="0" smtClean="0"/>
              <a:t>s wind farms, the national leaders, produce more energy than the next two states combined</a:t>
            </a:r>
          </a:p>
          <a:p>
            <a:pPr lvl="2" eaLnBrk="1" hangingPunct="1"/>
            <a:r>
              <a:rPr lang="en-US" altLang="ja-JP" sz="2200" dirty="0" smtClean="0"/>
              <a:t>Federal tax incentives</a:t>
            </a:r>
          </a:p>
          <a:p>
            <a:pPr lvl="2" eaLnBrk="1" hangingPunct="1"/>
            <a:r>
              <a:rPr lang="en-US" altLang="en-US" sz="2200" dirty="0" smtClean="0"/>
              <a:t>More transmission line infrastructure will be necessary</a:t>
            </a:r>
          </a:p>
          <a:p>
            <a:pPr lvl="1" eaLnBrk="1" hangingPunct="1"/>
            <a:r>
              <a:rPr lang="en-US" altLang="en-US" sz="2200" dirty="0" smtClean="0"/>
              <a:t>Significant potential for solar energy</a:t>
            </a:r>
          </a:p>
          <a:p>
            <a:pPr lvl="2" eaLnBrk="1" hangingPunct="1"/>
            <a:r>
              <a:rPr lang="en-US" altLang="en-US" sz="2200" dirty="0" smtClean="0"/>
              <a:t>No net-metering policy in Texas</a:t>
            </a: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1753</TotalTime>
  <Words>1238</Words>
  <Application>Microsoft Office PowerPoint</Application>
  <PresentationFormat>On-screen Show (4:3)</PresentationFormat>
  <Paragraphs>167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1_LoneStar3e</vt:lpstr>
      <vt:lpstr>PowerPoint Presentation</vt:lpstr>
      <vt:lpstr>Oil and Gas in Texas</vt:lpstr>
      <vt:lpstr>Oil and Gas in Texas</vt:lpstr>
      <vt:lpstr>Oil and Gas in Texas</vt:lpstr>
      <vt:lpstr>Oil and Gas in Texas</vt:lpstr>
      <vt:lpstr>Environmental Policy</vt:lpstr>
      <vt:lpstr>Environmental Policy</vt:lpstr>
      <vt:lpstr>Environmental Policy</vt:lpstr>
      <vt:lpstr>Environmental Policy</vt:lpstr>
      <vt:lpstr>Environmental Policy</vt:lpstr>
      <vt:lpstr>Transportation Policy</vt:lpstr>
      <vt:lpstr>Transportation Policy</vt:lpstr>
      <vt:lpstr>Transportation Policy</vt:lpstr>
      <vt:lpstr>Transportation Policy</vt:lpstr>
      <vt:lpstr>Transportation Policy</vt:lpstr>
      <vt:lpstr>Transportation Policy</vt:lpstr>
      <vt:lpstr>Immigration</vt:lpstr>
      <vt:lpstr>Immigration</vt:lpstr>
      <vt:lpstr>Immigration</vt:lpstr>
      <vt:lpstr>Immigration</vt:lpstr>
      <vt:lpstr>Immigration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Palermini, Stephanie</cp:lastModifiedBy>
  <cp:revision>174</cp:revision>
  <dcterms:created xsi:type="dcterms:W3CDTF">2011-01-23T15:46:24Z</dcterms:created>
  <dcterms:modified xsi:type="dcterms:W3CDTF">2016-12-30T18:26:40Z</dcterms:modified>
</cp:coreProperties>
</file>