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51" r:id="rId1"/>
  </p:sldMasterIdLst>
  <p:notesMasterIdLst>
    <p:notesMasterId r:id="rId33"/>
  </p:notesMasterIdLst>
  <p:sldIdLst>
    <p:sldId id="258" r:id="rId2"/>
    <p:sldId id="272" r:id="rId3"/>
    <p:sldId id="290" r:id="rId4"/>
    <p:sldId id="278" r:id="rId5"/>
    <p:sldId id="291" r:id="rId6"/>
    <p:sldId id="280" r:id="rId7"/>
    <p:sldId id="297" r:id="rId8"/>
    <p:sldId id="292" r:id="rId9"/>
    <p:sldId id="279" r:id="rId10"/>
    <p:sldId id="293" r:id="rId11"/>
    <p:sldId id="298" r:id="rId12"/>
    <p:sldId id="282" r:id="rId13"/>
    <p:sldId id="281" r:id="rId14"/>
    <p:sldId id="299" r:id="rId15"/>
    <p:sldId id="300" r:id="rId16"/>
    <p:sldId id="274" r:id="rId17"/>
    <p:sldId id="283" r:id="rId18"/>
    <p:sldId id="301" r:id="rId19"/>
    <p:sldId id="275" r:id="rId20"/>
    <p:sldId id="284" r:id="rId21"/>
    <p:sldId id="285" r:id="rId22"/>
    <p:sldId id="302" r:id="rId23"/>
    <p:sldId id="295" r:id="rId24"/>
    <p:sldId id="286" r:id="rId25"/>
    <p:sldId id="303" r:id="rId26"/>
    <p:sldId id="276" r:id="rId27"/>
    <p:sldId id="277" r:id="rId28"/>
    <p:sldId id="288" r:id="rId29"/>
    <p:sldId id="287" r:id="rId30"/>
    <p:sldId id="289" r:id="rId31"/>
    <p:sldId id="296" r:id="rId32"/>
  </p:sldIdLst>
  <p:sldSz cx="9144000" cy="6858000" type="screen4x3"/>
  <p:notesSz cx="6858000" cy="9144000"/>
  <p:defaultTextStyle>
    <a:defPPr>
      <a:defRPr lang="en-US"/>
    </a:defPPr>
    <a:lvl1pPr algn="l" rtl="0" eaLnBrk="0" fontAlgn="base" hangingPunct="0">
      <a:spcBef>
        <a:spcPct val="0"/>
      </a:spcBef>
      <a:spcAft>
        <a:spcPct val="0"/>
      </a:spcAft>
      <a:defRPr sz="36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36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36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36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36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36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36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36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36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88" d="100"/>
          <a:sy n="88" d="100"/>
        </p:scale>
        <p:origin x="-106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128"/>
                <a:cs typeface="ＭＳ Ｐゴシック" charset="-128"/>
              </a:defRPr>
            </a:lvl1pPr>
          </a:lstStyle>
          <a:p>
            <a:pPr>
              <a:defRPr/>
            </a:pPr>
            <a:endParaRPr lang="en-US"/>
          </a:p>
        </p:txBody>
      </p:sp>
      <p:sp>
        <p:nvSpPr>
          <p:cNvPr id="12291"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128"/>
                <a:cs typeface="ＭＳ Ｐゴシック" charset="-128"/>
              </a:defRPr>
            </a:lvl1pPr>
          </a:lstStyle>
          <a:p>
            <a:pPr>
              <a:defRPr/>
            </a:pPr>
            <a:endParaRPr lang="en-US"/>
          </a:p>
        </p:txBody>
      </p:sp>
      <p:sp>
        <p:nvSpPr>
          <p:cNvPr id="297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29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128"/>
                <a:cs typeface="ＭＳ Ｐゴシック" charset="-128"/>
              </a:defRPr>
            </a:lvl1pPr>
          </a:lstStyle>
          <a:p>
            <a:pPr>
              <a:defRPr/>
            </a:pPr>
            <a:endParaRPr lang="en-US"/>
          </a:p>
        </p:txBody>
      </p:sp>
      <p:sp>
        <p:nvSpPr>
          <p:cNvPr id="1229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9FB0A02C-B8BF-44BF-A55C-AC9A575C54FB}" type="slidenum">
              <a:rPr lang="en-US" altLang="en-US"/>
              <a:pPr/>
              <a:t>‹#›</a:t>
            </a:fld>
            <a:endParaRPr lang="en-US" altLang="en-US"/>
          </a:p>
        </p:txBody>
      </p:sp>
    </p:spTree>
    <p:extLst>
      <p:ext uri="{BB962C8B-B14F-4D97-AF65-F5344CB8AC3E}">
        <p14:creationId xmlns:p14="http://schemas.microsoft.com/office/powerpoint/2010/main" val="16833952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600">
                <a:solidFill>
                  <a:schemeClr val="tx1"/>
                </a:solidFill>
                <a:latin typeface="Arial" panose="020B0604020202020204" pitchFamily="34" charset="0"/>
                <a:ea typeface="ＭＳ Ｐゴシック" panose="020B0600070205080204" pitchFamily="34" charset="-128"/>
              </a:defRPr>
            </a:lvl1pPr>
            <a:lvl2pPr marL="742950" indent="-285750">
              <a:defRPr sz="3600">
                <a:solidFill>
                  <a:schemeClr val="tx1"/>
                </a:solidFill>
                <a:latin typeface="Arial" panose="020B0604020202020204" pitchFamily="34" charset="0"/>
                <a:ea typeface="ＭＳ Ｐゴシック" panose="020B0600070205080204" pitchFamily="34" charset="-128"/>
              </a:defRPr>
            </a:lvl2pPr>
            <a:lvl3pPr marL="1143000" indent="-228600">
              <a:defRPr sz="3600">
                <a:solidFill>
                  <a:schemeClr val="tx1"/>
                </a:solidFill>
                <a:latin typeface="Arial" panose="020B0604020202020204" pitchFamily="34" charset="0"/>
                <a:ea typeface="ＭＳ Ｐゴシック" panose="020B0600070205080204" pitchFamily="34" charset="-128"/>
              </a:defRPr>
            </a:lvl3pPr>
            <a:lvl4pPr marL="1600200" indent="-228600">
              <a:defRPr sz="3600">
                <a:solidFill>
                  <a:schemeClr val="tx1"/>
                </a:solidFill>
                <a:latin typeface="Arial" panose="020B0604020202020204" pitchFamily="34" charset="0"/>
                <a:ea typeface="ＭＳ Ｐゴシック" panose="020B0600070205080204" pitchFamily="34" charset="-128"/>
              </a:defRPr>
            </a:lvl4pPr>
            <a:lvl5pPr marL="2057400" indent="-228600">
              <a:defRPr sz="3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ＭＳ Ｐゴシック" panose="020B0600070205080204" pitchFamily="34" charset="-128"/>
              </a:defRPr>
            </a:lvl9pPr>
          </a:lstStyle>
          <a:p>
            <a:fld id="{4E3E7580-BF1F-4264-A227-AF48C23226E5}" type="slidenum">
              <a:rPr lang="en-US" altLang="en-US" sz="1200"/>
              <a:pPr/>
              <a:t>1</a:t>
            </a:fld>
            <a:endParaRPr lang="en-US" altLang="en-US" sz="12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8494489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angle 2"/>
          <p:cNvSpPr>
            <a:spLocks noGrp="1" noChangeArrowheads="1"/>
          </p:cNvSpPr>
          <p:nvPr>
            <p:ph type="title"/>
          </p:nvPr>
        </p:nvSpPr>
        <p:spPr>
          <a:xfrm>
            <a:off x="990600" y="685800"/>
            <a:ext cx="4267200" cy="609600"/>
          </a:xfrm>
          <a:prstGeom prst="rect">
            <a:avLst/>
          </a:prstGeom>
        </p:spPr>
        <p:txBody>
          <a:bodyPr/>
          <a:lstStyle>
            <a:lvl1pPr algn="l" rtl="0" eaLnBrk="1" fontAlgn="base" hangingPunct="1">
              <a:spcBef>
                <a:spcPct val="0"/>
              </a:spcBef>
              <a:spcAft>
                <a:spcPct val="0"/>
              </a:spcAft>
              <a:defRPr lang="en-US" sz="3600" dirty="0" smtClean="0">
                <a:solidFill>
                  <a:srgbClr val="0070C0"/>
                </a:solidFill>
                <a:latin typeface="+mn-lt"/>
                <a:ea typeface="+mj-ea"/>
                <a:cs typeface="+mj-cs"/>
              </a:defRPr>
            </a:lvl1pPr>
          </a:lstStyle>
          <a:p>
            <a:pPr algn="l" eaLnBrk="1" hangingPunct="1">
              <a:defRPr/>
            </a:pPr>
            <a:endParaRPr lang="en-US" sz="3600" dirty="0" smtClean="0">
              <a:latin typeface="+mn-lt"/>
            </a:endParaRPr>
          </a:p>
        </p:txBody>
      </p:sp>
      <p:sp>
        <p:nvSpPr>
          <p:cNvPr id="6" name="Rectangle 3"/>
          <p:cNvSpPr>
            <a:spLocks noGrp="1" noChangeArrowheads="1"/>
          </p:cNvSpPr>
          <p:nvPr>
            <p:ph idx="4294967295"/>
          </p:nvPr>
        </p:nvSpPr>
        <p:spPr>
          <a:xfrm>
            <a:off x="990600" y="2133600"/>
            <a:ext cx="7924800" cy="2362200"/>
          </a:xfrm>
        </p:spPr>
        <p:txBody>
          <a:bodyPr/>
          <a:lstStyle/>
          <a:p>
            <a:pPr eaLnBrk="1" hangingPunct="1">
              <a:spcBef>
                <a:spcPts val="0"/>
              </a:spcBef>
              <a:spcAft>
                <a:spcPts val="600"/>
              </a:spcAft>
            </a:pPr>
            <a:endParaRPr lang="en-US" altLang="ja-JP" sz="2200" dirty="0" smtClean="0"/>
          </a:p>
        </p:txBody>
      </p:sp>
    </p:spTree>
    <p:extLst>
      <p:ext uri="{BB962C8B-B14F-4D97-AF65-F5344CB8AC3E}">
        <p14:creationId xmlns:p14="http://schemas.microsoft.com/office/powerpoint/2010/main" val="294531629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Title 2"/>
          <p:cNvSpPr>
            <a:spLocks noGrp="1" noChangeArrowheads="1"/>
          </p:cNvSpPr>
          <p:nvPr>
            <p:ph type="title"/>
          </p:nvPr>
        </p:nvSpPr>
        <p:spPr>
          <a:xfrm>
            <a:off x="990600" y="685800"/>
            <a:ext cx="4267200" cy="609600"/>
          </a:xfrm>
          <a:prstGeom prst="rect">
            <a:avLst/>
          </a:prstGeom>
        </p:spPr>
        <p:txBody>
          <a:bodyPr/>
          <a:lstStyle>
            <a:lvl1pPr algn="l" rtl="0" eaLnBrk="1" fontAlgn="base" hangingPunct="1">
              <a:spcBef>
                <a:spcPct val="0"/>
              </a:spcBef>
              <a:spcAft>
                <a:spcPct val="0"/>
              </a:spcAft>
              <a:defRPr lang="en-US" sz="3600" dirty="0" smtClean="0">
                <a:solidFill>
                  <a:srgbClr val="0070C0"/>
                </a:solidFill>
                <a:latin typeface="+mn-lt"/>
                <a:ea typeface="+mj-ea"/>
                <a:cs typeface="+mj-cs"/>
              </a:defRPr>
            </a:lvl1pPr>
          </a:lstStyle>
          <a:p>
            <a:pPr algn="l" eaLnBrk="1" hangingPunct="1">
              <a:defRPr/>
            </a:pPr>
            <a:endParaRPr lang="en-US" sz="3600" dirty="0" smtClean="0">
              <a:latin typeface="+mn-lt"/>
            </a:endParaRPr>
          </a:p>
        </p:txBody>
      </p:sp>
    </p:spTree>
    <p:extLst>
      <p:ext uri="{BB962C8B-B14F-4D97-AF65-F5344CB8AC3E}">
        <p14:creationId xmlns:p14="http://schemas.microsoft.com/office/powerpoint/2010/main" val="1935621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96043" y="1828800"/>
            <a:ext cx="7462157" cy="4724400"/>
          </a:xfrm>
          <a:solidFill>
            <a:schemeClr val="bg1"/>
          </a:solidFill>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2"/>
          <p:cNvSpPr>
            <a:spLocks noGrp="1" noChangeArrowheads="1"/>
          </p:cNvSpPr>
          <p:nvPr>
            <p:ph type="title"/>
          </p:nvPr>
        </p:nvSpPr>
        <p:spPr>
          <a:xfrm>
            <a:off x="990600" y="685800"/>
            <a:ext cx="4267200" cy="609600"/>
          </a:xfrm>
          <a:prstGeom prst="rect">
            <a:avLst/>
          </a:prstGeom>
        </p:spPr>
        <p:txBody>
          <a:bodyPr/>
          <a:lstStyle>
            <a:lvl1pPr algn="l" rtl="0" eaLnBrk="1" fontAlgn="base" hangingPunct="1">
              <a:spcBef>
                <a:spcPct val="0"/>
              </a:spcBef>
              <a:spcAft>
                <a:spcPct val="0"/>
              </a:spcAft>
              <a:defRPr lang="en-US" sz="3600" dirty="0" smtClean="0">
                <a:solidFill>
                  <a:srgbClr val="0070C0"/>
                </a:solidFill>
                <a:latin typeface="+mn-lt"/>
                <a:ea typeface="+mj-ea"/>
                <a:cs typeface="+mj-cs"/>
              </a:defRPr>
            </a:lvl1pPr>
          </a:lstStyle>
          <a:p>
            <a:pPr algn="l" eaLnBrk="1" hangingPunct="1">
              <a:defRPr/>
            </a:pPr>
            <a:endParaRPr lang="en-US" sz="3600" dirty="0" smtClean="0">
              <a:latin typeface="+mn-lt"/>
            </a:endParaRPr>
          </a:p>
        </p:txBody>
      </p:sp>
    </p:spTree>
    <p:extLst>
      <p:ext uri="{BB962C8B-B14F-4D97-AF65-F5344CB8AC3E}">
        <p14:creationId xmlns:p14="http://schemas.microsoft.com/office/powerpoint/2010/main" val="24877048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828800"/>
            <a:ext cx="7467600" cy="4724400"/>
          </a:xfrm>
          <a:solidFill>
            <a:schemeClr val="bg1"/>
          </a:solidFill>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2"/>
          <p:cNvSpPr>
            <a:spLocks noGrp="1" noChangeArrowheads="1"/>
          </p:cNvSpPr>
          <p:nvPr>
            <p:ph type="title"/>
          </p:nvPr>
        </p:nvSpPr>
        <p:spPr>
          <a:xfrm>
            <a:off x="990600" y="685800"/>
            <a:ext cx="4267200" cy="609600"/>
          </a:xfrm>
          <a:prstGeom prst="rect">
            <a:avLst/>
          </a:prstGeom>
        </p:spPr>
        <p:txBody>
          <a:bodyPr/>
          <a:lstStyle>
            <a:lvl1pPr algn="l" rtl="0" eaLnBrk="1" fontAlgn="base" hangingPunct="1">
              <a:spcBef>
                <a:spcPct val="0"/>
              </a:spcBef>
              <a:spcAft>
                <a:spcPct val="0"/>
              </a:spcAft>
              <a:defRPr lang="en-US" sz="3600" dirty="0" smtClean="0">
                <a:solidFill>
                  <a:srgbClr val="0070C0"/>
                </a:solidFill>
                <a:latin typeface="+mn-lt"/>
                <a:ea typeface="+mj-ea"/>
                <a:cs typeface="+mj-cs"/>
              </a:defRPr>
            </a:lvl1pPr>
          </a:lstStyle>
          <a:p>
            <a:pPr algn="l" eaLnBrk="1" hangingPunct="1">
              <a:defRPr/>
            </a:pPr>
            <a:endParaRPr lang="en-US" sz="3600" dirty="0" smtClean="0">
              <a:latin typeface="+mn-lt"/>
            </a:endParaRPr>
          </a:p>
        </p:txBody>
      </p:sp>
    </p:spTree>
    <p:extLst>
      <p:ext uri="{BB962C8B-B14F-4D97-AF65-F5344CB8AC3E}">
        <p14:creationId xmlns:p14="http://schemas.microsoft.com/office/powerpoint/2010/main" val="5689268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25604" name="Rectangle 4"/>
          <p:cNvSpPr>
            <a:spLocks noGrp="1" noChangeArrowheads="1"/>
          </p:cNvSpPr>
          <p:nvPr>
            <p:ph type="subTitle" idx="1"/>
          </p:nvPr>
        </p:nvSpPr>
        <p:spPr>
          <a:xfrm>
            <a:off x="1524000" y="2514600"/>
            <a:ext cx="6400800" cy="1752600"/>
          </a:xfrm>
          <a:solidFill>
            <a:schemeClr val="bg1"/>
          </a:solidFill>
          <a:ln>
            <a:solidFill>
              <a:schemeClr val="tx1"/>
            </a:solidFill>
          </a:ln>
        </p:spPr>
        <p:txBody>
          <a:bodyPr/>
          <a:lstStyle>
            <a:lvl1pPr marL="0" indent="0" algn="ctr">
              <a:buFontTx/>
              <a:buNone/>
              <a:defRPr sz="4800">
                <a:solidFill>
                  <a:schemeClr val="tx1"/>
                </a:solidFill>
                <a:latin typeface="Arial Black" charset="0"/>
              </a:defRPr>
            </a:lvl1pPr>
          </a:lstStyle>
          <a:p>
            <a:r>
              <a:rPr lang="en-US" smtClean="0"/>
              <a:t>Click to edit Master subtitle style</a:t>
            </a:r>
            <a:endParaRPr lang="en-US" dirty="0"/>
          </a:p>
        </p:txBody>
      </p:sp>
    </p:spTree>
    <p:extLst>
      <p:ext uri="{BB962C8B-B14F-4D97-AF65-F5344CB8AC3E}">
        <p14:creationId xmlns:p14="http://schemas.microsoft.com/office/powerpoint/2010/main" val="114403836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pic>
        <p:nvPicPr>
          <p:cNvPr id="2" name="Picture 1"/>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169571860"/>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7" r:id="rId5"/>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Black"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Arial Black"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Arial Black"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Arial Black" charset="0"/>
          <a:ea typeface="ＭＳ Ｐゴシック" charset="-128"/>
          <a:cs typeface="ＭＳ Ｐゴシック" charset="-128"/>
        </a:defRPr>
      </a:lvl5pPr>
      <a:lvl6pPr marL="457200" algn="ctr" rtl="0" eaLnBrk="1" fontAlgn="base" hangingPunct="1">
        <a:spcBef>
          <a:spcPct val="0"/>
        </a:spcBef>
        <a:spcAft>
          <a:spcPct val="0"/>
        </a:spcAft>
        <a:defRPr sz="4400">
          <a:solidFill>
            <a:schemeClr val="bg1"/>
          </a:solidFill>
          <a:latin typeface="Arial Black" charset="0"/>
          <a:ea typeface="ＭＳ Ｐゴシック" charset="-128"/>
          <a:cs typeface="ＭＳ Ｐゴシック" charset="-128"/>
        </a:defRPr>
      </a:lvl6pPr>
      <a:lvl7pPr marL="914400" algn="ctr" rtl="0" eaLnBrk="1" fontAlgn="base" hangingPunct="1">
        <a:spcBef>
          <a:spcPct val="0"/>
        </a:spcBef>
        <a:spcAft>
          <a:spcPct val="0"/>
        </a:spcAft>
        <a:defRPr sz="4400">
          <a:solidFill>
            <a:schemeClr val="bg1"/>
          </a:solidFill>
          <a:latin typeface="Arial Black" charset="0"/>
          <a:ea typeface="ＭＳ Ｐゴシック" charset="-128"/>
          <a:cs typeface="ＭＳ Ｐゴシック" charset="-128"/>
        </a:defRPr>
      </a:lvl7pPr>
      <a:lvl8pPr marL="1371600" algn="ctr" rtl="0" eaLnBrk="1" fontAlgn="base" hangingPunct="1">
        <a:spcBef>
          <a:spcPct val="0"/>
        </a:spcBef>
        <a:spcAft>
          <a:spcPct val="0"/>
        </a:spcAft>
        <a:defRPr sz="4400">
          <a:solidFill>
            <a:schemeClr val="bg1"/>
          </a:solidFill>
          <a:latin typeface="Arial Black" charset="0"/>
          <a:ea typeface="ＭＳ Ｐゴシック" charset="-128"/>
          <a:cs typeface="ＭＳ Ｐゴシック" charset="-128"/>
        </a:defRPr>
      </a:lvl8pPr>
      <a:lvl9pPr marL="1828800" algn="ctr" rtl="0" eaLnBrk="1" fontAlgn="base" hangingPunct="1">
        <a:spcBef>
          <a:spcPct val="0"/>
        </a:spcBef>
        <a:spcAft>
          <a:spcPct val="0"/>
        </a:spcAft>
        <a:defRPr sz="4400">
          <a:solidFill>
            <a:schemeClr val="bg1"/>
          </a:solidFill>
          <a:latin typeface="Arial Black" charset="0"/>
          <a:ea typeface="ＭＳ Ｐゴシック" charset="-128"/>
          <a:cs typeface="ＭＳ Ｐゴシック"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bg1"/>
          </a:solidFill>
          <a:latin typeface="+mn-lt"/>
          <a:ea typeface="+mn-ea"/>
        </a:defRPr>
      </a:lvl6pPr>
      <a:lvl7pPr marL="2971800" indent="-228600" algn="l" rtl="0" eaLnBrk="1" fontAlgn="base" hangingPunct="1">
        <a:spcBef>
          <a:spcPct val="20000"/>
        </a:spcBef>
        <a:spcAft>
          <a:spcPct val="0"/>
        </a:spcAft>
        <a:buChar char="»"/>
        <a:defRPr sz="2000">
          <a:solidFill>
            <a:schemeClr val="bg1"/>
          </a:solidFill>
          <a:latin typeface="+mn-lt"/>
          <a:ea typeface="+mn-ea"/>
        </a:defRPr>
      </a:lvl7pPr>
      <a:lvl8pPr marL="3429000" indent="-228600" algn="l" rtl="0" eaLnBrk="1" fontAlgn="base" hangingPunct="1">
        <a:spcBef>
          <a:spcPct val="20000"/>
        </a:spcBef>
        <a:spcAft>
          <a:spcPct val="0"/>
        </a:spcAft>
        <a:buChar char="»"/>
        <a:defRPr sz="2000">
          <a:solidFill>
            <a:schemeClr val="bg1"/>
          </a:solidFill>
          <a:latin typeface="+mn-lt"/>
          <a:ea typeface="+mn-ea"/>
        </a:defRPr>
      </a:lvl8pPr>
      <a:lvl9pPr marL="3886200" indent="-228600" algn="l" rtl="0" eaLnBrk="1" fontAlgn="base" hangingPunct="1">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786" b="14607"/>
          <a:stretch/>
        </p:blipFill>
        <p:spPr>
          <a:xfrm>
            <a:off x="762000" y="8709"/>
            <a:ext cx="7805468" cy="4953000"/>
          </a:xfrm>
          <a:prstGeom prst="rect">
            <a:avLst/>
          </a:prstGeom>
        </p:spPr>
      </p:pic>
      <p:sp>
        <p:nvSpPr>
          <p:cNvPr id="4" name="Rectangle 3"/>
          <p:cNvSpPr/>
          <p:nvPr/>
        </p:nvSpPr>
        <p:spPr>
          <a:xfrm>
            <a:off x="768531" y="5329071"/>
            <a:ext cx="2431869" cy="584775"/>
          </a:xfrm>
          <a:prstGeom prst="rect">
            <a:avLst/>
          </a:prstGeom>
        </p:spPr>
        <p:txBody>
          <a:bodyPr wrap="square">
            <a:spAutoFit/>
          </a:bodyPr>
          <a:lstStyle/>
          <a:p>
            <a:pPr algn="ctr"/>
            <a:r>
              <a:rPr lang="en-GB" sz="3200" b="1" dirty="0">
                <a:solidFill>
                  <a:schemeClr val="accent1">
                    <a:lumMod val="25000"/>
                  </a:schemeClr>
                </a:solidFill>
                <a:cs typeface="Arial" panose="020B0604020202020204" pitchFamily="34" charset="0"/>
              </a:rPr>
              <a:t>Chapter </a:t>
            </a:r>
            <a:r>
              <a:rPr lang="en-GB" sz="3200" b="1" dirty="0" smtClean="0">
                <a:solidFill>
                  <a:schemeClr val="accent1">
                    <a:lumMod val="25000"/>
                  </a:schemeClr>
                </a:solidFill>
                <a:cs typeface="Arial" panose="020B0604020202020204" pitchFamily="34" charset="0"/>
              </a:rPr>
              <a:t>14</a:t>
            </a:r>
            <a:endParaRPr lang="en-US" sz="3200" dirty="0">
              <a:solidFill>
                <a:schemeClr val="accent1">
                  <a:lumMod val="25000"/>
                </a:schemeClr>
              </a:solidFill>
            </a:endParaRPr>
          </a:p>
        </p:txBody>
      </p:sp>
      <p:sp>
        <p:nvSpPr>
          <p:cNvPr id="5" name="Rectangle 4"/>
          <p:cNvSpPr/>
          <p:nvPr/>
        </p:nvSpPr>
        <p:spPr>
          <a:xfrm>
            <a:off x="3200400" y="5276671"/>
            <a:ext cx="4495800" cy="1200329"/>
          </a:xfrm>
          <a:prstGeom prst="rect">
            <a:avLst/>
          </a:prstGeom>
        </p:spPr>
        <p:txBody>
          <a:bodyPr wrap="square">
            <a:spAutoFit/>
          </a:bodyPr>
          <a:lstStyle/>
          <a:p>
            <a:pPr eaLnBrk="1" hangingPunct="1"/>
            <a:r>
              <a:rPr lang="en-US" altLang="en-US" b="1" dirty="0">
                <a:solidFill>
                  <a:srgbClr val="990033"/>
                </a:solidFill>
              </a:rPr>
              <a:t>Education and Social Policy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914400" y="2209800"/>
            <a:ext cx="7162800" cy="3352800"/>
          </a:xfrm>
        </p:spPr>
        <p:txBody>
          <a:bodyPr/>
          <a:lstStyle/>
          <a:p>
            <a:pPr eaLnBrk="1" hangingPunct="1"/>
            <a:r>
              <a:rPr lang="en-US" altLang="en-US" sz="2200" dirty="0" smtClean="0"/>
              <a:t>Education funding</a:t>
            </a:r>
          </a:p>
          <a:p>
            <a:pPr lvl="1" eaLnBrk="1" hangingPunct="1"/>
            <a:r>
              <a:rPr lang="en-US" altLang="en-US" sz="2200" i="1" dirty="0" smtClean="0"/>
              <a:t>Edgewood ISD v. Kirby </a:t>
            </a:r>
            <a:r>
              <a:rPr lang="en-US" altLang="en-US" sz="2200" dirty="0" smtClean="0"/>
              <a:t>(1989)</a:t>
            </a:r>
          </a:p>
          <a:p>
            <a:pPr lvl="2" eaLnBrk="1" hangingPunct="1"/>
            <a:r>
              <a:rPr lang="en-US" altLang="en-US" sz="2200" dirty="0" smtClean="0"/>
              <a:t>The emergence of the </a:t>
            </a:r>
            <a:r>
              <a:rPr lang="ja-JP" altLang="en-US" sz="2200" dirty="0" smtClean="0"/>
              <a:t>“</a:t>
            </a:r>
            <a:r>
              <a:rPr lang="en-US" altLang="ja-JP" sz="2200" dirty="0" smtClean="0"/>
              <a:t>Robin Hood</a:t>
            </a:r>
            <a:r>
              <a:rPr lang="ja-JP" altLang="en-US" sz="2200" dirty="0" smtClean="0"/>
              <a:t>”</a:t>
            </a:r>
            <a:r>
              <a:rPr lang="en-US" altLang="ja-JP" sz="2200" dirty="0" smtClean="0"/>
              <a:t> plan in 1993</a:t>
            </a:r>
          </a:p>
          <a:p>
            <a:pPr lvl="2" eaLnBrk="1" hangingPunct="1"/>
            <a:r>
              <a:rPr lang="en-US" altLang="ja-JP" sz="2200" dirty="0" smtClean="0"/>
              <a:t>Taking money from wealthier school districts and transferring it to property poor districts</a:t>
            </a:r>
          </a:p>
          <a:p>
            <a:pPr lvl="1" eaLnBrk="1" hangingPunct="1"/>
            <a:r>
              <a:rPr lang="en-US" altLang="ja-JP" sz="2200" dirty="0" smtClean="0"/>
              <a:t>In 2012, more than 600 schools sued over inequity in funding</a:t>
            </a:r>
          </a:p>
        </p:txBody>
      </p:sp>
      <p:sp>
        <p:nvSpPr>
          <p:cNvPr id="10241" name="Rectangle 2"/>
          <p:cNvSpPr>
            <a:spLocks noGrp="1" noChangeArrowheads="1"/>
          </p:cNvSpPr>
          <p:nvPr>
            <p:ph type="title"/>
          </p:nvPr>
        </p:nvSpPr>
        <p:spPr>
          <a:xfrm>
            <a:off x="907869" y="914400"/>
            <a:ext cx="7016931" cy="1143000"/>
          </a:xfrm>
        </p:spPr>
        <p:txBody>
          <a:bodyPr/>
          <a:lstStyle/>
          <a:p>
            <a:pPr eaLnBrk="1" hangingPunct="1">
              <a:defRPr/>
            </a:pPr>
            <a:r>
              <a:rPr lang="en-US" dirty="0" smtClean="0"/>
              <a:t>Education Policy: Grades K–12</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914400" y="2209800"/>
            <a:ext cx="8001000" cy="4419600"/>
          </a:xfrm>
        </p:spPr>
        <p:txBody>
          <a:bodyPr/>
          <a:lstStyle/>
          <a:p>
            <a:pPr eaLnBrk="1" hangingPunct="1"/>
            <a:r>
              <a:rPr lang="en-US" altLang="en-US" sz="2200" dirty="0" smtClean="0"/>
              <a:t>Education funding</a:t>
            </a:r>
          </a:p>
          <a:p>
            <a:pPr lvl="1" eaLnBrk="1" hangingPunct="1"/>
            <a:r>
              <a:rPr lang="en-US" altLang="ja-JP" sz="2200" dirty="0" smtClean="0"/>
              <a:t>In 2013, a state court overturned the school finance system</a:t>
            </a:r>
          </a:p>
          <a:p>
            <a:pPr lvl="2" eaLnBrk="1" hangingPunct="1"/>
            <a:r>
              <a:rPr lang="en-US" altLang="ja-JP" sz="2200" dirty="0" smtClean="0"/>
              <a:t>Did not adequately and efficiently fund public schools</a:t>
            </a:r>
          </a:p>
          <a:p>
            <a:pPr lvl="2" eaLnBrk="1" hangingPunct="1"/>
            <a:r>
              <a:rPr lang="en-US" altLang="ja-JP" sz="2200" dirty="0" smtClean="0"/>
              <a:t>Was an unconstitutional de facto state property tax</a:t>
            </a:r>
          </a:p>
          <a:p>
            <a:pPr lvl="1" eaLnBrk="1" hangingPunct="1"/>
            <a:r>
              <a:rPr lang="en-US" altLang="ja-JP" sz="2200" dirty="0" smtClean="0"/>
              <a:t>State legislature responded with changes</a:t>
            </a:r>
          </a:p>
          <a:p>
            <a:pPr lvl="1" eaLnBrk="1" hangingPunct="1"/>
            <a:r>
              <a:rPr lang="en-US" altLang="ja-JP" sz="2200" dirty="0" smtClean="0"/>
              <a:t>2016 Texas supreme court decision criticized the school finance system, but held that it met minimum constitutional requirements</a:t>
            </a:r>
          </a:p>
          <a:p>
            <a:pPr lvl="2" eaLnBrk="1" hangingPunct="1"/>
            <a:endParaRPr lang="en-US" altLang="ja-JP" sz="2200" dirty="0" smtClean="0"/>
          </a:p>
          <a:p>
            <a:pPr lvl="1" eaLnBrk="1" hangingPunct="1"/>
            <a:endParaRPr lang="en-US" altLang="ja-JP" sz="2200" dirty="0" smtClean="0"/>
          </a:p>
        </p:txBody>
      </p:sp>
      <p:sp>
        <p:nvSpPr>
          <p:cNvPr id="10241" name="Rectangle 2"/>
          <p:cNvSpPr>
            <a:spLocks noGrp="1" noChangeArrowheads="1"/>
          </p:cNvSpPr>
          <p:nvPr>
            <p:ph type="title"/>
          </p:nvPr>
        </p:nvSpPr>
        <p:spPr>
          <a:xfrm>
            <a:off x="838200" y="914400"/>
            <a:ext cx="8001000" cy="1143000"/>
          </a:xfrm>
        </p:spPr>
        <p:txBody>
          <a:bodyPr/>
          <a:lstStyle/>
          <a:p>
            <a:pPr eaLnBrk="1" hangingPunct="1">
              <a:defRPr/>
            </a:pPr>
            <a:r>
              <a:rPr lang="en-US" dirty="0" smtClean="0"/>
              <a:t>Education Policy: Grades K–12</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extLst>
      <p:ext uri="{BB962C8B-B14F-4D97-AF65-F5344CB8AC3E}">
        <p14:creationId xmlns:p14="http://schemas.microsoft.com/office/powerpoint/2010/main" val="14948558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idx="1"/>
          </p:nvPr>
        </p:nvSpPr>
        <p:spPr>
          <a:xfrm>
            <a:off x="962297" y="2209800"/>
            <a:ext cx="7724503" cy="4114800"/>
          </a:xfrm>
        </p:spPr>
        <p:txBody>
          <a:bodyPr/>
          <a:lstStyle/>
          <a:p>
            <a:pPr marL="0" indent="0" eaLnBrk="1" hangingPunct="1"/>
            <a:r>
              <a:rPr lang="en-US" altLang="en-US" sz="2200" dirty="0" smtClean="0"/>
              <a:t> Accountability and reform</a:t>
            </a:r>
          </a:p>
          <a:p>
            <a:pPr lvl="1" eaLnBrk="1" hangingPunct="1"/>
            <a:r>
              <a:rPr lang="en-US" altLang="en-US" sz="2200" dirty="0" smtClean="0"/>
              <a:t>Education Reform Act of 1984</a:t>
            </a:r>
          </a:p>
          <a:p>
            <a:pPr lvl="2" eaLnBrk="1" hangingPunct="1"/>
            <a:r>
              <a:rPr lang="en-US" altLang="en-US" sz="2200" dirty="0" smtClean="0"/>
              <a:t>TECAT basic competency examination for teachers</a:t>
            </a:r>
          </a:p>
          <a:p>
            <a:pPr lvl="2" eaLnBrk="1" hangingPunct="1"/>
            <a:r>
              <a:rPr lang="en-US" altLang="en-US" sz="2200" dirty="0" smtClean="0"/>
              <a:t>“No-pass, no-play”</a:t>
            </a:r>
          </a:p>
          <a:p>
            <a:pPr lvl="3" eaLnBrk="1" hangingPunct="1"/>
            <a:r>
              <a:rPr lang="en-US" altLang="en-US" sz="2200" dirty="0"/>
              <a:t>S</a:t>
            </a:r>
            <a:r>
              <a:rPr lang="en-US" altLang="en-US" sz="2200" dirty="0" smtClean="0"/>
              <a:t>tudents must maintain passing average to participate in extracurricular activities</a:t>
            </a:r>
          </a:p>
          <a:p>
            <a:pPr lvl="2" eaLnBrk="1" hangingPunct="1"/>
            <a:r>
              <a:rPr lang="en-US" altLang="en-US" sz="2200" dirty="0" smtClean="0"/>
              <a:t>More funding for poor districts</a:t>
            </a:r>
          </a:p>
          <a:p>
            <a:pPr lvl="2" eaLnBrk="1" hangingPunct="1">
              <a:buFontTx/>
              <a:buNone/>
            </a:pPr>
            <a:endParaRPr lang="en-US" altLang="en-US" sz="2200" dirty="0" smtClean="0"/>
          </a:p>
        </p:txBody>
      </p:sp>
      <p:sp>
        <p:nvSpPr>
          <p:cNvPr id="11265" name="Rectangle 2"/>
          <p:cNvSpPr>
            <a:spLocks noGrp="1" noChangeArrowheads="1"/>
          </p:cNvSpPr>
          <p:nvPr>
            <p:ph type="title"/>
          </p:nvPr>
        </p:nvSpPr>
        <p:spPr>
          <a:xfrm>
            <a:off x="914400" y="914400"/>
            <a:ext cx="8001000" cy="1143000"/>
          </a:xfrm>
        </p:spPr>
        <p:txBody>
          <a:bodyPr>
            <a:noAutofit/>
          </a:bodyPr>
          <a:lstStyle/>
          <a:p>
            <a:pPr eaLnBrk="1" hangingPunct="1">
              <a:defRPr/>
            </a:pPr>
            <a:r>
              <a:rPr lang="en-US" dirty="0" smtClean="0"/>
              <a:t>Education Policy: Grades K–12</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914400" y="2209800"/>
            <a:ext cx="7543800" cy="4267200"/>
          </a:xfrm>
        </p:spPr>
        <p:txBody>
          <a:bodyPr/>
          <a:lstStyle/>
          <a:p>
            <a:pPr marL="0" indent="0" eaLnBrk="1" hangingPunct="1">
              <a:defRPr/>
            </a:pPr>
            <a:r>
              <a:rPr lang="en-US" sz="2200" dirty="0" smtClean="0"/>
              <a:t> Accountability </a:t>
            </a:r>
            <a:r>
              <a:rPr lang="en-US" sz="2200" dirty="0"/>
              <a:t>and </a:t>
            </a:r>
            <a:r>
              <a:rPr lang="en-US" sz="2200" dirty="0" smtClean="0"/>
              <a:t>reform</a:t>
            </a:r>
          </a:p>
          <a:p>
            <a:pPr lvl="1" eaLnBrk="1" hangingPunct="1">
              <a:defRPr/>
            </a:pPr>
            <a:r>
              <a:rPr lang="en-US" sz="2200" dirty="0" smtClean="0"/>
              <a:t>Texas Assessment of Academic Skills (TAAS), 1990</a:t>
            </a:r>
          </a:p>
          <a:p>
            <a:pPr lvl="1" eaLnBrk="1" hangingPunct="1">
              <a:defRPr/>
            </a:pPr>
            <a:r>
              <a:rPr lang="en-US" sz="2200" dirty="0" smtClean="0"/>
              <a:t>Texas Assessment of Knowledge and Skills (TAKS), 2003</a:t>
            </a:r>
          </a:p>
          <a:p>
            <a:pPr lvl="1" eaLnBrk="1" hangingPunct="1">
              <a:defRPr/>
            </a:pPr>
            <a:r>
              <a:rPr lang="en-US" sz="2200" dirty="0" smtClean="0"/>
              <a:t>State </a:t>
            </a:r>
            <a:r>
              <a:rPr lang="en-US" sz="2200" dirty="0"/>
              <a:t>of Texas Assessments of Academic Readiness (STAAR), </a:t>
            </a:r>
            <a:r>
              <a:rPr lang="en-US" sz="2200" dirty="0" smtClean="0"/>
              <a:t>2012</a:t>
            </a:r>
          </a:p>
          <a:p>
            <a:pPr lvl="1" eaLnBrk="1" hangingPunct="1">
              <a:defRPr/>
            </a:pPr>
            <a:r>
              <a:rPr lang="en-US" sz="2200" dirty="0" smtClean="0"/>
              <a:t>In 2013, legislature reduced the number of state-mandated tests required to graduate</a:t>
            </a:r>
            <a:endParaRPr lang="en-US" sz="2200" dirty="0"/>
          </a:p>
        </p:txBody>
      </p:sp>
      <p:sp>
        <p:nvSpPr>
          <p:cNvPr id="12289" name="Rectangle 2"/>
          <p:cNvSpPr>
            <a:spLocks noGrp="1" noChangeArrowheads="1"/>
          </p:cNvSpPr>
          <p:nvPr>
            <p:ph type="title"/>
          </p:nvPr>
        </p:nvSpPr>
        <p:spPr>
          <a:xfrm>
            <a:off x="914400" y="914400"/>
            <a:ext cx="8001000" cy="1143000"/>
          </a:xfrm>
        </p:spPr>
        <p:txBody>
          <a:bodyPr>
            <a:noAutofit/>
          </a:bodyPr>
          <a:lstStyle/>
          <a:p>
            <a:pPr eaLnBrk="1" hangingPunct="1">
              <a:defRPr/>
            </a:pPr>
            <a:r>
              <a:rPr lang="en-US" dirty="0" smtClean="0"/>
              <a:t>Education Policy: Grades K–12</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914400" y="2209800"/>
            <a:ext cx="7543800" cy="3200400"/>
          </a:xfrm>
        </p:spPr>
        <p:txBody>
          <a:bodyPr/>
          <a:lstStyle/>
          <a:p>
            <a:pPr marL="0" indent="0" eaLnBrk="1" hangingPunct="1">
              <a:defRPr/>
            </a:pPr>
            <a:r>
              <a:rPr lang="en-US" sz="2200" dirty="0" smtClean="0"/>
              <a:t> Accountability </a:t>
            </a:r>
            <a:r>
              <a:rPr lang="en-US" sz="2200" dirty="0"/>
              <a:t>and </a:t>
            </a:r>
            <a:r>
              <a:rPr lang="en-US" sz="2200" dirty="0" smtClean="0"/>
              <a:t>reform</a:t>
            </a:r>
          </a:p>
          <a:p>
            <a:pPr lvl="1" eaLnBrk="1" hangingPunct="1">
              <a:defRPr/>
            </a:pPr>
            <a:r>
              <a:rPr lang="en-US" sz="2200" dirty="0" smtClean="0"/>
              <a:t>High-stakes testing has resulted in massive amounts of cheating on exams</a:t>
            </a:r>
          </a:p>
          <a:p>
            <a:pPr lvl="1" eaLnBrk="1" hangingPunct="1">
              <a:defRPr/>
            </a:pPr>
            <a:r>
              <a:rPr lang="en-US" sz="2200" dirty="0" smtClean="0"/>
              <a:t>Texas graduation rates have risen to fourth in the nation</a:t>
            </a:r>
          </a:p>
          <a:p>
            <a:pPr lvl="1" eaLnBrk="1" hangingPunct="1">
              <a:defRPr/>
            </a:pPr>
            <a:r>
              <a:rPr lang="en-US" sz="2200" dirty="0" smtClean="0"/>
              <a:t>SAT and ACT test scores are still below national averages</a:t>
            </a:r>
            <a:endParaRPr lang="en-US" sz="2200" dirty="0"/>
          </a:p>
        </p:txBody>
      </p:sp>
      <p:sp>
        <p:nvSpPr>
          <p:cNvPr id="12289" name="Rectangle 2"/>
          <p:cNvSpPr>
            <a:spLocks noGrp="1" noChangeArrowheads="1"/>
          </p:cNvSpPr>
          <p:nvPr>
            <p:ph type="title"/>
          </p:nvPr>
        </p:nvSpPr>
        <p:spPr>
          <a:xfrm>
            <a:off x="914400" y="914400"/>
            <a:ext cx="8001000" cy="1143000"/>
          </a:xfrm>
        </p:spPr>
        <p:txBody>
          <a:bodyPr>
            <a:noAutofit/>
          </a:bodyPr>
          <a:lstStyle/>
          <a:p>
            <a:pPr eaLnBrk="1" hangingPunct="1">
              <a:defRPr/>
            </a:pPr>
            <a:r>
              <a:rPr lang="en-US" dirty="0" smtClean="0"/>
              <a:t>Education Policy: Grades K–12</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extLst>
      <p:ext uri="{BB962C8B-B14F-4D97-AF65-F5344CB8AC3E}">
        <p14:creationId xmlns:p14="http://schemas.microsoft.com/office/powerpoint/2010/main" val="36026756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908957" y="2209800"/>
            <a:ext cx="7707086" cy="4114800"/>
          </a:xfrm>
        </p:spPr>
        <p:txBody>
          <a:bodyPr/>
          <a:lstStyle/>
          <a:p>
            <a:pPr marL="0" indent="0" eaLnBrk="1" hangingPunct="1">
              <a:defRPr/>
            </a:pPr>
            <a:r>
              <a:rPr lang="en-US" sz="2200" dirty="0" smtClean="0"/>
              <a:t> Accountability </a:t>
            </a:r>
            <a:r>
              <a:rPr lang="en-US" sz="2200" dirty="0"/>
              <a:t>and </a:t>
            </a:r>
            <a:r>
              <a:rPr lang="en-US" sz="2200" dirty="0" smtClean="0"/>
              <a:t>reform</a:t>
            </a:r>
          </a:p>
          <a:p>
            <a:pPr lvl="1" eaLnBrk="1" hangingPunct="1">
              <a:defRPr/>
            </a:pPr>
            <a:r>
              <a:rPr lang="en-US" sz="2200" dirty="0" smtClean="0"/>
              <a:t>HB 5, in 2013, revised the basic high school curriculum</a:t>
            </a:r>
          </a:p>
          <a:p>
            <a:pPr lvl="1" eaLnBrk="1" hangingPunct="1">
              <a:defRPr/>
            </a:pPr>
            <a:r>
              <a:rPr lang="en-US" sz="2200" dirty="0" smtClean="0"/>
              <a:t>Debate over whether to stress college readiness for all students or to facilitate movement into careers that do not require college</a:t>
            </a:r>
          </a:p>
          <a:p>
            <a:pPr marL="0" indent="0" eaLnBrk="1" hangingPunct="1"/>
            <a:r>
              <a:rPr lang="en-US" altLang="en-US" sz="2200" dirty="0"/>
              <a:t> Accountability and reform</a:t>
            </a:r>
          </a:p>
          <a:p>
            <a:pPr lvl="1" eaLnBrk="1" hangingPunct="1"/>
            <a:r>
              <a:rPr lang="en-US" altLang="ja-JP" sz="2200" dirty="0"/>
              <a:t>No Child Left Behind Act (NCLB)</a:t>
            </a:r>
          </a:p>
          <a:p>
            <a:pPr lvl="1" eaLnBrk="1" hangingPunct="1"/>
            <a:r>
              <a:rPr lang="en-US" altLang="en-US" sz="2200" dirty="0"/>
              <a:t>Common Core</a:t>
            </a:r>
          </a:p>
          <a:p>
            <a:pPr lvl="1" eaLnBrk="1" hangingPunct="1"/>
            <a:r>
              <a:rPr lang="en-US" altLang="en-US" sz="2200" dirty="0"/>
              <a:t>Vouchers and school choice</a:t>
            </a:r>
          </a:p>
          <a:p>
            <a:pPr lvl="1" eaLnBrk="1" hangingPunct="1">
              <a:defRPr/>
            </a:pPr>
            <a:endParaRPr lang="en-US" sz="2200" dirty="0"/>
          </a:p>
        </p:txBody>
      </p:sp>
      <p:sp>
        <p:nvSpPr>
          <p:cNvPr id="12289" name="Rectangle 2"/>
          <p:cNvSpPr>
            <a:spLocks noGrp="1" noChangeArrowheads="1"/>
          </p:cNvSpPr>
          <p:nvPr>
            <p:ph type="title"/>
          </p:nvPr>
        </p:nvSpPr>
        <p:spPr>
          <a:xfrm>
            <a:off x="908957" y="914400"/>
            <a:ext cx="8001000" cy="1143000"/>
          </a:xfrm>
        </p:spPr>
        <p:txBody>
          <a:bodyPr>
            <a:noAutofit/>
          </a:bodyPr>
          <a:lstStyle/>
          <a:p>
            <a:pPr eaLnBrk="1" hangingPunct="1">
              <a:defRPr/>
            </a:pPr>
            <a:r>
              <a:rPr lang="en-US" dirty="0" smtClean="0"/>
              <a:t>Education Policy: Grades K–12</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extLst>
      <p:ext uri="{BB962C8B-B14F-4D97-AF65-F5344CB8AC3E}">
        <p14:creationId xmlns:p14="http://schemas.microsoft.com/office/powerpoint/2010/main" val="6632515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a:xfrm>
            <a:off x="1066800" y="2209800"/>
            <a:ext cx="7391400" cy="3886200"/>
          </a:xfrm>
        </p:spPr>
        <p:txBody>
          <a:bodyPr/>
          <a:lstStyle/>
          <a:p>
            <a:pPr eaLnBrk="1" hangingPunct="1"/>
            <a:r>
              <a:rPr lang="en-US" altLang="en-US" sz="2200" dirty="0" smtClean="0"/>
              <a:t>Colleges and universities in Texas are quite diverse</a:t>
            </a:r>
          </a:p>
          <a:p>
            <a:pPr lvl="1" eaLnBrk="1" hangingPunct="1"/>
            <a:r>
              <a:rPr lang="en-US" altLang="en-US" sz="2200" dirty="0" smtClean="0"/>
              <a:t>Each serves various sections of the citizenry and may have differing goals</a:t>
            </a:r>
          </a:p>
          <a:p>
            <a:pPr eaLnBrk="1" hangingPunct="1"/>
            <a:r>
              <a:rPr lang="en-US" altLang="en-US" sz="2200" dirty="0" smtClean="0"/>
              <a:t>Texas’s public universities are quite popular with residents</a:t>
            </a:r>
          </a:p>
          <a:p>
            <a:pPr lvl="1" eaLnBrk="1" hangingPunct="1"/>
            <a:r>
              <a:rPr lang="en-US" altLang="en-US" sz="2200" dirty="0" smtClean="0"/>
              <a:t>Among the largest states, Texans rank first in public vs. private enrollment</a:t>
            </a:r>
          </a:p>
        </p:txBody>
      </p:sp>
      <p:sp>
        <p:nvSpPr>
          <p:cNvPr id="13313" name="Rectangle 2"/>
          <p:cNvSpPr>
            <a:spLocks noGrp="1" noChangeArrowheads="1"/>
          </p:cNvSpPr>
          <p:nvPr>
            <p:ph type="title"/>
          </p:nvPr>
        </p:nvSpPr>
        <p:spPr>
          <a:xfrm>
            <a:off x="990600" y="838200"/>
            <a:ext cx="8001000" cy="1143000"/>
          </a:xfrm>
        </p:spPr>
        <p:txBody>
          <a:bodyPr/>
          <a:lstStyle/>
          <a:p>
            <a:pPr eaLnBrk="1" hangingPunct="1">
              <a:defRPr/>
            </a:pPr>
            <a:r>
              <a:rPr lang="en-US" dirty="0" smtClean="0"/>
              <a:t>Higher Education Policy</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a:xfrm>
            <a:off x="990600" y="2209800"/>
            <a:ext cx="7086600" cy="3962400"/>
          </a:xfrm>
        </p:spPr>
        <p:txBody>
          <a:bodyPr/>
          <a:lstStyle/>
          <a:p>
            <a:pPr eaLnBrk="1" hangingPunct="1"/>
            <a:r>
              <a:rPr lang="en-US" altLang="en-US" sz="2200" dirty="0" smtClean="0"/>
              <a:t>Permanent University Fund (PUF)</a:t>
            </a:r>
          </a:p>
          <a:p>
            <a:pPr lvl="1" eaLnBrk="1" hangingPunct="1"/>
            <a:r>
              <a:rPr lang="en-US" altLang="en-US" sz="2200" dirty="0" smtClean="0"/>
              <a:t>Created by the Constitution of 1876; provides public endowment from state-owned lands </a:t>
            </a:r>
          </a:p>
          <a:p>
            <a:pPr lvl="1" eaLnBrk="1" hangingPunct="1"/>
            <a:r>
              <a:rPr lang="en-US" altLang="en-US" sz="2200" dirty="0" smtClean="0"/>
              <a:t>Supports the University of Texas and Texas A&amp;M University systems</a:t>
            </a:r>
          </a:p>
          <a:p>
            <a:pPr lvl="1" eaLnBrk="1" hangingPunct="1"/>
            <a:r>
              <a:rPr lang="en-US" altLang="en-US" sz="2200" dirty="0" smtClean="0"/>
              <a:t>Funds may be used only for construction projects or certain </a:t>
            </a:r>
            <a:r>
              <a:rPr lang="ja-JP" altLang="en-US" sz="2200" dirty="0" smtClean="0"/>
              <a:t>“</a:t>
            </a:r>
            <a:r>
              <a:rPr lang="en-US" altLang="ja-JP" sz="2200" dirty="0" smtClean="0"/>
              <a:t>academic excellence</a:t>
            </a:r>
            <a:r>
              <a:rPr lang="ja-JP" altLang="en-US" sz="2200" dirty="0" smtClean="0"/>
              <a:t>”</a:t>
            </a:r>
            <a:r>
              <a:rPr lang="en-US" altLang="ja-JP" sz="2200" dirty="0" smtClean="0"/>
              <a:t> programs</a:t>
            </a:r>
            <a:endParaRPr lang="en-US" altLang="en-US" sz="2200" dirty="0" smtClean="0"/>
          </a:p>
        </p:txBody>
      </p:sp>
      <p:sp>
        <p:nvSpPr>
          <p:cNvPr id="14337" name="Rectangle 2"/>
          <p:cNvSpPr>
            <a:spLocks noGrp="1" noChangeArrowheads="1"/>
          </p:cNvSpPr>
          <p:nvPr>
            <p:ph type="title"/>
          </p:nvPr>
        </p:nvSpPr>
        <p:spPr>
          <a:xfrm>
            <a:off x="914400" y="838200"/>
            <a:ext cx="6553200" cy="1143000"/>
          </a:xfrm>
        </p:spPr>
        <p:txBody>
          <a:bodyPr/>
          <a:lstStyle/>
          <a:p>
            <a:pPr eaLnBrk="1" hangingPunct="1">
              <a:defRPr/>
            </a:pPr>
            <a:r>
              <a:rPr lang="en-US" dirty="0" smtClean="0"/>
              <a:t>Higher Education Policy</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a:xfrm>
            <a:off x="990600" y="2209800"/>
            <a:ext cx="7620000" cy="3962400"/>
          </a:xfrm>
        </p:spPr>
        <p:txBody>
          <a:bodyPr/>
          <a:lstStyle/>
          <a:p>
            <a:pPr eaLnBrk="1" hangingPunct="1"/>
            <a:r>
              <a:rPr lang="en-US" altLang="en-US" sz="2200" dirty="0" smtClean="0"/>
              <a:t>Higher Education Fund (HEF)</a:t>
            </a:r>
          </a:p>
          <a:p>
            <a:pPr lvl="1" eaLnBrk="1" hangingPunct="1"/>
            <a:r>
              <a:rPr lang="en-US" altLang="en-US" sz="2200" dirty="0" smtClean="0"/>
              <a:t>Created by the legislature to higher education institutions not funded by PUF funds</a:t>
            </a:r>
          </a:p>
          <a:p>
            <a:pPr lvl="1" eaLnBrk="1" hangingPunct="1"/>
            <a:r>
              <a:rPr lang="en-US" altLang="en-US" sz="2200" dirty="0" smtClean="0"/>
              <a:t>Funds usable for </a:t>
            </a:r>
          </a:p>
          <a:p>
            <a:pPr lvl="2" eaLnBrk="1" hangingPunct="1"/>
            <a:r>
              <a:rPr lang="en-US" altLang="en-US" sz="2200" dirty="0" smtClean="0"/>
              <a:t>Construction and repair of campus buildings</a:t>
            </a:r>
          </a:p>
          <a:p>
            <a:pPr lvl="2" eaLnBrk="1" hangingPunct="1"/>
            <a:r>
              <a:rPr lang="en-US" altLang="en-US" sz="2200" dirty="0" smtClean="0"/>
              <a:t>Purchase of capital equipment</a:t>
            </a:r>
          </a:p>
          <a:p>
            <a:pPr lvl="2" eaLnBrk="1" hangingPunct="1"/>
            <a:r>
              <a:rPr lang="en-US" altLang="en-US" sz="2200" dirty="0" smtClean="0"/>
              <a:t>Library materials</a:t>
            </a:r>
          </a:p>
        </p:txBody>
      </p:sp>
      <p:sp>
        <p:nvSpPr>
          <p:cNvPr id="14337" name="Rectangle 2"/>
          <p:cNvSpPr>
            <a:spLocks noGrp="1" noChangeArrowheads="1"/>
          </p:cNvSpPr>
          <p:nvPr>
            <p:ph type="title"/>
          </p:nvPr>
        </p:nvSpPr>
        <p:spPr>
          <a:xfrm>
            <a:off x="914400" y="838200"/>
            <a:ext cx="8001000" cy="1143000"/>
          </a:xfrm>
        </p:spPr>
        <p:txBody>
          <a:bodyPr/>
          <a:lstStyle/>
          <a:p>
            <a:pPr eaLnBrk="1" hangingPunct="1">
              <a:defRPr/>
            </a:pPr>
            <a:r>
              <a:rPr lang="en-US" dirty="0" smtClean="0"/>
              <a:t>Higher Education Policy</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extLst>
      <p:ext uri="{BB962C8B-B14F-4D97-AF65-F5344CB8AC3E}">
        <p14:creationId xmlns:p14="http://schemas.microsoft.com/office/powerpoint/2010/main" val="4005330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a:xfrm>
            <a:off x="990600" y="2111829"/>
            <a:ext cx="7772400" cy="3984171"/>
          </a:xfrm>
        </p:spPr>
        <p:txBody>
          <a:bodyPr/>
          <a:lstStyle/>
          <a:p>
            <a:pPr eaLnBrk="1" hangingPunct="1"/>
            <a:r>
              <a:rPr lang="en-US" altLang="en-US" sz="2200" dirty="0" smtClean="0"/>
              <a:t>Higher Education Coordinating Board</a:t>
            </a:r>
          </a:p>
          <a:p>
            <a:pPr lvl="1" eaLnBrk="1" hangingPunct="1"/>
            <a:r>
              <a:rPr lang="en-US" altLang="en-US" sz="2200" dirty="0" smtClean="0"/>
              <a:t>Nine citizens appointed by the governor to </a:t>
            </a:r>
            <a:r>
              <a:rPr lang="en-US" altLang="en-US" sz="2200" smtClean="0"/>
              <a:t>serve 6-year </a:t>
            </a:r>
            <a:r>
              <a:rPr lang="en-US" altLang="en-US" sz="2200" dirty="0" smtClean="0"/>
              <a:t>terms</a:t>
            </a:r>
          </a:p>
          <a:p>
            <a:pPr lvl="2" eaLnBrk="1" hangingPunct="1"/>
            <a:r>
              <a:rPr lang="en-US" altLang="en-US" sz="2200" dirty="0" smtClean="0"/>
              <a:t>Governor also appoints the chair and vice chair</a:t>
            </a:r>
          </a:p>
          <a:p>
            <a:pPr lvl="1" eaLnBrk="1" hangingPunct="1"/>
            <a:r>
              <a:rPr lang="en-US" altLang="en-US" sz="2200" dirty="0" smtClean="0"/>
              <a:t>The board selects a full-time commissioner of higher education</a:t>
            </a:r>
          </a:p>
          <a:p>
            <a:pPr lvl="2" eaLnBrk="1" hangingPunct="1"/>
            <a:r>
              <a:rPr lang="en-US" altLang="en-US" sz="2200" dirty="0" smtClean="0"/>
              <a:t>Manages the agency in between the quarterly meetings</a:t>
            </a:r>
          </a:p>
          <a:p>
            <a:pPr lvl="1" eaLnBrk="1" hangingPunct="1"/>
            <a:r>
              <a:rPr lang="en-US" altLang="en-US" sz="2200" dirty="0" smtClean="0"/>
              <a:t>Sets statewide policies for colleges and universities</a:t>
            </a:r>
          </a:p>
        </p:txBody>
      </p:sp>
      <p:sp>
        <p:nvSpPr>
          <p:cNvPr id="15361" name="Rectangle 2"/>
          <p:cNvSpPr>
            <a:spLocks noGrp="1" noChangeArrowheads="1"/>
          </p:cNvSpPr>
          <p:nvPr>
            <p:ph type="title"/>
          </p:nvPr>
        </p:nvSpPr>
        <p:spPr>
          <a:xfrm>
            <a:off x="914400" y="838200"/>
            <a:ext cx="8001000" cy="1143000"/>
          </a:xfrm>
        </p:spPr>
        <p:txBody>
          <a:bodyPr/>
          <a:lstStyle/>
          <a:p>
            <a:pPr eaLnBrk="1" hangingPunct="1">
              <a:defRPr/>
            </a:pPr>
            <a:r>
              <a:rPr lang="en-US" dirty="0" smtClean="0"/>
              <a:t>Higher Education Policy</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914400" y="1905000"/>
            <a:ext cx="7696200" cy="3048000"/>
          </a:xfrm>
        </p:spPr>
        <p:txBody>
          <a:bodyPr/>
          <a:lstStyle/>
          <a:p>
            <a:pPr eaLnBrk="1" hangingPunct="1">
              <a:defRPr/>
            </a:pPr>
            <a:r>
              <a:rPr lang="en-US" sz="2200" dirty="0" smtClean="0"/>
              <a:t>Education </a:t>
            </a:r>
            <a:r>
              <a:rPr lang="en-US" sz="2200" dirty="0"/>
              <a:t>policy effects society far beyond the </a:t>
            </a:r>
            <a:r>
              <a:rPr lang="en-US" sz="2200" dirty="0" smtClean="0"/>
              <a:t>classroom</a:t>
            </a:r>
            <a:endParaRPr lang="en-US" sz="2200" dirty="0"/>
          </a:p>
          <a:p>
            <a:pPr lvl="1" eaLnBrk="1" hangingPunct="1">
              <a:defRPr/>
            </a:pPr>
            <a:r>
              <a:rPr lang="en-US" sz="2200" dirty="0"/>
              <a:t>Strengthens the </a:t>
            </a:r>
            <a:r>
              <a:rPr lang="en-US" sz="2200" dirty="0" smtClean="0"/>
              <a:t>economy</a:t>
            </a:r>
          </a:p>
          <a:p>
            <a:pPr lvl="1" eaLnBrk="1" hangingPunct="1">
              <a:defRPr/>
            </a:pPr>
            <a:r>
              <a:rPr lang="en-US" sz="2200" dirty="0"/>
              <a:t>Provides workers</a:t>
            </a:r>
          </a:p>
          <a:p>
            <a:pPr lvl="1" eaLnBrk="1" hangingPunct="1">
              <a:defRPr/>
            </a:pPr>
            <a:r>
              <a:rPr lang="en-US" sz="2200" dirty="0" smtClean="0"/>
              <a:t>Leads to innovation</a:t>
            </a:r>
            <a:endParaRPr lang="en-US" sz="2200" dirty="0"/>
          </a:p>
          <a:p>
            <a:pPr lvl="1" eaLnBrk="1" hangingPunct="1">
              <a:defRPr/>
            </a:pPr>
            <a:r>
              <a:rPr lang="en-US" sz="2200" dirty="0" smtClean="0"/>
              <a:t>Creates </a:t>
            </a:r>
            <a:r>
              <a:rPr lang="en-US" sz="2200" dirty="0"/>
              <a:t>an engaged </a:t>
            </a:r>
            <a:r>
              <a:rPr lang="en-US" sz="2200" dirty="0" smtClean="0"/>
              <a:t>citizenry</a:t>
            </a:r>
            <a:endParaRPr lang="en-US" sz="2200" dirty="0"/>
          </a:p>
        </p:txBody>
      </p:sp>
      <p:sp>
        <p:nvSpPr>
          <p:cNvPr id="7169" name="Rectangle 2"/>
          <p:cNvSpPr>
            <a:spLocks noGrp="1" noChangeArrowheads="1"/>
          </p:cNvSpPr>
          <p:nvPr>
            <p:ph type="title"/>
          </p:nvPr>
        </p:nvSpPr>
        <p:spPr>
          <a:xfrm>
            <a:off x="914400" y="762000"/>
            <a:ext cx="5867400" cy="1143000"/>
          </a:xfrm>
        </p:spPr>
        <p:txBody>
          <a:bodyPr/>
          <a:lstStyle/>
          <a:p>
            <a:pPr eaLnBrk="1" hangingPunct="1">
              <a:defRPr/>
            </a:pPr>
            <a:r>
              <a:rPr lang="en-US" dirty="0" smtClean="0"/>
              <a:t>Education Policy</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idx="1"/>
          </p:nvPr>
        </p:nvSpPr>
        <p:spPr>
          <a:xfrm>
            <a:off x="990600" y="1909354"/>
            <a:ext cx="7315200" cy="4724400"/>
          </a:xfrm>
        </p:spPr>
        <p:txBody>
          <a:bodyPr/>
          <a:lstStyle/>
          <a:p>
            <a:pPr eaLnBrk="1" hangingPunct="1"/>
            <a:r>
              <a:rPr lang="en-US" altLang="en-US" sz="2200" dirty="0" smtClean="0"/>
              <a:t>Boards of regents</a:t>
            </a:r>
          </a:p>
          <a:p>
            <a:pPr lvl="1" eaLnBrk="1" hangingPunct="1"/>
            <a:r>
              <a:rPr lang="en-US" altLang="en-US" sz="2200" dirty="0" smtClean="0"/>
              <a:t>Oversee individual universities and systems</a:t>
            </a:r>
          </a:p>
          <a:p>
            <a:pPr lvl="2" eaLnBrk="1" hangingPunct="1"/>
            <a:r>
              <a:rPr lang="en-US" altLang="en-US" sz="2200" dirty="0" smtClean="0"/>
              <a:t>Nine members appointed by the governor</a:t>
            </a:r>
          </a:p>
          <a:p>
            <a:pPr lvl="2" eaLnBrk="1" hangingPunct="1"/>
            <a:r>
              <a:rPr lang="en-US" altLang="en-US" sz="2200" dirty="0" smtClean="0"/>
              <a:t>Includes a nonvoting student member</a:t>
            </a:r>
          </a:p>
          <a:p>
            <a:pPr lvl="1" eaLnBrk="1" hangingPunct="1"/>
            <a:r>
              <a:rPr lang="en-US" altLang="en-US" sz="2200" dirty="0" smtClean="0"/>
              <a:t>Controversy over political versus educational priorities of appointees</a:t>
            </a:r>
          </a:p>
          <a:p>
            <a:pPr eaLnBrk="1" hangingPunct="1"/>
            <a:r>
              <a:rPr lang="en-US" altLang="en-US" sz="2200" dirty="0" smtClean="0"/>
              <a:t>Higher number of nontraditional students create new challenges</a:t>
            </a:r>
          </a:p>
          <a:p>
            <a:pPr eaLnBrk="1" hangingPunct="1"/>
            <a:r>
              <a:rPr lang="en-US" altLang="en-US" sz="2200" dirty="0" smtClean="0"/>
              <a:t>Student-success measures to set funding </a:t>
            </a:r>
          </a:p>
        </p:txBody>
      </p:sp>
      <p:sp>
        <p:nvSpPr>
          <p:cNvPr id="16385" name="Rectangle 2"/>
          <p:cNvSpPr>
            <a:spLocks noGrp="1" noChangeArrowheads="1"/>
          </p:cNvSpPr>
          <p:nvPr>
            <p:ph type="title"/>
          </p:nvPr>
        </p:nvSpPr>
        <p:spPr>
          <a:xfrm>
            <a:off x="990600" y="779417"/>
            <a:ext cx="8001000" cy="1143000"/>
          </a:xfrm>
        </p:spPr>
        <p:txBody>
          <a:bodyPr/>
          <a:lstStyle/>
          <a:p>
            <a:pPr eaLnBrk="1" hangingPunct="1">
              <a:defRPr/>
            </a:pPr>
            <a:r>
              <a:rPr lang="en-US" dirty="0" smtClean="0"/>
              <a:t>Higher Education Policy</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p:txBody>
          <a:bodyPr/>
          <a:lstStyle/>
          <a:p>
            <a:pPr marL="0" indent="0" eaLnBrk="1" hangingPunct="1">
              <a:buFontTx/>
              <a:buNone/>
              <a:defRPr/>
            </a:pPr>
            <a:r>
              <a:rPr lang="en-US" sz="2200" dirty="0"/>
              <a:t>Access to Higher </a:t>
            </a:r>
            <a:r>
              <a:rPr lang="en-US" sz="2200" dirty="0" smtClean="0"/>
              <a:t>Education</a:t>
            </a:r>
            <a:endParaRPr lang="en-US" sz="2200" dirty="0"/>
          </a:p>
          <a:p>
            <a:pPr eaLnBrk="1" hangingPunct="1">
              <a:defRPr/>
            </a:pPr>
            <a:r>
              <a:rPr lang="en-US" sz="2200" dirty="0"/>
              <a:t>The gender </a:t>
            </a:r>
            <a:r>
              <a:rPr lang="en-US" sz="2200" dirty="0" smtClean="0"/>
              <a:t>gap</a:t>
            </a:r>
            <a:endParaRPr lang="en-US" sz="2200" dirty="0"/>
          </a:p>
          <a:p>
            <a:pPr lvl="1" eaLnBrk="1" hangingPunct="1">
              <a:defRPr/>
            </a:pPr>
            <a:r>
              <a:rPr lang="en-US" sz="2200" dirty="0"/>
              <a:t>Women significantly outnumber </a:t>
            </a:r>
            <a:r>
              <a:rPr lang="en-US" sz="2200" dirty="0" smtClean="0"/>
              <a:t>men</a:t>
            </a:r>
            <a:endParaRPr lang="en-US" sz="2200" dirty="0"/>
          </a:p>
          <a:p>
            <a:pPr eaLnBrk="1" hangingPunct="1">
              <a:defRPr/>
            </a:pPr>
            <a:r>
              <a:rPr lang="en-US" sz="2200" dirty="0" smtClean="0"/>
              <a:t>60x30TX</a:t>
            </a:r>
          </a:p>
          <a:p>
            <a:pPr lvl="1" eaLnBrk="1" hangingPunct="1">
              <a:defRPr/>
            </a:pPr>
            <a:r>
              <a:rPr lang="en-US" sz="2200" dirty="0" smtClean="0"/>
              <a:t>Goal for 60% of Texans 25</a:t>
            </a:r>
            <a:r>
              <a:rPr lang="en-IN" sz="2400" dirty="0"/>
              <a:t>–</a:t>
            </a:r>
            <a:r>
              <a:rPr lang="en-US" sz="2200" dirty="0" smtClean="0"/>
              <a:t>24 years old to have postsecondary certificate or degree by 2030</a:t>
            </a:r>
          </a:p>
        </p:txBody>
      </p:sp>
      <p:sp>
        <p:nvSpPr>
          <p:cNvPr id="17409" name="Rectangle 2"/>
          <p:cNvSpPr>
            <a:spLocks noGrp="1" noChangeArrowheads="1"/>
          </p:cNvSpPr>
          <p:nvPr>
            <p:ph type="title"/>
          </p:nvPr>
        </p:nvSpPr>
        <p:spPr>
          <a:xfrm>
            <a:off x="914400" y="762000"/>
            <a:ext cx="8001000" cy="1143000"/>
          </a:xfrm>
        </p:spPr>
        <p:txBody>
          <a:bodyPr/>
          <a:lstStyle/>
          <a:p>
            <a:pPr eaLnBrk="1" hangingPunct="1">
              <a:defRPr/>
            </a:pPr>
            <a:r>
              <a:rPr lang="en-US" dirty="0" smtClean="0"/>
              <a:t>Higher Education Policy</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p:txBody>
          <a:bodyPr/>
          <a:lstStyle/>
          <a:p>
            <a:pPr marL="0" indent="0" eaLnBrk="1" hangingPunct="1">
              <a:buFontTx/>
              <a:buNone/>
              <a:defRPr/>
            </a:pPr>
            <a:r>
              <a:rPr lang="en-US" sz="2200" dirty="0"/>
              <a:t>Access to Higher </a:t>
            </a:r>
            <a:r>
              <a:rPr lang="en-US" sz="2200" dirty="0" smtClean="0"/>
              <a:t>Education</a:t>
            </a:r>
            <a:endParaRPr lang="en-US" sz="2200" dirty="0"/>
          </a:p>
          <a:p>
            <a:pPr eaLnBrk="1" hangingPunct="1">
              <a:defRPr/>
            </a:pPr>
            <a:r>
              <a:rPr lang="en-US" sz="2200" i="1" dirty="0" err="1" smtClean="0"/>
              <a:t>Sweatt</a:t>
            </a:r>
            <a:r>
              <a:rPr lang="en-US" sz="2200" i="1" dirty="0" smtClean="0"/>
              <a:t> v. Painter</a:t>
            </a:r>
            <a:r>
              <a:rPr lang="en-US" sz="2200" dirty="0" smtClean="0"/>
              <a:t> (1950)</a:t>
            </a:r>
          </a:p>
          <a:p>
            <a:pPr lvl="1" eaLnBrk="1" hangingPunct="1">
              <a:defRPr/>
            </a:pPr>
            <a:r>
              <a:rPr lang="en-US" sz="2200" dirty="0" smtClean="0"/>
              <a:t>Higher education decision foreshadowing </a:t>
            </a:r>
            <a:r>
              <a:rPr lang="en-US" sz="2200" i="1" dirty="0" smtClean="0"/>
              <a:t>Brown v. Bd. of Education</a:t>
            </a:r>
            <a:r>
              <a:rPr lang="en-US" sz="2200" dirty="0" smtClean="0"/>
              <a:t> decision, held that separate University of Texas law schools for white and black students were not equal</a:t>
            </a:r>
          </a:p>
          <a:p>
            <a:pPr eaLnBrk="1" hangingPunct="1">
              <a:defRPr/>
            </a:pPr>
            <a:r>
              <a:rPr lang="en-US" sz="2200" i="1" dirty="0"/>
              <a:t>Hopwood v. Texas </a:t>
            </a:r>
            <a:r>
              <a:rPr lang="en-US" sz="2200" dirty="0"/>
              <a:t>(1989)</a:t>
            </a:r>
          </a:p>
          <a:p>
            <a:pPr lvl="1" eaLnBrk="1" hangingPunct="1">
              <a:defRPr/>
            </a:pPr>
            <a:r>
              <a:rPr lang="en-US" sz="2200" dirty="0"/>
              <a:t>Race cannot be a primary factor in determining </a:t>
            </a:r>
            <a:r>
              <a:rPr lang="en-US" sz="2200" dirty="0" smtClean="0"/>
              <a:t>admission</a:t>
            </a:r>
            <a:endParaRPr lang="en-US" sz="2200" dirty="0"/>
          </a:p>
        </p:txBody>
      </p:sp>
      <p:sp>
        <p:nvSpPr>
          <p:cNvPr id="17409" name="Rectangle 2"/>
          <p:cNvSpPr>
            <a:spLocks noGrp="1" noChangeArrowheads="1"/>
          </p:cNvSpPr>
          <p:nvPr>
            <p:ph type="title"/>
          </p:nvPr>
        </p:nvSpPr>
        <p:spPr>
          <a:xfrm>
            <a:off x="990600" y="762000"/>
            <a:ext cx="8001000" cy="1143000"/>
          </a:xfrm>
        </p:spPr>
        <p:txBody>
          <a:bodyPr/>
          <a:lstStyle/>
          <a:p>
            <a:pPr eaLnBrk="1" hangingPunct="1">
              <a:defRPr/>
            </a:pPr>
            <a:r>
              <a:rPr lang="en-US" dirty="0" smtClean="0"/>
              <a:t>Higher Education Policy</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extLst>
      <p:ext uri="{BB962C8B-B14F-4D97-AF65-F5344CB8AC3E}">
        <p14:creationId xmlns:p14="http://schemas.microsoft.com/office/powerpoint/2010/main" val="26897460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a:xfrm>
            <a:off x="914400" y="1920240"/>
            <a:ext cx="7696200" cy="4099560"/>
          </a:xfrm>
        </p:spPr>
        <p:txBody>
          <a:bodyPr/>
          <a:lstStyle/>
          <a:p>
            <a:pPr marL="0" indent="0" eaLnBrk="1" hangingPunct="1">
              <a:buFontTx/>
              <a:buNone/>
            </a:pPr>
            <a:r>
              <a:rPr lang="en-US" altLang="en-US" sz="2200" dirty="0" smtClean="0"/>
              <a:t>Access to Higher Education</a:t>
            </a:r>
          </a:p>
          <a:p>
            <a:pPr marL="0" indent="0" eaLnBrk="1" hangingPunct="1"/>
            <a:r>
              <a:rPr lang="en-US" altLang="en-US" sz="2200" dirty="0" smtClean="0"/>
              <a:t> The </a:t>
            </a:r>
            <a:r>
              <a:rPr lang="ja-JP" altLang="en-US" sz="2200" dirty="0" smtClean="0"/>
              <a:t>“</a:t>
            </a:r>
            <a:r>
              <a:rPr lang="en-US" altLang="ja-JP" sz="2200" dirty="0" smtClean="0"/>
              <a:t>top-ten-percent rule</a:t>
            </a:r>
            <a:r>
              <a:rPr lang="ja-JP" altLang="en-US" sz="2200" dirty="0" smtClean="0"/>
              <a:t>”</a:t>
            </a:r>
            <a:r>
              <a:rPr lang="en-US" altLang="ja-JP" sz="2200" dirty="0" smtClean="0"/>
              <a:t> (1997)</a:t>
            </a:r>
          </a:p>
          <a:p>
            <a:pPr lvl="1" eaLnBrk="1" hangingPunct="1"/>
            <a:r>
              <a:rPr lang="en-US" altLang="ja-JP" sz="2200" dirty="0" smtClean="0"/>
              <a:t>Top 10% of every high school graduating class is guaranteed admission to state schools</a:t>
            </a:r>
          </a:p>
          <a:p>
            <a:pPr lvl="1" eaLnBrk="1" hangingPunct="1"/>
            <a:r>
              <a:rPr lang="en-US" altLang="ja-JP" sz="2200" dirty="0" smtClean="0"/>
              <a:t>Only 75% of an admitted class are now reserved for these students (2009)</a:t>
            </a:r>
          </a:p>
          <a:p>
            <a:pPr lvl="1" eaLnBrk="1" hangingPunct="1"/>
            <a:r>
              <a:rPr lang="en-US" altLang="ja-JP" sz="2200" dirty="0" smtClean="0"/>
              <a:t>This means the top 10% is in fact only 7%</a:t>
            </a:r>
          </a:p>
          <a:p>
            <a:pPr marL="0" indent="0" eaLnBrk="1" hangingPunct="1"/>
            <a:r>
              <a:rPr lang="en-US" altLang="en-US" sz="2200" dirty="0" smtClean="0"/>
              <a:t> </a:t>
            </a:r>
            <a:r>
              <a:rPr lang="en-US" altLang="en-US" sz="2200" i="1" dirty="0" smtClean="0"/>
              <a:t>Fisher v. the University of Texas </a:t>
            </a:r>
            <a:r>
              <a:rPr lang="en-US" altLang="en-US" sz="2200" dirty="0" smtClean="0"/>
              <a:t>(2016)</a:t>
            </a:r>
          </a:p>
          <a:p>
            <a:pPr lvl="1" eaLnBrk="1" hangingPunct="1"/>
            <a:r>
              <a:rPr lang="en-US" altLang="en-US" sz="2200" dirty="0" smtClean="0"/>
              <a:t>University of Texas may continue to use affirmative action as part of its holistic admissions review</a:t>
            </a:r>
          </a:p>
        </p:txBody>
      </p:sp>
      <p:sp>
        <p:nvSpPr>
          <p:cNvPr id="17409" name="Rectangle 2"/>
          <p:cNvSpPr>
            <a:spLocks noGrp="1" noChangeArrowheads="1"/>
          </p:cNvSpPr>
          <p:nvPr>
            <p:ph type="title"/>
          </p:nvPr>
        </p:nvSpPr>
        <p:spPr>
          <a:xfrm>
            <a:off x="914400" y="762000"/>
            <a:ext cx="8001000" cy="1143000"/>
          </a:xfrm>
        </p:spPr>
        <p:txBody>
          <a:bodyPr/>
          <a:lstStyle/>
          <a:p>
            <a:pPr eaLnBrk="1" hangingPunct="1">
              <a:defRPr/>
            </a:pPr>
            <a:r>
              <a:rPr lang="en-US" dirty="0" smtClean="0"/>
              <a:t>Higher Education Policy</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p:txBody>
          <a:bodyPr/>
          <a:lstStyle/>
          <a:p>
            <a:pPr eaLnBrk="1" hangingPunct="1"/>
            <a:r>
              <a:rPr lang="en-US" altLang="en-US" sz="2200" dirty="0" smtClean="0"/>
              <a:t>Costs of higher education</a:t>
            </a:r>
          </a:p>
          <a:p>
            <a:pPr lvl="1" eaLnBrk="1" hangingPunct="1"/>
            <a:r>
              <a:rPr lang="en-US" altLang="en-US" sz="2200" dirty="0" smtClean="0"/>
              <a:t>Tuition deregulation </a:t>
            </a:r>
          </a:p>
          <a:p>
            <a:pPr lvl="2" eaLnBrk="1" hangingPunct="1"/>
            <a:r>
              <a:rPr lang="en-US" altLang="en-US" sz="2200" dirty="0" smtClean="0"/>
              <a:t>By 2015, university tuition had risen 119% since tuition was deregulated in 2003</a:t>
            </a:r>
          </a:p>
          <a:p>
            <a:pPr lvl="2" eaLnBrk="1" hangingPunct="1"/>
            <a:r>
              <a:rPr lang="en-US" altLang="en-US" sz="2200" dirty="0" smtClean="0"/>
              <a:t>As tuition has risen, state financial aid programs have been reduced</a:t>
            </a:r>
          </a:p>
          <a:p>
            <a:pPr lvl="2" eaLnBrk="1" hangingPunct="1"/>
            <a:r>
              <a:rPr lang="en-US" altLang="en-US" sz="2200" dirty="0" smtClean="0"/>
              <a:t>Community colleges are partly supported by local taxing districts</a:t>
            </a:r>
          </a:p>
          <a:p>
            <a:pPr lvl="1" eaLnBrk="1" hangingPunct="1"/>
            <a:endParaRPr lang="en-US" altLang="en-US" sz="2200" dirty="0" smtClean="0"/>
          </a:p>
        </p:txBody>
      </p:sp>
      <p:sp>
        <p:nvSpPr>
          <p:cNvPr id="18433" name="Rectangle 2"/>
          <p:cNvSpPr>
            <a:spLocks noGrp="1" noChangeArrowheads="1"/>
          </p:cNvSpPr>
          <p:nvPr>
            <p:ph type="title"/>
          </p:nvPr>
        </p:nvSpPr>
        <p:spPr>
          <a:xfrm>
            <a:off x="914400" y="762000"/>
            <a:ext cx="8001000" cy="1143000"/>
          </a:xfrm>
        </p:spPr>
        <p:txBody>
          <a:bodyPr/>
          <a:lstStyle/>
          <a:p>
            <a:pPr eaLnBrk="1" hangingPunct="1">
              <a:defRPr/>
            </a:pPr>
            <a:r>
              <a:rPr lang="en-US" dirty="0" smtClean="0"/>
              <a:t>Higher Education Policy</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a:xfrm>
            <a:off x="914400" y="1828800"/>
            <a:ext cx="7467600" cy="4724400"/>
          </a:xfrm>
        </p:spPr>
        <p:txBody>
          <a:bodyPr/>
          <a:lstStyle/>
          <a:p>
            <a:pPr eaLnBrk="1" hangingPunct="1"/>
            <a:r>
              <a:rPr lang="en-US" altLang="en-US" sz="2200" dirty="0" smtClean="0"/>
              <a:t>Higher education accountability</a:t>
            </a:r>
          </a:p>
          <a:p>
            <a:pPr lvl="1" eaLnBrk="1" hangingPunct="1"/>
            <a:r>
              <a:rPr lang="en-US" altLang="en-US" sz="2200" dirty="0" smtClean="0"/>
              <a:t>Higher education has historically gone largely unexamined, compared to elementary and secondary schools</a:t>
            </a:r>
          </a:p>
          <a:p>
            <a:pPr lvl="1" eaLnBrk="1" hangingPunct="1"/>
            <a:r>
              <a:rPr lang="en-US" altLang="en-US" sz="2200" dirty="0" smtClean="0"/>
              <a:t>Assessment has become more prominently featured in school activities</a:t>
            </a:r>
          </a:p>
          <a:p>
            <a:pPr lvl="1" eaLnBrk="1" hangingPunct="1"/>
            <a:r>
              <a:rPr lang="en-US" altLang="en-US" sz="2200" dirty="0" smtClean="0"/>
              <a:t>Success-based funding has been proposed, but faces significant hurdles in its implementation</a:t>
            </a:r>
          </a:p>
          <a:p>
            <a:pPr lvl="1" eaLnBrk="1" hangingPunct="1"/>
            <a:r>
              <a:rPr lang="en-US" altLang="en-US" sz="2200" dirty="0" smtClean="0"/>
              <a:t>Significant state investments are being made in an attempt to place Texas among the country’s education and technological leaders</a:t>
            </a:r>
          </a:p>
        </p:txBody>
      </p:sp>
      <p:sp>
        <p:nvSpPr>
          <p:cNvPr id="18433" name="Rectangle 2"/>
          <p:cNvSpPr>
            <a:spLocks noGrp="1" noChangeArrowheads="1"/>
          </p:cNvSpPr>
          <p:nvPr>
            <p:ph type="title"/>
          </p:nvPr>
        </p:nvSpPr>
        <p:spPr>
          <a:xfrm>
            <a:off x="838200" y="762000"/>
            <a:ext cx="8001000" cy="1143000"/>
          </a:xfrm>
        </p:spPr>
        <p:txBody>
          <a:bodyPr/>
          <a:lstStyle/>
          <a:p>
            <a:pPr eaLnBrk="1" hangingPunct="1">
              <a:defRPr/>
            </a:pPr>
            <a:r>
              <a:rPr lang="en-US" dirty="0" smtClean="0"/>
              <a:t>Higher Education Policy</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extLst>
      <p:ext uri="{BB962C8B-B14F-4D97-AF65-F5344CB8AC3E}">
        <p14:creationId xmlns:p14="http://schemas.microsoft.com/office/powerpoint/2010/main" val="30539649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idx="1"/>
          </p:nvPr>
        </p:nvSpPr>
        <p:spPr>
          <a:xfrm>
            <a:off x="914400" y="1928949"/>
            <a:ext cx="7924800" cy="3328851"/>
          </a:xfrm>
        </p:spPr>
        <p:txBody>
          <a:bodyPr/>
          <a:lstStyle/>
          <a:p>
            <a:pPr eaLnBrk="1" hangingPunct="1"/>
            <a:r>
              <a:rPr lang="en-US" altLang="ja-JP" sz="2200" dirty="0" smtClean="0"/>
              <a:t>Texas health and human services programs provide food, shelter and health care to millions</a:t>
            </a:r>
          </a:p>
          <a:p>
            <a:pPr lvl="1" eaLnBrk="1" hangingPunct="1"/>
            <a:r>
              <a:rPr lang="en-US" altLang="en-US" sz="2200" dirty="0" smtClean="0"/>
              <a:t>Texas expenditures: $25 billion per year on 200 programs</a:t>
            </a:r>
          </a:p>
          <a:p>
            <a:pPr lvl="1" eaLnBrk="1" hangingPunct="1"/>
            <a:r>
              <a:rPr lang="en-US" altLang="en-US" sz="2200" dirty="0" smtClean="0"/>
              <a:t>Texas per capita income is well below the national average, and poverty rates are significantly higher</a:t>
            </a:r>
          </a:p>
          <a:p>
            <a:pPr lvl="1" eaLnBrk="1" hangingPunct="1"/>
            <a:r>
              <a:rPr lang="en-US" altLang="en-US" sz="2200" dirty="0" smtClean="0"/>
              <a:t>Texas historically provides little assistance</a:t>
            </a:r>
          </a:p>
        </p:txBody>
      </p:sp>
      <p:sp>
        <p:nvSpPr>
          <p:cNvPr id="19457" name="Rectangle 2"/>
          <p:cNvSpPr>
            <a:spLocks noGrp="1" noChangeArrowheads="1"/>
          </p:cNvSpPr>
          <p:nvPr>
            <p:ph type="title"/>
          </p:nvPr>
        </p:nvSpPr>
        <p:spPr>
          <a:xfrm>
            <a:off x="838200" y="762000"/>
            <a:ext cx="8001000" cy="1143000"/>
          </a:xfrm>
        </p:spPr>
        <p:txBody>
          <a:bodyPr>
            <a:normAutofit/>
          </a:bodyPr>
          <a:lstStyle/>
          <a:p>
            <a:pPr eaLnBrk="1" hangingPunct="1">
              <a:defRPr/>
            </a:pPr>
            <a:r>
              <a:rPr lang="en-US" dirty="0" smtClean="0"/>
              <a:t>Health and Human Services</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idx="1"/>
          </p:nvPr>
        </p:nvSpPr>
        <p:spPr>
          <a:xfrm>
            <a:off x="914400" y="1828800"/>
            <a:ext cx="7467600" cy="4724400"/>
          </a:xfrm>
        </p:spPr>
        <p:txBody>
          <a:bodyPr/>
          <a:lstStyle/>
          <a:p>
            <a:pPr eaLnBrk="1" hangingPunct="1"/>
            <a:r>
              <a:rPr lang="en-US" altLang="en-US" sz="2200" dirty="0" smtClean="0"/>
              <a:t>Social welfare programs</a:t>
            </a:r>
          </a:p>
          <a:p>
            <a:pPr lvl="1" eaLnBrk="1" hangingPunct="1"/>
            <a:r>
              <a:rPr lang="en-US" altLang="en-US" sz="2200" dirty="0" smtClean="0"/>
              <a:t>Temporary Assistance to Needy Families (TANF)</a:t>
            </a:r>
          </a:p>
          <a:p>
            <a:pPr lvl="2" eaLnBrk="1" hangingPunct="1"/>
            <a:r>
              <a:rPr lang="en-US" altLang="en-US" sz="2200" dirty="0" smtClean="0"/>
              <a:t>Cash payments and Medicaid benefits</a:t>
            </a:r>
          </a:p>
          <a:p>
            <a:pPr lvl="2" eaLnBrk="1" hangingPunct="1"/>
            <a:r>
              <a:rPr lang="en-US" altLang="en-US" sz="2200" dirty="0" smtClean="0"/>
              <a:t>In 2016, average recipient received about $73 per month</a:t>
            </a:r>
          </a:p>
          <a:p>
            <a:pPr lvl="1" eaLnBrk="1" hangingPunct="1"/>
            <a:r>
              <a:rPr lang="en-US" altLang="en-US" sz="2200" dirty="0" smtClean="0"/>
              <a:t>Supplemental Nutrition Assistance Program (SNAP) – formerly known as food stamps</a:t>
            </a:r>
          </a:p>
          <a:p>
            <a:pPr lvl="2" eaLnBrk="1" hangingPunct="1"/>
            <a:r>
              <a:rPr lang="en-US" altLang="en-US" sz="2200" dirty="0" smtClean="0"/>
              <a:t>Financial assistance in buying food from local retailers</a:t>
            </a:r>
            <a:endParaRPr lang="en-US" altLang="ja-JP" sz="2200" dirty="0" smtClean="0"/>
          </a:p>
        </p:txBody>
      </p:sp>
      <p:sp>
        <p:nvSpPr>
          <p:cNvPr id="20481" name="Rectangle 2"/>
          <p:cNvSpPr>
            <a:spLocks noGrp="1" noChangeArrowheads="1"/>
          </p:cNvSpPr>
          <p:nvPr>
            <p:ph type="title"/>
          </p:nvPr>
        </p:nvSpPr>
        <p:spPr>
          <a:xfrm>
            <a:off x="838200" y="762000"/>
            <a:ext cx="8001000" cy="1143000"/>
          </a:xfrm>
        </p:spPr>
        <p:txBody>
          <a:bodyPr>
            <a:normAutofit/>
          </a:bodyPr>
          <a:lstStyle/>
          <a:p>
            <a:pPr eaLnBrk="1" hangingPunct="1">
              <a:defRPr/>
            </a:pPr>
            <a:r>
              <a:rPr lang="en-US" dirty="0" smtClean="0"/>
              <a:t>Health and Human Services</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idx="1"/>
          </p:nvPr>
        </p:nvSpPr>
        <p:spPr>
          <a:xfrm>
            <a:off x="914400" y="1905000"/>
            <a:ext cx="7620000" cy="4724400"/>
          </a:xfrm>
        </p:spPr>
        <p:txBody>
          <a:bodyPr/>
          <a:lstStyle/>
          <a:p>
            <a:pPr eaLnBrk="1" hangingPunct="1"/>
            <a:r>
              <a:rPr lang="en-US" altLang="en-US" sz="2200" dirty="0" smtClean="0"/>
              <a:t>Texas leads the nation in uninsured citizens</a:t>
            </a:r>
          </a:p>
          <a:p>
            <a:pPr eaLnBrk="1" hangingPunct="1"/>
            <a:r>
              <a:rPr lang="en-US" altLang="en-US" sz="2200" dirty="0" smtClean="0"/>
              <a:t>The Texas Health and Human Services Commission (HHSC)</a:t>
            </a:r>
          </a:p>
          <a:p>
            <a:pPr lvl="1" eaLnBrk="1" hangingPunct="1"/>
            <a:r>
              <a:rPr lang="en-US" altLang="en-US" sz="2200" dirty="0" smtClean="0"/>
              <a:t>Responsible for overseeing health and human service policies around the state</a:t>
            </a:r>
          </a:p>
          <a:p>
            <a:pPr lvl="1" eaLnBrk="1" hangingPunct="1"/>
            <a:r>
              <a:rPr lang="en-US" altLang="en-US" sz="2200" dirty="0" smtClean="0"/>
              <a:t>Oversees contributions to both state and federal programs</a:t>
            </a:r>
          </a:p>
        </p:txBody>
      </p:sp>
      <p:sp>
        <p:nvSpPr>
          <p:cNvPr id="22529" name="Rectangle 2"/>
          <p:cNvSpPr>
            <a:spLocks noGrp="1" noChangeArrowheads="1"/>
          </p:cNvSpPr>
          <p:nvPr>
            <p:ph type="title"/>
          </p:nvPr>
        </p:nvSpPr>
        <p:spPr>
          <a:xfrm>
            <a:off x="838200" y="762000"/>
            <a:ext cx="8001000" cy="1143000"/>
          </a:xfrm>
        </p:spPr>
        <p:txBody>
          <a:bodyPr>
            <a:normAutofit/>
          </a:bodyPr>
          <a:lstStyle/>
          <a:p>
            <a:pPr eaLnBrk="1" hangingPunct="1">
              <a:defRPr/>
            </a:pPr>
            <a:r>
              <a:rPr lang="en-US" dirty="0" smtClean="0"/>
              <a:t>Health and Human Services</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idx="1"/>
          </p:nvPr>
        </p:nvSpPr>
        <p:spPr>
          <a:xfrm>
            <a:off x="914400" y="1905000"/>
            <a:ext cx="7467600" cy="4724400"/>
          </a:xfrm>
        </p:spPr>
        <p:txBody>
          <a:bodyPr/>
          <a:lstStyle/>
          <a:p>
            <a:pPr eaLnBrk="1" hangingPunct="1"/>
            <a:r>
              <a:rPr lang="en-US" altLang="en-US" sz="2200" dirty="0" smtClean="0"/>
              <a:t>Medicaid</a:t>
            </a:r>
          </a:p>
          <a:p>
            <a:pPr lvl="1" eaLnBrk="1" hangingPunct="1"/>
            <a:r>
              <a:rPr lang="en-US" altLang="en-US" sz="2200" dirty="0" smtClean="0"/>
              <a:t>Medical coverage for low-income people and some elderly or disabled people</a:t>
            </a:r>
          </a:p>
          <a:p>
            <a:pPr eaLnBrk="1" hangingPunct="1"/>
            <a:r>
              <a:rPr lang="en-US" altLang="en-US" sz="2200" dirty="0" smtClean="0"/>
              <a:t>State Children</a:t>
            </a:r>
            <a:r>
              <a:rPr lang="ja-JP" altLang="en-US" sz="2200" dirty="0" smtClean="0"/>
              <a:t>’</a:t>
            </a:r>
            <a:r>
              <a:rPr lang="en-US" altLang="ja-JP" sz="2200" dirty="0" smtClean="0"/>
              <a:t>s Health Insurance Program (SCHIP)</a:t>
            </a:r>
            <a:endParaRPr lang="en-US" altLang="en-US" sz="2200" dirty="0" smtClean="0"/>
          </a:p>
          <a:p>
            <a:pPr lvl="1" eaLnBrk="1" hangingPunct="1"/>
            <a:r>
              <a:rPr lang="en-US" altLang="en-US" sz="2200" dirty="0" smtClean="0"/>
              <a:t>State-federal health-care program for children of families who make too much to qualify for Medicaid</a:t>
            </a:r>
          </a:p>
          <a:p>
            <a:pPr eaLnBrk="1" hangingPunct="1"/>
            <a:r>
              <a:rPr lang="en-US" altLang="en-US" sz="2200" dirty="0" smtClean="0"/>
              <a:t>Medicare</a:t>
            </a:r>
          </a:p>
          <a:p>
            <a:pPr lvl="1" eaLnBrk="1" hangingPunct="1"/>
            <a:r>
              <a:rPr lang="en-US" altLang="en-US" sz="2200" dirty="0" smtClean="0"/>
              <a:t>Federal health insurance program for those who have paid into the system</a:t>
            </a:r>
            <a:endParaRPr lang="en-US" altLang="en-US" sz="2000" dirty="0" smtClean="0"/>
          </a:p>
        </p:txBody>
      </p:sp>
      <p:sp>
        <p:nvSpPr>
          <p:cNvPr id="21505" name="Rectangle 2"/>
          <p:cNvSpPr>
            <a:spLocks noGrp="1" noChangeArrowheads="1"/>
          </p:cNvSpPr>
          <p:nvPr>
            <p:ph type="title"/>
          </p:nvPr>
        </p:nvSpPr>
        <p:spPr>
          <a:xfrm>
            <a:off x="838200" y="762000"/>
            <a:ext cx="8001000" cy="1143000"/>
          </a:xfrm>
        </p:spPr>
        <p:txBody>
          <a:bodyPr>
            <a:normAutofit/>
          </a:bodyPr>
          <a:lstStyle/>
          <a:p>
            <a:pPr eaLnBrk="1" hangingPunct="1">
              <a:defRPr/>
            </a:pPr>
            <a:r>
              <a:rPr lang="en-US" dirty="0" smtClean="0"/>
              <a:t>Health and Human Services</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990600" y="1905000"/>
            <a:ext cx="7543800" cy="4724400"/>
          </a:xfrm>
        </p:spPr>
        <p:txBody>
          <a:bodyPr/>
          <a:lstStyle/>
          <a:p>
            <a:pPr eaLnBrk="1" hangingPunct="1">
              <a:defRPr/>
            </a:pPr>
            <a:r>
              <a:rPr lang="en-US" sz="2200" dirty="0" smtClean="0"/>
              <a:t>Education is contentious in part because it is such a large investment in the future</a:t>
            </a:r>
          </a:p>
          <a:p>
            <a:pPr lvl="1" eaLnBrk="1" hangingPunct="1">
              <a:defRPr/>
            </a:pPr>
            <a:r>
              <a:rPr lang="en-US" sz="2200" dirty="0" smtClean="0"/>
              <a:t>Debate is intense on how to get the greatest return</a:t>
            </a:r>
          </a:p>
          <a:p>
            <a:pPr lvl="1" eaLnBrk="1" hangingPunct="1">
              <a:defRPr/>
            </a:pPr>
            <a:r>
              <a:rPr lang="en-US" sz="2200" dirty="0" smtClean="0"/>
              <a:t>Existing accountability measures may not reward innovative teaching</a:t>
            </a:r>
          </a:p>
          <a:p>
            <a:pPr lvl="1" eaLnBrk="1" hangingPunct="1">
              <a:defRPr/>
            </a:pPr>
            <a:r>
              <a:rPr lang="en-US" sz="2200" dirty="0" smtClean="0"/>
              <a:t>Inequity in funding has led to a long debate over how to provide equality of opportunity</a:t>
            </a:r>
            <a:endParaRPr lang="en-US" sz="2200" dirty="0"/>
          </a:p>
        </p:txBody>
      </p:sp>
      <p:sp>
        <p:nvSpPr>
          <p:cNvPr id="7169" name="Rectangle 2"/>
          <p:cNvSpPr>
            <a:spLocks noGrp="1" noChangeArrowheads="1"/>
          </p:cNvSpPr>
          <p:nvPr>
            <p:ph type="title"/>
          </p:nvPr>
        </p:nvSpPr>
        <p:spPr>
          <a:xfrm>
            <a:off x="990600" y="762000"/>
            <a:ext cx="8001000" cy="1143000"/>
          </a:xfrm>
        </p:spPr>
        <p:txBody>
          <a:bodyPr/>
          <a:lstStyle/>
          <a:p>
            <a:pPr eaLnBrk="1" hangingPunct="1">
              <a:defRPr/>
            </a:pPr>
            <a:r>
              <a:rPr lang="en-US" dirty="0" smtClean="0"/>
              <a:t>Education Policy</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idx="1"/>
          </p:nvPr>
        </p:nvSpPr>
        <p:spPr>
          <a:xfrm>
            <a:off x="873034" y="2057400"/>
            <a:ext cx="7737566" cy="4114800"/>
          </a:xfrm>
        </p:spPr>
        <p:txBody>
          <a:bodyPr/>
          <a:lstStyle/>
          <a:p>
            <a:pPr eaLnBrk="1" hangingPunct="1"/>
            <a:r>
              <a:rPr lang="en-US" altLang="en-US" sz="2200" dirty="0" smtClean="0"/>
              <a:t>The Affordable Care Act (2010)</a:t>
            </a:r>
          </a:p>
          <a:p>
            <a:pPr lvl="1" eaLnBrk="1" hangingPunct="1"/>
            <a:r>
              <a:rPr lang="en-US" altLang="en-US" sz="2200" dirty="0" smtClean="0"/>
              <a:t>Would provide Medicaid coverage to nearly all nonelderly adults with incomes at or below 138% of the poverty level</a:t>
            </a:r>
          </a:p>
          <a:p>
            <a:pPr lvl="1" eaLnBrk="1" hangingPunct="1"/>
            <a:r>
              <a:rPr lang="en-US" altLang="en-US" sz="2200" dirty="0" smtClean="0"/>
              <a:t>However, Texas chose not to participate in Medicaid expansion</a:t>
            </a:r>
          </a:p>
          <a:p>
            <a:pPr lvl="1" eaLnBrk="1" hangingPunct="1"/>
            <a:r>
              <a:rPr lang="en-US" altLang="en-US" sz="2200" dirty="0" smtClean="0"/>
              <a:t>Texas did not set up an insurance exchange under the Affordable Care Act</a:t>
            </a:r>
          </a:p>
        </p:txBody>
      </p:sp>
      <p:sp>
        <p:nvSpPr>
          <p:cNvPr id="23553" name="Rectangle 2"/>
          <p:cNvSpPr>
            <a:spLocks noGrp="1" noChangeArrowheads="1"/>
          </p:cNvSpPr>
          <p:nvPr>
            <p:ph type="title"/>
          </p:nvPr>
        </p:nvSpPr>
        <p:spPr>
          <a:xfrm>
            <a:off x="838200" y="762000"/>
            <a:ext cx="8001000" cy="1143000"/>
          </a:xfrm>
        </p:spPr>
        <p:txBody>
          <a:bodyPr>
            <a:normAutofit/>
          </a:bodyPr>
          <a:lstStyle/>
          <a:p>
            <a:pPr eaLnBrk="1" hangingPunct="1">
              <a:defRPr/>
            </a:pPr>
            <a:r>
              <a:rPr lang="en-US" dirty="0" smtClean="0"/>
              <a:t>Health and Human Services</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idx="1"/>
          </p:nvPr>
        </p:nvSpPr>
        <p:spPr>
          <a:xfrm>
            <a:off x="990600" y="1905000"/>
            <a:ext cx="7467600" cy="4724400"/>
          </a:xfrm>
        </p:spPr>
        <p:txBody>
          <a:bodyPr/>
          <a:lstStyle/>
          <a:p>
            <a:pPr eaLnBrk="1" hangingPunct="1"/>
            <a:r>
              <a:rPr lang="en-US" altLang="en-US" sz="2200" dirty="0" smtClean="0"/>
              <a:t>Winners</a:t>
            </a:r>
          </a:p>
          <a:p>
            <a:pPr lvl="1" eaLnBrk="1" hangingPunct="1"/>
            <a:r>
              <a:rPr lang="en-US" altLang="en-US" sz="2200" dirty="0" smtClean="0"/>
              <a:t>State accounts may remain healthier by denying the burden of expanding Medicaid coverage under the Affordable Care Act</a:t>
            </a:r>
          </a:p>
          <a:p>
            <a:pPr eaLnBrk="1" hangingPunct="1"/>
            <a:r>
              <a:rPr lang="en-US" altLang="en-US" sz="2200" dirty="0" smtClean="0"/>
              <a:t>Losers</a:t>
            </a:r>
          </a:p>
          <a:p>
            <a:pPr lvl="1" eaLnBrk="1" hangingPunct="1"/>
            <a:r>
              <a:rPr lang="en-US" altLang="en-US" sz="2200" dirty="0" smtClean="0"/>
              <a:t>County and private hospitals, and the tax payers who support them, may end up paying for care for the uninsured who visit hospitals to receive care they can’t pay for, when that care could have been covered by insurance obtained through the Affordable Care Act</a:t>
            </a:r>
          </a:p>
          <a:p>
            <a:pPr eaLnBrk="1" hangingPunct="1"/>
            <a:endParaRPr lang="en-US" altLang="en-US" sz="2200" dirty="0" smtClean="0"/>
          </a:p>
        </p:txBody>
      </p:sp>
      <p:sp>
        <p:nvSpPr>
          <p:cNvPr id="23553" name="Rectangle 2"/>
          <p:cNvSpPr>
            <a:spLocks noGrp="1" noChangeArrowheads="1"/>
          </p:cNvSpPr>
          <p:nvPr>
            <p:ph type="title"/>
          </p:nvPr>
        </p:nvSpPr>
        <p:spPr>
          <a:xfrm>
            <a:off x="990600" y="762000"/>
            <a:ext cx="8001000" cy="1143000"/>
          </a:xfrm>
        </p:spPr>
        <p:txBody>
          <a:bodyPr>
            <a:normAutofit/>
          </a:bodyPr>
          <a:lstStyle/>
          <a:p>
            <a:pPr eaLnBrk="1" hangingPunct="1">
              <a:defRPr/>
            </a:pPr>
            <a:r>
              <a:rPr lang="en-US" smtClean="0"/>
              <a:t>Winners and </a:t>
            </a:r>
            <a:r>
              <a:rPr lang="en-US" dirty="0" smtClean="0"/>
              <a:t>Losers</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idx="1"/>
          </p:nvPr>
        </p:nvSpPr>
        <p:spPr>
          <a:xfrm>
            <a:off x="1066800" y="1981200"/>
            <a:ext cx="7620000" cy="4495800"/>
          </a:xfrm>
          <a:noFill/>
        </p:spPr>
        <p:txBody>
          <a:bodyPr/>
          <a:lstStyle/>
          <a:p>
            <a:pPr eaLnBrk="1" hangingPunct="1"/>
            <a:r>
              <a:rPr lang="en-US" altLang="en-US" sz="2200" dirty="0" smtClean="0"/>
              <a:t>The State Board of Education (SBOE)</a:t>
            </a:r>
          </a:p>
          <a:p>
            <a:pPr lvl="1" eaLnBrk="1" hangingPunct="1"/>
            <a:r>
              <a:rPr lang="en-US" altLang="en-US" sz="2200" dirty="0" smtClean="0"/>
              <a:t>Elected from districts in partisan contests</a:t>
            </a:r>
          </a:p>
          <a:p>
            <a:pPr lvl="1" eaLnBrk="1" hangingPunct="1"/>
            <a:r>
              <a:rPr lang="en-US" altLang="en-US" sz="2200" dirty="0" smtClean="0"/>
              <a:t>Establishes curriculum guidelines and standards for passing state-mandated exams</a:t>
            </a:r>
          </a:p>
          <a:p>
            <a:pPr lvl="1" eaLnBrk="1" hangingPunct="1"/>
            <a:r>
              <a:rPr lang="en-US" altLang="en-US" sz="2200" dirty="0" smtClean="0"/>
              <a:t>Has become politicized, fighting culture wars chiefly over history and science</a:t>
            </a:r>
          </a:p>
          <a:p>
            <a:pPr lvl="2" eaLnBrk="1" hangingPunct="1"/>
            <a:r>
              <a:rPr lang="en-US" altLang="en-US" sz="2200" dirty="0" smtClean="0"/>
              <a:t>Should the curriculum include Thomas Jefferson and evolution?</a:t>
            </a:r>
          </a:p>
          <a:p>
            <a:pPr lvl="1" eaLnBrk="1" hangingPunct="1"/>
            <a:endParaRPr lang="en-US" altLang="en-US" sz="2200" dirty="0" smtClean="0"/>
          </a:p>
        </p:txBody>
      </p:sp>
      <p:sp>
        <p:nvSpPr>
          <p:cNvPr id="8193" name="Rectangle 2"/>
          <p:cNvSpPr>
            <a:spLocks noGrp="1" noChangeArrowheads="1"/>
          </p:cNvSpPr>
          <p:nvPr>
            <p:ph type="title"/>
          </p:nvPr>
        </p:nvSpPr>
        <p:spPr>
          <a:xfrm>
            <a:off x="990600" y="838200"/>
            <a:ext cx="7239000" cy="1143000"/>
          </a:xfrm>
        </p:spPr>
        <p:txBody>
          <a:bodyPr/>
          <a:lstStyle/>
          <a:p>
            <a:pPr eaLnBrk="1" hangingPunct="1">
              <a:defRPr/>
            </a:pPr>
            <a:r>
              <a:rPr lang="en-US" dirty="0" smtClean="0"/>
              <a:t>Education Policy: Grades K–12</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idx="1"/>
          </p:nvPr>
        </p:nvSpPr>
        <p:spPr>
          <a:xfrm>
            <a:off x="1018903" y="2057400"/>
            <a:ext cx="7391400" cy="4495800"/>
          </a:xfrm>
          <a:noFill/>
          <a:extLst>
            <a:ext uri="{909E8E84-426E-40DD-AFC4-6F175D3DCCD1}">
              <a14:hiddenFill xmlns:a14="http://schemas.microsoft.com/office/drawing/2010/main">
                <a:solidFill>
                  <a:srgbClr val="FFFFFF"/>
                </a:solidFill>
              </a14:hiddenFill>
            </a:ext>
          </a:extLst>
        </p:spPr>
        <p:txBody>
          <a:bodyPr/>
          <a:lstStyle/>
          <a:p>
            <a:pPr marL="0" indent="0" eaLnBrk="1" hangingPunct="1">
              <a:defRPr/>
            </a:pPr>
            <a:r>
              <a:rPr lang="en-US" sz="2200" dirty="0" smtClean="0"/>
              <a:t>  The Permanent School Fund</a:t>
            </a:r>
          </a:p>
          <a:p>
            <a:pPr lvl="1" eaLnBrk="1" hangingPunct="1">
              <a:defRPr/>
            </a:pPr>
            <a:r>
              <a:rPr lang="en-US" sz="2200" dirty="0" smtClean="0"/>
              <a:t>Money earned by sale and leasing of certain public lands</a:t>
            </a:r>
          </a:p>
          <a:p>
            <a:pPr lvl="1" eaLnBrk="1" hangingPunct="1">
              <a:defRPr/>
            </a:pPr>
            <a:r>
              <a:rPr lang="en-US" sz="2200" dirty="0" smtClean="0"/>
              <a:t>Second largest educational endowment in the country</a:t>
            </a:r>
          </a:p>
          <a:p>
            <a:pPr lvl="1" eaLnBrk="1" hangingPunct="1">
              <a:defRPr/>
            </a:pPr>
            <a:r>
              <a:rPr lang="en-US" sz="2200" dirty="0" smtClean="0"/>
              <a:t>Returns on investments are distributed</a:t>
            </a:r>
          </a:p>
          <a:p>
            <a:pPr lvl="1" eaLnBrk="1" hangingPunct="1">
              <a:defRPr/>
            </a:pPr>
            <a:r>
              <a:rPr lang="en-US" sz="2200" dirty="0" smtClean="0"/>
              <a:t>Managed by the SBOE</a:t>
            </a:r>
            <a:endParaRPr lang="en-US" sz="2200" dirty="0"/>
          </a:p>
        </p:txBody>
      </p:sp>
      <p:sp>
        <p:nvSpPr>
          <p:cNvPr id="8193" name="Rectangle 2"/>
          <p:cNvSpPr>
            <a:spLocks noGrp="1" noChangeArrowheads="1"/>
          </p:cNvSpPr>
          <p:nvPr>
            <p:ph type="title"/>
          </p:nvPr>
        </p:nvSpPr>
        <p:spPr>
          <a:xfrm>
            <a:off x="990600" y="914400"/>
            <a:ext cx="8001000" cy="1143000"/>
          </a:xfrm>
        </p:spPr>
        <p:txBody>
          <a:bodyPr/>
          <a:lstStyle/>
          <a:p>
            <a:pPr eaLnBrk="1" hangingPunct="1">
              <a:defRPr/>
            </a:pPr>
            <a:r>
              <a:rPr lang="en-US" dirty="0" smtClean="0"/>
              <a:t>Education Policy: Grades K–12</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942703" y="1981200"/>
            <a:ext cx="7432766" cy="4191000"/>
          </a:xfrm>
        </p:spPr>
        <p:txBody>
          <a:bodyPr/>
          <a:lstStyle/>
          <a:p>
            <a:pPr eaLnBrk="1" hangingPunct="1"/>
            <a:r>
              <a:rPr lang="en-US" altLang="en-US" sz="2200" dirty="0" smtClean="0"/>
              <a:t>Equality in education</a:t>
            </a:r>
          </a:p>
          <a:p>
            <a:pPr lvl="1" eaLnBrk="1" hangingPunct="1"/>
            <a:r>
              <a:rPr lang="en-US" altLang="en-US" sz="2200" dirty="0" smtClean="0"/>
              <a:t>Plessy v. Ferguson (1896)</a:t>
            </a:r>
          </a:p>
          <a:p>
            <a:pPr lvl="2" eaLnBrk="1" hangingPunct="1"/>
            <a:r>
              <a:rPr lang="en-US" altLang="en-US" sz="2200" dirty="0" smtClean="0"/>
              <a:t>Established that separate facilities based on race were acceptable</a:t>
            </a:r>
          </a:p>
          <a:p>
            <a:pPr lvl="1" eaLnBrk="1" hangingPunct="1"/>
            <a:r>
              <a:rPr lang="en-US" altLang="en-US" sz="2200" dirty="0" smtClean="0"/>
              <a:t>Brown v. Board of Education (1954)</a:t>
            </a:r>
          </a:p>
          <a:p>
            <a:pPr lvl="2" eaLnBrk="1" hangingPunct="1"/>
            <a:r>
              <a:rPr lang="en-US" altLang="en-US" sz="2200" dirty="0" smtClean="0"/>
              <a:t>Declared segregation to be unconstitutional</a:t>
            </a:r>
          </a:p>
          <a:p>
            <a:pPr lvl="1" eaLnBrk="1" hangingPunct="1"/>
            <a:r>
              <a:rPr lang="en-US" altLang="en-US" sz="2200" dirty="0" smtClean="0"/>
              <a:t>Brown v. Board of Education II (1955)</a:t>
            </a:r>
          </a:p>
          <a:p>
            <a:pPr lvl="2" eaLnBrk="1" hangingPunct="1"/>
            <a:r>
              <a:rPr lang="en-US" altLang="en-US" sz="2200" dirty="0" smtClean="0"/>
              <a:t>Called for desegregation “with all deliberate speed”</a:t>
            </a:r>
          </a:p>
        </p:txBody>
      </p:sp>
      <p:sp>
        <p:nvSpPr>
          <p:cNvPr id="9217" name="Rectangle 2"/>
          <p:cNvSpPr>
            <a:spLocks noGrp="1" noChangeArrowheads="1"/>
          </p:cNvSpPr>
          <p:nvPr>
            <p:ph type="title"/>
          </p:nvPr>
        </p:nvSpPr>
        <p:spPr>
          <a:xfrm>
            <a:off x="949234" y="838200"/>
            <a:ext cx="8001000" cy="1143000"/>
          </a:xfrm>
        </p:spPr>
        <p:txBody>
          <a:bodyPr/>
          <a:lstStyle/>
          <a:p>
            <a:pPr eaLnBrk="1" hangingPunct="1">
              <a:defRPr/>
            </a:pPr>
            <a:r>
              <a:rPr lang="en-US" dirty="0" smtClean="0"/>
              <a:t>Education Policy: Grades K–12</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914400" y="2133600"/>
            <a:ext cx="7696200" cy="2743200"/>
          </a:xfrm>
        </p:spPr>
        <p:txBody>
          <a:bodyPr/>
          <a:lstStyle/>
          <a:p>
            <a:pPr eaLnBrk="1" hangingPunct="1"/>
            <a:r>
              <a:rPr lang="en-US" altLang="en-US" sz="2200" dirty="0" smtClean="0"/>
              <a:t>Equality in education</a:t>
            </a:r>
          </a:p>
          <a:p>
            <a:pPr lvl="1" eaLnBrk="1" hangingPunct="1"/>
            <a:r>
              <a:rPr lang="en-US" altLang="en-US" sz="2200" dirty="0" smtClean="0"/>
              <a:t>Texas resisted compliance with </a:t>
            </a:r>
            <a:r>
              <a:rPr lang="en-US" altLang="en-US" sz="2200" i="1" dirty="0" smtClean="0"/>
              <a:t>Brown</a:t>
            </a:r>
            <a:r>
              <a:rPr lang="en-US" altLang="en-US" sz="2200" dirty="0" smtClean="0"/>
              <a:t> decisions</a:t>
            </a:r>
          </a:p>
          <a:p>
            <a:pPr lvl="1" eaLnBrk="1" hangingPunct="1"/>
            <a:r>
              <a:rPr lang="en-US" altLang="en-US" sz="2200" dirty="0" smtClean="0"/>
              <a:t>Civil Rights Act of 1964 and Elementary and Secondary Education Act of 1965 increased pressure on Texas to comply</a:t>
            </a:r>
          </a:p>
        </p:txBody>
      </p:sp>
      <p:sp>
        <p:nvSpPr>
          <p:cNvPr id="9217" name="Rectangle 2"/>
          <p:cNvSpPr>
            <a:spLocks noGrp="1" noChangeArrowheads="1"/>
          </p:cNvSpPr>
          <p:nvPr>
            <p:ph type="title"/>
          </p:nvPr>
        </p:nvSpPr>
        <p:spPr>
          <a:xfrm>
            <a:off x="914400" y="914400"/>
            <a:ext cx="8001000" cy="1143000"/>
          </a:xfrm>
        </p:spPr>
        <p:txBody>
          <a:bodyPr/>
          <a:lstStyle/>
          <a:p>
            <a:pPr eaLnBrk="1" hangingPunct="1">
              <a:defRPr/>
            </a:pPr>
            <a:r>
              <a:rPr lang="en-US" dirty="0" smtClean="0"/>
              <a:t>Education Policy: Grades K–12</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extLst>
      <p:ext uri="{BB962C8B-B14F-4D97-AF65-F5344CB8AC3E}">
        <p14:creationId xmlns:p14="http://schemas.microsoft.com/office/powerpoint/2010/main" val="40795786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838200" y="2133600"/>
            <a:ext cx="7467600" cy="4495800"/>
          </a:xfrm>
        </p:spPr>
        <p:txBody>
          <a:bodyPr/>
          <a:lstStyle/>
          <a:p>
            <a:pPr eaLnBrk="1" hangingPunct="1">
              <a:defRPr/>
            </a:pPr>
            <a:r>
              <a:rPr lang="en-US" sz="2200" dirty="0" smtClean="0"/>
              <a:t>Equality in education</a:t>
            </a:r>
          </a:p>
          <a:p>
            <a:pPr lvl="1" eaLnBrk="1" hangingPunct="1">
              <a:defRPr/>
            </a:pPr>
            <a:r>
              <a:rPr lang="en-US" sz="2200" dirty="0" smtClean="0"/>
              <a:t>Federal government sued Texas, resulting in 1970 decision</a:t>
            </a:r>
          </a:p>
          <a:p>
            <a:pPr lvl="2" eaLnBrk="1" hangingPunct="1">
              <a:defRPr/>
            </a:pPr>
            <a:r>
              <a:rPr lang="en-US" sz="2200" dirty="0" smtClean="0"/>
              <a:t>Mandated desegregation of state public schools</a:t>
            </a:r>
          </a:p>
          <a:p>
            <a:pPr lvl="2" eaLnBrk="1" hangingPunct="1">
              <a:defRPr/>
            </a:pPr>
            <a:r>
              <a:rPr lang="en-US" sz="2200" dirty="0" smtClean="0"/>
              <a:t>Gave the federal court authority to oversee implementation of the desegregation plan</a:t>
            </a:r>
          </a:p>
          <a:p>
            <a:pPr eaLnBrk="1" hangingPunct="1">
              <a:defRPr/>
            </a:pPr>
            <a:r>
              <a:rPr lang="en-US" sz="2200" dirty="0" smtClean="0"/>
              <a:t>Large number of limited English proficiency students</a:t>
            </a:r>
          </a:p>
          <a:p>
            <a:pPr lvl="1" eaLnBrk="1" hangingPunct="1">
              <a:defRPr/>
            </a:pPr>
            <a:r>
              <a:rPr lang="en-US" sz="2200" dirty="0" smtClean="0"/>
              <a:t>2014 LULAC lawsuit</a:t>
            </a:r>
          </a:p>
          <a:p>
            <a:pPr marL="457200" lvl="1" indent="0" eaLnBrk="1" hangingPunct="1">
              <a:buFontTx/>
              <a:buNone/>
              <a:defRPr/>
            </a:pPr>
            <a:endParaRPr lang="en-US" sz="2200" dirty="0" smtClean="0"/>
          </a:p>
        </p:txBody>
      </p:sp>
      <p:sp>
        <p:nvSpPr>
          <p:cNvPr id="9217" name="Rectangle 2"/>
          <p:cNvSpPr>
            <a:spLocks noGrp="1" noChangeArrowheads="1"/>
          </p:cNvSpPr>
          <p:nvPr>
            <p:ph type="title"/>
          </p:nvPr>
        </p:nvSpPr>
        <p:spPr>
          <a:xfrm>
            <a:off x="838200" y="914400"/>
            <a:ext cx="8001000" cy="1143000"/>
          </a:xfrm>
        </p:spPr>
        <p:txBody>
          <a:bodyPr/>
          <a:lstStyle/>
          <a:p>
            <a:pPr eaLnBrk="1" hangingPunct="1">
              <a:defRPr/>
            </a:pPr>
            <a:r>
              <a:rPr lang="en-US" dirty="0" smtClean="0"/>
              <a:t>Education Policy: Grades K–12</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914400" y="2209800"/>
            <a:ext cx="7696200" cy="4191000"/>
          </a:xfrm>
        </p:spPr>
        <p:txBody>
          <a:bodyPr/>
          <a:lstStyle/>
          <a:p>
            <a:pPr eaLnBrk="1" hangingPunct="1"/>
            <a:r>
              <a:rPr lang="en-US" altLang="en-US" sz="2200" dirty="0" smtClean="0"/>
              <a:t>Education funding</a:t>
            </a:r>
          </a:p>
          <a:p>
            <a:pPr lvl="1" eaLnBrk="1" hangingPunct="1"/>
            <a:r>
              <a:rPr lang="en-US" altLang="en-US" sz="2200" dirty="0" smtClean="0"/>
              <a:t>The three sources of funding</a:t>
            </a:r>
          </a:p>
          <a:p>
            <a:pPr lvl="2" eaLnBrk="1" hangingPunct="1"/>
            <a:r>
              <a:rPr lang="en-US" altLang="en-US" sz="2200" dirty="0" smtClean="0"/>
              <a:t>Local funding makes up the largest share</a:t>
            </a:r>
            <a:r>
              <a:rPr lang="en-IN" sz="2000" dirty="0"/>
              <a:t>—</a:t>
            </a:r>
            <a:r>
              <a:rPr lang="en-US" altLang="en-US" sz="2200" dirty="0" smtClean="0"/>
              <a:t>48%</a:t>
            </a:r>
          </a:p>
          <a:p>
            <a:pPr lvl="2" eaLnBrk="1" hangingPunct="1"/>
            <a:r>
              <a:rPr lang="en-US" altLang="en-US" sz="2200" dirty="0" smtClean="0"/>
              <a:t>State</a:t>
            </a:r>
            <a:r>
              <a:rPr lang="en-IN" sz="2000" dirty="0"/>
              <a:t>—</a:t>
            </a:r>
            <a:r>
              <a:rPr lang="en-US" altLang="en-US" sz="2200" dirty="0" smtClean="0"/>
              <a:t>41.4%</a:t>
            </a:r>
          </a:p>
          <a:p>
            <a:pPr lvl="2" eaLnBrk="1" hangingPunct="1"/>
            <a:r>
              <a:rPr lang="en-US" altLang="en-US" sz="2200" dirty="0" smtClean="0"/>
              <a:t>Federal contribution is about 10.6% of the total</a:t>
            </a:r>
          </a:p>
          <a:p>
            <a:pPr lvl="1" eaLnBrk="1" hangingPunct="1"/>
            <a:r>
              <a:rPr lang="en-US" altLang="en-US" sz="2200" dirty="0" smtClean="0"/>
              <a:t>The trend has been increasing reliance on local funding, greatly increasing the impact of </a:t>
            </a:r>
            <a:r>
              <a:rPr lang="en-US" altLang="en-US" sz="2200" dirty="0"/>
              <a:t>i</a:t>
            </a:r>
            <a:r>
              <a:rPr lang="en-US" altLang="en-US" sz="2200" dirty="0" smtClean="0"/>
              <a:t>nequality of property values between districts</a:t>
            </a:r>
          </a:p>
        </p:txBody>
      </p:sp>
      <p:sp>
        <p:nvSpPr>
          <p:cNvPr id="10241" name="Rectangle 2"/>
          <p:cNvSpPr>
            <a:spLocks noGrp="1" noChangeArrowheads="1"/>
          </p:cNvSpPr>
          <p:nvPr>
            <p:ph type="title"/>
          </p:nvPr>
        </p:nvSpPr>
        <p:spPr>
          <a:xfrm>
            <a:off x="914400" y="914400"/>
            <a:ext cx="8001000" cy="1143000"/>
          </a:xfrm>
        </p:spPr>
        <p:txBody>
          <a:bodyPr/>
          <a:lstStyle/>
          <a:p>
            <a:pPr eaLnBrk="1" hangingPunct="1">
              <a:defRPr/>
            </a:pPr>
            <a:r>
              <a:rPr lang="en-US" dirty="0" smtClean="0"/>
              <a:t>Education Policy: Grades K–12</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LoneStar3e">
  <a:themeElements>
    <a:clrScheme name="1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Blank Presentation">
      <a:majorFont>
        <a:latin typeface="Arial Black"/>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6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6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1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4450</TotalTime>
  <Words>1846</Words>
  <Application>Microsoft Office PowerPoint</Application>
  <PresentationFormat>On-screen Show (4:3)</PresentationFormat>
  <Paragraphs>219</Paragraphs>
  <Slides>31</Slides>
  <Notes>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1_LoneStar3e</vt:lpstr>
      <vt:lpstr>PowerPoint Presentation</vt:lpstr>
      <vt:lpstr>Education Policy</vt:lpstr>
      <vt:lpstr>Education Policy</vt:lpstr>
      <vt:lpstr>Education Policy: Grades K–12</vt:lpstr>
      <vt:lpstr>Education Policy: Grades K–12</vt:lpstr>
      <vt:lpstr>Education Policy: Grades K–12</vt:lpstr>
      <vt:lpstr>Education Policy: Grades K–12</vt:lpstr>
      <vt:lpstr>Education Policy: Grades K–12</vt:lpstr>
      <vt:lpstr>Education Policy: Grades K–12</vt:lpstr>
      <vt:lpstr>Education Policy: Grades K–12</vt:lpstr>
      <vt:lpstr>Education Policy: Grades K–12</vt:lpstr>
      <vt:lpstr>Education Policy: Grades K–12</vt:lpstr>
      <vt:lpstr>Education Policy: Grades K–12</vt:lpstr>
      <vt:lpstr>Education Policy: Grades K–12</vt:lpstr>
      <vt:lpstr>Education Policy: Grades K–12</vt:lpstr>
      <vt:lpstr>Higher Education Policy</vt:lpstr>
      <vt:lpstr>Higher Education Policy</vt:lpstr>
      <vt:lpstr>Higher Education Policy</vt:lpstr>
      <vt:lpstr>Higher Education Policy</vt:lpstr>
      <vt:lpstr>Higher Education Policy</vt:lpstr>
      <vt:lpstr>Higher Education Policy</vt:lpstr>
      <vt:lpstr>Higher Education Policy</vt:lpstr>
      <vt:lpstr>Higher Education Policy</vt:lpstr>
      <vt:lpstr>Higher Education Policy</vt:lpstr>
      <vt:lpstr>Higher Education Policy</vt:lpstr>
      <vt:lpstr>Health and Human Services</vt:lpstr>
      <vt:lpstr>Health and Human Services</vt:lpstr>
      <vt:lpstr>Health and Human Services</vt:lpstr>
      <vt:lpstr>Health and Human Services</vt:lpstr>
      <vt:lpstr>Health and Human Services</vt:lpstr>
      <vt:lpstr>Winners and Losers</vt:lpstr>
    </vt:vector>
  </TitlesOfParts>
  <Company>Office 2004 Test Drive 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Office 2004 Test Drive User</dc:creator>
  <cp:lastModifiedBy>Palermini, Stephanie</cp:lastModifiedBy>
  <cp:revision>243</cp:revision>
  <dcterms:created xsi:type="dcterms:W3CDTF">2011-01-23T15:46:24Z</dcterms:created>
  <dcterms:modified xsi:type="dcterms:W3CDTF">2016-12-30T18:25:54Z</dcterms:modified>
</cp:coreProperties>
</file>