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47" r:id="rId1"/>
  </p:sldMasterIdLst>
  <p:notesMasterIdLst>
    <p:notesMasterId r:id="rId26"/>
  </p:notesMasterIdLst>
  <p:sldIdLst>
    <p:sldId id="258" r:id="rId2"/>
    <p:sldId id="262" r:id="rId3"/>
    <p:sldId id="287" r:id="rId4"/>
    <p:sldId id="263" r:id="rId5"/>
    <p:sldId id="271" r:id="rId6"/>
    <p:sldId id="264" r:id="rId7"/>
    <p:sldId id="288" r:id="rId8"/>
    <p:sldId id="279" r:id="rId9"/>
    <p:sldId id="265" r:id="rId10"/>
    <p:sldId id="280" r:id="rId11"/>
    <p:sldId id="267" r:id="rId12"/>
    <p:sldId id="281" r:id="rId13"/>
    <p:sldId id="268" r:id="rId14"/>
    <p:sldId id="282" r:id="rId15"/>
    <p:sldId id="286" r:id="rId16"/>
    <p:sldId id="274" r:id="rId17"/>
    <p:sldId id="283" r:id="rId18"/>
    <p:sldId id="275" r:id="rId19"/>
    <p:sldId id="276" r:id="rId20"/>
    <p:sldId id="269" r:id="rId21"/>
    <p:sldId id="273" r:id="rId22"/>
    <p:sldId id="289" r:id="rId23"/>
    <p:sldId id="270" r:id="rId24"/>
    <p:sldId id="290" r:id="rId2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360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18F7582-A2EA-4F37-B116-0182EDF31F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96438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ABDD1AF-83AF-4F0B-8172-1EBE0559A084}" type="slidenum">
              <a:rPr lang="en-US" altLang="en-US" sz="1200"/>
              <a:pPr/>
              <a:t>1</a:t>
            </a:fld>
            <a:endParaRPr lang="en-US" altLang="en-US" sz="12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88929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07B91DC-B2C7-49E7-A08D-A1385EFF7571}" type="slidenum">
              <a:rPr lang="en-US" altLang="en-US" sz="1200"/>
              <a:pPr/>
              <a:t>10</a:t>
            </a:fld>
            <a:endParaRPr lang="en-US" altLang="en-US" sz="120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6223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81553F5-0542-47A7-B1DE-E2009C7FDBBC}" type="slidenum">
              <a:rPr lang="en-US" altLang="en-US" sz="1200"/>
              <a:pPr/>
              <a:t>2</a:t>
            </a:fld>
            <a:endParaRPr lang="en-US" altLang="en-US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772529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81553F5-0542-47A7-B1DE-E2009C7FDBBC}" type="slidenum">
              <a:rPr lang="en-US" altLang="en-US" sz="1200"/>
              <a:pPr/>
              <a:t>3</a:t>
            </a:fld>
            <a:endParaRPr lang="en-US" altLang="en-US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380134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6D6DBC1-758C-4134-9D1D-9966A94363AB}" type="slidenum">
              <a:rPr lang="en-US" altLang="en-US" sz="1200"/>
              <a:pPr/>
              <a:t>4</a:t>
            </a:fld>
            <a:endParaRPr lang="en-US" altLang="en-US" sz="120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038055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85D0ED7C-EC4D-455A-A279-C9AF4AD36493}" type="slidenum">
              <a:rPr lang="en-US" altLang="en-US" sz="1200"/>
              <a:pPr/>
              <a:t>5</a:t>
            </a:fld>
            <a:endParaRPr lang="en-US" altLang="en-US" sz="120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74050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CCF07F8-51DD-4512-8A34-51C9C1A61F02}" type="slidenum">
              <a:rPr lang="en-US" altLang="en-US" sz="1200"/>
              <a:pPr/>
              <a:t>6</a:t>
            </a:fld>
            <a:endParaRPr lang="en-US" altLang="en-US" sz="120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443353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CCF07F8-51DD-4512-8A34-51C9C1A61F02}" type="slidenum">
              <a:rPr lang="en-US" altLang="en-US" sz="1200"/>
              <a:pPr/>
              <a:t>7</a:t>
            </a:fld>
            <a:endParaRPr lang="en-US" altLang="en-US" sz="120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841074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9B9E1D1-0C04-46C0-8A20-5576E4A20931}" type="slidenum">
              <a:rPr lang="en-US" altLang="en-US" sz="1200"/>
              <a:pPr/>
              <a:t>8</a:t>
            </a:fld>
            <a:endParaRPr lang="en-US" altLang="en-US" sz="120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629591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7E523B7-0EF1-44C9-B74D-5EE2C07CDFD3}" type="slidenum">
              <a:rPr lang="en-US" altLang="en-US" sz="1200"/>
              <a:pPr/>
              <a:t>9</a:t>
            </a:fld>
            <a:endParaRPr lang="en-US" altLang="en-US" sz="120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5019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3600" dirty="0" smtClean="0">
                <a:solidFill>
                  <a:srgbClr val="0070C0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133600"/>
            <a:ext cx="7924800" cy="23622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endParaRPr lang="en-US" altLang="ja-JP" sz="2200" dirty="0" smtClean="0"/>
          </a:p>
        </p:txBody>
      </p:sp>
    </p:spTree>
    <p:extLst>
      <p:ext uri="{BB962C8B-B14F-4D97-AF65-F5344CB8AC3E}">
        <p14:creationId xmlns:p14="http://schemas.microsoft.com/office/powerpoint/2010/main" val="2152429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3600" dirty="0" smtClean="0">
                <a:solidFill>
                  <a:srgbClr val="0070C0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7157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6043" y="1828800"/>
            <a:ext cx="7462157" cy="4724400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3600" dirty="0" smtClean="0">
                <a:solidFill>
                  <a:srgbClr val="0070C0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65968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828800"/>
            <a:ext cx="7467600" cy="4724400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3600" dirty="0" smtClean="0">
                <a:solidFill>
                  <a:srgbClr val="0070C0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18105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514600"/>
            <a:ext cx="6400800" cy="17526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 marL="0" indent="0" algn="ctr">
              <a:buFontTx/>
              <a:buNone/>
              <a:defRPr sz="4800">
                <a:solidFill>
                  <a:schemeClr val="tx1"/>
                </a:solidFill>
                <a:latin typeface="Arial Black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294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01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3" r:id="rId5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" b="14607"/>
          <a:stretch/>
        </p:blipFill>
        <p:spPr>
          <a:xfrm>
            <a:off x="762000" y="8709"/>
            <a:ext cx="7805468" cy="4953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50250" y="5329071"/>
            <a:ext cx="23022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3200" b="1">
                <a:solidFill>
                  <a:schemeClr val="accent1">
                    <a:lumMod val="25000"/>
                  </a:schemeClr>
                </a:solidFill>
                <a:cs typeface="Arial" panose="020B0604020202020204" pitchFamily="34" charset="0"/>
              </a:rPr>
              <a:t>Chapter </a:t>
            </a:r>
            <a:r>
              <a:rPr lang="en-GB" sz="3200" b="1" smtClean="0">
                <a:solidFill>
                  <a:schemeClr val="accent1">
                    <a:lumMod val="25000"/>
                  </a:schemeClr>
                </a:solidFill>
                <a:cs typeface="Arial" panose="020B0604020202020204" pitchFamily="34" charset="0"/>
              </a:rPr>
              <a:t>13</a:t>
            </a:r>
            <a:endParaRPr lang="en-US" sz="3200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29000" y="5267515"/>
            <a:ext cx="5029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b="1" dirty="0">
                <a:solidFill>
                  <a:srgbClr val="990033"/>
                </a:solidFill>
              </a:rPr>
              <a:t>Fiscal Policy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209800"/>
            <a:ext cx="7391400" cy="4619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r>
              <a:rPr lang="en-US" altLang="en-US" sz="2200" dirty="0" smtClean="0"/>
              <a:t>Excise taxes—taxes paid at time of purchase, usually included in the price of the product</a:t>
            </a:r>
          </a:p>
          <a:p>
            <a:pPr lvl="1" eaLnBrk="1" hangingPunct="1"/>
            <a:r>
              <a:rPr lang="en-US" altLang="en-US" sz="2200" dirty="0" smtClean="0"/>
              <a:t>National government collects on alcohol</a:t>
            </a:r>
          </a:p>
          <a:p>
            <a:pPr eaLnBrk="1" hangingPunct="1"/>
            <a:r>
              <a:rPr lang="en-US" altLang="en-US" sz="2200" dirty="0" smtClean="0"/>
              <a:t>Ad valorem tax—based on the value of property, subject to an official appraisal</a:t>
            </a:r>
          </a:p>
          <a:p>
            <a:pPr lvl="1" eaLnBrk="1" hangingPunct="1"/>
            <a:r>
              <a:rPr lang="en-US" altLang="en-US" sz="2200" dirty="0" smtClean="0"/>
              <a:t>Cities, counties, and school districts rely on property taxes as a key source of revenue</a:t>
            </a:r>
          </a:p>
          <a:p>
            <a:pPr lvl="1" eaLnBrk="1" hangingPunct="1"/>
            <a:r>
              <a:rPr lang="en-US" altLang="en-US" sz="2200" dirty="0" smtClean="0"/>
              <a:t>The constitution prohibits a state property tax</a:t>
            </a:r>
          </a:p>
          <a:p>
            <a:pPr eaLnBrk="1" hangingPunct="1"/>
            <a:endParaRPr lang="en-US" altLang="en-US" sz="2200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066800"/>
            <a:ext cx="8686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Sources of State Revenue:</a:t>
            </a:r>
            <a:r>
              <a:rPr lang="en-US" dirty="0"/>
              <a:t> </a:t>
            </a:r>
            <a:r>
              <a:rPr lang="en-US" dirty="0" smtClean="0"/>
              <a:t>Taxes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2164080"/>
            <a:ext cx="7315200" cy="2286000"/>
          </a:xfrm>
          <a:noFill/>
        </p:spPr>
        <p:txBody>
          <a:bodyPr/>
          <a:lstStyle/>
          <a:p>
            <a:pPr eaLnBrk="1" hangingPunct="1"/>
            <a:r>
              <a:rPr lang="en-US" altLang="en-US" sz="2200" dirty="0" smtClean="0"/>
              <a:t>Progressive taxes</a:t>
            </a:r>
          </a:p>
          <a:p>
            <a:pPr lvl="1" eaLnBrk="1" hangingPunct="1"/>
            <a:r>
              <a:rPr lang="en-US" altLang="en-US" sz="2200" dirty="0" smtClean="0"/>
              <a:t>Higher rates of taxation on people with higher incomes</a:t>
            </a:r>
          </a:p>
          <a:p>
            <a:pPr eaLnBrk="1" hangingPunct="1"/>
            <a:r>
              <a:rPr lang="en-US" altLang="en-US" sz="2200" dirty="0" smtClean="0"/>
              <a:t>Regressive taxes</a:t>
            </a:r>
          </a:p>
          <a:p>
            <a:pPr lvl="1" eaLnBrk="1" hangingPunct="1"/>
            <a:r>
              <a:rPr lang="en-US" altLang="en-US" sz="2200" dirty="0" smtClean="0"/>
              <a:t>Take a disproportionate amount of income from those with lower incomes</a:t>
            </a:r>
          </a:p>
        </p:txBody>
      </p:sp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9906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Taxation: Winners and Losers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057400"/>
            <a:ext cx="7426234" cy="38862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Texas has the third most regressive tax system in the country</a:t>
            </a:r>
          </a:p>
          <a:p>
            <a:pPr lvl="1" eaLnBrk="1" hangingPunct="1"/>
            <a:r>
              <a:rPr lang="en-US" altLang="en-US" sz="2200" dirty="0" smtClean="0"/>
              <a:t>Texas’s primary revenue source is Sales tax, a regressive tax</a:t>
            </a:r>
          </a:p>
          <a:p>
            <a:pPr eaLnBrk="1" hangingPunct="1"/>
            <a:r>
              <a:rPr lang="en-US" altLang="en-US" sz="2200" dirty="0" smtClean="0"/>
              <a:t>The Texas Legislature has created a mix of new taxes, toll roads, and increased tuition and fees while experiencing statewide tax fatigue</a:t>
            </a:r>
          </a:p>
        </p:txBody>
      </p:sp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9144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Taxation: Winners and Losers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057400"/>
            <a:ext cx="7620000" cy="44196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Federal grants—account for over 33% of the state</a:t>
            </a:r>
            <a:r>
              <a:rPr lang="ja-JP" altLang="en-US" sz="2200" dirty="0" smtClean="0"/>
              <a:t>’</a:t>
            </a:r>
            <a:r>
              <a:rPr lang="en-US" altLang="ja-JP" sz="2200" dirty="0" smtClean="0"/>
              <a:t>s finances</a:t>
            </a:r>
          </a:p>
          <a:p>
            <a:pPr lvl="1" eaLnBrk="1" hangingPunct="1"/>
            <a:r>
              <a:rPr lang="en-US" altLang="ja-JP" sz="2200" dirty="0" smtClean="0"/>
              <a:t>This number has risen from less </a:t>
            </a:r>
            <a:r>
              <a:rPr lang="en-US" altLang="ja-JP" sz="2200" smtClean="0"/>
              <a:t>than 25%in </a:t>
            </a:r>
            <a:r>
              <a:rPr lang="en-US" altLang="ja-JP" sz="2200" dirty="0" smtClean="0"/>
              <a:t>the early 1980s</a:t>
            </a:r>
          </a:p>
          <a:p>
            <a:pPr lvl="1" eaLnBrk="1" hangingPunct="1"/>
            <a:r>
              <a:rPr lang="en-US" altLang="ja-JP" sz="2200" dirty="0" smtClean="0"/>
              <a:t>Federal money comes with significant strings attached and is often earmarked for specific programs</a:t>
            </a:r>
            <a:endParaRPr lang="en-US" altLang="en-US" sz="2200" dirty="0" smtClean="0"/>
          </a:p>
        </p:txBody>
      </p:sp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9144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Other Sources of Revenue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905000"/>
            <a:ext cx="7543800" cy="35052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Licensing of businesses and professions</a:t>
            </a:r>
          </a:p>
          <a:p>
            <a:pPr eaLnBrk="1" hangingPunct="1"/>
            <a:r>
              <a:rPr lang="en-US" altLang="en-US" sz="2200" dirty="0" smtClean="0"/>
              <a:t>Income from investments in the Permanent School Fund and from fees on land use</a:t>
            </a:r>
          </a:p>
          <a:p>
            <a:pPr eaLnBrk="1" hangingPunct="1"/>
            <a:r>
              <a:rPr lang="en-US" altLang="en-US" sz="2200" dirty="0" smtClean="0"/>
              <a:t>Lottery funds go to education and veterans’ programs, and into the general fund</a:t>
            </a:r>
          </a:p>
          <a:p>
            <a:pPr lvl="1" eaLnBrk="1" hangingPunct="1"/>
            <a:r>
              <a:rPr lang="en-US" altLang="en-US" sz="2200" dirty="0" smtClean="0"/>
              <a:t>The lottery is controversial but politically “protected” because there is no plan to replace the revenue generated for the state through the lottery system</a:t>
            </a:r>
          </a:p>
          <a:p>
            <a:pPr eaLnBrk="1" hangingPunct="1"/>
            <a:endParaRPr lang="en-US" altLang="en-US" sz="2200" dirty="0" smtClean="0"/>
          </a:p>
        </p:txBody>
      </p:sp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8382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Other Sources of Revenue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910046" y="1905000"/>
            <a:ext cx="7624354" cy="26670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Subsidies and tax abatement—the state can forgo the collection of revenue or engage in targeted spending to encourage certain activities</a:t>
            </a:r>
          </a:p>
          <a:p>
            <a:pPr eaLnBrk="1" hangingPunct="1"/>
            <a:r>
              <a:rPr lang="en-US" altLang="en-US" sz="2200" dirty="0" smtClean="0"/>
              <a:t>Tax breaks have historical basis</a:t>
            </a:r>
          </a:p>
          <a:p>
            <a:pPr lvl="1" eaLnBrk="1" hangingPunct="1"/>
            <a:r>
              <a:rPr lang="en-US" altLang="en-US" sz="2200" dirty="0" smtClean="0"/>
              <a:t>19th century mechanical and agricultural workers were exempt from income taxation</a:t>
            </a:r>
          </a:p>
        </p:txBody>
      </p:sp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907869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Other Sources of Revenue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05000"/>
            <a:ext cx="7391400" cy="3657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r>
              <a:rPr lang="en-US" altLang="en-US" sz="2200" dirty="0" smtClean="0"/>
              <a:t>The Legislative Budget Board (LBB)</a:t>
            </a:r>
          </a:p>
          <a:p>
            <a:pPr lvl="1" eaLnBrk="1" hangingPunct="1"/>
            <a:r>
              <a:rPr lang="en-US" altLang="en-US" sz="2200" dirty="0" smtClean="0"/>
              <a:t>The chief architect of the Texas budget; has tremendous political clout</a:t>
            </a:r>
          </a:p>
          <a:p>
            <a:pPr lvl="2" eaLnBrk="1" hangingPunct="1"/>
            <a:r>
              <a:rPr lang="en-US" altLang="en-US" sz="2200" dirty="0" smtClean="0"/>
              <a:t>Members include the lieutenant governor, the Speaker of the Texas House, and the chairs of key legislative committees</a:t>
            </a:r>
          </a:p>
          <a:p>
            <a:pPr lvl="2" eaLnBrk="1" hangingPunct="1"/>
            <a:r>
              <a:rPr lang="en-US" altLang="en-US" sz="2200" dirty="0" smtClean="0"/>
              <a:t>Sometimes works with the Governor’s Office of Budget, Planning and Policy, which is responsible for developing the governor’s budget</a:t>
            </a:r>
          </a:p>
        </p:txBody>
      </p:sp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Spending and Budgeting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70314"/>
            <a:ext cx="7162800" cy="389708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r>
              <a:rPr lang="en-US" altLang="en-US" sz="2200" dirty="0" smtClean="0"/>
              <a:t>The Legislative Budget Board (LBB)</a:t>
            </a:r>
          </a:p>
          <a:p>
            <a:pPr lvl="1" eaLnBrk="1" hangingPunct="1"/>
            <a:r>
              <a:rPr lang="en-US" altLang="en-US" sz="2200" dirty="0" smtClean="0"/>
              <a:t>The LBB staff provides analysis for the legislative committees involved in budgeting</a:t>
            </a:r>
          </a:p>
          <a:p>
            <a:pPr lvl="2" eaLnBrk="1" hangingPunct="1"/>
            <a:r>
              <a:rPr lang="en-US" altLang="en-US" sz="2200" dirty="0" smtClean="0"/>
              <a:t>The board looks at taxes and revenues and evaluates the authorized budget and the actual spending of state agencies</a:t>
            </a:r>
          </a:p>
        </p:txBody>
      </p:sp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838200"/>
            <a:ext cx="8001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Spending </a:t>
            </a:r>
            <a:r>
              <a:rPr lang="en-US" dirty="0"/>
              <a:t>and </a:t>
            </a:r>
            <a:r>
              <a:rPr lang="en-US" dirty="0" smtClean="0"/>
              <a:t>Budgeting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81200"/>
            <a:ext cx="7543800" cy="40386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The budget process</a:t>
            </a:r>
          </a:p>
          <a:p>
            <a:pPr lvl="1" eaLnBrk="1" hangingPunct="1"/>
            <a:r>
              <a:rPr lang="en-US" altLang="en-US" sz="2200" dirty="0" smtClean="0"/>
              <a:t>The LBB sends out appropriation requests to agencies in the spring and summer before session</a:t>
            </a:r>
          </a:p>
          <a:p>
            <a:pPr lvl="2" eaLnBrk="1" hangingPunct="1"/>
            <a:r>
              <a:rPr lang="en-US" altLang="en-US" sz="2200" dirty="0" smtClean="0"/>
              <a:t>The LBB meets with agencies to discuss requests then proposes funding for each agency</a:t>
            </a:r>
          </a:p>
          <a:p>
            <a:pPr lvl="1" eaLnBrk="1" hangingPunct="1"/>
            <a:r>
              <a:rPr lang="en-US" altLang="en-US" sz="2200" dirty="0" smtClean="0"/>
              <a:t>Legislative committees hold hearings on the budgetary requests, and the full chambers vote on the appropriations bills</a:t>
            </a:r>
          </a:p>
          <a:p>
            <a:pPr lvl="1" eaLnBrk="1" hangingPunct="1"/>
            <a:r>
              <a:rPr lang="en-US" altLang="en-US" sz="2200" dirty="0" smtClean="0"/>
              <a:t>The comptroller must certify that revenue exists to pay for the spending</a:t>
            </a:r>
          </a:p>
        </p:txBody>
      </p:sp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Spending </a:t>
            </a:r>
            <a:r>
              <a:rPr lang="en-US" dirty="0"/>
              <a:t>and </a:t>
            </a:r>
            <a:r>
              <a:rPr lang="en-US" dirty="0" smtClean="0"/>
              <a:t>Budgeting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18063"/>
            <a:ext cx="7315200" cy="3492137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The budget process</a:t>
            </a:r>
          </a:p>
          <a:p>
            <a:pPr lvl="1" eaLnBrk="1" hangingPunct="1"/>
            <a:r>
              <a:rPr lang="en-US" altLang="en-US" sz="2200" dirty="0" smtClean="0"/>
              <a:t>Each appropriations bill is subject to approval by the governor</a:t>
            </a:r>
          </a:p>
          <a:p>
            <a:pPr lvl="2" eaLnBrk="1" hangingPunct="1"/>
            <a:r>
              <a:rPr lang="en-US" altLang="en-US" sz="2200" dirty="0" smtClean="0"/>
              <a:t>The line-item veto allows the governor to reject individual spending items</a:t>
            </a:r>
          </a:p>
          <a:p>
            <a:pPr lvl="2" eaLnBrk="1" hangingPunct="1"/>
            <a:r>
              <a:rPr lang="en-US" altLang="en-US" sz="2200" dirty="0" smtClean="0"/>
              <a:t>Governor’s veto power has increased</a:t>
            </a:r>
          </a:p>
          <a:p>
            <a:pPr lvl="1" eaLnBrk="1" hangingPunct="1"/>
            <a:r>
              <a:rPr lang="en-US" altLang="en-US" sz="2200" dirty="0" smtClean="0"/>
              <a:t>The legislature can override the governor’s veto with a two-thirds vote of both chambers.</a:t>
            </a:r>
          </a:p>
        </p:txBody>
      </p:sp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Spending </a:t>
            </a:r>
            <a:r>
              <a:rPr lang="en-US" dirty="0"/>
              <a:t>and </a:t>
            </a:r>
            <a:r>
              <a:rPr lang="en-US" dirty="0" smtClean="0"/>
              <a:t>Budgeting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953125"/>
            <a:ext cx="6629400" cy="4724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What is policy?</a:t>
            </a:r>
          </a:p>
          <a:p>
            <a:pPr lvl="1" eaLnBrk="1" hangingPunct="1"/>
            <a:r>
              <a:rPr lang="en-US" altLang="en-US" sz="2200" dirty="0" smtClean="0"/>
              <a:t>Actions and activities of government</a:t>
            </a:r>
          </a:p>
          <a:p>
            <a:pPr lvl="1" eaLnBrk="1" hangingPunct="1"/>
            <a:r>
              <a:rPr lang="en-US" altLang="en-US" sz="2200" dirty="0" smtClean="0"/>
              <a:t>Who gets what from government?</a:t>
            </a:r>
          </a:p>
          <a:p>
            <a:pPr lvl="1" eaLnBrk="1" hangingPunct="1"/>
            <a:r>
              <a:rPr lang="en-US" altLang="en-US" sz="2200" dirty="0" smtClean="0"/>
              <a:t>How does government spend its money?</a:t>
            </a:r>
          </a:p>
        </p:txBody>
      </p:sp>
      <p:sp>
        <p:nvSpPr>
          <p:cNvPr id="7169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858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Policy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81200"/>
            <a:ext cx="6934200" cy="34290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Texas is a </a:t>
            </a:r>
            <a:r>
              <a:rPr lang="ja-JP" altLang="en-US" sz="2200" dirty="0" smtClean="0"/>
              <a:t>“</a:t>
            </a:r>
            <a:r>
              <a:rPr lang="en-US" altLang="ja-JP" sz="2200" dirty="0" smtClean="0"/>
              <a:t>pay-as-you-go</a:t>
            </a:r>
            <a:r>
              <a:rPr lang="ja-JP" altLang="en-US" sz="2200" dirty="0" smtClean="0"/>
              <a:t>”</a:t>
            </a:r>
            <a:r>
              <a:rPr lang="en-US" altLang="ja-JP" sz="2200" dirty="0" smtClean="0"/>
              <a:t> state. The constitution requires a balanced budget </a:t>
            </a:r>
          </a:p>
          <a:p>
            <a:pPr eaLnBrk="1" hangingPunct="1"/>
            <a:r>
              <a:rPr lang="en-US" altLang="ja-JP" sz="2200" dirty="0" smtClean="0"/>
              <a:t>Borrowing is limited except for time of war or insurrection, or if the legislature declares an emergency</a:t>
            </a:r>
          </a:p>
          <a:p>
            <a:pPr lvl="1" eaLnBrk="1" hangingPunct="1"/>
            <a:r>
              <a:rPr lang="en-US" altLang="ja-JP" sz="2200" dirty="0" smtClean="0"/>
              <a:t>Emergency declaration requires four-fifths vote of both houses</a:t>
            </a:r>
          </a:p>
        </p:txBody>
      </p:sp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Spending </a:t>
            </a:r>
            <a:r>
              <a:rPr lang="en-US" dirty="0"/>
              <a:t>and </a:t>
            </a:r>
            <a:r>
              <a:rPr lang="en-US" dirty="0" smtClean="0"/>
              <a:t>Budgeting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981200"/>
            <a:ext cx="7741920" cy="4724400"/>
          </a:xfrm>
        </p:spPr>
        <p:txBody>
          <a:bodyPr/>
          <a:lstStyle/>
          <a:p>
            <a:pPr eaLnBrk="1" hangingPunct="1"/>
            <a:r>
              <a:rPr lang="en-US" altLang="ja-JP" sz="2200" dirty="0" smtClean="0"/>
              <a:t>The constitution dictates that a bill cannot be considered passed by the legislature unless the comptroller has authorized that the amount to be spent by the bill is available</a:t>
            </a:r>
          </a:p>
          <a:p>
            <a:pPr lvl="1" eaLnBrk="1" hangingPunct="1"/>
            <a:r>
              <a:rPr lang="en-US" altLang="en-US" sz="2200" dirty="0" smtClean="0"/>
              <a:t>The Texas Constitution requires that the comptroller confirm how much money will be in the state’</a:t>
            </a:r>
            <a:r>
              <a:rPr lang="en-US" altLang="ja-JP" sz="2200" dirty="0" smtClean="0"/>
              <a:t>s accounts over the next 2 years (budget biennium)</a:t>
            </a:r>
          </a:p>
          <a:p>
            <a:pPr lvl="1" eaLnBrk="1" hangingPunct="1"/>
            <a:r>
              <a:rPr lang="en-US" altLang="en-US" sz="2200" dirty="0" smtClean="0"/>
              <a:t>The comptroller’</a:t>
            </a:r>
            <a:r>
              <a:rPr lang="en-US" altLang="ja-JP" sz="2200" dirty="0" smtClean="0"/>
              <a:t>s estimate becomes the state’s spending ceiling, confirmed at the beginning of each legislative session</a:t>
            </a:r>
          </a:p>
          <a:p>
            <a:pPr eaLnBrk="1" hangingPunct="1">
              <a:buFontTx/>
              <a:buNone/>
            </a:pPr>
            <a:endParaRPr lang="en-US" altLang="en-US" sz="2200" dirty="0" smtClean="0"/>
          </a:p>
        </p:txBody>
      </p:sp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8001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Spending </a:t>
            </a:r>
            <a:r>
              <a:rPr lang="en-US" dirty="0"/>
              <a:t>and </a:t>
            </a:r>
            <a:r>
              <a:rPr lang="en-US" dirty="0" smtClean="0"/>
              <a:t>Budgeting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05000"/>
            <a:ext cx="7315200" cy="4533900"/>
          </a:xfrm>
        </p:spPr>
        <p:txBody>
          <a:bodyPr/>
          <a:lstStyle/>
          <a:p>
            <a:pPr eaLnBrk="1" hangingPunct="1"/>
            <a:r>
              <a:rPr lang="en-US" altLang="ja-JP" sz="2200" dirty="0" smtClean="0"/>
              <a:t>As population has increased, so has spending</a:t>
            </a:r>
          </a:p>
          <a:p>
            <a:pPr eaLnBrk="1" hangingPunct="1"/>
            <a:r>
              <a:rPr lang="en-US" altLang="ja-JP" sz="2200" dirty="0" smtClean="0"/>
              <a:t>Health and Human Services takes up the largest share of spending, despite cost sharing with the federal government</a:t>
            </a:r>
          </a:p>
          <a:p>
            <a:pPr eaLnBrk="1" hangingPunct="1"/>
            <a:r>
              <a:rPr lang="en-US" altLang="ja-JP" sz="2200" dirty="0" smtClean="0"/>
              <a:t>Education is the second largest spending item</a:t>
            </a:r>
          </a:p>
          <a:p>
            <a:pPr eaLnBrk="1" hangingPunct="1"/>
            <a:r>
              <a:rPr lang="en-US" altLang="ja-JP" sz="2200" dirty="0" smtClean="0"/>
              <a:t>These two make up around 74% of the budget</a:t>
            </a:r>
          </a:p>
          <a:p>
            <a:pPr eaLnBrk="1" hangingPunct="1">
              <a:buFontTx/>
              <a:buNone/>
            </a:pPr>
            <a:endParaRPr lang="en-US" altLang="en-US" sz="2200" dirty="0" smtClean="0"/>
          </a:p>
        </p:txBody>
      </p:sp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8001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Spending </a:t>
            </a:r>
            <a:r>
              <a:rPr lang="en-US" dirty="0"/>
              <a:t>and </a:t>
            </a:r>
            <a:r>
              <a:rPr lang="en-US" dirty="0" smtClean="0"/>
              <a:t>Budgeting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9196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828800"/>
            <a:ext cx="7620000" cy="4724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The </a:t>
            </a:r>
            <a:r>
              <a:rPr lang="ja-JP" altLang="en-US" sz="2200" dirty="0" smtClean="0"/>
              <a:t>“</a:t>
            </a:r>
            <a:r>
              <a:rPr lang="en-US" altLang="ja-JP" sz="2200" dirty="0" smtClean="0"/>
              <a:t>Rainy Day Fund</a:t>
            </a:r>
            <a:r>
              <a:rPr lang="ja-JP" altLang="en-US" sz="2200" dirty="0" smtClean="0"/>
              <a:t>”</a:t>
            </a:r>
            <a:endParaRPr lang="en-US" altLang="ja-JP" sz="2200" dirty="0" smtClean="0"/>
          </a:p>
          <a:p>
            <a:pPr lvl="1" eaLnBrk="1" hangingPunct="1"/>
            <a:r>
              <a:rPr lang="en-US" altLang="en-US" sz="2200" dirty="0" smtClean="0"/>
              <a:t>Formally called the Economic Stabilization Fund (ESF)</a:t>
            </a:r>
          </a:p>
          <a:p>
            <a:pPr lvl="1" eaLnBrk="1" hangingPunct="1"/>
            <a:r>
              <a:rPr lang="en-US" altLang="en-US" sz="2200" dirty="0" smtClean="0"/>
              <a:t>Funded by oil and gas revenue and half of unused General Fund revenue</a:t>
            </a:r>
          </a:p>
          <a:p>
            <a:pPr lvl="1" eaLnBrk="1" hangingPunct="1"/>
            <a:r>
              <a:rPr lang="en-US" altLang="en-US" sz="2200" dirty="0" smtClean="0"/>
              <a:t>A two-thirds vote of both legislative chambers is necessary to spend from the fund for any purpose </a:t>
            </a:r>
          </a:p>
          <a:p>
            <a:pPr lvl="1" eaLnBrk="1" hangingPunct="1"/>
            <a:r>
              <a:rPr lang="en-US" altLang="en-US" sz="2200" dirty="0" smtClean="0"/>
              <a:t>A Three-fifths vote under limited circumstances</a:t>
            </a:r>
          </a:p>
          <a:p>
            <a:pPr lvl="1" eaLnBrk="1" hangingPunct="1"/>
            <a:r>
              <a:rPr lang="en-US" altLang="en-US" sz="2200" dirty="0" smtClean="0"/>
              <a:t>Political pressure against using the fund is strong</a:t>
            </a:r>
          </a:p>
          <a:p>
            <a:pPr lvl="1" eaLnBrk="1" hangingPunct="1"/>
            <a:r>
              <a:rPr lang="en-US" altLang="en-US" sz="2200" dirty="0" smtClean="0"/>
              <a:t>2013 and 2014 constitutional amendments authorized some spending from the ESF for water and road projects</a:t>
            </a:r>
          </a:p>
        </p:txBody>
      </p:sp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8001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Spending </a:t>
            </a:r>
            <a:r>
              <a:rPr lang="en-US" dirty="0"/>
              <a:t>and </a:t>
            </a:r>
            <a:r>
              <a:rPr lang="en-US" dirty="0" smtClean="0"/>
              <a:t>Budgeting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916577" y="1981200"/>
            <a:ext cx="7617823" cy="4724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Tax expenditures</a:t>
            </a:r>
          </a:p>
          <a:p>
            <a:pPr lvl="1" eaLnBrk="1" hangingPunct="1"/>
            <a:r>
              <a:rPr lang="en-US" altLang="en-US" sz="2200" dirty="0" smtClean="0"/>
              <a:t>Reductions in tax liabilities from tax benefits or exclusions given to certain taxpayers rather than to taxpayers in general</a:t>
            </a:r>
          </a:p>
          <a:p>
            <a:pPr lvl="1" eaLnBrk="1" hangingPunct="1"/>
            <a:r>
              <a:rPr lang="en-US" altLang="en-US" sz="2200" dirty="0" smtClean="0"/>
              <a:t>Used to encourage certain businesses or activities</a:t>
            </a:r>
          </a:p>
          <a:p>
            <a:pPr eaLnBrk="1" hangingPunct="1"/>
            <a:r>
              <a:rPr lang="en-US" altLang="en-US" sz="2200" dirty="0" smtClean="0"/>
              <a:t>Subsidies</a:t>
            </a:r>
          </a:p>
          <a:p>
            <a:pPr lvl="1" eaLnBrk="1" hangingPunct="1"/>
            <a:r>
              <a:rPr lang="en-US" altLang="en-US" sz="2200" dirty="0" smtClean="0"/>
              <a:t>Texas Enterprise Fund created to attract businesses to the state</a:t>
            </a:r>
          </a:p>
          <a:p>
            <a:pPr lvl="1" eaLnBrk="1" hangingPunct="1"/>
            <a:r>
              <a:rPr lang="en-US" altLang="en-US" sz="2200" dirty="0" smtClean="0"/>
              <a:t>Require local government incentives as well</a:t>
            </a:r>
          </a:p>
          <a:p>
            <a:pPr lvl="1" eaLnBrk="1" hangingPunct="1"/>
            <a:r>
              <a:rPr lang="en-US" altLang="en-US" sz="2200" dirty="0" smtClean="0"/>
              <a:t>Actual benefits from the TEF are difficult to assess</a:t>
            </a:r>
          </a:p>
        </p:txBody>
      </p:sp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Fiscal Policy Tools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819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953125"/>
            <a:ext cx="8229600" cy="4724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Agenda setting</a:t>
            </a:r>
          </a:p>
          <a:p>
            <a:pPr lvl="1" eaLnBrk="1" hangingPunct="1"/>
            <a:r>
              <a:rPr lang="en-US" altLang="en-US" sz="2200" dirty="0" smtClean="0"/>
              <a:t>Policymakers prioritize the various problems facing the state</a:t>
            </a:r>
          </a:p>
          <a:p>
            <a:pPr eaLnBrk="1" hangingPunct="1"/>
            <a:r>
              <a:rPr lang="en-US" altLang="en-US" sz="2200" dirty="0" smtClean="0"/>
              <a:t>Policy formation</a:t>
            </a:r>
          </a:p>
          <a:p>
            <a:pPr lvl="1" eaLnBrk="1" hangingPunct="1"/>
            <a:r>
              <a:rPr lang="en-US" altLang="en-US" sz="2200" dirty="0" smtClean="0"/>
              <a:t>Possible solutions are developed and debated</a:t>
            </a:r>
          </a:p>
          <a:p>
            <a:pPr eaLnBrk="1" hangingPunct="1"/>
            <a:r>
              <a:rPr lang="en-US" altLang="en-US" sz="2200" dirty="0" smtClean="0"/>
              <a:t>Policy adoption</a:t>
            </a:r>
          </a:p>
          <a:p>
            <a:pPr lvl="1" eaLnBrk="1" hangingPunct="1"/>
            <a:r>
              <a:rPr lang="en-US" altLang="en-US" sz="2200" dirty="0" smtClean="0"/>
              <a:t>Formal legislative or administrative approval of the proposed action </a:t>
            </a:r>
          </a:p>
        </p:txBody>
      </p:sp>
      <p:sp>
        <p:nvSpPr>
          <p:cNvPr id="7169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858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The Policymaking Process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56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905000"/>
            <a:ext cx="74676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r>
              <a:rPr lang="en-US" altLang="en-US" sz="2200" dirty="0" smtClean="0"/>
              <a:t>Policy implementation</a:t>
            </a:r>
          </a:p>
          <a:p>
            <a:pPr lvl="1" eaLnBrk="1" hangingPunct="1"/>
            <a:r>
              <a:rPr lang="en-US" altLang="en-US" sz="2200" dirty="0" smtClean="0"/>
              <a:t>State agencies follow up on the actions of elected officials</a:t>
            </a:r>
          </a:p>
          <a:p>
            <a:pPr lvl="1" eaLnBrk="1" hangingPunct="1"/>
            <a:r>
              <a:rPr lang="en-US" altLang="en-US" sz="2200" dirty="0" smtClean="0"/>
              <a:t>Bureaucratic agencies develop rules and regulations</a:t>
            </a:r>
          </a:p>
          <a:p>
            <a:pPr lvl="1" eaLnBrk="1" hangingPunct="1"/>
            <a:r>
              <a:rPr lang="en-US" altLang="en-US" sz="2200" dirty="0" smtClean="0"/>
              <a:t>Agencies enforce rules through official action</a:t>
            </a:r>
          </a:p>
          <a:p>
            <a:pPr eaLnBrk="1" hangingPunct="1"/>
            <a:r>
              <a:rPr lang="en-US" altLang="en-US" sz="2200" dirty="0"/>
              <a:t>Policy evaluation</a:t>
            </a:r>
          </a:p>
          <a:p>
            <a:pPr lvl="1" eaLnBrk="1" hangingPunct="1"/>
            <a:r>
              <a:rPr lang="en-US" altLang="en-US" sz="2200" dirty="0"/>
              <a:t>government agencies, the legislature, and interest groups examine policy implementation to see if goals are met</a:t>
            </a:r>
          </a:p>
          <a:p>
            <a:pPr lvl="1" eaLnBrk="1" hangingPunct="1"/>
            <a:r>
              <a:rPr lang="en-US" altLang="en-US" sz="2200" dirty="0"/>
              <a:t>Citizens and interest groups may provide direct feedback or witness testimony</a:t>
            </a:r>
          </a:p>
          <a:p>
            <a:pPr lvl="1" eaLnBrk="1" hangingPunct="1"/>
            <a:endParaRPr lang="en-US" altLang="en-US" sz="2200" dirty="0" smtClean="0"/>
          </a:p>
          <a:p>
            <a:pPr eaLnBrk="1" hangingPunct="1"/>
            <a:endParaRPr lang="en-US" altLang="en-US" sz="2200" dirty="0" smtClean="0"/>
          </a:p>
          <a:p>
            <a:pPr lvl="1" eaLnBrk="1" hangingPunct="1"/>
            <a:endParaRPr lang="en-US" altLang="en-US" sz="2200" dirty="0" smtClean="0"/>
          </a:p>
          <a:p>
            <a:pPr lvl="1" eaLnBrk="1" hangingPunct="1"/>
            <a:endParaRPr lang="en-US" altLang="en-US" sz="2200" dirty="0" smtClean="0"/>
          </a:p>
        </p:txBody>
      </p:sp>
      <p:sp>
        <p:nvSpPr>
          <p:cNvPr id="9217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858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The Policymaking Process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890451" y="1905000"/>
            <a:ext cx="7491549" cy="48006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sz="2200" dirty="0"/>
              <a:t>P</a:t>
            </a:r>
            <a:r>
              <a:rPr lang="en-US" sz="2200" dirty="0" smtClean="0"/>
              <a:t>olicy types</a:t>
            </a:r>
          </a:p>
          <a:p>
            <a:pPr eaLnBrk="1" hangingPunct="1">
              <a:defRPr/>
            </a:pPr>
            <a:r>
              <a:rPr lang="en-US" sz="2200" dirty="0" smtClean="0"/>
              <a:t>Redistributive</a:t>
            </a:r>
            <a:endParaRPr lang="en-US" sz="2200" dirty="0"/>
          </a:p>
          <a:p>
            <a:pPr lvl="1" eaLnBrk="1" hangingPunct="1">
              <a:defRPr/>
            </a:pPr>
            <a:r>
              <a:rPr lang="en-US" sz="2200" dirty="0"/>
              <a:t>M</a:t>
            </a:r>
            <a:r>
              <a:rPr lang="en-US" sz="2200" dirty="0" smtClean="0"/>
              <a:t>oves </a:t>
            </a:r>
            <a:r>
              <a:rPr lang="en-US" sz="2200" dirty="0"/>
              <a:t>benefits, usually in the form of money, from one group to another in an attempt to equalize </a:t>
            </a:r>
            <a:r>
              <a:rPr lang="en-US" sz="2200" dirty="0" smtClean="0"/>
              <a:t>society</a:t>
            </a:r>
          </a:p>
          <a:p>
            <a:pPr eaLnBrk="1" hangingPunct="1">
              <a:defRPr/>
            </a:pPr>
            <a:r>
              <a:rPr lang="en-US" sz="2200" dirty="0"/>
              <a:t>Distributive</a:t>
            </a:r>
          </a:p>
          <a:p>
            <a:pPr lvl="1" eaLnBrk="1" hangingPunct="1">
              <a:defRPr/>
            </a:pPr>
            <a:r>
              <a:rPr lang="en-US" sz="2200" dirty="0" smtClean="0"/>
              <a:t>Moves </a:t>
            </a:r>
            <a:r>
              <a:rPr lang="en-US" sz="2200" dirty="0"/>
              <a:t>benefits to meet the needs of citizens </a:t>
            </a:r>
            <a:r>
              <a:rPr lang="en-US" sz="2200" dirty="0" smtClean="0"/>
              <a:t>without </a:t>
            </a:r>
            <a:r>
              <a:rPr lang="en-US" sz="2200" dirty="0"/>
              <a:t>targeting any one group as the source of </a:t>
            </a:r>
            <a:r>
              <a:rPr lang="en-US" sz="2200" dirty="0" smtClean="0"/>
              <a:t>money</a:t>
            </a:r>
          </a:p>
          <a:p>
            <a:pPr eaLnBrk="1" hangingPunct="1">
              <a:defRPr/>
            </a:pPr>
            <a:r>
              <a:rPr lang="en-US" sz="2200" dirty="0"/>
              <a:t>Regulatory</a:t>
            </a:r>
          </a:p>
          <a:p>
            <a:pPr lvl="1" eaLnBrk="1" hangingPunct="1">
              <a:defRPr/>
            </a:pPr>
            <a:r>
              <a:rPr lang="en-US" sz="2200" dirty="0"/>
              <a:t>attempts to limit or control the actions of individuals or </a:t>
            </a:r>
            <a:r>
              <a:rPr lang="en-US" sz="2200" dirty="0" smtClean="0"/>
              <a:t>corporations</a:t>
            </a:r>
            <a:endParaRPr lang="en-US" sz="2200" dirty="0"/>
          </a:p>
        </p:txBody>
      </p:sp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>
          <a:xfrm>
            <a:off x="890451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The Policymaking Process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057400"/>
            <a:ext cx="7848600" cy="4495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altLang="en-US" sz="2200" dirty="0" smtClean="0"/>
              <a:t>Fiscal Policy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altLang="en-US" sz="2200" dirty="0" smtClean="0"/>
              <a:t>How government seeks to influence the economy through taxes, spending and subsidies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altLang="en-US" sz="2200" dirty="0" smtClean="0"/>
              <a:t>Texas relies on a mix of sales and use taxes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altLang="en-US" sz="2200" dirty="0" smtClean="0"/>
              <a:t>Texas is one of nine states with no income tax</a:t>
            </a:r>
          </a:p>
        </p:txBody>
      </p:sp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914400"/>
            <a:ext cx="7315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Sources of State Revenue:</a:t>
            </a:r>
            <a:r>
              <a:rPr lang="en-US" dirty="0"/>
              <a:t> </a:t>
            </a:r>
            <a:r>
              <a:rPr lang="en-US" dirty="0" smtClean="0"/>
              <a:t>Taxes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133600"/>
            <a:ext cx="7620000" cy="4495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altLang="en-US" sz="2200" dirty="0" smtClean="0"/>
              <a:t>The general sales tax, now at a state rate of 6.25%, is the state’s single largest tax source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altLang="en-US" sz="2200" dirty="0" smtClean="0"/>
              <a:t>Thirteenth-highest in the nation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altLang="en-US" sz="2200" dirty="0" smtClean="0"/>
              <a:t>Most food products exempted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altLang="en-US" sz="2200" dirty="0" smtClean="0"/>
              <a:t>Many other exemptions criticized as playing favorites among industries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altLang="en-US" sz="2200" dirty="0" smtClean="0"/>
              <a:t>Local governments may add additional taxes for their use</a:t>
            </a:r>
          </a:p>
        </p:txBody>
      </p:sp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979714"/>
            <a:ext cx="7391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Sources of State Revenue:</a:t>
            </a:r>
            <a:r>
              <a:rPr lang="en-US" dirty="0"/>
              <a:t> </a:t>
            </a:r>
            <a:r>
              <a:rPr lang="en-US" dirty="0" smtClean="0"/>
              <a:t>Taxes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48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038150"/>
            <a:ext cx="7620000" cy="4343400"/>
          </a:xfrm>
        </p:spPr>
        <p:txBody>
          <a:bodyPr/>
          <a:lstStyle/>
          <a:p>
            <a:pPr marL="342900" lvl="1" indent="-342900" eaLnBrk="1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200" dirty="0">
                <a:cs typeface="+mn-cs"/>
              </a:rPr>
              <a:t>Other sales and usage taxes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en-US" altLang="en-US" sz="2200" dirty="0"/>
              <a:t>Motor fuels tax</a:t>
            </a:r>
          </a:p>
          <a:p>
            <a:pPr lvl="2" eaLnBrk="1" hangingPunct="1">
              <a:buFont typeface="Arial" panose="020B0604020202020204" pitchFamily="34" charset="0"/>
              <a:buChar char="•"/>
            </a:pPr>
            <a:r>
              <a:rPr lang="en-US" altLang="en-US" sz="2200" dirty="0"/>
              <a:t>Gas and diesel tax assessed at </a:t>
            </a:r>
            <a:r>
              <a:rPr lang="en-US" altLang="en-US" sz="2200" dirty="0" smtClean="0"/>
              <a:t>20 </a:t>
            </a:r>
            <a:r>
              <a:rPr lang="en-US" altLang="en-US" sz="2200" dirty="0"/>
              <a:t>cents per gallon</a:t>
            </a:r>
          </a:p>
          <a:p>
            <a:pPr lvl="2" eaLnBrk="1" hangingPunct="1">
              <a:buFont typeface="Arial" panose="020B0604020202020204" pitchFamily="34" charset="0"/>
              <a:buChar char="•"/>
            </a:pPr>
            <a:r>
              <a:rPr lang="en-US" altLang="en-US" sz="2200" dirty="0"/>
              <a:t>One of the lowest rates in the nation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en-US" altLang="en-US" sz="2200" dirty="0"/>
              <a:t>75% allocated to road construction, </a:t>
            </a:r>
            <a:r>
              <a:rPr lang="en-US" altLang="en-US" sz="2200" dirty="0" smtClean="0"/>
              <a:t>maintenance, </a:t>
            </a:r>
            <a:r>
              <a:rPr lang="en-US" altLang="en-US" sz="2200" dirty="0"/>
              <a:t>and policing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en-US" altLang="en-US" sz="2200" dirty="0"/>
              <a:t>Tax rate has not increased in response to rising costs, leading to an increase in the number of toll roads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990600"/>
            <a:ext cx="7620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Sources of State Revenue:</a:t>
            </a:r>
            <a:r>
              <a:rPr lang="en-US" dirty="0"/>
              <a:t> </a:t>
            </a:r>
            <a:r>
              <a:rPr lang="en-US" dirty="0" smtClean="0"/>
              <a:t>Taxes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133600"/>
            <a:ext cx="7848600" cy="38100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Severance tax—a tax on the extraction of natural resources</a:t>
            </a:r>
          </a:p>
          <a:p>
            <a:pPr lvl="1" eaLnBrk="1" hangingPunct="1"/>
            <a:r>
              <a:rPr lang="en-US" altLang="en-US" sz="2200" dirty="0" smtClean="0"/>
              <a:t>Small share of Texas revenue today</a:t>
            </a:r>
          </a:p>
          <a:p>
            <a:pPr eaLnBrk="1" hangingPunct="1"/>
            <a:r>
              <a:rPr lang="en-US" altLang="en-US" sz="2200" dirty="0" smtClean="0"/>
              <a:t>Franchise tax—taxes on business profits</a:t>
            </a:r>
          </a:p>
          <a:p>
            <a:pPr eaLnBrk="1" hangingPunct="1"/>
            <a:r>
              <a:rPr lang="en-US" altLang="en-US" sz="2200" dirty="0" smtClean="0"/>
              <a:t>Sin taxes—taxes on morally objectionable or unhealthy activities </a:t>
            </a:r>
          </a:p>
          <a:p>
            <a:pPr lvl="1" eaLnBrk="1" hangingPunct="1"/>
            <a:r>
              <a:rPr lang="en-US" altLang="en-US" sz="2200" dirty="0" smtClean="0"/>
              <a:t>Cigarettes, gambling, alcohol</a:t>
            </a:r>
          </a:p>
          <a:p>
            <a:pPr eaLnBrk="1" hangingPunct="1"/>
            <a:endParaRPr lang="en-US" altLang="en-US" sz="2200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990600"/>
            <a:ext cx="7315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Sources of State Revenue:</a:t>
            </a:r>
            <a:r>
              <a:rPr lang="en-US" dirty="0"/>
              <a:t> </a:t>
            </a:r>
            <a:r>
              <a:rPr lang="en-US" dirty="0" smtClean="0"/>
              <a:t>Taxes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LoneStar3e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lank Presentation">
      <a:majorFont>
        <a:latin typeface="Arial Black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1865</TotalTime>
  <Words>1463</Words>
  <Application>Microsoft Office PowerPoint</Application>
  <PresentationFormat>On-screen Show (4:3)</PresentationFormat>
  <Paragraphs>167</Paragraphs>
  <Slides>24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1_LoneStar3e</vt:lpstr>
      <vt:lpstr>PowerPoint Presentation</vt:lpstr>
      <vt:lpstr>Policy</vt:lpstr>
      <vt:lpstr>The Policymaking Process</vt:lpstr>
      <vt:lpstr>The Policymaking Process</vt:lpstr>
      <vt:lpstr>The Policymaking Process</vt:lpstr>
      <vt:lpstr>Sources of State Revenue: Taxes</vt:lpstr>
      <vt:lpstr>Sources of State Revenue: Taxes</vt:lpstr>
      <vt:lpstr>Sources of State Revenue: Taxes</vt:lpstr>
      <vt:lpstr>Sources of State Revenue: Taxes</vt:lpstr>
      <vt:lpstr>Sources of State Revenue: Taxes</vt:lpstr>
      <vt:lpstr>Taxation: Winners and Losers</vt:lpstr>
      <vt:lpstr>Taxation: Winners and Losers</vt:lpstr>
      <vt:lpstr>Other Sources of Revenue</vt:lpstr>
      <vt:lpstr>Other Sources of Revenue</vt:lpstr>
      <vt:lpstr>Other Sources of Revenue</vt:lpstr>
      <vt:lpstr>Spending and Budgeting</vt:lpstr>
      <vt:lpstr>Spending and Budgeting</vt:lpstr>
      <vt:lpstr>Spending and Budgeting</vt:lpstr>
      <vt:lpstr>Spending and Budgeting</vt:lpstr>
      <vt:lpstr>Spending and Budgeting</vt:lpstr>
      <vt:lpstr>Spending and Budgeting</vt:lpstr>
      <vt:lpstr>Spending and Budgeting</vt:lpstr>
      <vt:lpstr>Spending and Budgeting</vt:lpstr>
      <vt:lpstr>Fiscal Policy Tools</vt:lpstr>
    </vt:vector>
  </TitlesOfParts>
  <Company>Office 2004 Test Drive 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 2004 Test Drive User</dc:creator>
  <cp:lastModifiedBy>Palermini, Stephanie</cp:lastModifiedBy>
  <cp:revision>169</cp:revision>
  <dcterms:created xsi:type="dcterms:W3CDTF">2011-01-23T15:46:24Z</dcterms:created>
  <dcterms:modified xsi:type="dcterms:W3CDTF">2016-12-30T18:25:06Z</dcterms:modified>
</cp:coreProperties>
</file>