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1" r:id="rId1"/>
  </p:sldMasterIdLst>
  <p:sldIdLst>
    <p:sldId id="256" r:id="rId2"/>
    <p:sldId id="280" r:id="rId3"/>
    <p:sldId id="301" r:id="rId4"/>
    <p:sldId id="302" r:id="rId5"/>
    <p:sldId id="289" r:id="rId6"/>
    <p:sldId id="283" r:id="rId7"/>
    <p:sldId id="303" r:id="rId8"/>
    <p:sldId id="284" r:id="rId9"/>
    <p:sldId id="304" r:id="rId10"/>
    <p:sldId id="292" r:id="rId11"/>
    <p:sldId id="285" r:id="rId12"/>
    <p:sldId id="306" r:id="rId13"/>
    <p:sldId id="267" r:id="rId14"/>
    <p:sldId id="305" r:id="rId15"/>
    <p:sldId id="269" r:id="rId16"/>
    <p:sldId id="295" r:id="rId17"/>
    <p:sldId id="287" r:id="rId18"/>
    <p:sldId id="294" r:id="rId19"/>
    <p:sldId id="296" r:id="rId20"/>
    <p:sldId id="307" r:id="rId21"/>
    <p:sldId id="272" r:id="rId22"/>
    <p:sldId id="290" r:id="rId23"/>
    <p:sldId id="273" r:id="rId24"/>
    <p:sldId id="274" r:id="rId25"/>
    <p:sldId id="288" r:id="rId26"/>
    <p:sldId id="300" r:id="rId27"/>
    <p:sldId id="299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49" autoAdjust="0"/>
  </p:normalViewPr>
  <p:slideViewPr>
    <p:cSldViewPr showGuides="1"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101542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612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307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647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02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94442" y="5273190"/>
            <a:ext cx="2302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12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6600" y="5257800"/>
            <a:ext cx="5595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Local Government in Texas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90800"/>
            <a:ext cx="76962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Most counties use a patronage system for hiring administrative employees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According to Local Government Code, larger counties may use a merit system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Nine of twenty-two counties large enough to be eligible had adopted a merit syste</a:t>
            </a:r>
            <a:r>
              <a:rPr lang="en-US" altLang="en-US" sz="2200" dirty="0"/>
              <a:t>m</a:t>
            </a:r>
            <a:endParaRPr lang="en-US" alt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When used, this merit system is overseen by a county civil service commission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Governing Texas Counties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90800"/>
            <a:ext cx="7391400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Counties rely primarily on property taxation</a:t>
            </a:r>
          </a:p>
          <a:p>
            <a:pPr eaLnBrk="1" hangingPunct="1"/>
            <a:r>
              <a:rPr lang="en-US" altLang="en-US" sz="2200" dirty="0" smtClean="0"/>
              <a:t>Also receive revenue from fees and licensing</a:t>
            </a:r>
          </a:p>
          <a:p>
            <a:pPr eaLnBrk="1" hangingPunct="1"/>
            <a:r>
              <a:rPr lang="en-US" altLang="en-US" sz="2200" dirty="0" smtClean="0"/>
              <a:t>State-mandated upper limit on tax rates, which may be increased with voter approval</a:t>
            </a:r>
          </a:p>
          <a:p>
            <a:pPr eaLnBrk="1" hangingPunct="1"/>
            <a:r>
              <a:rPr lang="en-US" altLang="en-US" sz="2200" dirty="0" smtClean="0"/>
              <a:t>Other services may be provided through creation of special districts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Finances and Operations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004180" y="2590800"/>
            <a:ext cx="7162800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Privatization</a:t>
            </a:r>
          </a:p>
          <a:p>
            <a:pPr eaLnBrk="1" hangingPunct="1"/>
            <a:r>
              <a:rPr lang="en-US" altLang="en-US" sz="2200" dirty="0" smtClean="0"/>
              <a:t>Contract outsourcing</a:t>
            </a:r>
          </a:p>
          <a:p>
            <a:pPr lvl="1" eaLnBrk="1" hangingPunct="1"/>
            <a:r>
              <a:rPr lang="en-US" altLang="en-US" sz="2200" dirty="0" smtClean="0"/>
              <a:t>Trash collection</a:t>
            </a:r>
          </a:p>
          <a:p>
            <a:pPr lvl="1" eaLnBrk="1" hangingPunct="1"/>
            <a:r>
              <a:rPr lang="en-US" altLang="en-US" sz="2200" dirty="0" smtClean="0"/>
              <a:t>Recycling</a:t>
            </a:r>
          </a:p>
          <a:p>
            <a:pPr lvl="1" eaLnBrk="1" hangingPunct="1"/>
            <a:r>
              <a:rPr lang="en-US" altLang="en-US" sz="2200" dirty="0" smtClean="0"/>
              <a:t>Toll roads</a:t>
            </a:r>
          </a:p>
          <a:p>
            <a:pPr eaLnBrk="1" hangingPunct="1"/>
            <a:r>
              <a:rPr lang="en-US" altLang="en-US" sz="2200" dirty="0" smtClean="0"/>
              <a:t>Constitutional limitations on how county governments operate reduce large counties’ ability to adapt to circumstances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Finances and Operations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117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21190" y="2189704"/>
            <a:ext cx="7232210" cy="4287296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New cities require population of at least 200 citizens</a:t>
            </a:r>
          </a:p>
          <a:p>
            <a:pPr eaLnBrk="1" hangingPunct="1"/>
            <a:r>
              <a:rPr lang="en-US" altLang="en-US" sz="2200" dirty="0" smtClean="0"/>
              <a:t>General law cities (Types A, B, and C)</a:t>
            </a:r>
          </a:p>
          <a:p>
            <a:pPr lvl="1" eaLnBrk="1" hangingPunct="1"/>
            <a:r>
              <a:rPr lang="en-US" altLang="en-US" sz="2200" dirty="0" smtClean="0"/>
              <a:t>Smaller population</a:t>
            </a:r>
          </a:p>
          <a:p>
            <a:pPr lvl="1" eaLnBrk="1" hangingPunct="1"/>
            <a:r>
              <a:rPr lang="en-US" altLang="en-US" sz="2200" dirty="0" smtClean="0"/>
              <a:t>Governed according to the Texas Local Government Code</a:t>
            </a:r>
          </a:p>
          <a:p>
            <a:pPr lvl="1" eaLnBrk="1" hangingPunct="1"/>
            <a:r>
              <a:rPr lang="en-US" altLang="en-US" sz="2200" dirty="0" smtClean="0"/>
              <a:t>Over 70% of cities in Texas are general law cities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21190" y="894304"/>
            <a:ext cx="703131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391400" cy="4515896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Home rule cities</a:t>
            </a:r>
          </a:p>
          <a:p>
            <a:pPr lvl="1" eaLnBrk="1" hangingPunct="1"/>
            <a:r>
              <a:rPr lang="en-US" altLang="en-US" sz="2200" dirty="0" smtClean="0"/>
              <a:t>Home rule status is available to cities with populations over 5,000</a:t>
            </a:r>
          </a:p>
          <a:p>
            <a:pPr lvl="1" eaLnBrk="1" hangingPunct="1"/>
            <a:r>
              <a:rPr lang="en-US" altLang="en-US" sz="2200" dirty="0" smtClean="0"/>
              <a:t>May use any of the constitutionally approved forms of government</a:t>
            </a:r>
          </a:p>
          <a:p>
            <a:pPr lvl="1" eaLnBrk="1" hangingPunct="1"/>
            <a:r>
              <a:rPr lang="en-US" altLang="en-US" sz="2200" dirty="0" smtClean="0"/>
              <a:t>Governed by a city charter, which is adopted by voters and outlines structure and powers of the government, including ordinance power</a:t>
            </a:r>
          </a:p>
          <a:p>
            <a:pPr lvl="1" eaLnBrk="1" hangingPunct="1"/>
            <a:r>
              <a:rPr lang="en-US" altLang="en-US" sz="2200" dirty="0" smtClean="0"/>
              <a:t>Annexation power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745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414788" cy="3429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Strong </a:t>
            </a:r>
            <a:r>
              <a:rPr lang="en-US" sz="2200" dirty="0"/>
              <a:t>mayor-council form</a:t>
            </a:r>
          </a:p>
          <a:p>
            <a:pPr lvl="1" eaLnBrk="1" hangingPunct="1">
              <a:defRPr/>
            </a:pPr>
            <a:r>
              <a:rPr lang="en-US" sz="2200" dirty="0" smtClean="0"/>
              <a:t>Mayor elected to act as chief executive</a:t>
            </a:r>
          </a:p>
          <a:p>
            <a:pPr lvl="1" eaLnBrk="1" hangingPunct="1">
              <a:defRPr/>
            </a:pPr>
            <a:r>
              <a:rPr lang="en-US" sz="2200" dirty="0" smtClean="0"/>
              <a:t>The mayor has strong control over the preparation and adoption of the city budget, veto power in some cases, and appointment of municipal government department heads</a:t>
            </a:r>
          </a:p>
          <a:p>
            <a:pPr lvl="1" eaLnBrk="1" hangingPunct="1">
              <a:defRPr/>
            </a:pPr>
            <a:r>
              <a:rPr lang="en-US" sz="2200" dirty="0" smtClean="0"/>
              <a:t>Council passes ordinances and approves budget</a:t>
            </a:r>
          </a:p>
          <a:p>
            <a:pPr eaLnBrk="1" hangingPunct="1">
              <a:defRPr/>
            </a:pPr>
            <a:endParaRPr lang="en-US" sz="2200" dirty="0" smtClean="0"/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City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086600" cy="4038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Strong </a:t>
            </a:r>
            <a:r>
              <a:rPr lang="en-US" sz="2200" dirty="0"/>
              <a:t>mayor-council form </a:t>
            </a:r>
          </a:p>
          <a:p>
            <a:pPr lvl="1" eaLnBrk="1" hangingPunct="1">
              <a:defRPr/>
            </a:pPr>
            <a:r>
              <a:rPr lang="en-US" sz="2200" dirty="0" smtClean="0"/>
              <a:t>Other </a:t>
            </a:r>
            <a:r>
              <a:rPr lang="en-US" sz="2200" dirty="0"/>
              <a:t>names in Texas</a:t>
            </a:r>
          </a:p>
          <a:p>
            <a:pPr lvl="2" eaLnBrk="1" hangingPunct="1">
              <a:defRPr/>
            </a:pPr>
            <a:r>
              <a:rPr lang="en-US" sz="2200" dirty="0"/>
              <a:t>Mayor-commission</a:t>
            </a:r>
          </a:p>
          <a:p>
            <a:pPr lvl="2" eaLnBrk="1" hangingPunct="1">
              <a:defRPr/>
            </a:pPr>
            <a:r>
              <a:rPr lang="en-US" sz="2200" dirty="0"/>
              <a:t>Mayor-council</a:t>
            </a:r>
          </a:p>
          <a:p>
            <a:pPr lvl="2" eaLnBrk="1" hangingPunct="1">
              <a:defRPr/>
            </a:pPr>
            <a:r>
              <a:rPr lang="en-US" sz="2200" dirty="0" smtClean="0"/>
              <a:t>Mayor-aldermanic </a:t>
            </a:r>
            <a:r>
              <a:rPr lang="en-US" sz="2200" dirty="0"/>
              <a:t>form of </a:t>
            </a:r>
            <a:r>
              <a:rPr lang="en-US" sz="2200" dirty="0" smtClean="0"/>
              <a:t>government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It is more common in Texas than the weak mayor </a:t>
            </a:r>
            <a:r>
              <a:rPr lang="en-US" sz="2200" dirty="0" smtClean="0"/>
              <a:t>form</a:t>
            </a:r>
            <a:endParaRPr lang="en-US" sz="2200" dirty="0"/>
          </a:p>
          <a:p>
            <a:pPr eaLnBrk="1" hangingPunct="1">
              <a:defRPr/>
            </a:pPr>
            <a:endParaRPr lang="en-US" sz="2200" dirty="0" smtClean="0"/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City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620000" cy="3733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Weak mayor-council form</a:t>
            </a:r>
          </a:p>
          <a:p>
            <a:pPr lvl="1" eaLnBrk="1" hangingPunct="1"/>
            <a:r>
              <a:rPr lang="en-US" altLang="en-US" sz="2200" dirty="0" smtClean="0"/>
              <a:t>Mayor is directly elected, but </a:t>
            </a:r>
            <a:r>
              <a:rPr lang="en-US" altLang="en-US" sz="2200" dirty="0"/>
              <a:t>has diluted powers compared </a:t>
            </a:r>
            <a:r>
              <a:rPr lang="en-US" altLang="en-US" sz="2200" dirty="0" smtClean="0"/>
              <a:t>to strong mayor</a:t>
            </a:r>
          </a:p>
          <a:p>
            <a:pPr lvl="1" eaLnBrk="1" hangingPunct="1"/>
            <a:r>
              <a:rPr lang="en-US" altLang="en-US" sz="2200" dirty="0" smtClean="0"/>
              <a:t>The mayor and the council share power over the creation and adoption of the city budget and enactment of ordinances, and they cooperatively choose heads of municipal departments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City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47800"/>
            <a:ext cx="7528711" cy="5029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Weak mayor-council form</a:t>
            </a:r>
          </a:p>
          <a:p>
            <a:pPr lvl="1" eaLnBrk="1" hangingPunct="1"/>
            <a:r>
              <a:rPr lang="en-US" altLang="en-US" sz="2200" dirty="0" smtClean="0"/>
              <a:t>Mayor is essentially just another member of the city council</a:t>
            </a:r>
          </a:p>
          <a:p>
            <a:pPr lvl="1" eaLnBrk="1" hangingPunct="1"/>
            <a:r>
              <a:rPr lang="en-US" altLang="en-US" sz="2200" dirty="0" smtClean="0"/>
              <a:t>Weak mayor system sometimes referred to as “council” or “commission” form of government</a:t>
            </a:r>
          </a:p>
          <a:p>
            <a:pPr lvl="1" eaLnBrk="1" hangingPunct="1"/>
            <a:r>
              <a:rPr lang="en-US" altLang="en-US" sz="2200" dirty="0" smtClean="0"/>
              <a:t>May be able to act less quickly, because of lack of single strong leader</a:t>
            </a:r>
          </a:p>
          <a:p>
            <a:pPr eaLnBrk="1" hangingPunct="1"/>
            <a:r>
              <a:rPr lang="en-US" altLang="en-US" sz="2200" dirty="0"/>
              <a:t>Council-manager form</a:t>
            </a:r>
          </a:p>
          <a:p>
            <a:pPr lvl="1" eaLnBrk="1" hangingPunct="1"/>
            <a:r>
              <a:rPr lang="en-US" altLang="en-US" sz="2200" dirty="0"/>
              <a:t>Mayor and council are elected, and hire a city manager to run the day-to-day operations of the city</a:t>
            </a:r>
          </a:p>
          <a:p>
            <a:pPr lvl="1" eaLnBrk="1" hangingPunct="1"/>
            <a:r>
              <a:rPr lang="en-US" sz="2200" dirty="0"/>
              <a:t>The city manager hires the city department heads, oversees departments, proposes ordinances, and develops a city budget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City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57400"/>
            <a:ext cx="7467600" cy="3962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Council-manager form</a:t>
            </a:r>
          </a:p>
          <a:p>
            <a:pPr lvl="1" eaLnBrk="1" hangingPunct="1">
              <a:defRPr/>
            </a:pPr>
            <a:r>
              <a:rPr lang="en-US" sz="2200" dirty="0" smtClean="0"/>
              <a:t>Mayor serves as presiding officer of council and ceremonial leader</a:t>
            </a:r>
          </a:p>
          <a:p>
            <a:pPr lvl="1" eaLnBrk="1" hangingPunct="1">
              <a:defRPr/>
            </a:pPr>
            <a:r>
              <a:rPr lang="en-US" sz="2200" dirty="0" smtClean="0"/>
              <a:t>Day-to-day administrator need not appeal to voters</a:t>
            </a:r>
          </a:p>
          <a:p>
            <a:pPr lvl="1" eaLnBrk="1" hangingPunct="1">
              <a:defRPr/>
            </a:pPr>
            <a:r>
              <a:rPr lang="en-US" altLang="en-US" sz="2200" dirty="0"/>
              <a:t>The most common form of city government in Texas 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City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90800"/>
            <a:ext cx="7772400" cy="3200400"/>
          </a:xfrm>
        </p:spPr>
        <p:txBody>
          <a:bodyPr/>
          <a:lstStyle/>
          <a:p>
            <a:pPr eaLnBrk="1" hangingPunct="1"/>
            <a:r>
              <a:rPr lang="en-US" altLang="ja-JP" sz="2200" dirty="0" smtClean="0"/>
              <a:t>Texas cities and counties often do not provide needed services</a:t>
            </a:r>
          </a:p>
          <a:p>
            <a:pPr eaLnBrk="1" hangingPunct="1"/>
            <a:r>
              <a:rPr lang="en-US" altLang="ja-JP" sz="2200" dirty="0" smtClean="0"/>
              <a:t>Texans have created new types of local governments attempting to provide needed services</a:t>
            </a:r>
          </a:p>
          <a:p>
            <a:pPr lvl="1" eaLnBrk="1" hangingPunct="1"/>
            <a:r>
              <a:rPr lang="en-US" altLang="ja-JP" sz="2200" dirty="0" smtClean="0"/>
              <a:t>Water districts, school districts, utility districts, hospital districts, and many others are local governments</a:t>
            </a:r>
          </a:p>
          <a:p>
            <a:pPr lvl="1" eaLnBrk="1" hangingPunct="1">
              <a:buFontTx/>
              <a:buNone/>
            </a:pPr>
            <a:endParaRPr lang="en-US" altLang="en-US" sz="2200" dirty="0" smtClean="0"/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Local Government: </a:t>
            </a:r>
            <a:br>
              <a:rPr lang="en-US" dirty="0" smtClean="0"/>
            </a:br>
            <a:r>
              <a:rPr lang="en-US" dirty="0" smtClean="0"/>
              <a:t>The Basics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467600" cy="457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Commission form</a:t>
            </a:r>
          </a:p>
          <a:p>
            <a:pPr eaLnBrk="1" hangingPunct="1">
              <a:defRPr/>
            </a:pPr>
            <a:r>
              <a:rPr lang="en-US" altLang="en-US" sz="2200" dirty="0" smtClean="0"/>
              <a:t>City department heads are elected and together form the city council</a:t>
            </a:r>
          </a:p>
          <a:p>
            <a:pPr eaLnBrk="1" hangingPunct="1">
              <a:defRPr/>
            </a:pPr>
            <a:r>
              <a:rPr lang="en-US" altLang="en-US" sz="2200" dirty="0" smtClean="0"/>
              <a:t>Council chooses a presiding officer, sometimes given the title of mayor</a:t>
            </a:r>
          </a:p>
          <a:p>
            <a:pPr eaLnBrk="1" hangingPunct="1">
              <a:defRPr/>
            </a:pPr>
            <a:r>
              <a:rPr lang="en-US" altLang="en-US" sz="2200" dirty="0" smtClean="0"/>
              <a:t>Uncommon in Texas today, as cities have adopted mayor-council and council-manager forms</a:t>
            </a:r>
            <a:endParaRPr lang="en-US" altLang="en-US" sz="2200" dirty="0"/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Forms of City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96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391400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At-large</a:t>
            </a:r>
          </a:p>
          <a:p>
            <a:pPr lvl="1" eaLnBrk="1" hangingPunct="1"/>
            <a:r>
              <a:rPr lang="en-US" altLang="en-US" sz="2200" dirty="0" smtClean="0"/>
              <a:t>Candidates declare candidacy for the council</a:t>
            </a:r>
          </a:p>
          <a:p>
            <a:pPr lvl="1" eaLnBrk="1" hangingPunct="1"/>
            <a:r>
              <a:rPr lang="en-US" altLang="ja-JP" sz="2200" dirty="0" smtClean="0"/>
              <a:t>All voters elect all council members</a:t>
            </a:r>
          </a:p>
          <a:p>
            <a:pPr lvl="1" eaLnBrk="1" hangingPunct="1"/>
            <a:r>
              <a:rPr lang="en-US" altLang="ja-JP" sz="2200" dirty="0" smtClean="0"/>
              <a:t>The top vote earners win the available seats</a:t>
            </a:r>
          </a:p>
          <a:p>
            <a:pPr eaLnBrk="1" hangingPunct="1"/>
            <a:r>
              <a:rPr lang="en-US" altLang="en-US" sz="2200" dirty="0"/>
              <a:t>At-large by place</a:t>
            </a:r>
          </a:p>
          <a:p>
            <a:pPr lvl="1" eaLnBrk="1" hangingPunct="1"/>
            <a:r>
              <a:rPr lang="en-US" altLang="en-US" sz="2200" dirty="0"/>
              <a:t>Candidates declare candidacy for the council but declare a specific seat for which they are competing</a:t>
            </a:r>
          </a:p>
          <a:p>
            <a:pPr lvl="1" eaLnBrk="1" hangingPunct="1"/>
            <a:r>
              <a:rPr lang="en-US" altLang="ja-JP" sz="2200" dirty="0"/>
              <a:t>All voters elect all council members</a:t>
            </a:r>
          </a:p>
          <a:p>
            <a:pPr lvl="1" eaLnBrk="1" hangingPunct="1"/>
            <a:r>
              <a:rPr lang="en-US" altLang="ja-JP" sz="2200" dirty="0"/>
              <a:t>Each seat has one winner among those who declared for that seat</a:t>
            </a:r>
          </a:p>
          <a:p>
            <a:pPr lvl="1" eaLnBrk="1" hangingPunct="1"/>
            <a:endParaRPr lang="en-US" altLang="ja-JP" sz="2200" dirty="0" smtClean="0"/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City Elections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35525" y="1907263"/>
            <a:ext cx="7827475" cy="4038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Single-member district</a:t>
            </a:r>
          </a:p>
          <a:p>
            <a:pPr lvl="1" eaLnBrk="1" hangingPunct="1"/>
            <a:r>
              <a:rPr lang="en-US" altLang="en-US" sz="2200" dirty="0" smtClean="0"/>
              <a:t>A city is divided into several electoral districts  </a:t>
            </a:r>
          </a:p>
          <a:p>
            <a:pPr lvl="1" eaLnBrk="1" hangingPunct="1"/>
            <a:r>
              <a:rPr lang="en-US" altLang="en-US" sz="2200" dirty="0" smtClean="0"/>
              <a:t>A candidate runs for a council position representing a particular geographic district</a:t>
            </a:r>
          </a:p>
          <a:p>
            <a:pPr lvl="1" eaLnBrk="1" hangingPunct="1"/>
            <a:r>
              <a:rPr lang="en-US" altLang="en-US" sz="2200" dirty="0" smtClean="0"/>
              <a:t>Voters in that district participate in the election of only the council member from the district in which they reside</a:t>
            </a:r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35525" y="765772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City Elections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543800" cy="3733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Cumulative voting</a:t>
            </a:r>
          </a:p>
          <a:p>
            <a:pPr lvl="1" eaLnBrk="1" hangingPunct="1"/>
            <a:r>
              <a:rPr lang="en-US" altLang="en-US" sz="2200" dirty="0" smtClean="0"/>
              <a:t>All voters elect the entire council</a:t>
            </a:r>
          </a:p>
          <a:p>
            <a:pPr lvl="1" eaLnBrk="1" hangingPunct="1"/>
            <a:r>
              <a:rPr lang="en-US" altLang="en-US" sz="2200" dirty="0" smtClean="0"/>
              <a:t>Each voter possesses a number of votes equal to the number of seats on the council  </a:t>
            </a:r>
          </a:p>
          <a:p>
            <a:pPr lvl="1" eaLnBrk="1" hangingPunct="1"/>
            <a:r>
              <a:rPr lang="en-US" altLang="en-US" sz="2200" dirty="0" smtClean="0"/>
              <a:t>Voters may choose to give all their votes to one candidate, spread their votes among a few candidates, or give one vote for each seat</a:t>
            </a:r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City Elections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4676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Zoning and planning policies</a:t>
            </a:r>
          </a:p>
          <a:p>
            <a:pPr lvl="1" eaLnBrk="1" hangingPunct="1"/>
            <a:r>
              <a:rPr lang="en-US" altLang="en-US" sz="2200" dirty="0" smtClean="0"/>
              <a:t>Zoning defines the usage of property within a city</a:t>
            </a:r>
          </a:p>
          <a:p>
            <a:pPr lvl="2" eaLnBrk="1" hangingPunct="1"/>
            <a:r>
              <a:rPr lang="en-US" altLang="en-US" sz="2200" dirty="0" smtClean="0"/>
              <a:t>Residential</a:t>
            </a:r>
          </a:p>
          <a:p>
            <a:pPr lvl="2" eaLnBrk="1" hangingPunct="1"/>
            <a:r>
              <a:rPr lang="en-US" altLang="en-US" sz="2200" dirty="0" smtClean="0"/>
              <a:t>Commercial</a:t>
            </a:r>
          </a:p>
          <a:p>
            <a:pPr lvl="2" eaLnBrk="1" hangingPunct="1"/>
            <a:r>
              <a:rPr lang="en-US" altLang="en-US" sz="2200" dirty="0" smtClean="0"/>
              <a:t>Industrial</a:t>
            </a:r>
          </a:p>
          <a:p>
            <a:pPr eaLnBrk="1" hangingPunct="1"/>
            <a:r>
              <a:rPr lang="en-US" altLang="en-US" sz="2200" dirty="0" smtClean="0"/>
              <a:t>Annexation</a:t>
            </a:r>
          </a:p>
          <a:p>
            <a:pPr lvl="1" eaLnBrk="1" hangingPunct="1"/>
            <a:r>
              <a:rPr lang="en-US" altLang="en-US" sz="2200" dirty="0" smtClean="0"/>
              <a:t>Expansion of city limits</a:t>
            </a:r>
          </a:p>
          <a:p>
            <a:pPr eaLnBrk="1" hangingPunct="1"/>
            <a:r>
              <a:rPr lang="en-US" altLang="en-US" sz="2200" dirty="0" smtClean="0"/>
              <a:t>City budgets</a:t>
            </a:r>
          </a:p>
          <a:p>
            <a:pPr eaLnBrk="1" hangingPunct="1"/>
            <a:endParaRPr lang="en-US" altLang="en-US" sz="2200" dirty="0" smtClean="0"/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Cities: Issues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7315200" cy="396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/>
              <a:t> Independent school districts</a:t>
            </a:r>
          </a:p>
          <a:p>
            <a:pPr lvl="1" eaLnBrk="1" hangingPunct="1"/>
            <a:r>
              <a:rPr lang="en-US" altLang="en-US" sz="2200" dirty="0" smtClean="0"/>
              <a:t>Provide K–12 education</a:t>
            </a:r>
          </a:p>
          <a:p>
            <a:pPr lvl="1" eaLnBrk="1" hangingPunct="1"/>
            <a:r>
              <a:rPr lang="en-US" altLang="en-US" sz="2200" dirty="0" smtClean="0"/>
              <a:t>Overseen by a Board of Trustees elected by voters in the district</a:t>
            </a:r>
          </a:p>
          <a:p>
            <a:pPr lvl="1" eaLnBrk="1" hangingPunct="1"/>
            <a:r>
              <a:rPr lang="en-US" altLang="en-US" sz="2200" dirty="0" smtClean="0"/>
              <a:t>Common and county schools still exist in some areas</a:t>
            </a:r>
          </a:p>
          <a:p>
            <a:pPr eaLnBrk="1" hangingPunct="1">
              <a:defRPr/>
            </a:pPr>
            <a:r>
              <a:rPr lang="en-US" sz="2200" dirty="0"/>
              <a:t>Special districts</a:t>
            </a:r>
          </a:p>
          <a:p>
            <a:pPr lvl="1" eaLnBrk="1" hangingPunct="1">
              <a:defRPr/>
            </a:pPr>
            <a:r>
              <a:rPr lang="en-US" sz="2200" dirty="0"/>
              <a:t>Provide a single service or limited services to the residents within its boundaries</a:t>
            </a:r>
          </a:p>
          <a:p>
            <a:pPr lvl="1" eaLnBrk="1" hangingPunct="1">
              <a:defRPr/>
            </a:pPr>
            <a:r>
              <a:rPr lang="en-US" sz="2200" dirty="0"/>
              <a:t>Residents pay property taxes to fund these services.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Forms </a:t>
            </a:r>
            <a:br>
              <a:rPr lang="en-US" dirty="0" smtClean="0"/>
            </a:br>
            <a:r>
              <a:rPr lang="en-US" dirty="0" smtClean="0"/>
              <a:t>of Local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90800"/>
            <a:ext cx="7391400" cy="396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Special districts</a:t>
            </a:r>
          </a:p>
          <a:p>
            <a:pPr lvl="1" eaLnBrk="1" hangingPunct="1">
              <a:defRPr/>
            </a:pPr>
            <a:r>
              <a:rPr lang="en-US" sz="2200" dirty="0" smtClean="0"/>
              <a:t>Include water conservation, community colleges, and others </a:t>
            </a:r>
          </a:p>
          <a:p>
            <a:pPr lvl="1" eaLnBrk="1" hangingPunct="1">
              <a:defRPr/>
            </a:pPr>
            <a:r>
              <a:rPr lang="en-US" sz="2200" dirty="0" smtClean="0"/>
              <a:t>Overseen by a five member elected board</a:t>
            </a:r>
            <a:endParaRPr lang="en-US" sz="2200" dirty="0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186083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Forms </a:t>
            </a:r>
            <a:br>
              <a:rPr lang="en-US" dirty="0" smtClean="0"/>
            </a:br>
            <a:r>
              <a:rPr lang="en-US" dirty="0" smtClean="0"/>
              <a:t>of Local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391400" cy="3657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Winners</a:t>
            </a:r>
          </a:p>
          <a:p>
            <a:pPr lvl="2" eaLnBrk="1" hangingPunct="1">
              <a:buFont typeface="Arial" pitchFamily="34" charset="0"/>
              <a:buChar char="−"/>
              <a:defRPr/>
            </a:pPr>
            <a:r>
              <a:rPr lang="en-US" sz="2200" dirty="0"/>
              <a:t>Cities are winners as powerful entities </a:t>
            </a:r>
          </a:p>
          <a:p>
            <a:pPr lvl="2" eaLnBrk="1" hangingPunct="1">
              <a:buFont typeface="Arial" pitchFamily="34" charset="0"/>
              <a:buChar char="−"/>
              <a:defRPr/>
            </a:pPr>
            <a:r>
              <a:rPr lang="en-US" sz="2200" dirty="0"/>
              <a:t>Citizens benefit from the ISD system by having smaller, more local control over </a:t>
            </a:r>
            <a:r>
              <a:rPr lang="en-US" sz="2200" dirty="0" smtClean="0"/>
              <a:t>education</a:t>
            </a:r>
            <a:endParaRPr lang="en-US" sz="2200" dirty="0"/>
          </a:p>
          <a:p>
            <a:pPr eaLnBrk="1" hangingPunct="1">
              <a:defRPr/>
            </a:pPr>
            <a:r>
              <a:rPr lang="en-US" sz="2200" dirty="0" smtClean="0"/>
              <a:t>Losers</a:t>
            </a:r>
          </a:p>
          <a:p>
            <a:pPr lvl="2" eaLnBrk="1" hangingPunct="1">
              <a:buFont typeface="Arial" pitchFamily="34" charset="0"/>
              <a:buChar char="−"/>
              <a:defRPr/>
            </a:pPr>
            <a:r>
              <a:rPr lang="en-US" sz="2200" dirty="0" smtClean="0"/>
              <a:t>Retirees are burdened by the existing property tax system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8001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Winners and Losers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590800"/>
            <a:ext cx="7315200" cy="3124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common characteristic of local governments is that they exist as arms of state government</a:t>
            </a:r>
          </a:p>
          <a:p>
            <a:pPr eaLnBrk="1" hangingPunct="1"/>
            <a:r>
              <a:rPr lang="en-US" altLang="en-US" sz="2200" dirty="0" smtClean="0"/>
              <a:t>Dillon’</a:t>
            </a:r>
            <a:r>
              <a:rPr lang="en-US" altLang="ja-JP" sz="2200" dirty="0" smtClean="0"/>
              <a:t>s Rule</a:t>
            </a:r>
          </a:p>
          <a:p>
            <a:pPr lvl="1" eaLnBrk="1" hangingPunct="1"/>
            <a:r>
              <a:rPr lang="en-US" altLang="ja-JP" sz="2200" dirty="0" smtClean="0"/>
              <a:t>Regardless of the type of local government, all local governments are creatures of the state government and have only those powers specifically granted to them by the state</a:t>
            </a:r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Local Government: </a:t>
            </a:r>
            <a:br>
              <a:rPr lang="en-US" dirty="0" smtClean="0"/>
            </a:br>
            <a:r>
              <a:rPr lang="en-US" dirty="0" smtClean="0"/>
              <a:t>The Basics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72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8927" y="2362200"/>
            <a:ext cx="7386873" cy="3886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Texas Constitution provides the basic framework for all local governments</a:t>
            </a:r>
          </a:p>
          <a:p>
            <a:pPr eaLnBrk="1" hangingPunct="1"/>
            <a:r>
              <a:rPr lang="en-US" altLang="ja-JP" sz="2200" dirty="0" smtClean="0"/>
              <a:t>National government holds states responsible for administering local governments</a:t>
            </a:r>
          </a:p>
          <a:p>
            <a:pPr eaLnBrk="1" hangingPunct="1"/>
            <a:r>
              <a:rPr lang="en-US" altLang="ja-JP" sz="2200" dirty="0" smtClean="0"/>
              <a:t>Fiscal Federalism</a:t>
            </a:r>
          </a:p>
          <a:p>
            <a:pPr lvl="1" eaLnBrk="1" hangingPunct="1"/>
            <a:r>
              <a:rPr lang="en-US" altLang="ja-JP" sz="2200" dirty="0" smtClean="0"/>
              <a:t>National government largely finances programs with shared origin and responsibility</a:t>
            </a:r>
          </a:p>
          <a:p>
            <a:pPr eaLnBrk="1" hangingPunct="1"/>
            <a:r>
              <a:rPr lang="en-US" altLang="ja-JP" sz="2200" dirty="0" smtClean="0"/>
              <a:t>Administrative Federalism</a:t>
            </a:r>
          </a:p>
          <a:p>
            <a:pPr lvl="1" eaLnBrk="1" hangingPunct="1"/>
            <a:r>
              <a:rPr lang="en-US" altLang="ja-JP" sz="2200" dirty="0" smtClean="0"/>
              <a:t>National government sets guidelines with no funding</a:t>
            </a:r>
          </a:p>
          <a:p>
            <a:pPr eaLnBrk="1" hangingPunct="1"/>
            <a:endParaRPr lang="en-US" altLang="ja-JP" sz="2200" dirty="0" smtClean="0"/>
          </a:p>
          <a:p>
            <a:pPr lvl="1" eaLnBrk="1" hangingPunct="1">
              <a:buFontTx/>
              <a:buNone/>
            </a:pPr>
            <a:endParaRPr lang="en-US" altLang="en-US" sz="2200" dirty="0" smtClean="0"/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8927" y="914400"/>
            <a:ext cx="5329473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Local Government: </a:t>
            </a:r>
            <a:br>
              <a:rPr lang="en-US" dirty="0" smtClean="0"/>
            </a:br>
            <a:r>
              <a:rPr lang="en-US" dirty="0" smtClean="0"/>
              <a:t>The Basics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8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79283" y="2362200"/>
            <a:ext cx="7326517" cy="3352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county system in Texas developed from the municipality system of the Mexican Republic</a:t>
            </a:r>
          </a:p>
          <a:p>
            <a:pPr eaLnBrk="1" hangingPunct="1"/>
            <a:r>
              <a:rPr lang="en-US" altLang="en-US" sz="2200" dirty="0" smtClean="0"/>
              <a:t>County names may reflect geographic and/or cultural features</a:t>
            </a:r>
          </a:p>
          <a:p>
            <a:pPr lvl="1" eaLnBrk="1" hangingPunct="1"/>
            <a:r>
              <a:rPr lang="en-US" altLang="en-US" sz="2200" dirty="0" smtClean="0"/>
              <a:t>Texas has 254 counties</a:t>
            </a:r>
          </a:p>
          <a:p>
            <a:pPr lvl="1" eaLnBrk="1" hangingPunct="1"/>
            <a:r>
              <a:rPr lang="en-US" altLang="en-US" sz="2200" dirty="0" smtClean="0"/>
              <a:t>Brewster is the largest county in area</a:t>
            </a:r>
          </a:p>
          <a:p>
            <a:pPr lvl="1" eaLnBrk="1" hangingPunct="1"/>
            <a:r>
              <a:rPr lang="en-US" altLang="en-US" sz="2200" dirty="0" smtClean="0"/>
              <a:t>Harris is the most populous county</a:t>
            </a:r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History and Function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7620000" cy="3810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Counties perform at many basic functions for the state government</a:t>
            </a:r>
          </a:p>
          <a:p>
            <a:pPr lvl="1" eaLnBrk="1" hangingPunct="1"/>
            <a:r>
              <a:rPr lang="en-US" altLang="en-US" sz="2200" dirty="0" smtClean="0"/>
              <a:t>Operate courts</a:t>
            </a:r>
          </a:p>
          <a:p>
            <a:pPr lvl="1" eaLnBrk="1" hangingPunct="1"/>
            <a:r>
              <a:rPr lang="en-US" altLang="en-US" sz="2200" dirty="0" smtClean="0"/>
              <a:t>Administer public health</a:t>
            </a:r>
          </a:p>
          <a:p>
            <a:pPr lvl="1" eaLnBrk="1" hangingPunct="1"/>
            <a:r>
              <a:rPr lang="en-US" altLang="en-US" sz="2200" dirty="0" smtClean="0"/>
              <a:t>Maintain records</a:t>
            </a:r>
          </a:p>
          <a:p>
            <a:pPr lvl="1" eaLnBrk="1" hangingPunct="1"/>
            <a:r>
              <a:rPr lang="en-US" altLang="en-US" sz="2200" dirty="0" smtClean="0"/>
              <a:t>Collect funds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27980" y="914400"/>
            <a:ext cx="7408333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History and Function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7391400" cy="3886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Counties perform at many basic functions for the state government</a:t>
            </a:r>
          </a:p>
          <a:p>
            <a:pPr lvl="1" eaLnBrk="1" hangingPunct="1"/>
            <a:r>
              <a:rPr lang="en-US" altLang="en-US" sz="2200" dirty="0" smtClean="0"/>
              <a:t>Conduct elections</a:t>
            </a:r>
          </a:p>
          <a:p>
            <a:pPr lvl="1" eaLnBrk="1" hangingPunct="1"/>
            <a:r>
              <a:rPr lang="en-US" altLang="en-US" sz="2200" dirty="0" smtClean="0"/>
              <a:t>Work jointly with the state to carry out other functions</a:t>
            </a:r>
          </a:p>
          <a:p>
            <a:pPr lvl="2" eaLnBrk="1" hangingPunct="1"/>
            <a:r>
              <a:rPr lang="en-US" altLang="en-US" sz="2200" dirty="0" smtClean="0"/>
              <a:t>Assist with law enforcement</a:t>
            </a:r>
          </a:p>
          <a:p>
            <a:pPr lvl="2" eaLnBrk="1" hangingPunct="1"/>
            <a:r>
              <a:rPr lang="en-US" altLang="en-US" sz="2200" dirty="0" smtClean="0"/>
              <a:t>Maintain roads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History and Function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956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7543800" cy="3810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Every county is led by a </a:t>
            </a:r>
            <a:r>
              <a:rPr lang="en-US" altLang="ja-JP" sz="2200" dirty="0" smtClean="0"/>
              <a:t>commissioners court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Partisan elections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Commissioners are responsible for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Roads and bridges in their districts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Establishing policies for sale of alcoholic beverages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Overseeing all aspects of county government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Governing Texas Counties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7696200" cy="3810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Commissioners courts may exercise executive, legislative and judicial functions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To assist the court, voters elect a variety of county officials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Sheriff, county attorney, county clerk, tax assessor, and numerous others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County Government: </a:t>
            </a:r>
            <a:br>
              <a:rPr lang="en-US" dirty="0" smtClean="0"/>
            </a:br>
            <a:r>
              <a:rPr lang="en-US" dirty="0" smtClean="0"/>
              <a:t>Governing Texas Counties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06209"/>
      </p:ext>
    </p:extLst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3958</TotalTime>
  <Words>1420</Words>
  <Application>Microsoft Office PowerPoint</Application>
  <PresentationFormat>On-screen Show (4:3)</PresentationFormat>
  <Paragraphs>181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1_LoneStar3e</vt:lpstr>
      <vt:lpstr>PowerPoint Presentation</vt:lpstr>
      <vt:lpstr>Local Government:  The Basics</vt:lpstr>
      <vt:lpstr>Local Government:  The Basics</vt:lpstr>
      <vt:lpstr>Local Government:  The Basics</vt:lpstr>
      <vt:lpstr>County Government:  History and Function</vt:lpstr>
      <vt:lpstr>County Government:  History and Function</vt:lpstr>
      <vt:lpstr>County Government:  History and Function</vt:lpstr>
      <vt:lpstr>County Government:  Governing Texas Counties</vt:lpstr>
      <vt:lpstr>County Government:  Governing Texas Counties</vt:lpstr>
      <vt:lpstr>County Government:  Governing Texas Counties</vt:lpstr>
      <vt:lpstr>County Government:  Finances and Operations</vt:lpstr>
      <vt:lpstr>County Government:  Finances and Operations</vt:lpstr>
      <vt:lpstr>Cities</vt:lpstr>
      <vt:lpstr>Cities</vt:lpstr>
      <vt:lpstr>Forms of City Government</vt:lpstr>
      <vt:lpstr>Forms of City Government</vt:lpstr>
      <vt:lpstr>Forms of City Government</vt:lpstr>
      <vt:lpstr>Forms of City Government</vt:lpstr>
      <vt:lpstr>Forms of City Government</vt:lpstr>
      <vt:lpstr>Forms of City Government</vt:lpstr>
      <vt:lpstr>City Elections</vt:lpstr>
      <vt:lpstr>City Elections</vt:lpstr>
      <vt:lpstr>City Elections</vt:lpstr>
      <vt:lpstr>Cities: Issues</vt:lpstr>
      <vt:lpstr>Other Forms  of Local Government</vt:lpstr>
      <vt:lpstr>Other Forms  of Local Government</vt:lpstr>
      <vt:lpstr>Winners and Losers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6.</dc:title>
  <dc:creator>Office 2004 Test Drive User</dc:creator>
  <cp:lastModifiedBy>Palermini, Stephanie</cp:lastModifiedBy>
  <cp:revision>155</cp:revision>
  <dcterms:created xsi:type="dcterms:W3CDTF">2011-01-17T01:00:15Z</dcterms:created>
  <dcterms:modified xsi:type="dcterms:W3CDTF">2016-12-30T18:24:20Z</dcterms:modified>
</cp:coreProperties>
</file>