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71" r:id="rId1"/>
  </p:sldMasterIdLst>
  <p:notesMasterIdLst>
    <p:notesMasterId r:id="rId23"/>
  </p:notesMasterIdLst>
  <p:sldIdLst>
    <p:sldId id="256" r:id="rId2"/>
    <p:sldId id="271" r:id="rId3"/>
    <p:sldId id="289" r:id="rId4"/>
    <p:sldId id="284" r:id="rId5"/>
    <p:sldId id="285" r:id="rId6"/>
    <p:sldId id="272" r:id="rId7"/>
    <p:sldId id="273" r:id="rId8"/>
    <p:sldId id="286" r:id="rId9"/>
    <p:sldId id="297" r:id="rId10"/>
    <p:sldId id="275" r:id="rId11"/>
    <p:sldId id="287" r:id="rId12"/>
    <p:sldId id="276" r:id="rId13"/>
    <p:sldId id="294" r:id="rId14"/>
    <p:sldId id="278" r:id="rId15"/>
    <p:sldId id="295" r:id="rId16"/>
    <p:sldId id="279" r:id="rId17"/>
    <p:sldId id="296" r:id="rId18"/>
    <p:sldId id="298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BA5F7-AD87-40E0-B78D-E9812E77D87F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3C22C-6CD3-4DE9-9D1C-A39DEE0D8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50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3C22C-6CD3-4DE9-9D1C-A39DEE0D84A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69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1066917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146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043" y="1828800"/>
            <a:ext cx="7462157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23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467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107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59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72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7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8531" y="5329071"/>
            <a:ext cx="2279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11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1949" y="5267515"/>
            <a:ext cx="502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Organized Interests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467600" cy="3429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Electioneering</a:t>
            </a:r>
          </a:p>
          <a:p>
            <a:pPr lvl="1" eaLnBrk="1" hangingPunct="1">
              <a:defRPr/>
            </a:pPr>
            <a:r>
              <a:rPr lang="en-US" sz="2200" dirty="0" smtClean="0"/>
              <a:t>Influencing who is elected to office</a:t>
            </a:r>
          </a:p>
          <a:p>
            <a:pPr lvl="1" eaLnBrk="1" hangingPunct="1">
              <a:defRPr/>
            </a:pPr>
            <a:r>
              <a:rPr lang="en-US" sz="2200" dirty="0" smtClean="0"/>
              <a:t>Contributions to underfunded candidates</a:t>
            </a:r>
          </a:p>
          <a:p>
            <a:pPr eaLnBrk="1" hangingPunct="1">
              <a:defRPr/>
            </a:pPr>
            <a:r>
              <a:rPr lang="en-US" sz="2200" dirty="0" smtClean="0"/>
              <a:t>Political action committees (PACs)</a:t>
            </a:r>
          </a:p>
          <a:p>
            <a:pPr lvl="1" eaLnBrk="1" hangingPunct="1">
              <a:defRPr/>
            </a:pPr>
            <a:r>
              <a:rPr lang="en-US" sz="2200" dirty="0" smtClean="0"/>
              <a:t>Fundraising arms of interest groups organized to meet requirements of state and federal campaign finance laws</a:t>
            </a:r>
          </a:p>
        </p:txBody>
      </p:sp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Influencing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9354"/>
            <a:ext cx="7239000" cy="472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Independent expenditures</a:t>
            </a:r>
          </a:p>
          <a:p>
            <a:pPr lvl="1" eaLnBrk="1" hangingPunct="1">
              <a:defRPr/>
            </a:pPr>
            <a:r>
              <a:rPr lang="en-US" sz="2200" dirty="0" smtClean="0"/>
              <a:t>Spending on behalf of a candidate without coordinating with the candidate</a:t>
            </a:r>
          </a:p>
          <a:p>
            <a:pPr eaLnBrk="1" hangingPunct="1">
              <a:defRPr/>
            </a:pPr>
            <a:r>
              <a:rPr lang="en-US" sz="2200" dirty="0" smtClean="0"/>
              <a:t>Super PACs</a:t>
            </a:r>
          </a:p>
          <a:p>
            <a:pPr lvl="1" eaLnBrk="1" hangingPunct="1">
              <a:defRPr/>
            </a:pPr>
            <a:r>
              <a:rPr lang="en-US" sz="2200" dirty="0" smtClean="0"/>
              <a:t>Groups that raise and spend unlimited sums of money on independent expenditures</a:t>
            </a:r>
          </a:p>
          <a:p>
            <a:pPr lvl="1" eaLnBrk="1" hangingPunct="1">
              <a:defRPr/>
            </a:pPr>
            <a:r>
              <a:rPr lang="en-US" sz="2200" dirty="0" smtClean="0"/>
              <a:t>Citizens United v. FEC (2010)</a:t>
            </a:r>
          </a:p>
          <a:p>
            <a:pPr eaLnBrk="1" hangingPunct="1">
              <a:defRPr/>
            </a:pPr>
            <a:r>
              <a:rPr lang="en-US" sz="2200" dirty="0" smtClean="0"/>
              <a:t>Dark Money</a:t>
            </a:r>
          </a:p>
          <a:p>
            <a:pPr lvl="1" eaLnBrk="1" hangingPunct="1">
              <a:defRPr/>
            </a:pPr>
            <a:r>
              <a:rPr lang="en-US" sz="2200" dirty="0" smtClean="0"/>
              <a:t>Anonymous spending by nonprofit groups</a:t>
            </a:r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6354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Influencing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086600" cy="47244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Litigation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Lobbying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Contacting members of the legislature or executive branch attempting to influence policy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Grassroots lobbying</a:t>
            </a:r>
          </a:p>
          <a:p>
            <a:pPr lvl="2" eaLnBrk="1" hangingPunct="1">
              <a:spcBef>
                <a:spcPts val="600"/>
              </a:spcBef>
            </a:pPr>
            <a:r>
              <a:rPr lang="en-US" altLang="en-US" sz="2200" dirty="0" smtClean="0"/>
              <a:t>Attempts by organized interests to influence legislators through mobilizing public opinion </a:t>
            </a:r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Influencing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239000" cy="47244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Lobbying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ja-JP" sz="2200" dirty="0" err="1" smtClean="0"/>
              <a:t>Grasstop</a:t>
            </a:r>
            <a:r>
              <a:rPr lang="en-US" altLang="ja-JP" sz="2200" dirty="0" smtClean="0"/>
              <a:t> lobbying</a:t>
            </a:r>
          </a:p>
          <a:p>
            <a:pPr lvl="2" eaLnBrk="1" hangingPunct="1">
              <a:spcBef>
                <a:spcPts val="600"/>
              </a:spcBef>
            </a:pPr>
            <a:r>
              <a:rPr lang="en-US" altLang="ja-JP" sz="2200" dirty="0" smtClean="0"/>
              <a:t>Attempt to influence legislators through key constituents or friends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Astroturf lobbying</a:t>
            </a:r>
          </a:p>
          <a:p>
            <a:pPr lvl="2" eaLnBrk="1" hangingPunct="1">
              <a:spcBef>
                <a:spcPts val="600"/>
              </a:spcBef>
            </a:pPr>
            <a:r>
              <a:rPr lang="en-US" altLang="en-US" sz="2200" dirty="0" smtClean="0"/>
              <a:t>a simulation of grassroots support, usually by specialized law firms</a:t>
            </a:r>
          </a:p>
          <a:p>
            <a:pPr lvl="2" eaLnBrk="1" hangingPunct="1">
              <a:spcBef>
                <a:spcPts val="600"/>
              </a:spcBef>
            </a:pPr>
            <a:r>
              <a:rPr lang="en-US" altLang="en-US" sz="2200" dirty="0" smtClean="0"/>
              <a:t>Generate the illusion of public support to advance a group’</a:t>
            </a:r>
            <a:r>
              <a:rPr lang="en-US" altLang="ja-JP" sz="2200" dirty="0" smtClean="0"/>
              <a:t>s agenda</a:t>
            </a:r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315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Influencing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239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Lobby Registration Act (1957)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Required the disclosure of lobbying activities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Must register if spending more than $500 or receiving more than $1000 in compensation in a 3-month period</a:t>
            </a:r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010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Lobby Regulation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162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/>
              <a:t>The Texas Ethics Commission (TEC) regulates the state</a:t>
            </a:r>
            <a:r>
              <a:rPr lang="ja-JP" altLang="en-US" sz="2200" dirty="0"/>
              <a:t>’</a:t>
            </a:r>
            <a:r>
              <a:rPr lang="en-US" altLang="ja-JP" sz="2200" dirty="0"/>
              <a:t>s lobbying activities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Eight-member board with no more than four members from the same party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Recommends, subject to voter approval, salary and per diem of legislators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Oversee political contributions, financial disclosures, and other lobbying or ethics-related activities and expenditures</a:t>
            </a:r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57646"/>
            <a:ext cx="6705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Lobby Regulation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239000" cy="4724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The amounts of money spent by companies and some organized interests indicate they believe their spending impacts Texas policy 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Influence is difficult to quantify, but lobbying does result in access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Legislators rely on lobbyists for information</a:t>
            </a:r>
          </a:p>
        </p:txBody>
      </p:sp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Lobbying Issues in Texas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019800" y="762000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239000" cy="47244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Revolving door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Legislators and members of the executive branch moving from government office to lucrative positions with lobbying firms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Potential conflicts of interest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Potential violations of freedom of speech</a:t>
            </a:r>
          </a:p>
        </p:txBody>
      </p:sp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Lobbying Issues in Texas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019800" y="762000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362200"/>
            <a:ext cx="7162800" cy="32766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Parties prefer to maintain control of money and messages in politics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Large national interest groups have resources to be successful independent of and even in competition with parties</a:t>
            </a:r>
          </a:p>
        </p:txBody>
      </p:sp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09897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Relationship between organized interests and parties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019800" y="762000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356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1905000"/>
            <a:ext cx="7467600" cy="47244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The pluralist perspective argues that democracy is best practiced when citizens participate through groups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When more interests are represented there is wider participation and a healthier democracy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Critics argue that wealthy and powerful interests are better represented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Most Texans can’</a:t>
            </a:r>
            <a:r>
              <a:rPr lang="en-US" altLang="ja-JP" sz="2200" dirty="0" smtClean="0"/>
              <a:t>t hire lobbyists or contribute to interest groups</a:t>
            </a:r>
            <a:endParaRPr lang="en-US" altLang="en-US" sz="2200" dirty="0" smtClean="0"/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Winners and Losers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7391400" cy="4495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An organized interest—sometimes referred to as “special interests” or “interest groups”—is an individual, group of people, or group of businesses that organizes its efforts to influence public policy</a:t>
            </a:r>
          </a:p>
          <a:p>
            <a:pPr eaLnBrk="1" hangingPunct="1">
              <a:defRPr/>
            </a:pPr>
            <a:r>
              <a:rPr lang="en-US" sz="2200" dirty="0"/>
              <a:t>Interest groups step into the vacuum left by a lack of party competition in Texas</a:t>
            </a:r>
          </a:p>
          <a:p>
            <a:pPr lvl="1" eaLnBrk="1" hangingPunct="1">
              <a:defRPr/>
            </a:pPr>
            <a:r>
              <a:rPr lang="en-US" sz="2200" dirty="0"/>
              <a:t>Battles have moved from interparty to </a:t>
            </a:r>
            <a:r>
              <a:rPr lang="en-US" sz="2200" dirty="0" smtClean="0"/>
              <a:t>intergroup</a:t>
            </a:r>
          </a:p>
          <a:p>
            <a:pPr eaLnBrk="1" hangingPunct="1"/>
            <a:r>
              <a:rPr lang="en-US" altLang="en-US" sz="2200" dirty="0"/>
              <a:t>Interest groups in Texas benefit from the part-time nature of the legislature</a:t>
            </a:r>
          </a:p>
          <a:p>
            <a:pPr lvl="1" eaLnBrk="1" hangingPunct="1"/>
            <a:r>
              <a:rPr lang="en-US" altLang="en-US" sz="2200" dirty="0"/>
              <a:t>The fast pace of a short legislative session creates an uncommon need for information among legislators</a:t>
            </a:r>
          </a:p>
          <a:p>
            <a:pPr lvl="1" eaLnBrk="1" hangingPunct="1">
              <a:defRPr/>
            </a:pPr>
            <a:endParaRPr lang="en-US" altLang="en-US" sz="2200" dirty="0" smtClean="0"/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Organized Interests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239000" cy="4724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en-US" sz="2200" dirty="0" err="1" smtClean="0"/>
              <a:t>Hyperpluralism</a:t>
            </a:r>
            <a:r>
              <a:rPr lang="en-US" sz="2200" dirty="0" smtClean="0"/>
              <a:t> suggests that our political system has evolved beyond simple pluralism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en-US" sz="2200" dirty="0" smtClean="0"/>
              <a:t>Many narrow interests are represented, often at the expense of the broader public interest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en-US" sz="2200" dirty="0" smtClean="0"/>
              <a:t>Organized interests may make it impossible to get rid of unnecessary programs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en-US" sz="2200" dirty="0" smtClean="0"/>
              <a:t>Interests wish to protect their own spending, at the expense of others, or of the greater good</a:t>
            </a:r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7086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Winners and Losers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543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200" dirty="0" smtClean="0"/>
              <a:t>Texans express disdain for special interests while supporting their own groups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200" dirty="0" smtClean="0"/>
              <a:t>Lobbyists in Texas play an especially strong role, compared to most other states</a:t>
            </a:r>
            <a:endParaRPr lang="en-US" altLang="en-US" sz="2200" dirty="0" smtClean="0"/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40229"/>
            <a:ext cx="7315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Winners and Losers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7848600" cy="3276600"/>
          </a:xfrm>
        </p:spPr>
        <p:txBody>
          <a:bodyPr/>
          <a:lstStyle/>
          <a:p>
            <a:pPr lvl="1" eaLnBrk="1" hangingPunct="1"/>
            <a:r>
              <a:rPr lang="en-US" altLang="en-US" sz="2200" dirty="0" smtClean="0"/>
              <a:t>With little professional staff available, legislators come to rely on lobbyists to provide this information</a:t>
            </a:r>
          </a:p>
          <a:p>
            <a:pPr lvl="1" eaLnBrk="1" hangingPunct="1"/>
            <a:r>
              <a:rPr lang="en-US" altLang="en-US" sz="2200" dirty="0" smtClean="0"/>
              <a:t>Part-time commissioners of state bureaucratic agencies are often donors to gubernatorial campaigns</a:t>
            </a:r>
          </a:p>
          <a:p>
            <a:pPr lvl="2" eaLnBrk="1" hangingPunct="1"/>
            <a:r>
              <a:rPr lang="en-US" altLang="en-US" sz="2200" dirty="0" smtClean="0"/>
              <a:t>Many have connection to policy area being regulated</a:t>
            </a:r>
          </a:p>
        </p:txBody>
      </p:sp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Organized Interests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91937"/>
            <a:ext cx="7391400" cy="4432663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200" dirty="0" smtClean="0"/>
              <a:t>Solidarity benefits</a:t>
            </a:r>
          </a:p>
          <a:p>
            <a:pPr lvl="1" eaLnBrk="1" hangingPunct="1">
              <a:defRPr/>
            </a:pPr>
            <a:r>
              <a:rPr lang="en-US" sz="2200" dirty="0" smtClean="0"/>
              <a:t>Social interactions that group members enjoy by joining</a:t>
            </a:r>
          </a:p>
          <a:p>
            <a:pPr eaLnBrk="1" hangingPunct="1">
              <a:defRPr/>
            </a:pPr>
            <a:r>
              <a:rPr lang="en-US" sz="2200" dirty="0" smtClean="0"/>
              <a:t>Expressive benefits</a:t>
            </a:r>
          </a:p>
          <a:p>
            <a:pPr lvl="1" eaLnBrk="1" hangingPunct="1">
              <a:defRPr/>
            </a:pPr>
            <a:r>
              <a:rPr lang="en-US" sz="2200" dirty="0" smtClean="0"/>
              <a:t>Benefits that members enjoy by taking action to express their views</a:t>
            </a:r>
          </a:p>
          <a:p>
            <a:pPr eaLnBrk="1" hangingPunct="1">
              <a:defRPr/>
            </a:pPr>
            <a:r>
              <a:rPr lang="en-US" sz="2200" dirty="0"/>
              <a:t>Disturbance theory</a:t>
            </a:r>
          </a:p>
          <a:p>
            <a:pPr lvl="1" eaLnBrk="1" hangingPunct="1">
              <a:defRPr/>
            </a:pPr>
            <a:r>
              <a:rPr lang="en-US" sz="2200" dirty="0"/>
              <a:t>The theory that increasing diversity and complexity in society prompts groups to mobilize to express their desires</a:t>
            </a:r>
          </a:p>
          <a:p>
            <a:pPr lvl="1" eaLnBrk="1" hangingPunct="1">
              <a:defRPr/>
            </a:pPr>
            <a:r>
              <a:rPr lang="en-US" sz="2200" dirty="0"/>
              <a:t>Established interests, in turn, respond to protect the status quo</a:t>
            </a:r>
          </a:p>
          <a:p>
            <a:pPr lvl="1" eaLnBrk="1" hangingPunct="1">
              <a:defRPr/>
            </a:pPr>
            <a:endParaRPr lang="en-US" sz="2200" dirty="0" smtClean="0"/>
          </a:p>
          <a:p>
            <a:pPr lvl="1" eaLnBrk="1" hangingPunct="1">
              <a:defRPr/>
            </a:pPr>
            <a:endParaRPr lang="en-US" sz="2200" dirty="0" smtClean="0"/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Interest Group Formation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33994" y="1905000"/>
            <a:ext cx="7219406" cy="495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The free-rider problem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Individuals have a disincentive to join a group if they can share the benefits of group action without having to contribute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This places undo burden on those who contribute to the group</a:t>
            </a:r>
          </a:p>
          <a:p>
            <a:pPr eaLnBrk="1" hangingPunct="1">
              <a:defRPr/>
            </a:pPr>
            <a:r>
              <a:rPr lang="en-US" sz="2200" dirty="0"/>
              <a:t>Collective goods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200" dirty="0"/>
              <a:t>Benefits that go to everyone regardless of whether they made a contribution</a:t>
            </a:r>
          </a:p>
          <a:p>
            <a:pPr eaLnBrk="1" hangingPunct="1">
              <a:defRPr/>
            </a:pPr>
            <a:r>
              <a:rPr lang="en-US" sz="2200" dirty="0"/>
              <a:t>Selective incentives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200" dirty="0"/>
              <a:t>Benefits reserved exclusively for group members</a:t>
            </a:r>
          </a:p>
          <a:p>
            <a:pPr lvl="1" eaLnBrk="1" hangingPunct="1">
              <a:spcBef>
                <a:spcPts val="600"/>
              </a:spcBef>
            </a:pPr>
            <a:endParaRPr lang="en-US" altLang="en-US" sz="2200" dirty="0" smtClean="0"/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Interest Group Formation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8229600" cy="464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/>
              <a:t>Economic interests</a:t>
            </a:r>
          </a:p>
          <a:p>
            <a:pPr lvl="1" eaLnBrk="1" hangingPunct="1"/>
            <a:r>
              <a:rPr lang="en-US" altLang="en-US" sz="2200" dirty="0" smtClean="0"/>
              <a:t>Corporations</a:t>
            </a:r>
          </a:p>
          <a:p>
            <a:pPr lvl="2" eaLnBrk="1" hangingPunct="1"/>
            <a:r>
              <a:rPr lang="en-US" altLang="en-US" sz="2200" dirty="0" smtClean="0"/>
              <a:t>Ex: AT&amp;T</a:t>
            </a:r>
          </a:p>
          <a:p>
            <a:pPr lvl="1" eaLnBrk="1" hangingPunct="1"/>
            <a:r>
              <a:rPr lang="en-US" altLang="en-US" sz="2200" dirty="0" smtClean="0"/>
              <a:t>Labor unions</a:t>
            </a:r>
          </a:p>
          <a:p>
            <a:pPr lvl="2" eaLnBrk="1" hangingPunct="1"/>
            <a:r>
              <a:rPr lang="en-US" altLang="en-US" sz="2200" dirty="0" smtClean="0"/>
              <a:t>Ex: AFL-CIO</a:t>
            </a:r>
          </a:p>
          <a:p>
            <a:pPr lvl="1" eaLnBrk="1" hangingPunct="1"/>
            <a:r>
              <a:rPr lang="en-US" altLang="en-US" sz="2200" dirty="0" smtClean="0"/>
              <a:t>Professional associations</a:t>
            </a:r>
          </a:p>
          <a:p>
            <a:pPr lvl="2" eaLnBrk="1" hangingPunct="1"/>
            <a:r>
              <a:rPr lang="en-US" altLang="en-US" sz="2200" dirty="0" smtClean="0"/>
              <a:t>Ex: Texas State Teachers Association</a:t>
            </a:r>
          </a:p>
          <a:p>
            <a:pPr lvl="1" eaLnBrk="1" hangingPunct="1"/>
            <a:r>
              <a:rPr lang="en-US" altLang="en-US" sz="2200" dirty="0" smtClean="0"/>
              <a:t>Trade associations</a:t>
            </a:r>
          </a:p>
          <a:p>
            <a:pPr lvl="2" eaLnBrk="1" hangingPunct="1"/>
            <a:r>
              <a:rPr lang="en-US" altLang="en-US" sz="2200" dirty="0" smtClean="0"/>
              <a:t>Ex: Texas Hospitality Association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03514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Types of Interests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875211" y="1905000"/>
            <a:ext cx="7391400" cy="4724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Public </a:t>
            </a:r>
            <a:r>
              <a:rPr lang="en-US" sz="2200" dirty="0"/>
              <a:t>interest </a:t>
            </a:r>
            <a:r>
              <a:rPr lang="en-US" sz="2200" dirty="0" smtClean="0"/>
              <a:t>groups</a:t>
            </a:r>
            <a:endParaRPr lang="en-US" sz="2200" dirty="0"/>
          </a:p>
          <a:p>
            <a:pPr eaLnBrk="1" hangingPunct="1">
              <a:defRPr/>
            </a:pPr>
            <a:r>
              <a:rPr lang="en-US" sz="2200" dirty="0"/>
              <a:t>Pursue noneconomic policies on behalf of the general </a:t>
            </a:r>
            <a:r>
              <a:rPr lang="en-US" sz="2200" dirty="0" smtClean="0"/>
              <a:t>public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Texans for Public Justice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Texans for Lawsuit Reform</a:t>
            </a:r>
          </a:p>
          <a:p>
            <a:pPr eaLnBrk="1" hangingPunct="1"/>
            <a:r>
              <a:rPr lang="en-US" altLang="en-US" sz="2200" dirty="0"/>
              <a:t>Some single-interest groups might be considered public interest groups</a:t>
            </a:r>
          </a:p>
          <a:p>
            <a:pPr lvl="1" eaLnBrk="1" hangingPunct="1"/>
            <a:r>
              <a:rPr lang="en-US" altLang="en-US" sz="2200" dirty="0"/>
              <a:t>Texas Right to Life Committee</a:t>
            </a:r>
          </a:p>
          <a:p>
            <a:pPr lvl="1" eaLnBrk="1" hangingPunct="1"/>
            <a:r>
              <a:rPr lang="en-US" altLang="en-US" sz="2200" dirty="0"/>
              <a:t>Texas Abortion and Reproductive Rights Action League</a:t>
            </a:r>
          </a:p>
          <a:p>
            <a:pPr lvl="1" eaLnBrk="1" hangingPunct="1">
              <a:defRPr/>
            </a:pPr>
            <a:endParaRPr lang="en-US" sz="2200" dirty="0">
              <a:cs typeface="ＭＳ Ｐゴシック" charset="0"/>
            </a:endParaRPr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Types of Interests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951411" y="1907177"/>
            <a:ext cx="7506789" cy="396022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Intergovernmental lobby</a:t>
            </a:r>
          </a:p>
          <a:p>
            <a:pPr lvl="1" eaLnBrk="1" hangingPunct="1">
              <a:defRPr/>
            </a:pPr>
            <a:r>
              <a:rPr lang="en-US" sz="2200" dirty="0" smtClean="0"/>
              <a:t>Different levels of government lobby each other</a:t>
            </a:r>
          </a:p>
          <a:p>
            <a:pPr lvl="1" eaLnBrk="1" hangingPunct="1">
              <a:defRPr/>
            </a:pPr>
            <a:r>
              <a:rPr lang="en-US" sz="2200" dirty="0" smtClean="0"/>
              <a:t>Lobbying often intended to maximize appropriations from the higher level of government</a:t>
            </a:r>
          </a:p>
          <a:p>
            <a:pPr lvl="3" eaLnBrk="1" hangingPunct="1">
              <a:buFont typeface="Arial" pitchFamily="34" charset="0"/>
              <a:buChar char="•"/>
              <a:defRPr/>
            </a:pPr>
            <a:r>
              <a:rPr lang="en-US" sz="2200" dirty="0" smtClean="0"/>
              <a:t>Local governments in Austin</a:t>
            </a:r>
          </a:p>
          <a:p>
            <a:pPr lvl="3" eaLnBrk="1" hangingPunct="1">
              <a:buFont typeface="Arial" pitchFamily="34" charset="0"/>
              <a:buChar char="•"/>
              <a:defRPr/>
            </a:pPr>
            <a:r>
              <a:rPr lang="en-US" sz="2200" dirty="0" smtClean="0"/>
              <a:t>State governments in Washington, D.C.</a:t>
            </a:r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51411" y="764177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Types of Interests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362200"/>
            <a:ext cx="7315200" cy="3429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Representation</a:t>
            </a:r>
          </a:p>
          <a:p>
            <a:pPr lvl="1" eaLnBrk="1" hangingPunct="1">
              <a:defRPr/>
            </a:pPr>
            <a:r>
              <a:rPr lang="en-US" sz="2200" dirty="0" smtClean="0"/>
              <a:t>Complements geographical representation, especially in a one-party state like Texas</a:t>
            </a:r>
          </a:p>
          <a:p>
            <a:pPr eaLnBrk="1" hangingPunct="1">
              <a:defRPr/>
            </a:pPr>
            <a:r>
              <a:rPr lang="en-US" sz="2200" dirty="0" smtClean="0"/>
              <a:t>Education</a:t>
            </a:r>
          </a:p>
          <a:p>
            <a:pPr lvl="1" eaLnBrk="1" hangingPunct="1">
              <a:defRPr/>
            </a:pPr>
            <a:r>
              <a:rPr lang="en-US" sz="2200" dirty="0" smtClean="0"/>
              <a:t>Bring attention to issues group members would otherwise have trouble learning about</a:t>
            </a:r>
          </a:p>
          <a:p>
            <a:pPr eaLnBrk="1" hangingPunct="1">
              <a:defRPr/>
            </a:pPr>
            <a:r>
              <a:rPr lang="en-US" sz="2200" dirty="0" smtClean="0"/>
              <a:t>Program monitoring</a:t>
            </a:r>
          </a:p>
          <a:p>
            <a:pPr lvl="1" eaLnBrk="1" hangingPunct="1">
              <a:defRPr/>
            </a:pPr>
            <a:r>
              <a:rPr lang="en-US" sz="2200" dirty="0" smtClean="0"/>
              <a:t>Groups keep an eye on bureaucratic agencies</a:t>
            </a:r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6555377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Interests Contribute to the Political Process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05460"/>
      </p:ext>
    </p:extLst>
  </p:cSld>
  <p:clrMapOvr>
    <a:masterClrMapping/>
  </p:clrMapOvr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1223</TotalTime>
  <Words>1124</Words>
  <Application>Microsoft Office PowerPoint</Application>
  <PresentationFormat>On-screen Show (4:3)</PresentationFormat>
  <Paragraphs>141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1_LoneStar3e</vt:lpstr>
      <vt:lpstr>PowerPoint Presentation</vt:lpstr>
      <vt:lpstr>Organized Interests</vt:lpstr>
      <vt:lpstr>Organized Interests</vt:lpstr>
      <vt:lpstr>Interest Group Formation</vt:lpstr>
      <vt:lpstr>Interest Group Formation</vt:lpstr>
      <vt:lpstr>Types of Interests in Texas</vt:lpstr>
      <vt:lpstr>Types of Interests in Texas</vt:lpstr>
      <vt:lpstr>Types of Interests in Texas</vt:lpstr>
      <vt:lpstr>What Interests Contribute to the Political Process</vt:lpstr>
      <vt:lpstr>Influencing Policy</vt:lpstr>
      <vt:lpstr>Influencing Policy</vt:lpstr>
      <vt:lpstr>Influencing Policy</vt:lpstr>
      <vt:lpstr>Influencing Policy</vt:lpstr>
      <vt:lpstr>Lobby Regulation</vt:lpstr>
      <vt:lpstr>Lobby Regulation</vt:lpstr>
      <vt:lpstr>Lobbying Issues in Texas</vt:lpstr>
      <vt:lpstr>Lobbying Issues in Texas</vt:lpstr>
      <vt:lpstr>Relationship between organized interests and parties</vt:lpstr>
      <vt:lpstr>Winners and Losers</vt:lpstr>
      <vt:lpstr>Winners and Losers</vt:lpstr>
      <vt:lpstr>Winners and Losers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8.</dc:title>
  <dc:creator>Office 2004 Test Drive User</dc:creator>
  <cp:lastModifiedBy>Palermini, Stephanie</cp:lastModifiedBy>
  <cp:revision>203</cp:revision>
  <dcterms:created xsi:type="dcterms:W3CDTF">2011-01-22T15:45:54Z</dcterms:created>
  <dcterms:modified xsi:type="dcterms:W3CDTF">2016-12-30T18:23:32Z</dcterms:modified>
</cp:coreProperties>
</file>