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70" r:id="rId1"/>
  </p:sldMasterIdLst>
  <p:sldIdLst>
    <p:sldId id="256" r:id="rId2"/>
    <p:sldId id="284" r:id="rId3"/>
    <p:sldId id="307" r:id="rId4"/>
    <p:sldId id="287" r:id="rId5"/>
    <p:sldId id="295" r:id="rId6"/>
    <p:sldId id="285" r:id="rId7"/>
    <p:sldId id="296" r:id="rId8"/>
    <p:sldId id="297" r:id="rId9"/>
    <p:sldId id="298" r:id="rId10"/>
    <p:sldId id="289" r:id="rId11"/>
    <p:sldId id="288" r:id="rId12"/>
    <p:sldId id="299" r:id="rId13"/>
    <p:sldId id="300" r:id="rId14"/>
    <p:sldId id="290" r:id="rId15"/>
    <p:sldId id="301" r:id="rId16"/>
    <p:sldId id="291" r:id="rId17"/>
    <p:sldId id="302" r:id="rId18"/>
    <p:sldId id="286" r:id="rId19"/>
    <p:sldId id="308" r:id="rId20"/>
    <p:sldId id="303" r:id="rId21"/>
    <p:sldId id="293" r:id="rId22"/>
    <p:sldId id="304" r:id="rId23"/>
    <p:sldId id="292" r:id="rId24"/>
    <p:sldId id="305" r:id="rId25"/>
    <p:sldId id="294" r:id="rId26"/>
    <p:sldId id="306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-27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133600"/>
            <a:ext cx="7924800" cy="23622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endParaRPr lang="en-US" altLang="ja-JP" sz="2200" dirty="0" smtClean="0"/>
          </a:p>
        </p:txBody>
      </p:sp>
    </p:spTree>
    <p:extLst>
      <p:ext uri="{BB962C8B-B14F-4D97-AF65-F5344CB8AC3E}">
        <p14:creationId xmlns:p14="http://schemas.microsoft.com/office/powerpoint/2010/main" val="3802983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7617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6043" y="1828800"/>
            <a:ext cx="7462157" cy="4724400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1617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7467600" cy="4724400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3600" dirty="0" smtClean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11578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14600"/>
            <a:ext cx="6400800" cy="17526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FontTx/>
              <a:buNone/>
              <a:defRPr sz="4800">
                <a:solidFill>
                  <a:schemeClr val="tx1"/>
                </a:solidFill>
                <a:latin typeface="Arial Black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000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033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6" r:id="rId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" b="14607"/>
          <a:stretch/>
        </p:blipFill>
        <p:spPr>
          <a:xfrm>
            <a:off x="762000" y="8709"/>
            <a:ext cx="7805468" cy="4953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45767" y="5329071"/>
            <a:ext cx="23022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b="1" dirty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Chapter </a:t>
            </a:r>
            <a:r>
              <a:rPr lang="en-GB" sz="3200" b="1" dirty="0" smtClean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10</a:t>
            </a:r>
            <a:endParaRPr lang="en-US" sz="32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19732" y="5276671"/>
            <a:ext cx="5062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b="1" dirty="0">
                <a:solidFill>
                  <a:srgbClr val="990033"/>
                </a:solidFill>
              </a:rPr>
              <a:t>Political Parties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133600"/>
            <a:ext cx="7239000" cy="3962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/>
              <a:t>Third parties in Texas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Getting on the ballot is difficult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Third parties rarely receive a significant percentage of the vote, so they offer little real competition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Sometimes the only alternative to the party dominant in that race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z="2200" dirty="0" smtClean="0"/>
          </a:p>
          <a:p>
            <a:pPr marL="0" indent="0" eaLnBrk="1" hangingPunct="1">
              <a:lnSpc>
                <a:spcPct val="90000"/>
              </a:lnSpc>
            </a:pPr>
            <a:endParaRPr lang="en-US" altLang="en-US" sz="2200" dirty="0" smtClean="0"/>
          </a:p>
          <a:p>
            <a:pPr lvl="1" eaLnBrk="1" hangingPunct="1">
              <a:lnSpc>
                <a:spcPct val="90000"/>
              </a:lnSpc>
            </a:pPr>
            <a:endParaRPr lang="en-US" altLang="en-US" sz="2200" dirty="0" smtClean="0"/>
          </a:p>
        </p:txBody>
      </p:sp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90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Party Competition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209800"/>
            <a:ext cx="7362825" cy="4419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200" dirty="0" smtClean="0"/>
              <a:t>Political party—a group seeking to elect its members to governmental office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200" dirty="0" smtClean="0"/>
              <a:t>Texans tend to see themselves as conservative, regardless of party affiliation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200" dirty="0" smtClean="0"/>
              <a:t>Models of political party standards</a:t>
            </a:r>
            <a:endParaRPr lang="en-US" altLang="ja-JP" sz="2200" dirty="0" smtClean="0"/>
          </a:p>
          <a:p>
            <a:pPr lvl="1" eaLnBrk="1" hangingPunct="1"/>
            <a:r>
              <a:rPr lang="en-US" altLang="ja-JP" sz="2200" dirty="0" smtClean="0"/>
              <a:t>Responsible party model</a:t>
            </a:r>
          </a:p>
          <a:p>
            <a:pPr lvl="2" eaLnBrk="1" hangingPunct="1"/>
            <a:r>
              <a:rPr lang="en-US" altLang="ja-JP" sz="2200" dirty="0" smtClean="0"/>
              <a:t>Parties take ideological stances clearly different from other parties</a:t>
            </a:r>
          </a:p>
          <a:p>
            <a:pPr lvl="2" eaLnBrk="1" hangingPunct="1"/>
            <a:r>
              <a:rPr lang="en-US" altLang="ja-JP" sz="2200" dirty="0" smtClean="0"/>
              <a:t>Nominees pledge to honor party positions if elected</a:t>
            </a:r>
          </a:p>
          <a:p>
            <a:pPr lvl="2" eaLnBrk="1" hangingPunct="1"/>
            <a:r>
              <a:rPr lang="en-US" altLang="ja-JP" sz="2200" dirty="0" smtClean="0"/>
              <a:t>Provide voters with clear consistent positions</a:t>
            </a:r>
          </a:p>
        </p:txBody>
      </p:sp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14400"/>
            <a:ext cx="6858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Political Parties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286000"/>
            <a:ext cx="7315200" cy="4038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200" dirty="0" smtClean="0"/>
              <a:t>Models of political party standards</a:t>
            </a:r>
            <a:endParaRPr lang="en-US" altLang="ja-JP" sz="2200" dirty="0" smtClean="0"/>
          </a:p>
          <a:p>
            <a:pPr lvl="1" eaLnBrk="1" hangingPunct="1"/>
            <a:r>
              <a:rPr lang="en-US" altLang="ja-JP" sz="2200" dirty="0" smtClean="0"/>
              <a:t>Electoral competition model </a:t>
            </a:r>
          </a:p>
          <a:p>
            <a:pPr lvl="2" eaLnBrk="1" hangingPunct="1"/>
            <a:r>
              <a:rPr lang="en-US" altLang="ja-JP" sz="2200" dirty="0" smtClean="0"/>
              <a:t>Parties tend to be more ideological during the primary to secure the base</a:t>
            </a:r>
          </a:p>
          <a:p>
            <a:pPr lvl="2" eaLnBrk="1" hangingPunct="1"/>
            <a:r>
              <a:rPr lang="en-US" altLang="ja-JP" sz="2200" dirty="0" smtClean="0"/>
              <a:t>Parties pragmatically move to the ideological middle during the general election</a:t>
            </a:r>
          </a:p>
          <a:p>
            <a:pPr lvl="2" eaLnBrk="1" hangingPunct="1"/>
            <a:r>
              <a:rPr lang="en-US" altLang="ja-JP" sz="2200" dirty="0" smtClean="0"/>
              <a:t>Ideology is sacrificed to win votes</a:t>
            </a:r>
          </a:p>
        </p:txBody>
      </p:sp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144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Political Parties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028700" y="2209800"/>
            <a:ext cx="7315200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200" dirty="0" smtClean="0"/>
              <a:t>Models of political party standards</a:t>
            </a:r>
            <a:endParaRPr lang="en-US" altLang="ja-JP" sz="2200" dirty="0" smtClean="0"/>
          </a:p>
          <a:p>
            <a:pPr lvl="1" eaLnBrk="1" hangingPunct="1"/>
            <a:r>
              <a:rPr lang="en-US" altLang="en-US" sz="2200" dirty="0" smtClean="0"/>
              <a:t>Parties in America and Texas fit neither model perfectly</a:t>
            </a:r>
          </a:p>
          <a:p>
            <a:pPr lvl="2" eaLnBrk="1" hangingPunct="1"/>
            <a:r>
              <a:rPr lang="en-US" altLang="en-US" sz="2200" dirty="0" smtClean="0"/>
              <a:t>Politicians balance loyalty with independence</a:t>
            </a:r>
          </a:p>
          <a:p>
            <a:pPr lvl="2" eaLnBrk="1" hangingPunct="1"/>
            <a:r>
              <a:rPr lang="en-US" altLang="en-US" sz="2200" dirty="0" smtClean="0"/>
              <a:t>Voters see through the “lens” of their party identification</a:t>
            </a:r>
          </a:p>
          <a:p>
            <a:pPr lvl="2" eaLnBrk="1" hangingPunct="1"/>
            <a:r>
              <a:rPr lang="en-US" altLang="en-US" sz="2200" dirty="0" smtClean="0"/>
              <a:t>New media further enables this tendency to see issues solely through their ideological lens, as it enables citizens to avoid encountering information that challenges their views</a:t>
            </a:r>
          </a:p>
        </p:txBody>
      </p:sp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14400"/>
            <a:ext cx="7848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Political Parties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057400"/>
            <a:ext cx="7543800" cy="44958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Functions of state and local parties</a:t>
            </a:r>
          </a:p>
          <a:p>
            <a:pPr lvl="1" eaLnBrk="1" hangingPunct="1"/>
            <a:r>
              <a:rPr lang="en-US" altLang="en-US" sz="2200" dirty="0" smtClean="0"/>
              <a:t>Recruit talented candidates who can win elections</a:t>
            </a:r>
          </a:p>
          <a:p>
            <a:pPr lvl="1" eaLnBrk="1" hangingPunct="1"/>
            <a:r>
              <a:rPr lang="en-US" altLang="en-US" sz="2200" dirty="0" smtClean="0"/>
              <a:t>Nominate candidates to run in the general election</a:t>
            </a:r>
          </a:p>
          <a:p>
            <a:pPr lvl="2" eaLnBrk="1" hangingPunct="1"/>
            <a:r>
              <a:rPr lang="en-US" altLang="en-US" sz="2200" dirty="0" smtClean="0"/>
              <a:t>Slating: building a list of nominees for all positions</a:t>
            </a:r>
          </a:p>
          <a:p>
            <a:pPr lvl="1" eaLnBrk="1" hangingPunct="1"/>
            <a:r>
              <a:rPr lang="en-US" altLang="en-US" sz="2200" dirty="0" smtClean="0"/>
              <a:t>Support candidates</a:t>
            </a:r>
          </a:p>
          <a:p>
            <a:pPr lvl="2" eaLnBrk="1" hangingPunct="1"/>
            <a:r>
              <a:rPr lang="en-US" altLang="en-US" sz="2200" dirty="0" smtClean="0"/>
              <a:t>Logistical, fundraising and training support</a:t>
            </a:r>
          </a:p>
          <a:p>
            <a:pPr lvl="2" eaLnBrk="1" hangingPunct="1"/>
            <a:r>
              <a:rPr lang="en-US" altLang="en-US" sz="2200" dirty="0" smtClean="0"/>
              <a:t>Mobilize voters</a:t>
            </a:r>
          </a:p>
          <a:p>
            <a:pPr lvl="1" eaLnBrk="1" hangingPunct="1"/>
            <a:r>
              <a:rPr lang="en-US" altLang="en-US" sz="2200" dirty="0" smtClean="0"/>
              <a:t>Represent voters</a:t>
            </a:r>
          </a:p>
          <a:p>
            <a:pPr lvl="2" eaLnBrk="1" hangingPunct="1"/>
            <a:r>
              <a:rPr lang="en-US" altLang="en-US" sz="2200" dirty="0" smtClean="0"/>
              <a:t>The chronic minority</a:t>
            </a:r>
            <a:endParaRPr lang="en-US" altLang="en-US" sz="2200" dirty="0"/>
          </a:p>
          <a:p>
            <a:pPr lvl="1" eaLnBrk="1" hangingPunct="1"/>
            <a:r>
              <a:rPr lang="en-US" altLang="en-US" sz="2200" dirty="0" smtClean="0"/>
              <a:t>Control government</a:t>
            </a:r>
          </a:p>
        </p:txBody>
      </p:sp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8382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 Political Parties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057400"/>
            <a:ext cx="6781800" cy="3200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Functions of state and local parties</a:t>
            </a:r>
          </a:p>
          <a:p>
            <a:pPr lvl="1" eaLnBrk="1" hangingPunct="1"/>
            <a:r>
              <a:rPr lang="en-US" altLang="en-US" sz="2200" dirty="0" smtClean="0"/>
              <a:t>Support candidates</a:t>
            </a:r>
          </a:p>
          <a:p>
            <a:pPr lvl="2" eaLnBrk="1" hangingPunct="1"/>
            <a:r>
              <a:rPr lang="en-US" altLang="en-US" sz="2200" dirty="0" smtClean="0"/>
              <a:t>Provide logistical support</a:t>
            </a:r>
          </a:p>
          <a:p>
            <a:pPr lvl="2" eaLnBrk="1" hangingPunct="1"/>
            <a:r>
              <a:rPr lang="en-US" altLang="en-US" sz="2200" dirty="0" smtClean="0"/>
              <a:t>Train campaign staff</a:t>
            </a:r>
          </a:p>
          <a:p>
            <a:pPr lvl="2" eaLnBrk="1" hangingPunct="1"/>
            <a:r>
              <a:rPr lang="en-US" altLang="en-US" sz="2200" dirty="0" smtClean="0"/>
              <a:t>Fund-raising</a:t>
            </a:r>
          </a:p>
          <a:p>
            <a:pPr lvl="2" eaLnBrk="1" hangingPunct="1"/>
            <a:r>
              <a:rPr lang="en-US" altLang="en-US" sz="2200" dirty="0" smtClean="0"/>
              <a:t>Advertise</a:t>
            </a:r>
          </a:p>
          <a:p>
            <a:pPr lvl="1" eaLnBrk="1" hangingPunct="1"/>
            <a:r>
              <a:rPr lang="en-US" altLang="en-US" sz="2200" dirty="0" smtClean="0"/>
              <a:t>Mobilize voters</a:t>
            </a:r>
          </a:p>
          <a:p>
            <a:pPr eaLnBrk="1" hangingPunct="1"/>
            <a:endParaRPr lang="en-US" altLang="en-US" sz="2200" dirty="0" smtClean="0"/>
          </a:p>
        </p:txBody>
      </p:sp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8382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 Political Parties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905000"/>
            <a:ext cx="7315200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200" dirty="0" smtClean="0"/>
              <a:t>The consequences of weak parties</a:t>
            </a:r>
          </a:p>
          <a:p>
            <a:pPr lvl="1" eaLnBrk="1" hangingPunct="1"/>
            <a:r>
              <a:rPr lang="en-US" altLang="en-US" sz="2200" dirty="0" smtClean="0"/>
              <a:t>Well-formed political networks are hard to achieve in Texas</a:t>
            </a:r>
          </a:p>
          <a:p>
            <a:pPr lvl="2" eaLnBrk="1" hangingPunct="1"/>
            <a:r>
              <a:rPr lang="en-US" altLang="en-US" sz="2200" dirty="0" smtClean="0"/>
              <a:t>Geographic size</a:t>
            </a:r>
          </a:p>
          <a:p>
            <a:pPr lvl="2" eaLnBrk="1" hangingPunct="1"/>
            <a:r>
              <a:rPr lang="en-US" altLang="en-US" sz="2200" dirty="0" smtClean="0"/>
              <a:t>Diverse population</a:t>
            </a:r>
          </a:p>
          <a:p>
            <a:pPr lvl="1" eaLnBrk="1" hangingPunct="1"/>
            <a:r>
              <a:rPr lang="en-US" altLang="en-US" sz="2200" dirty="0" smtClean="0"/>
              <a:t>Outsiders and newcomers often have success</a:t>
            </a:r>
          </a:p>
          <a:p>
            <a:pPr lvl="2" eaLnBrk="1" hangingPunct="1"/>
            <a:r>
              <a:rPr lang="en-US" altLang="en-US" sz="2200" dirty="0" smtClean="0"/>
              <a:t>Success often depends more on personality than policy</a:t>
            </a:r>
          </a:p>
          <a:p>
            <a:pPr lvl="2" eaLnBrk="1" hangingPunct="1"/>
            <a:r>
              <a:rPr lang="en-US" altLang="en-US" sz="2200" dirty="0" smtClean="0"/>
              <a:t>Primary elections have taken power from party leaders</a:t>
            </a:r>
          </a:p>
          <a:p>
            <a:pPr lvl="2" eaLnBrk="1" hangingPunct="1"/>
            <a:r>
              <a:rPr lang="en-US" altLang="en-US" sz="2200" dirty="0" smtClean="0"/>
              <a:t>New media enables outsider access to voters</a:t>
            </a:r>
          </a:p>
        </p:txBody>
      </p:sp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Political Parties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133600"/>
            <a:ext cx="7620000" cy="4038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200" dirty="0" smtClean="0"/>
              <a:t>The consequences of weak parties</a:t>
            </a:r>
          </a:p>
          <a:p>
            <a:pPr lvl="1" eaLnBrk="1" hangingPunct="1"/>
            <a:r>
              <a:rPr lang="en-US" altLang="en-US" sz="2200" dirty="0" smtClean="0"/>
              <a:t>A more powerful national government deemphasizes state parties</a:t>
            </a:r>
          </a:p>
          <a:p>
            <a:pPr lvl="1" eaLnBrk="1" hangingPunct="1"/>
            <a:r>
              <a:rPr lang="en-US" altLang="en-US" sz="2200" dirty="0" smtClean="0"/>
              <a:t>Campaign finance rules make parties less central to campaigns</a:t>
            </a:r>
          </a:p>
          <a:p>
            <a:pPr lvl="2" eaLnBrk="1" hangingPunct="1"/>
            <a:r>
              <a:rPr lang="en-US" altLang="en-US" sz="2200" dirty="0" smtClean="0"/>
              <a:t>Individual and group contributions</a:t>
            </a:r>
          </a:p>
          <a:p>
            <a:pPr lvl="2" eaLnBrk="1" hangingPunct="1"/>
            <a:r>
              <a:rPr lang="en-US" altLang="en-US" sz="2200" dirty="0" smtClean="0"/>
              <a:t>Groups’ independent expenditures</a:t>
            </a:r>
          </a:p>
          <a:p>
            <a:pPr lvl="2" eaLnBrk="1" hangingPunct="1"/>
            <a:r>
              <a:rPr lang="en-US" sz="2200" i="1" dirty="0"/>
              <a:t>Citizens United v. Federal Election Commission</a:t>
            </a:r>
            <a:r>
              <a:rPr lang="en-US" sz="2200" dirty="0"/>
              <a:t> (2010)</a:t>
            </a:r>
            <a:endParaRPr lang="en-US" altLang="en-US" sz="2200" dirty="0"/>
          </a:p>
          <a:p>
            <a:pPr marL="914400" lvl="2" indent="0" eaLnBrk="1" hangingPunct="1">
              <a:buNone/>
            </a:pPr>
            <a:endParaRPr lang="en-US" altLang="en-US" sz="2200" dirty="0" smtClean="0"/>
          </a:p>
        </p:txBody>
      </p:sp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14400"/>
            <a:ext cx="7848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Political Parties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030605" y="1524000"/>
            <a:ext cx="7305675" cy="41910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Parties are grassroots organizations</a:t>
            </a:r>
          </a:p>
          <a:p>
            <a:pPr eaLnBrk="1" hangingPunct="1"/>
            <a:r>
              <a:rPr lang="en-US" altLang="en-US" sz="2200" dirty="0" smtClean="0"/>
              <a:t>Major parties required to use primaries</a:t>
            </a:r>
          </a:p>
          <a:p>
            <a:pPr eaLnBrk="1" hangingPunct="1"/>
            <a:r>
              <a:rPr lang="en-US" altLang="en-US" sz="2200" dirty="0" smtClean="0"/>
              <a:t>Minor parties may use either conventions or primaries</a:t>
            </a:r>
          </a:p>
          <a:p>
            <a:pPr eaLnBrk="1" hangingPunct="1"/>
            <a:r>
              <a:rPr lang="en-US" altLang="en-US" sz="2200" dirty="0" smtClean="0"/>
              <a:t>Texas primaries are semi-open</a:t>
            </a:r>
          </a:p>
          <a:p>
            <a:pPr lvl="1" eaLnBrk="1" hangingPunct="1"/>
            <a:r>
              <a:rPr lang="en-US" altLang="en-US" sz="2200" dirty="0" smtClean="0"/>
              <a:t>Temporary party affiliation</a:t>
            </a:r>
          </a:p>
          <a:p>
            <a:pPr eaLnBrk="1" hangingPunct="1"/>
            <a:r>
              <a:rPr lang="en-US" altLang="en-US" sz="2200" dirty="0" smtClean="0"/>
              <a:t>“Sore loser law”</a:t>
            </a:r>
          </a:p>
          <a:p>
            <a:pPr eaLnBrk="1" hangingPunct="1"/>
            <a:r>
              <a:rPr lang="en-US" altLang="en-US" sz="2200" dirty="0"/>
              <a:t>Local parties</a:t>
            </a:r>
          </a:p>
          <a:p>
            <a:pPr lvl="1" eaLnBrk="1" hangingPunct="1"/>
            <a:r>
              <a:rPr lang="en-US" altLang="en-US" sz="2200" dirty="0"/>
              <a:t>Elected in primary</a:t>
            </a:r>
          </a:p>
          <a:p>
            <a:pPr lvl="2" eaLnBrk="1" hangingPunct="1"/>
            <a:r>
              <a:rPr lang="en-US" altLang="en-US" sz="2200" dirty="0"/>
              <a:t>Precinct chair</a:t>
            </a:r>
          </a:p>
          <a:p>
            <a:pPr lvl="2" eaLnBrk="1" hangingPunct="1"/>
            <a:r>
              <a:rPr lang="en-US" altLang="en-US" sz="2200" dirty="0"/>
              <a:t>County chair</a:t>
            </a:r>
          </a:p>
          <a:p>
            <a:pPr lvl="1" eaLnBrk="1" hangingPunct="1"/>
            <a:r>
              <a:rPr lang="en-US" altLang="en-US" sz="2200" dirty="0"/>
              <a:t>County Executive Committee</a:t>
            </a:r>
          </a:p>
          <a:p>
            <a:pPr lvl="1" eaLnBrk="1" hangingPunct="1"/>
            <a:r>
              <a:rPr lang="en-US" altLang="en-US" sz="2200" dirty="0"/>
              <a:t>Less influential than they once were</a:t>
            </a:r>
          </a:p>
          <a:p>
            <a:pPr eaLnBrk="1" hangingPunct="1"/>
            <a:endParaRPr lang="en-US" altLang="en-US" sz="2200" dirty="0" smtClean="0"/>
          </a:p>
        </p:txBody>
      </p:sp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4572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Party Organizations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057400"/>
            <a:ext cx="7391400" cy="41910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Temporary party organization</a:t>
            </a:r>
          </a:p>
          <a:p>
            <a:pPr lvl="1" eaLnBrk="1" hangingPunct="1"/>
            <a:r>
              <a:rPr lang="en-US" altLang="en-US" sz="2200" dirty="0" smtClean="0"/>
              <a:t>Gatherings of common party members</a:t>
            </a:r>
          </a:p>
          <a:p>
            <a:pPr lvl="2" eaLnBrk="1" hangingPunct="1"/>
            <a:r>
              <a:rPr lang="en-US" altLang="en-US" sz="2200" dirty="0" smtClean="0"/>
              <a:t>Precinct convention</a:t>
            </a:r>
          </a:p>
          <a:p>
            <a:pPr lvl="3" eaLnBrk="1" hangingPunct="1"/>
            <a:r>
              <a:rPr lang="en-US" altLang="en-US" sz="2200" dirty="0" smtClean="0"/>
              <a:t>Night of the primary election</a:t>
            </a:r>
          </a:p>
          <a:p>
            <a:pPr lvl="3" eaLnBrk="1" hangingPunct="1"/>
            <a:r>
              <a:rPr lang="en-US" altLang="en-US" sz="2200" dirty="0" smtClean="0"/>
              <a:t>Elects delegates and drafts resolutions to the district or senatorial district convention</a:t>
            </a:r>
          </a:p>
          <a:p>
            <a:pPr lvl="2" eaLnBrk="1" hangingPunct="1"/>
            <a:r>
              <a:rPr lang="en-US" altLang="en-US" sz="2200" dirty="0" smtClean="0"/>
              <a:t>District or senatorial district convention</a:t>
            </a:r>
          </a:p>
          <a:p>
            <a:pPr lvl="3" eaLnBrk="1" hangingPunct="1"/>
            <a:r>
              <a:rPr lang="en-US" altLang="en-US" sz="2200" dirty="0" smtClean="0"/>
              <a:t>Third Saturday in March</a:t>
            </a:r>
          </a:p>
          <a:p>
            <a:pPr lvl="3" eaLnBrk="1" hangingPunct="1"/>
            <a:r>
              <a:rPr lang="en-US" altLang="en-US" sz="2200" dirty="0" smtClean="0"/>
              <a:t>Elects delegates and drafts resolutions to the state convention</a:t>
            </a:r>
          </a:p>
        </p:txBody>
      </p:sp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7010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Party Organizations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19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514600"/>
            <a:ext cx="7696200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/>
              <a:t>Whigs collapsed nationally in the 1850s, and were replaced by Republicans, whose antislavery views made them unpopular in Texas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/>
              <a:t>Political party labels were not used in Texas until the mid-1850s</a:t>
            </a:r>
          </a:p>
          <a:p>
            <a:pPr lvl="1" eaLnBrk="1" hangingPunct="1"/>
            <a:r>
              <a:rPr lang="en-US" altLang="en-US" sz="2200" dirty="0" smtClean="0"/>
              <a:t>The “Know-Nothing” Party</a:t>
            </a:r>
          </a:p>
          <a:p>
            <a:pPr lvl="1" eaLnBrk="1" hangingPunct="1"/>
            <a:r>
              <a:rPr lang="en-US" altLang="en-US" sz="2200" dirty="0" smtClean="0"/>
              <a:t>The Democrats organized in Texas (1854)</a:t>
            </a:r>
          </a:p>
          <a:p>
            <a:pPr lvl="1" eaLnBrk="1" hangingPunct="1"/>
            <a:r>
              <a:rPr lang="en-US" altLang="en-US" sz="2200" dirty="0" smtClean="0"/>
              <a:t>The Greenbacks (1870s–1880s)</a:t>
            </a:r>
          </a:p>
          <a:p>
            <a:pPr lvl="1" eaLnBrk="1" hangingPunct="1"/>
            <a:r>
              <a:rPr lang="en-US" altLang="en-US" sz="2200" dirty="0" smtClean="0"/>
              <a:t>The Populists (1880s–1890s)</a:t>
            </a:r>
          </a:p>
        </p:txBody>
      </p:sp>
      <p:sp>
        <p:nvSpPr>
          <p:cNvPr id="512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838200"/>
            <a:ext cx="70104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/>
              <a:t>The Development of </a:t>
            </a:r>
            <a:br>
              <a:rPr lang="en-US" dirty="0" smtClean="0"/>
            </a:br>
            <a:r>
              <a:rPr lang="en-US" dirty="0" smtClean="0"/>
              <a:t>Political Parties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942975" y="2057400"/>
            <a:ext cx="7439025" cy="37338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Temporary party organization</a:t>
            </a:r>
          </a:p>
          <a:p>
            <a:pPr lvl="1" eaLnBrk="1" hangingPunct="1"/>
            <a:r>
              <a:rPr lang="en-US" altLang="en-US" sz="2200" dirty="0" smtClean="0"/>
              <a:t>Gatherings of common party members</a:t>
            </a:r>
          </a:p>
          <a:p>
            <a:pPr lvl="2" eaLnBrk="1" hangingPunct="1"/>
            <a:r>
              <a:rPr lang="en-US" altLang="en-US" sz="2200" dirty="0" smtClean="0"/>
              <a:t>State convention</a:t>
            </a:r>
          </a:p>
          <a:p>
            <a:pPr lvl="3" eaLnBrk="1" hangingPunct="1"/>
            <a:r>
              <a:rPr lang="en-US" altLang="en-US" sz="2200" dirty="0" smtClean="0"/>
              <a:t>Drafts state party platform</a:t>
            </a:r>
          </a:p>
          <a:p>
            <a:pPr lvl="4" eaLnBrk="1" hangingPunct="1"/>
            <a:r>
              <a:rPr lang="en-US" altLang="en-US" sz="2200" dirty="0" smtClean="0"/>
              <a:t>Planks are the individual issues in the platform</a:t>
            </a:r>
          </a:p>
          <a:p>
            <a:pPr lvl="3" eaLnBrk="1" hangingPunct="1"/>
            <a:r>
              <a:rPr lang="en-US" altLang="en-US" sz="2200" dirty="0" smtClean="0"/>
              <a:t>Elects delegates and drafts resolutions for the national convention in presidential election years</a:t>
            </a:r>
          </a:p>
        </p:txBody>
      </p:sp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6781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Party Organizations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057400"/>
            <a:ext cx="7391400" cy="38862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Permanent party organization</a:t>
            </a:r>
          </a:p>
          <a:p>
            <a:pPr lvl="1" eaLnBrk="1" hangingPunct="1"/>
            <a:r>
              <a:rPr lang="en-US" altLang="en-US" sz="2200" dirty="0" smtClean="0"/>
              <a:t>The formally elected party leaders</a:t>
            </a:r>
          </a:p>
          <a:p>
            <a:pPr lvl="2" eaLnBrk="1" hangingPunct="1"/>
            <a:r>
              <a:rPr lang="en-US" altLang="en-US" sz="2200" dirty="0" smtClean="0"/>
              <a:t>Precinct chair</a:t>
            </a:r>
          </a:p>
          <a:p>
            <a:pPr lvl="3" eaLnBrk="1" hangingPunct="1"/>
            <a:r>
              <a:rPr lang="en-US" altLang="en-US" sz="2200" dirty="0" smtClean="0"/>
              <a:t>Elected by primary precinct voters</a:t>
            </a:r>
          </a:p>
          <a:p>
            <a:pPr lvl="3" eaLnBrk="1" hangingPunct="1"/>
            <a:r>
              <a:rPr lang="en-US" altLang="en-US" sz="2200" dirty="0" smtClean="0"/>
              <a:t>Organizes local events</a:t>
            </a:r>
          </a:p>
          <a:p>
            <a:pPr lvl="2" eaLnBrk="1" hangingPunct="1"/>
            <a:r>
              <a:rPr lang="en-US" altLang="en-US" sz="2200" dirty="0" smtClean="0"/>
              <a:t>County chair and executive committee</a:t>
            </a:r>
          </a:p>
          <a:p>
            <a:pPr lvl="3" eaLnBrk="1" hangingPunct="1"/>
            <a:r>
              <a:rPr lang="en-US" altLang="en-US" sz="2200" dirty="0" smtClean="0"/>
              <a:t>Elected by county or district voters during the primary</a:t>
            </a:r>
          </a:p>
        </p:txBody>
      </p:sp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6781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Party Organizations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904875" y="2057400"/>
            <a:ext cx="7096125" cy="4724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Permanent party organization</a:t>
            </a:r>
          </a:p>
          <a:p>
            <a:pPr lvl="1" eaLnBrk="1" hangingPunct="1"/>
            <a:r>
              <a:rPr lang="en-US" altLang="en-US" sz="2200" dirty="0" smtClean="0"/>
              <a:t>The formally elected party leaders</a:t>
            </a:r>
          </a:p>
          <a:p>
            <a:pPr lvl="2" eaLnBrk="1" hangingPunct="1"/>
            <a:r>
              <a:rPr lang="en-US" altLang="en-US" sz="2200" dirty="0" smtClean="0"/>
              <a:t>State chair, vice chair, and executive committee</a:t>
            </a:r>
          </a:p>
          <a:p>
            <a:pPr lvl="3" eaLnBrk="1" hangingPunct="1"/>
            <a:r>
              <a:rPr lang="en-US" altLang="en-US" sz="2200" dirty="0" smtClean="0"/>
              <a:t>Chosen by the state convention delegates</a:t>
            </a:r>
          </a:p>
          <a:p>
            <a:pPr lvl="3" eaLnBrk="1" hangingPunct="1"/>
            <a:r>
              <a:rPr lang="en-US" altLang="en-US" sz="2200" dirty="0" smtClean="0"/>
              <a:t>Committee must be one man and one woman from each of the thirty-one senatorial districts</a:t>
            </a:r>
          </a:p>
        </p:txBody>
      </p:sp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904875" y="762000"/>
            <a:ext cx="6172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Party Organizations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057400"/>
            <a:ext cx="70866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Nominating presidential candidates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Presidential preference primaries held by each major party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Allocation—how many delegates from each state attend the national convention, where the party’s candidate for president is nominated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Candidates compete for committed delegates from the state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Parties have established somewhat arcane rules they believe maximize their chances to have the most competitive presidential candidate</a:t>
            </a:r>
          </a:p>
        </p:txBody>
      </p:sp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6400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Party Organizations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133600"/>
            <a:ext cx="7381875" cy="3810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Nominating presidential candidates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The Democrats’ three-step process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Primary voters choose some of the delegates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Precinct-level convention attendees choose others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“Super delegates” uncommitted to any candidate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Republicans also complicated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Some delegates allocated based on primary vote in U.S. House districts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Some statewide</a:t>
            </a:r>
          </a:p>
        </p:txBody>
      </p:sp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Party Organizations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133600"/>
            <a:ext cx="7086600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The state parties and national parties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Autonomous, not a </a:t>
            </a:r>
            <a:r>
              <a:rPr lang="ja-JP" altLang="en-US" sz="2200" dirty="0" smtClean="0"/>
              <a:t>“</a:t>
            </a:r>
            <a:r>
              <a:rPr lang="en-US" altLang="ja-JP" sz="2200" dirty="0" smtClean="0"/>
              <a:t>top-down</a:t>
            </a:r>
            <a:r>
              <a:rPr lang="ja-JP" altLang="en-US" sz="2200" dirty="0" smtClean="0"/>
              <a:t>”</a:t>
            </a:r>
            <a:r>
              <a:rPr lang="en-US" altLang="ja-JP" sz="2200" dirty="0" smtClean="0"/>
              <a:t> structure</a:t>
            </a:r>
            <a:endParaRPr lang="en-US" altLang="en-US" sz="22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Parties tend to be grassroots organizations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Power flows from the “bottom-up”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State parties are free to oppose national initiatives</a:t>
            </a:r>
          </a:p>
          <a:p>
            <a:pPr lvl="3" eaLnBrk="1" hangingPunct="1">
              <a:lnSpc>
                <a:spcPct val="90000"/>
              </a:lnSpc>
            </a:pPr>
            <a:r>
              <a:rPr lang="en-US" altLang="en-US" sz="2200" dirty="0" smtClean="0"/>
              <a:t>Civil Rights Act supported by the national Democratic Party but opposed by the Texas Democratic Party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State and local parties are less able to raise money and broadcast their messages</a:t>
            </a:r>
          </a:p>
          <a:p>
            <a:pPr lvl="2" eaLnBrk="1" hangingPunct="1">
              <a:lnSpc>
                <a:spcPct val="90000"/>
              </a:lnSpc>
            </a:pPr>
            <a:endParaRPr lang="en-US" altLang="en-US" sz="2200" dirty="0" smtClean="0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6400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Party Organizations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952500" y="2057400"/>
            <a:ext cx="74676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The state parties and national parties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The national conventions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The presidential campaign tends to dominate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States select delegates, but because delegates are committed to presidential candidates, influence of state parties is reduced</a:t>
            </a:r>
          </a:p>
          <a:p>
            <a:pPr lvl="2" eaLnBrk="1" hangingPunct="1">
              <a:lnSpc>
                <a:spcPct val="90000"/>
              </a:lnSpc>
            </a:pPr>
            <a:endParaRPr lang="en-US" altLang="en-US" sz="2200" dirty="0" smtClean="0"/>
          </a:p>
          <a:p>
            <a:pPr lvl="2" eaLnBrk="1" hangingPunct="1">
              <a:lnSpc>
                <a:spcPct val="90000"/>
              </a:lnSpc>
            </a:pPr>
            <a:endParaRPr lang="en-US" altLang="en-US" sz="2200" dirty="0" smtClean="0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952500" y="762000"/>
            <a:ext cx="66675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Party Organizations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933450" y="2743200"/>
            <a:ext cx="7543800" cy="2286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/>
              <a:t>Progressives opposed Democratic Party machine politics, in addition to their social views such as alcohol prohibition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/>
              <a:t>Party machines could dispense patronage, and votes </a:t>
            </a:r>
          </a:p>
          <a:p>
            <a:pPr lvl="1" eaLnBrk="1" hangingPunct="1"/>
            <a:endParaRPr lang="en-US" altLang="en-US" sz="2200" dirty="0" smtClean="0"/>
          </a:p>
        </p:txBody>
      </p:sp>
      <p:sp>
        <p:nvSpPr>
          <p:cNvPr id="512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90600"/>
            <a:ext cx="80010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/>
              <a:t>The Development of </a:t>
            </a:r>
            <a:br>
              <a:rPr lang="en-US" dirty="0" smtClean="0"/>
            </a:br>
            <a:r>
              <a:rPr lang="en-US" dirty="0" smtClean="0"/>
              <a:t>Political Parties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33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667000"/>
            <a:ext cx="7315200" cy="2743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/>
              <a:t>Texas has had little true political party competition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Democrats dominated for most of Texas history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Lost Texas’s electoral votes occasionally beginning in 1928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Supported segregation and racism from Reconstruction till the 1960s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Largely unrivaled in state politics until the 1970s</a:t>
            </a:r>
          </a:p>
        </p:txBody>
      </p:sp>
      <p:sp>
        <p:nvSpPr>
          <p:cNvPr id="614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906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 Development of </a:t>
            </a:r>
            <a:br>
              <a:rPr lang="en-US" dirty="0" smtClean="0"/>
            </a:br>
            <a:r>
              <a:rPr lang="en-US" dirty="0" smtClean="0"/>
              <a:t>Political Parties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667000"/>
            <a:ext cx="7620000" cy="3657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200" dirty="0"/>
              <a:t>Texas has had little true political party competition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dirty="0" smtClean="0"/>
              <a:t>After passage of the Civil Rights Act of 1964 by national Democrats, Republicans were on the ascendant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dirty="0" smtClean="0"/>
              <a:t>Republicans dominate in contemporary Texas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200" dirty="0" smtClean="0"/>
              <a:t>Part of a pattern throughout the South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200" dirty="0" smtClean="0"/>
              <a:t>Have won all statewide races since 2000</a:t>
            </a:r>
            <a:endParaRPr lang="en-US" sz="2200" dirty="0"/>
          </a:p>
        </p:txBody>
      </p:sp>
      <p:sp>
        <p:nvSpPr>
          <p:cNvPr id="614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906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 Development of </a:t>
            </a:r>
            <a:br>
              <a:rPr lang="en-US" dirty="0" smtClean="0"/>
            </a:br>
            <a:r>
              <a:rPr lang="en-US" dirty="0" smtClean="0"/>
              <a:t>Political Parties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286000"/>
            <a:ext cx="7620000" cy="3962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200" dirty="0"/>
              <a:t>The general election</a:t>
            </a:r>
            <a:endParaRPr lang="en-US" altLang="ja-JP" sz="2200" dirty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ja-JP" sz="2200" dirty="0" smtClean="0"/>
              <a:t>Provides </a:t>
            </a:r>
            <a:r>
              <a:rPr lang="en-US" altLang="ja-JP" sz="2200" dirty="0"/>
              <a:t>a choice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altLang="ja-JP" sz="2200" dirty="0"/>
              <a:t>This choice implies more than one </a:t>
            </a:r>
            <a:r>
              <a:rPr lang="en-US" altLang="ja-JP" sz="2200" dirty="0" smtClean="0"/>
              <a:t>party’s candidate </a:t>
            </a:r>
            <a:r>
              <a:rPr lang="en-US" altLang="ja-JP" sz="2200" dirty="0"/>
              <a:t>has a possibility of </a:t>
            </a:r>
            <a:r>
              <a:rPr lang="en-US" altLang="ja-JP" sz="2200" dirty="0" smtClean="0"/>
              <a:t>winning</a:t>
            </a:r>
            <a:endParaRPr lang="en-US" altLang="ja-JP" sz="2200" dirty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ja-JP" sz="2200" dirty="0" smtClean="0"/>
              <a:t>Texas </a:t>
            </a:r>
            <a:r>
              <a:rPr lang="en-US" altLang="ja-JP" sz="2200" dirty="0"/>
              <a:t>one-party domination often results in noncompetitive general elections for governor and other state-wide races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ja-JP" sz="2200" dirty="0" smtClean="0"/>
              <a:t>Though </a:t>
            </a:r>
            <a:r>
              <a:rPr lang="en-US" altLang="ja-JP" sz="2200" dirty="0"/>
              <a:t>Republicans dominate elections, very low turnout plagues both party primaries</a:t>
            </a:r>
          </a:p>
        </p:txBody>
      </p:sp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906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Party Competition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438400"/>
            <a:ext cx="7620000" cy="3581400"/>
          </a:xfrm>
        </p:spPr>
        <p:txBody>
          <a:bodyPr>
            <a:normAutofit/>
          </a:bodyPr>
          <a:lstStyle/>
          <a:p>
            <a:pPr marL="342900" lvl="1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200" dirty="0">
                <a:cs typeface="+mn-cs"/>
              </a:rPr>
              <a:t>One-party domination in Texas does not necessarily mean a lack of electoral competition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–"/>
              <a:defRPr/>
            </a:pPr>
            <a:r>
              <a:rPr lang="en-US" sz="2200" dirty="0"/>
              <a:t>Some competition for U.S. congressional seats still exists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–"/>
              <a:defRPr/>
            </a:pPr>
            <a:r>
              <a:rPr lang="en-US" sz="2200" dirty="0"/>
              <a:t>Primaries in Texas can see intense competition within parties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sz="2200" dirty="0"/>
          </a:p>
        </p:txBody>
      </p:sp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906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Party Competition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362200"/>
            <a:ext cx="8229600" cy="434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200" dirty="0" smtClean="0"/>
              <a:t>Participation in a party</a:t>
            </a:r>
            <a:r>
              <a:rPr lang="en-US" altLang="en-US" sz="2200" dirty="0" smtClean="0"/>
              <a:t>’</a:t>
            </a:r>
            <a:r>
              <a:rPr lang="en-US" sz="2200" dirty="0" smtClean="0"/>
              <a:t>s primary tends to be more likely when that party has a chance in the general election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dirty="0" smtClean="0"/>
              <a:t>Republican primary participation is lower now than Democratic participation was when they dominated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dirty="0" smtClean="0"/>
              <a:t>Low levels of competition diminish voter turnout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200" dirty="0" err="1" smtClean="0"/>
              <a:t>Ranney</a:t>
            </a:r>
            <a:r>
              <a:rPr lang="en-US" sz="2200" dirty="0" smtClean="0"/>
              <a:t> Index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dirty="0" smtClean="0"/>
              <a:t>Texas remains under Republican Party control</a:t>
            </a:r>
          </a:p>
          <a:p>
            <a:pPr lvl="3" eaLnBrk="1" hangingPunct="1">
              <a:lnSpc>
                <a:spcPct val="90000"/>
              </a:lnSpc>
              <a:defRPr/>
            </a:pPr>
            <a:endParaRPr lang="en-US" sz="2200" dirty="0" smtClean="0"/>
          </a:p>
          <a:p>
            <a:pPr lvl="2" eaLnBrk="1" hangingPunct="1">
              <a:lnSpc>
                <a:spcPct val="90000"/>
              </a:lnSpc>
              <a:defRPr/>
            </a:pPr>
            <a:endParaRPr lang="en-US" sz="2200" dirty="0" smtClean="0"/>
          </a:p>
          <a:p>
            <a:pPr marL="457200" lvl="1" indent="0" eaLnBrk="1" hangingPunct="1">
              <a:lnSpc>
                <a:spcPct val="90000"/>
              </a:lnSpc>
              <a:buFontTx/>
              <a:buNone/>
              <a:defRPr/>
            </a:pPr>
            <a:endParaRPr lang="en-US" sz="2200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200" dirty="0" smtClean="0"/>
          </a:p>
          <a:p>
            <a:pPr marL="457200" lvl="1" indent="0" eaLnBrk="1" hangingPunct="1">
              <a:lnSpc>
                <a:spcPct val="90000"/>
              </a:lnSpc>
              <a:defRPr/>
            </a:pPr>
            <a:endParaRPr lang="en-US" sz="2200" dirty="0" smtClean="0"/>
          </a:p>
        </p:txBody>
      </p:sp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906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Party Competition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286000"/>
            <a:ext cx="7391400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Party competition among the states</a:t>
            </a:r>
            <a:endParaRPr lang="en-US" altLang="ja-JP" sz="22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altLang="ja-JP" sz="2200" dirty="0" smtClean="0"/>
              <a:t>One-party dominance is not the norm</a:t>
            </a:r>
            <a:endParaRPr lang="en-US" altLang="en-US" sz="22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Texas was considered competitive just over a decade ago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Texas is now among the least competitive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Only nine states are less competitive, according to their </a:t>
            </a:r>
            <a:r>
              <a:rPr lang="en-US" altLang="en-US" sz="2200" dirty="0" err="1" smtClean="0"/>
              <a:t>Ranney</a:t>
            </a:r>
            <a:r>
              <a:rPr lang="en-US" altLang="en-US" sz="2200" dirty="0" smtClean="0"/>
              <a:t> Index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z="2200" dirty="0" smtClean="0"/>
          </a:p>
          <a:p>
            <a:pPr eaLnBrk="1" hangingPunct="1">
              <a:lnSpc>
                <a:spcPct val="90000"/>
              </a:lnSpc>
            </a:pPr>
            <a:endParaRPr lang="en-US" altLang="en-US" sz="2200" dirty="0" smtClean="0"/>
          </a:p>
          <a:p>
            <a:pPr lvl="1" eaLnBrk="1" hangingPunct="1">
              <a:lnSpc>
                <a:spcPct val="90000"/>
              </a:lnSpc>
            </a:pPr>
            <a:endParaRPr lang="en-US" altLang="en-US" sz="2200" dirty="0" smtClean="0"/>
          </a:p>
        </p:txBody>
      </p:sp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906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Party Competition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LoneStar3e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Arial Black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2208</TotalTime>
  <Words>1441</Words>
  <Application>Microsoft Office PowerPoint</Application>
  <PresentationFormat>On-screen Show (4:3)</PresentationFormat>
  <Paragraphs>207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1_LoneStar3e</vt:lpstr>
      <vt:lpstr>PowerPoint Presentation</vt:lpstr>
      <vt:lpstr>The Development of  Political Parties in Texas</vt:lpstr>
      <vt:lpstr>The Development of  Political Parties in Texas</vt:lpstr>
      <vt:lpstr>The Development of  Political Parties in Texas</vt:lpstr>
      <vt:lpstr>The Development of  Political Parties in Texas</vt:lpstr>
      <vt:lpstr>Party Competition</vt:lpstr>
      <vt:lpstr>Party Competition</vt:lpstr>
      <vt:lpstr>Party Competition</vt:lpstr>
      <vt:lpstr>Party Competition</vt:lpstr>
      <vt:lpstr>Party Competition</vt:lpstr>
      <vt:lpstr>Political Parties in Texas</vt:lpstr>
      <vt:lpstr>Political Parties in Texas</vt:lpstr>
      <vt:lpstr>Political Parties in Texas</vt:lpstr>
      <vt:lpstr> Political Parties in Texas</vt:lpstr>
      <vt:lpstr> Political Parties in Texas</vt:lpstr>
      <vt:lpstr>Political Parties in Texas</vt:lpstr>
      <vt:lpstr>Political Parties in Texas</vt:lpstr>
      <vt:lpstr>Party Organizations</vt:lpstr>
      <vt:lpstr>Party Organizations</vt:lpstr>
      <vt:lpstr>Party Organizations</vt:lpstr>
      <vt:lpstr>Party Organizations</vt:lpstr>
      <vt:lpstr>Party Organizations</vt:lpstr>
      <vt:lpstr>Party Organizations</vt:lpstr>
      <vt:lpstr>Party Organizations</vt:lpstr>
      <vt:lpstr>Party Organizations</vt:lpstr>
      <vt:lpstr>Party Organizations</vt:lpstr>
    </vt:vector>
  </TitlesOfParts>
  <Company>Office 2004 Test Drive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8.</dc:title>
  <dc:creator>Office 2004 Test Drive User</dc:creator>
  <cp:lastModifiedBy>Palermini, Stephanie</cp:lastModifiedBy>
  <cp:revision>195</cp:revision>
  <dcterms:created xsi:type="dcterms:W3CDTF">2011-01-22T15:45:54Z</dcterms:created>
  <dcterms:modified xsi:type="dcterms:W3CDTF">2016-12-30T18:22:51Z</dcterms:modified>
</cp:coreProperties>
</file>