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70" r:id="rId1"/>
  </p:sldMasterIdLst>
  <p:sldIdLst>
    <p:sldId id="256" r:id="rId2"/>
    <p:sldId id="271" r:id="rId3"/>
    <p:sldId id="292" r:id="rId4"/>
    <p:sldId id="300" r:id="rId5"/>
    <p:sldId id="273" r:id="rId6"/>
    <p:sldId id="274" r:id="rId7"/>
    <p:sldId id="301" r:id="rId8"/>
    <p:sldId id="294" r:id="rId9"/>
    <p:sldId id="288" r:id="rId10"/>
    <p:sldId id="302" r:id="rId11"/>
    <p:sldId id="289" r:id="rId12"/>
    <p:sldId id="281" r:id="rId13"/>
    <p:sldId id="303" r:id="rId14"/>
    <p:sldId id="297" r:id="rId15"/>
    <p:sldId id="304" r:id="rId16"/>
    <p:sldId id="305" r:id="rId17"/>
    <p:sldId id="282" r:id="rId18"/>
    <p:sldId id="283" r:id="rId19"/>
    <p:sldId id="284" r:id="rId20"/>
    <p:sldId id="279" r:id="rId21"/>
    <p:sldId id="285" r:id="rId22"/>
    <p:sldId id="278" r:id="rId23"/>
    <p:sldId id="286" r:id="rId24"/>
    <p:sldId id="306" r:id="rId25"/>
    <p:sldId id="280" r:id="rId26"/>
    <p:sldId id="290" r:id="rId27"/>
    <p:sldId id="291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4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805" autoAdjust="0"/>
  </p:normalViewPr>
  <p:slideViewPr>
    <p:cSldViewPr showGuides="1">
      <p:cViewPr varScale="1">
        <p:scale>
          <a:sx n="85" d="100"/>
          <a:sy n="85" d="100"/>
        </p:scale>
        <p:origin x="-1122" y="-78"/>
      </p:cViewPr>
      <p:guideLst>
        <p:guide orient="horz" pos="2160"/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0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924800" cy="2362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altLang="ja-JP" sz="2200" dirty="0" smtClean="0"/>
          </a:p>
        </p:txBody>
      </p:sp>
    </p:spTree>
    <p:extLst>
      <p:ext uri="{BB962C8B-B14F-4D97-AF65-F5344CB8AC3E}">
        <p14:creationId xmlns:p14="http://schemas.microsoft.com/office/powerpoint/2010/main" val="118913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1348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6043" y="1828800"/>
            <a:ext cx="7462157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7488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7467600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6742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14600"/>
            <a:ext cx="6400800" cy="1752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Tx/>
              <a:buNone/>
              <a:defRPr sz="4800">
                <a:solidFill>
                  <a:schemeClr val="tx1"/>
                </a:solidFill>
                <a:latin typeface="Arial Black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444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969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6" r:id="rId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thics.state.tx.us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" b="14607"/>
          <a:stretch/>
        </p:blipFill>
        <p:spPr>
          <a:xfrm>
            <a:off x="762000" y="8709"/>
            <a:ext cx="7805468" cy="4953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8531" y="5329071"/>
            <a:ext cx="20746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 dirty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Chapter </a:t>
            </a:r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9</a:t>
            </a:r>
            <a:endParaRPr lang="en-US" sz="32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71800" y="5276671"/>
            <a:ext cx="5595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b="1" dirty="0">
                <a:solidFill>
                  <a:srgbClr val="990033"/>
                </a:solidFill>
              </a:rPr>
              <a:t>Elections</a:t>
            </a:r>
            <a:r>
              <a:rPr lang="en-US" altLang="en-US" b="1" dirty="0" smtClean="0">
                <a:solidFill>
                  <a:srgbClr val="990033"/>
                </a:solidFill>
              </a:rPr>
              <a:t>: Texas </a:t>
            </a:r>
            <a:r>
              <a:rPr lang="en-US" altLang="en-US" b="1" dirty="0">
                <a:solidFill>
                  <a:srgbClr val="990033"/>
                </a:solidFill>
              </a:rPr>
              <a:t>Style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315200" cy="44958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 smtClean="0"/>
              <a:t>Voting </a:t>
            </a:r>
            <a:r>
              <a:rPr lang="en-US" sz="2200" dirty="0"/>
              <a:t>Rights Act renewal of 1975 required bilingual ballot for </a:t>
            </a:r>
            <a:r>
              <a:rPr lang="en-US" sz="2200" dirty="0" smtClean="0"/>
              <a:t>elections</a:t>
            </a:r>
          </a:p>
          <a:p>
            <a:pPr eaLnBrk="1" hangingPunct="1">
              <a:defRPr/>
            </a:pPr>
            <a:r>
              <a:rPr lang="en-US" sz="2200" dirty="0" smtClean="0">
                <a:cs typeface="ＭＳ Ｐゴシック" charset="0"/>
              </a:rPr>
              <a:t>Texas Voter ID law (2011)</a:t>
            </a:r>
          </a:p>
          <a:p>
            <a:pPr lvl="1" eaLnBrk="1" hangingPunct="1">
              <a:defRPr/>
            </a:pPr>
            <a:r>
              <a:rPr lang="en-US" sz="2200" dirty="0" smtClean="0">
                <a:cs typeface="ＭＳ Ｐゴシック" charset="0"/>
              </a:rPr>
              <a:t>Implemented after </a:t>
            </a:r>
            <a:r>
              <a:rPr lang="en-US" sz="2200" i="1" dirty="0" smtClean="0">
                <a:cs typeface="ＭＳ Ｐゴシック" charset="0"/>
              </a:rPr>
              <a:t>Shelby County</a:t>
            </a:r>
            <a:r>
              <a:rPr lang="en-US" sz="2200" dirty="0" smtClean="0">
                <a:cs typeface="ＭＳ Ｐゴシック" charset="0"/>
              </a:rPr>
              <a:t> decision</a:t>
            </a:r>
          </a:p>
          <a:p>
            <a:pPr lvl="1" eaLnBrk="1" hangingPunct="1">
              <a:defRPr/>
            </a:pPr>
            <a:r>
              <a:rPr lang="en-US" sz="2200" dirty="0" smtClean="0">
                <a:cs typeface="ＭＳ Ｐゴシック" charset="0"/>
              </a:rPr>
              <a:t>Subsequently struck down in part by federal court</a:t>
            </a:r>
          </a:p>
          <a:p>
            <a:pPr lvl="1" eaLnBrk="1" hangingPunct="1">
              <a:defRPr/>
            </a:pPr>
            <a:r>
              <a:rPr lang="en-US" sz="2200" dirty="0" smtClean="0">
                <a:cs typeface="ＭＳ Ｐゴシック" charset="0"/>
              </a:rPr>
              <a:t>Voting now allowed with affidavit of eligibility and proof of residence</a:t>
            </a:r>
          </a:p>
        </p:txBody>
      </p:sp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Voting Rights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43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924800" cy="44958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 smtClean="0"/>
              <a:t> </a:t>
            </a:r>
            <a:r>
              <a:rPr lang="en-US" sz="2200" dirty="0"/>
              <a:t>Voting Rights for Women, Military, Younger Voters</a:t>
            </a:r>
          </a:p>
          <a:p>
            <a:pPr lvl="1" eaLnBrk="1" hangingPunct="1">
              <a:defRPr/>
            </a:pPr>
            <a:r>
              <a:rPr lang="en-US" sz="2200" dirty="0" smtClean="0"/>
              <a:t>Texas </a:t>
            </a:r>
            <a:r>
              <a:rPr lang="en-US" sz="2200" dirty="0"/>
              <a:t>was slightly </a:t>
            </a:r>
            <a:r>
              <a:rPr lang="en-US" sz="2200" dirty="0" smtClean="0"/>
              <a:t>ahead of the curve in extending </a:t>
            </a:r>
            <a:r>
              <a:rPr lang="en-US" sz="2200" dirty="0"/>
              <a:t>voting </a:t>
            </a:r>
            <a:r>
              <a:rPr lang="en-US" sz="2200" dirty="0" smtClean="0"/>
              <a:t>rights to white women</a:t>
            </a:r>
          </a:p>
          <a:p>
            <a:pPr lvl="1" eaLnBrk="1" hangingPunct="1">
              <a:defRPr/>
            </a:pPr>
            <a:r>
              <a:rPr lang="en-US" sz="2200" dirty="0" smtClean="0"/>
              <a:t>Right of legal residents in the military to vote granted after </a:t>
            </a:r>
            <a:r>
              <a:rPr lang="en-US" sz="2200" i="1" dirty="0" smtClean="0"/>
              <a:t>Carrington v. Rash</a:t>
            </a:r>
            <a:r>
              <a:rPr lang="en-US" sz="2200" dirty="0" smtClean="0"/>
              <a:t> (1965)</a:t>
            </a:r>
          </a:p>
          <a:p>
            <a:pPr lvl="1" eaLnBrk="1" hangingPunct="1">
              <a:defRPr/>
            </a:pPr>
            <a:r>
              <a:rPr lang="en-US" sz="2200" dirty="0" smtClean="0"/>
              <a:t>Texas allowed 18-year olds to vote in state and local elections shortly after 26th amendment required it in national elections</a:t>
            </a:r>
            <a:endParaRPr lang="en-US" sz="2200" dirty="0"/>
          </a:p>
          <a:p>
            <a:pPr marL="0" indent="0" eaLnBrk="1" hangingPunct="1">
              <a:buFontTx/>
              <a:buNone/>
              <a:defRPr/>
            </a:pPr>
            <a:endParaRPr lang="en-US" sz="2200" dirty="0"/>
          </a:p>
        </p:txBody>
      </p:sp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Voting Rights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926471" y="2667000"/>
            <a:ext cx="7315200" cy="4191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200" dirty="0"/>
              <a:t>Primaries are intra-party elections to choose candidates to represent the party in a general election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200" dirty="0"/>
              <a:t>Types of primaries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dirty="0"/>
              <a:t>Direct primaries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200" dirty="0"/>
              <a:t>Winner receives nomination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altLang="ja-JP" sz="2200" dirty="0"/>
              <a:t>Indirect (Preference) primaries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altLang="ja-JP" sz="2200" dirty="0"/>
              <a:t>Voters choose convention delegates, who choose nominees</a:t>
            </a:r>
          </a:p>
        </p:txBody>
      </p:sp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926471" y="914400"/>
            <a:ext cx="73152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/>
              <a:t>Types of Elections in Texas: Primary vs. General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914400" y="2590800"/>
            <a:ext cx="7620000" cy="4191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200" dirty="0"/>
              <a:t>Types of primaries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dirty="0"/>
              <a:t>Closed primary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200" dirty="0" smtClean="0"/>
              <a:t>Restricted to party loyalists or registrants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dirty="0"/>
              <a:t>Open primary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200" dirty="0" smtClean="0"/>
              <a:t>Voters request a specific party</a:t>
            </a:r>
            <a:r>
              <a:rPr lang="en-US" altLang="en-US" sz="2200" dirty="0" smtClean="0"/>
              <a:t>’</a:t>
            </a:r>
            <a:r>
              <a:rPr lang="en-US" altLang="ja-JP" sz="2200" dirty="0" smtClean="0"/>
              <a:t>s ballot at the primary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altLang="ja-JP" sz="2200" dirty="0" smtClean="0"/>
              <a:t>Then barred from participating in the other party’s primary 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altLang="ja-JP" sz="2200" dirty="0" smtClean="0"/>
              <a:t>Voters do not declare party affiliation when registering</a:t>
            </a:r>
          </a:p>
        </p:txBody>
      </p:sp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7467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/>
              <a:t>Types of Elections in Texas: Primary vs. General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88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990600" y="2514600"/>
            <a:ext cx="7620000" cy="3886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/>
              <a:t>Types of primaries</a:t>
            </a:r>
          </a:p>
          <a:p>
            <a:pPr lvl="1" eaLnBrk="1" hangingPunct="1">
              <a:spcBef>
                <a:spcPts val="600"/>
              </a:spcBef>
              <a:defRPr/>
            </a:pPr>
            <a:r>
              <a:rPr lang="en-US" sz="2200" dirty="0" smtClean="0"/>
              <a:t>Blanket or wide-open primary</a:t>
            </a:r>
          </a:p>
          <a:p>
            <a:pPr lvl="2" eaLnBrk="1" hangingPunct="1">
              <a:spcBef>
                <a:spcPts val="600"/>
              </a:spcBef>
              <a:defRPr/>
            </a:pPr>
            <a:r>
              <a:rPr lang="en-US" sz="2200" dirty="0" smtClean="0"/>
              <a:t>Voters do not register party affiliation and receive ballots containing the names of all candidates from all political parties running for office</a:t>
            </a:r>
          </a:p>
          <a:p>
            <a:pPr lvl="2" eaLnBrk="1" hangingPunct="1">
              <a:spcBef>
                <a:spcPts val="600"/>
              </a:spcBef>
              <a:defRPr/>
            </a:pPr>
            <a:r>
              <a:rPr lang="en-US" sz="2200" dirty="0" smtClean="0"/>
              <a:t>Voters may choose only one candidate per political party</a:t>
            </a:r>
          </a:p>
          <a:p>
            <a:pPr lvl="2" eaLnBrk="1" hangingPunct="1">
              <a:spcBef>
                <a:spcPts val="600"/>
              </a:spcBef>
              <a:defRPr/>
            </a:pPr>
            <a:r>
              <a:rPr lang="en-US" sz="2200" dirty="0" smtClean="0"/>
              <a:t>Only Louisiana has a blanket primary for state and local races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en-US" sz="2200" dirty="0"/>
          </a:p>
        </p:txBody>
      </p:sp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6491111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/>
              <a:t>Types of Elections in Texas: Primary vs. General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990600" y="2590800"/>
            <a:ext cx="7162800" cy="3886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/>
              <a:t>Types of primaries</a:t>
            </a:r>
          </a:p>
          <a:p>
            <a:pPr lvl="1" eaLnBrk="1" hangingPunct="1">
              <a:spcBef>
                <a:spcPts val="600"/>
              </a:spcBef>
              <a:defRPr/>
            </a:pPr>
            <a:r>
              <a:rPr lang="en-US" sz="2200" dirty="0" smtClean="0"/>
              <a:t>Texas uses semi-open primary</a:t>
            </a:r>
          </a:p>
          <a:p>
            <a:pPr lvl="2" eaLnBrk="1" hangingPunct="1">
              <a:spcBef>
                <a:spcPts val="600"/>
              </a:spcBef>
              <a:defRPr/>
            </a:pPr>
            <a:r>
              <a:rPr lang="en-US" sz="2200" dirty="0" smtClean="0"/>
              <a:t>No party registration</a:t>
            </a:r>
          </a:p>
          <a:p>
            <a:pPr lvl="2" eaLnBrk="1" hangingPunct="1">
              <a:spcBef>
                <a:spcPts val="600"/>
              </a:spcBef>
              <a:defRPr/>
            </a:pPr>
            <a:r>
              <a:rPr lang="en-US" sz="2200" dirty="0" smtClean="0"/>
              <a:t>Becomes closed on day of primary when voter requests party ballot</a:t>
            </a:r>
          </a:p>
          <a:p>
            <a:pPr lvl="1" eaLnBrk="1" hangingPunct="1">
              <a:spcBef>
                <a:spcPts val="600"/>
              </a:spcBef>
              <a:defRPr/>
            </a:pPr>
            <a:r>
              <a:rPr lang="en-US" sz="2200" dirty="0" smtClean="0"/>
              <a:t>Majority required to win primary in Texas</a:t>
            </a:r>
          </a:p>
          <a:p>
            <a:pPr lvl="2" eaLnBrk="1" hangingPunct="1">
              <a:spcBef>
                <a:spcPts val="600"/>
              </a:spcBef>
              <a:defRPr/>
            </a:pPr>
            <a:r>
              <a:rPr lang="en-US" sz="2200" dirty="0" smtClean="0"/>
              <a:t>Runoff held between top two vote-getters if no candidate receives a majority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en-US" sz="2200" dirty="0"/>
          </a:p>
        </p:txBody>
      </p:sp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7467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/>
              <a:t>Types of Elections in Texas: Primary vs. General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7136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914400" y="2667000"/>
            <a:ext cx="6477000" cy="3886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 </a:t>
            </a:r>
            <a:r>
              <a:rPr lang="en-US" sz="2200" dirty="0"/>
              <a:t>General election</a:t>
            </a:r>
          </a:p>
          <a:p>
            <a:pPr lvl="1" eaLnBrk="1" hangingPunct="1">
              <a:spcBef>
                <a:spcPts val="600"/>
              </a:spcBef>
              <a:defRPr/>
            </a:pPr>
            <a:r>
              <a:rPr lang="en-US" sz="2200" dirty="0" smtClean="0"/>
              <a:t>Winners </a:t>
            </a:r>
            <a:r>
              <a:rPr lang="en-US" sz="2200" dirty="0"/>
              <a:t>of party primaries compete for office</a:t>
            </a:r>
          </a:p>
          <a:p>
            <a:pPr lvl="1" eaLnBrk="1" hangingPunct="1">
              <a:spcBef>
                <a:spcPts val="600"/>
              </a:spcBef>
              <a:defRPr/>
            </a:pPr>
            <a:r>
              <a:rPr lang="en-US" sz="2200" dirty="0" smtClean="0"/>
              <a:t>Plurality—not majority—required to win general election in Texas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en-US" sz="2200" dirty="0"/>
          </a:p>
        </p:txBody>
      </p:sp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73914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/>
              <a:t>Types of Elections in Texas: Primary vs. General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685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838200" y="2133600"/>
            <a:ext cx="7162800" cy="4343400"/>
          </a:xfrm>
        </p:spPr>
        <p:txBody>
          <a:bodyPr/>
          <a:lstStyle/>
          <a:p>
            <a:pPr eaLnBrk="1" hangingPunct="1">
              <a:lnSpc>
                <a:spcPts val="3000"/>
              </a:lnSpc>
              <a:spcBef>
                <a:spcPts val="600"/>
              </a:spcBef>
            </a:pPr>
            <a:r>
              <a:rPr lang="en-US" altLang="en-US" sz="2200" dirty="0" smtClean="0"/>
              <a:t>Referendum</a:t>
            </a:r>
          </a:p>
          <a:p>
            <a:pPr lvl="1" eaLnBrk="1" hangingPunct="1">
              <a:lnSpc>
                <a:spcPts val="3000"/>
              </a:lnSpc>
              <a:spcBef>
                <a:spcPts val="600"/>
              </a:spcBef>
            </a:pPr>
            <a:r>
              <a:rPr lang="en-US" altLang="en-US" sz="2200" dirty="0" smtClean="0"/>
              <a:t>A policy issue placed on the ballot by government</a:t>
            </a:r>
          </a:p>
          <a:p>
            <a:pPr eaLnBrk="1" hangingPunct="1">
              <a:lnSpc>
                <a:spcPts val="3000"/>
              </a:lnSpc>
              <a:spcBef>
                <a:spcPts val="600"/>
              </a:spcBef>
            </a:pPr>
            <a:r>
              <a:rPr lang="en-US" altLang="en-US" sz="2200" dirty="0" smtClean="0"/>
              <a:t>Initiative</a:t>
            </a:r>
          </a:p>
          <a:p>
            <a:pPr lvl="1" eaLnBrk="1" hangingPunct="1">
              <a:lnSpc>
                <a:spcPts val="3000"/>
              </a:lnSpc>
              <a:spcBef>
                <a:spcPts val="600"/>
              </a:spcBef>
            </a:pPr>
            <a:r>
              <a:rPr lang="en-US" altLang="en-US" sz="2200" dirty="0" smtClean="0"/>
              <a:t>A policy question placed on the ballot by voters</a:t>
            </a:r>
          </a:p>
          <a:p>
            <a:pPr eaLnBrk="1" hangingPunct="1">
              <a:lnSpc>
                <a:spcPts val="3000"/>
              </a:lnSpc>
              <a:spcBef>
                <a:spcPts val="600"/>
              </a:spcBef>
            </a:pPr>
            <a:r>
              <a:rPr lang="en-US" altLang="en-US" sz="2200" dirty="0" smtClean="0"/>
              <a:t>Neither initiative nor referendum used in Texas</a:t>
            </a:r>
          </a:p>
          <a:p>
            <a:pPr eaLnBrk="1" hangingPunct="1">
              <a:lnSpc>
                <a:spcPts val="3000"/>
              </a:lnSpc>
              <a:spcBef>
                <a:spcPts val="600"/>
              </a:spcBef>
            </a:pPr>
            <a:r>
              <a:rPr lang="en-US" altLang="en-US" sz="2200" dirty="0" smtClean="0"/>
              <a:t>Recall</a:t>
            </a:r>
          </a:p>
          <a:p>
            <a:pPr lvl="1" eaLnBrk="1" hangingPunct="1">
              <a:lnSpc>
                <a:spcPts val="3000"/>
              </a:lnSpc>
              <a:spcBef>
                <a:spcPts val="600"/>
              </a:spcBef>
            </a:pPr>
            <a:r>
              <a:rPr lang="en-US" altLang="en-US" sz="2200" dirty="0" smtClean="0"/>
              <a:t>Triggered by petition to call for a vote to remove elected officials</a:t>
            </a:r>
          </a:p>
          <a:p>
            <a:pPr lvl="1" eaLnBrk="1" hangingPunct="1">
              <a:lnSpc>
                <a:spcPts val="3000"/>
              </a:lnSpc>
              <a:spcBef>
                <a:spcPts val="600"/>
              </a:spcBef>
            </a:pPr>
            <a:r>
              <a:rPr lang="en-US" altLang="en-US" sz="2200" dirty="0" smtClean="0"/>
              <a:t>Only available to some localities in Texas</a:t>
            </a:r>
          </a:p>
        </p:txBody>
      </p:sp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80010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/>
              <a:t>Types of Elections </a:t>
            </a:r>
            <a:br>
              <a:rPr lang="en-US" dirty="0" smtClean="0"/>
            </a:br>
            <a:r>
              <a:rPr lang="en-US" dirty="0" smtClean="0"/>
              <a:t>in Texas: Direct Democracy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7315200" cy="4724400"/>
          </a:xfrm>
        </p:spPr>
        <p:txBody>
          <a:bodyPr/>
          <a:lstStyle/>
          <a:p>
            <a:pPr eaLnBrk="1" hangingPunct="1"/>
            <a:r>
              <a:rPr lang="en-US" altLang="ja-JP" sz="2200" dirty="0" smtClean="0"/>
              <a:t>The Long Ballot</a:t>
            </a:r>
          </a:p>
          <a:p>
            <a:pPr lvl="1" eaLnBrk="1" hangingPunct="1"/>
            <a:r>
              <a:rPr lang="ja-JP" altLang="en-US" sz="2200" dirty="0" smtClean="0"/>
              <a:t>“</a:t>
            </a:r>
            <a:r>
              <a:rPr lang="en-US" altLang="ja-JP" sz="2200" dirty="0" smtClean="0"/>
              <a:t>Voter fatigue</a:t>
            </a:r>
            <a:r>
              <a:rPr lang="ja-JP" altLang="en-US" sz="2200" dirty="0" smtClean="0"/>
              <a:t>”</a:t>
            </a:r>
            <a:r>
              <a:rPr lang="en-US" altLang="ja-JP" sz="2200" dirty="0" smtClean="0"/>
              <a:t> can occur from feeling overwhelmed by the number of offices on a ballot</a:t>
            </a:r>
          </a:p>
          <a:p>
            <a:pPr eaLnBrk="1" hangingPunct="1"/>
            <a:r>
              <a:rPr lang="en-US" altLang="en-US" sz="2200" dirty="0" smtClean="0"/>
              <a:t>Effects</a:t>
            </a:r>
          </a:p>
          <a:p>
            <a:pPr lvl="1" eaLnBrk="1" hangingPunct="1"/>
            <a:r>
              <a:rPr lang="en-US" altLang="ja-JP" sz="2200" dirty="0" smtClean="0"/>
              <a:t>Roll off</a:t>
            </a:r>
          </a:p>
          <a:p>
            <a:pPr lvl="2" eaLnBrk="1" hangingPunct="1"/>
            <a:r>
              <a:rPr lang="en-US" altLang="ja-JP" sz="2200" dirty="0" smtClean="0"/>
              <a:t>Voters are less likely to cast votes in races lower on the ballot</a:t>
            </a:r>
          </a:p>
          <a:p>
            <a:pPr lvl="1" eaLnBrk="1" hangingPunct="1"/>
            <a:r>
              <a:rPr lang="en-US" altLang="ja-JP" sz="2200" dirty="0" smtClean="0"/>
              <a:t>Party-line (Straight-ticket) voting</a:t>
            </a:r>
          </a:p>
          <a:p>
            <a:pPr lvl="2" eaLnBrk="1" hangingPunct="1"/>
            <a:r>
              <a:rPr lang="en-US" altLang="ja-JP" sz="2200" dirty="0" smtClean="0"/>
              <a:t>Voters choose one party’s nominees for the entire ballot</a:t>
            </a:r>
          </a:p>
          <a:p>
            <a:pPr eaLnBrk="1" hangingPunct="1"/>
            <a:endParaRPr lang="en-US" altLang="en-US" sz="2200" dirty="0" smtClean="0"/>
          </a:p>
        </p:txBody>
      </p:sp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Too Much Democracy?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467600" cy="36576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Early (advanced) voting</a:t>
            </a:r>
          </a:p>
          <a:p>
            <a:pPr lvl="1" eaLnBrk="1" hangingPunct="1"/>
            <a:r>
              <a:rPr lang="en-US" altLang="en-US" sz="2200" dirty="0" smtClean="0"/>
              <a:t>Voting before election day without giving a reason</a:t>
            </a:r>
          </a:p>
          <a:p>
            <a:pPr eaLnBrk="1" hangingPunct="1"/>
            <a:r>
              <a:rPr lang="en-US" altLang="en-US" sz="2200" dirty="0" smtClean="0"/>
              <a:t>Registration has increased following the 1993 Motor Voter Act and online registration</a:t>
            </a:r>
          </a:p>
          <a:p>
            <a:pPr eaLnBrk="1" hangingPunct="1"/>
            <a:r>
              <a:rPr lang="en-US" altLang="en-US" sz="2200" dirty="0" smtClean="0"/>
              <a:t>Turnout is generally 40–50% for presidential elections and 20–30 % for mid-term elections</a:t>
            </a:r>
          </a:p>
        </p:txBody>
      </p:sp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914400" y="9906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Voter Registration and Turnout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438400"/>
            <a:ext cx="7543800" cy="4114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American democracy depends fundamentally on free and fair elections </a:t>
            </a:r>
          </a:p>
          <a:p>
            <a:pPr eaLnBrk="1" hangingPunct="1"/>
            <a:r>
              <a:rPr lang="en-US" altLang="en-US" sz="2200" dirty="0" smtClean="0"/>
              <a:t>State governments are responsible for voter registration</a:t>
            </a:r>
          </a:p>
          <a:p>
            <a:pPr lvl="1" eaLnBrk="1" hangingPunct="1"/>
            <a:r>
              <a:rPr lang="en-US" altLang="en-US" sz="2200" dirty="0" smtClean="0"/>
              <a:t>There are fifty sets of voter registration procedures, with some federal government oversight</a:t>
            </a:r>
          </a:p>
          <a:p>
            <a:pPr eaLnBrk="1" hangingPunct="1"/>
            <a:r>
              <a:rPr lang="en-US" altLang="en-US" sz="2200" dirty="0" smtClean="0"/>
              <a:t>Maintenance of the voter registration list is the responsibility of county government</a:t>
            </a:r>
          </a:p>
          <a:p>
            <a:pPr lvl="1" eaLnBrk="1" hangingPunct="1"/>
            <a:r>
              <a:rPr lang="en-US" altLang="en-US" sz="2200" dirty="0" smtClean="0"/>
              <a:t>Responsibility typically falls on the county clerk</a:t>
            </a:r>
          </a:p>
        </p:txBody>
      </p:sp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Voting Registration and </a:t>
            </a:r>
            <a:br>
              <a:rPr lang="en-US" dirty="0" smtClean="0"/>
            </a:br>
            <a:r>
              <a:rPr lang="en-US" dirty="0" smtClean="0"/>
              <a:t>Voter Qualifications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7467600" cy="4191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Required in federal elections by the Help America Vote Act of 2002</a:t>
            </a:r>
          </a:p>
          <a:p>
            <a:pPr eaLnBrk="1" hangingPunct="1"/>
            <a:r>
              <a:rPr lang="en-US" altLang="en-US" sz="2200" dirty="0" smtClean="0"/>
              <a:t>Effects of the 2000 presidential election where paper ballots were used</a:t>
            </a:r>
          </a:p>
          <a:p>
            <a:pPr eaLnBrk="1" hangingPunct="1"/>
            <a:r>
              <a:rPr lang="en-US" altLang="en-US" sz="2200" dirty="0" smtClean="0"/>
              <a:t>Problems with electronic voting</a:t>
            </a:r>
          </a:p>
          <a:p>
            <a:pPr lvl="1" eaLnBrk="1" hangingPunct="1"/>
            <a:r>
              <a:rPr lang="en-US" altLang="en-US" sz="2200" dirty="0" smtClean="0"/>
              <a:t>Financially costly</a:t>
            </a:r>
          </a:p>
          <a:p>
            <a:pPr lvl="1" eaLnBrk="1" hangingPunct="1"/>
            <a:r>
              <a:rPr lang="en-US" altLang="en-US" sz="2200" dirty="0" smtClean="0"/>
              <a:t>Hacking</a:t>
            </a:r>
          </a:p>
          <a:p>
            <a:pPr lvl="1" eaLnBrk="1" hangingPunct="1"/>
            <a:r>
              <a:rPr lang="en-US" altLang="en-US" sz="2200" dirty="0" smtClean="0"/>
              <a:t>No paper trail </a:t>
            </a:r>
          </a:p>
          <a:p>
            <a:pPr lvl="1" eaLnBrk="1" hangingPunct="1"/>
            <a:r>
              <a:rPr lang="en-US" altLang="en-US" sz="2200" dirty="0" smtClean="0"/>
              <a:t>Distrust of systems</a:t>
            </a:r>
          </a:p>
        </p:txBody>
      </p:sp>
      <p:sp>
        <p:nvSpPr>
          <p:cNvPr id="11265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Electronic Voting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884222" y="2667000"/>
            <a:ext cx="7421578" cy="3352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Texas typically has low turnout compared to other states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Turnout lower for second-order elections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Some voter groups have historically low turnout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Hispanics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Asians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Persons 18–24 years of 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The economically disadvantaged</a:t>
            </a:r>
          </a:p>
        </p:txBody>
      </p:sp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Voter Registration </a:t>
            </a:r>
            <a:br>
              <a:rPr lang="en-US" dirty="0" smtClean="0"/>
            </a:br>
            <a:r>
              <a:rPr lang="en-US" dirty="0" smtClean="0"/>
              <a:t>and Turnout: Who Votes?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6858000" cy="4343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Party nomination</a:t>
            </a:r>
          </a:p>
          <a:p>
            <a:pPr lvl="1" eaLnBrk="1" hangingPunct="1"/>
            <a:r>
              <a:rPr lang="en-US" altLang="en-US" sz="2200" dirty="0" smtClean="0"/>
              <a:t>Fee filed or signatures gathered</a:t>
            </a:r>
          </a:p>
          <a:p>
            <a:pPr lvl="1" eaLnBrk="1" hangingPunct="1"/>
            <a:r>
              <a:rPr lang="en-US" altLang="en-US" sz="2200" dirty="0" smtClean="0"/>
              <a:t>Winning a primary election</a:t>
            </a:r>
          </a:p>
          <a:p>
            <a:pPr eaLnBrk="1" hangingPunct="1"/>
            <a:r>
              <a:rPr lang="en-US" altLang="en-US" sz="2200" dirty="0" smtClean="0"/>
              <a:t>Independent candidate</a:t>
            </a:r>
          </a:p>
          <a:p>
            <a:pPr lvl="1" eaLnBrk="1" hangingPunct="1"/>
            <a:r>
              <a:rPr lang="en-US" altLang="en-US" sz="2200" dirty="0" smtClean="0"/>
              <a:t>Signatures based on gubernatorial turnout</a:t>
            </a:r>
          </a:p>
          <a:p>
            <a:pPr eaLnBrk="1" hangingPunct="1"/>
            <a:r>
              <a:rPr lang="en-US" altLang="en-US" sz="2200" dirty="0"/>
              <a:t>Incumbent (and incumbent advantage)</a:t>
            </a:r>
          </a:p>
          <a:p>
            <a:pPr lvl="1" eaLnBrk="1" hangingPunct="1"/>
            <a:r>
              <a:rPr lang="en-US" altLang="en-US" sz="2200" dirty="0"/>
              <a:t>Name recognition</a:t>
            </a:r>
          </a:p>
          <a:p>
            <a:pPr lvl="1" eaLnBrk="1" hangingPunct="1"/>
            <a:r>
              <a:rPr lang="en-US" altLang="en-US" sz="2200" dirty="0"/>
              <a:t>Position taking</a:t>
            </a:r>
          </a:p>
          <a:p>
            <a:pPr lvl="1" eaLnBrk="1" hangingPunct="1"/>
            <a:r>
              <a:rPr lang="en-US" altLang="en-US" sz="2200" dirty="0"/>
              <a:t>Credit claiming</a:t>
            </a:r>
          </a:p>
          <a:p>
            <a:pPr lvl="1" eaLnBrk="1" hangingPunct="1"/>
            <a:r>
              <a:rPr lang="en-US" altLang="en-US" sz="2200" dirty="0"/>
              <a:t>Casework</a:t>
            </a:r>
          </a:p>
          <a:p>
            <a:pPr lvl="1" eaLnBrk="1" hangingPunct="1"/>
            <a:endParaRPr lang="en-US" altLang="en-US" sz="2200" dirty="0" smtClean="0"/>
          </a:p>
        </p:txBody>
      </p:sp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914400" y="9906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Getting on the Ballot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920436" y="2743200"/>
            <a:ext cx="7461564" cy="2667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Historically, Texas has had little electoral competition</a:t>
            </a:r>
          </a:p>
          <a:p>
            <a:pPr lvl="1" eaLnBrk="1" hangingPunct="1"/>
            <a:r>
              <a:rPr lang="en-US" altLang="en-US" sz="2200" dirty="0" smtClean="0"/>
              <a:t>Democrats dominated from 1876–1970s</a:t>
            </a:r>
          </a:p>
          <a:p>
            <a:pPr lvl="1" eaLnBrk="1" hangingPunct="1"/>
            <a:r>
              <a:rPr lang="en-US" altLang="en-US" sz="2200" dirty="0" smtClean="0"/>
              <a:t>Brief competition from 1970s–1990s</a:t>
            </a:r>
          </a:p>
          <a:p>
            <a:pPr lvl="1" eaLnBrk="1" hangingPunct="1"/>
            <a:r>
              <a:rPr lang="en-US" altLang="en-US" sz="2200" dirty="0" smtClean="0"/>
              <a:t>Republicans dominate today in state-wide races</a:t>
            </a:r>
          </a:p>
          <a:p>
            <a:pPr lvl="1" eaLnBrk="1" hangingPunct="1"/>
            <a:r>
              <a:rPr lang="en-US" altLang="en-US" sz="2200" dirty="0" smtClean="0"/>
              <a:t>Now control all state-side elected offices</a:t>
            </a:r>
          </a:p>
        </p:txBody>
      </p:sp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914400" y="990600"/>
            <a:ext cx="6324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Electoral Competition in Texas Elections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990600" y="2286000"/>
            <a:ext cx="6781800" cy="2971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Campaigns historically have frequently been very negative</a:t>
            </a:r>
          </a:p>
          <a:p>
            <a:pPr eaLnBrk="1" hangingPunct="1"/>
            <a:r>
              <a:rPr lang="en-US" altLang="en-US" sz="2200" dirty="0" smtClean="0"/>
              <a:t>Race has been a constant theme</a:t>
            </a:r>
          </a:p>
          <a:p>
            <a:pPr eaLnBrk="1" hangingPunct="1"/>
            <a:r>
              <a:rPr lang="en-US" altLang="en-US" sz="2200" dirty="0" smtClean="0"/>
              <a:t>Adoption of communication technology</a:t>
            </a:r>
          </a:p>
        </p:txBody>
      </p:sp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990600" y="990600"/>
            <a:ext cx="6324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Campaigns in Texas History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7206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992109" y="2362200"/>
            <a:ext cx="7313691" cy="3505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Very expensive</a:t>
            </a:r>
          </a:p>
          <a:p>
            <a:pPr lvl="1" eaLnBrk="1" hangingPunct="1"/>
            <a:r>
              <a:rPr lang="en-US" altLang="en-US" sz="2200" dirty="0" smtClean="0"/>
              <a:t>Multiple media markets</a:t>
            </a:r>
          </a:p>
          <a:p>
            <a:pPr eaLnBrk="1" hangingPunct="1"/>
            <a:r>
              <a:rPr lang="en-US" altLang="en-US" sz="2200" dirty="0" smtClean="0"/>
              <a:t>Digital media used to reach candidates in a large state like Texas</a:t>
            </a:r>
          </a:p>
          <a:p>
            <a:pPr eaLnBrk="1" hangingPunct="1"/>
            <a:endParaRPr lang="en-US" altLang="en-US" sz="2200" dirty="0" smtClean="0"/>
          </a:p>
        </p:txBody>
      </p:sp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992109" y="990600"/>
            <a:ext cx="6553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Campaigns in Texas Today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270156"/>
            <a:ext cx="6934200" cy="3673444"/>
          </a:xfrm>
        </p:spPr>
        <p:txBody>
          <a:bodyPr/>
          <a:lstStyle/>
          <a:p>
            <a:pPr eaLnBrk="1" hangingPunct="1"/>
            <a:r>
              <a:rPr lang="en-US" altLang="ja-JP" sz="2200" dirty="0" smtClean="0"/>
              <a:t>Money in elections raises the specter of corruption, wherein donors “buy” favorable legislation, court rulings, and executive decisions</a:t>
            </a:r>
          </a:p>
          <a:p>
            <a:pPr eaLnBrk="1" hangingPunct="1"/>
            <a:r>
              <a:rPr lang="en-US" altLang="en-US" sz="2200" i="1" dirty="0" smtClean="0"/>
              <a:t>Public vs. Private </a:t>
            </a:r>
            <a:r>
              <a:rPr lang="en-US" altLang="en-US" sz="2200" dirty="0" smtClean="0"/>
              <a:t>financing</a:t>
            </a:r>
          </a:p>
          <a:p>
            <a:pPr lvl="1" eaLnBrk="1" hangingPunct="1"/>
            <a:r>
              <a:rPr lang="en-US" altLang="en-US" sz="2200" dirty="0" smtClean="0"/>
              <a:t>U.S. has a mixture</a:t>
            </a:r>
          </a:p>
          <a:p>
            <a:pPr eaLnBrk="1" hangingPunct="1"/>
            <a:r>
              <a:rPr lang="en-US" altLang="en-US" sz="2200" dirty="0" smtClean="0"/>
              <a:t>State and local elections are privately financed</a:t>
            </a:r>
          </a:p>
          <a:p>
            <a:pPr lvl="1" eaLnBrk="1" hangingPunct="1"/>
            <a:r>
              <a:rPr lang="en-US" altLang="en-US" sz="2200" dirty="0" smtClean="0"/>
              <a:t>Disclosure requirements</a:t>
            </a:r>
          </a:p>
          <a:p>
            <a:pPr lvl="1" eaLnBrk="1" hangingPunct="1"/>
            <a:r>
              <a:rPr lang="en-US" altLang="en-US" sz="2200" dirty="0" smtClean="0"/>
              <a:t>Restrictions on out-of-state contributions</a:t>
            </a:r>
          </a:p>
        </p:txBody>
      </p:sp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90600"/>
            <a:ext cx="6934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Campaign Finance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057400"/>
            <a:ext cx="73914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Disclosure—the reporting of who contributed money to the campaign and how much is contributed by each individual or corporation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The Texas Ethics Commission is responsible for collecting campaign contributions and expenditures and providing the information to the public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hlinkClick r:id="rId2"/>
              </a:rPr>
              <a:t>www.ethics.state.tx.us</a:t>
            </a:r>
            <a:r>
              <a:rPr lang="en-US" altLang="en-US" sz="22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/>
              <a:t>Judicial campaign contributions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/>
              <a:t>Contribution restrictions intended to alleviate fear that justice can be bought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/>
              <a:t>Contribution limits relate to size of judicial district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/>
              <a:t>Voluntary limits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altLang="en-US" sz="2200" dirty="0"/>
          </a:p>
        </p:txBody>
      </p:sp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Campaign Finance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514600"/>
            <a:ext cx="7696200" cy="3962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Texas </a:t>
            </a:r>
            <a:r>
              <a:rPr lang="en-US" sz="2200" dirty="0"/>
              <a:t>residents must register to vote at least thirty days before an election in order to participate in that </a:t>
            </a:r>
            <a:r>
              <a:rPr lang="en-US" sz="2200" dirty="0" smtClean="0"/>
              <a:t>election</a:t>
            </a:r>
          </a:p>
          <a:p>
            <a:pPr eaLnBrk="1" hangingPunct="1">
              <a:defRPr/>
            </a:pPr>
            <a:r>
              <a:rPr lang="en-US" sz="2200" dirty="0" smtClean="0"/>
              <a:t>Texas residents must be a resident of the county for thirty days, even if they have already been a resident of the state</a:t>
            </a:r>
          </a:p>
          <a:p>
            <a:pPr eaLnBrk="1" hangingPunct="1">
              <a:defRPr/>
            </a:pPr>
            <a:r>
              <a:rPr lang="en-US" sz="2200" dirty="0" smtClean="0"/>
              <a:t>National Voter Registration Act (Motor Voter Act) allows Texans to register to vote when applying for or renewing a drivers license</a:t>
            </a:r>
            <a:endParaRPr lang="en-US" sz="2200" dirty="0"/>
          </a:p>
        </p:txBody>
      </p:sp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Voting Registration and </a:t>
            </a:r>
            <a:br>
              <a:rPr lang="en-US" dirty="0" smtClean="0"/>
            </a:br>
            <a:r>
              <a:rPr lang="en-US" dirty="0" smtClean="0"/>
              <a:t>Voter Qualifications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514600"/>
            <a:ext cx="7696200" cy="3048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dirty="0" smtClean="0"/>
              <a:t>No electronic registration allowed</a:t>
            </a:r>
          </a:p>
          <a:p>
            <a:pPr eaLnBrk="1" hangingPunct="1">
              <a:defRPr/>
            </a:pPr>
            <a:r>
              <a:rPr lang="en-US" sz="2200" dirty="0" smtClean="0"/>
              <a:t>Mentally incapacitated </a:t>
            </a:r>
            <a:r>
              <a:rPr lang="en-US" sz="2200" dirty="0"/>
              <a:t>may </a:t>
            </a:r>
            <a:r>
              <a:rPr lang="en-US" sz="2200" dirty="0" smtClean="0"/>
              <a:t>lose the right to vote</a:t>
            </a:r>
            <a:endParaRPr lang="en-US" sz="2200" dirty="0"/>
          </a:p>
          <a:p>
            <a:pPr eaLnBrk="1" hangingPunct="1">
              <a:defRPr/>
            </a:pPr>
            <a:r>
              <a:rPr lang="en-US" sz="2200" dirty="0" smtClean="0"/>
              <a:t>Convicted felons lose the right to vote until they have completed their sentence, including parole or probation</a:t>
            </a:r>
            <a:endParaRPr lang="en-US" sz="2200" dirty="0"/>
          </a:p>
        </p:txBody>
      </p:sp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Voting Registration and </a:t>
            </a:r>
            <a:br>
              <a:rPr lang="en-US" dirty="0" smtClean="0"/>
            </a:br>
            <a:r>
              <a:rPr lang="en-US" dirty="0" smtClean="0"/>
              <a:t>Voter Qualifications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482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315200" cy="3048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200" dirty="0"/>
              <a:t>Legal Barriers to Voting in Post-Reconstruction Texas</a:t>
            </a:r>
          </a:p>
          <a:p>
            <a:pPr lvl="1" eaLnBrk="1" hangingPunct="1"/>
            <a:r>
              <a:rPr lang="en-US" altLang="en-US" sz="2200" dirty="0" smtClean="0"/>
              <a:t>Grandfather clause</a:t>
            </a:r>
          </a:p>
          <a:p>
            <a:pPr lvl="1" eaLnBrk="1" hangingPunct="1"/>
            <a:r>
              <a:rPr lang="en-US" altLang="en-US" sz="2200" dirty="0" smtClean="0"/>
              <a:t>Literacy test (rarely used in Texas)</a:t>
            </a:r>
          </a:p>
          <a:p>
            <a:pPr lvl="1" eaLnBrk="1" hangingPunct="1"/>
            <a:r>
              <a:rPr lang="en-US" altLang="en-US" sz="2200" dirty="0" smtClean="0"/>
              <a:t>Poll tax</a:t>
            </a:r>
          </a:p>
          <a:p>
            <a:pPr lvl="1" eaLnBrk="1" hangingPunct="1"/>
            <a:r>
              <a:rPr lang="en-US" altLang="en-US" sz="2200" dirty="0" smtClean="0"/>
              <a:t>White primary</a:t>
            </a:r>
          </a:p>
          <a:p>
            <a:pPr lvl="1" eaLnBrk="1" hangingPunct="1"/>
            <a:r>
              <a:rPr lang="en-US" altLang="en-US" sz="2200" dirty="0" smtClean="0"/>
              <a:t>Intimidation</a:t>
            </a:r>
          </a:p>
          <a:p>
            <a:pPr marL="457200" lvl="1" indent="0" eaLnBrk="1" hangingPunct="1">
              <a:buNone/>
            </a:pPr>
            <a:endParaRPr lang="en-US" altLang="en-US" sz="2200" dirty="0" smtClean="0"/>
          </a:p>
        </p:txBody>
      </p:sp>
      <p:sp>
        <p:nvSpPr>
          <p:cNvPr id="6145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Voting Rights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7467600" cy="38862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 smtClean="0"/>
              <a:t> </a:t>
            </a:r>
            <a:r>
              <a:rPr lang="en-US" sz="2200" dirty="0"/>
              <a:t>Eliminating Barriers to Voting for African Americans</a:t>
            </a:r>
          </a:p>
          <a:p>
            <a:pPr marL="461963" lvl="1" indent="112713" eaLnBrk="1" hangingPunct="1">
              <a:defRPr/>
            </a:pPr>
            <a:r>
              <a:rPr lang="en-US" sz="2200" dirty="0"/>
              <a:t> </a:t>
            </a:r>
            <a:r>
              <a:rPr lang="en-US" sz="2200" dirty="0" smtClean="0"/>
              <a:t>Federal intervention required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/>
              <a:t>Equal protection clause </a:t>
            </a:r>
            <a:r>
              <a:rPr lang="en-US" sz="2200" dirty="0" smtClean="0"/>
              <a:t>of the Fourteenth </a:t>
            </a:r>
            <a:r>
              <a:rPr lang="en-US" sz="2200" dirty="0"/>
              <a:t>Amendment </a:t>
            </a:r>
            <a:r>
              <a:rPr lang="en-US" sz="2200" dirty="0" smtClean="0"/>
              <a:t>(1868)</a:t>
            </a:r>
          </a:p>
          <a:p>
            <a:pPr lvl="1" eaLnBrk="1" hangingPunct="1">
              <a:defRPr/>
            </a:pPr>
            <a:r>
              <a:rPr lang="en-US" sz="2200" dirty="0" smtClean="0"/>
              <a:t>Poll taxes eliminated</a:t>
            </a:r>
          </a:p>
          <a:p>
            <a:pPr lvl="2" eaLnBrk="1" hangingPunct="1">
              <a:defRPr/>
            </a:pPr>
            <a:r>
              <a:rPr lang="en-US" sz="2200" dirty="0" smtClean="0"/>
              <a:t>Twenty-fourth amendment</a:t>
            </a:r>
          </a:p>
          <a:p>
            <a:pPr lvl="2" eaLnBrk="1" hangingPunct="1">
              <a:defRPr/>
            </a:pPr>
            <a:r>
              <a:rPr lang="en-US" sz="2200" i="1" dirty="0" smtClean="0"/>
              <a:t>Harper v. Virginia Bd. of Elections</a:t>
            </a:r>
            <a:r>
              <a:rPr lang="en-US" sz="2200" dirty="0" smtClean="0"/>
              <a:t> (1966)</a:t>
            </a:r>
          </a:p>
        </p:txBody>
      </p:sp>
      <p:sp>
        <p:nvSpPr>
          <p:cNvPr id="7169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Voting Rights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7239000" cy="38862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 smtClean="0"/>
              <a:t> </a:t>
            </a:r>
            <a:r>
              <a:rPr lang="en-US" sz="2200" dirty="0"/>
              <a:t>Eliminating Barriers to Voting for African Americans</a:t>
            </a:r>
          </a:p>
          <a:p>
            <a:pPr marL="461963" lvl="1" indent="112713" eaLnBrk="1" hangingPunct="1">
              <a:defRPr/>
            </a:pPr>
            <a:r>
              <a:rPr lang="en-US" sz="2200" dirty="0"/>
              <a:t> </a:t>
            </a:r>
            <a:r>
              <a:rPr lang="en-US" sz="2200" dirty="0" smtClean="0"/>
              <a:t>White primaries eliminated</a:t>
            </a:r>
          </a:p>
          <a:p>
            <a:pPr marL="862013" lvl="2" indent="112713" eaLnBrk="1" hangingPunct="1">
              <a:defRPr/>
            </a:pPr>
            <a:r>
              <a:rPr lang="en-US" sz="2200" i="1" dirty="0" smtClean="0"/>
              <a:t> Smith </a:t>
            </a:r>
            <a:r>
              <a:rPr lang="en-US" sz="2200" i="1" dirty="0"/>
              <a:t>v. </a:t>
            </a:r>
            <a:r>
              <a:rPr lang="en-US" sz="2200" i="1" dirty="0" err="1"/>
              <a:t>Allwright</a:t>
            </a:r>
            <a:r>
              <a:rPr lang="en-US" sz="2200" dirty="0"/>
              <a:t> (1944</a:t>
            </a:r>
            <a:r>
              <a:rPr lang="en-US" sz="2200" dirty="0" smtClean="0"/>
              <a:t>)</a:t>
            </a:r>
          </a:p>
          <a:p>
            <a:pPr marL="461963" lvl="1" indent="112713" eaLnBrk="1" hangingPunct="1">
              <a:defRPr/>
            </a:pPr>
            <a:r>
              <a:rPr lang="en-US" sz="2200" dirty="0"/>
              <a:t> </a:t>
            </a:r>
            <a:r>
              <a:rPr lang="en-US" sz="2200" dirty="0" smtClean="0"/>
              <a:t>Jaybird primaries</a:t>
            </a:r>
          </a:p>
          <a:p>
            <a:pPr marL="862013" lvl="2" indent="112713" eaLnBrk="1" hangingPunct="1">
              <a:defRPr/>
            </a:pPr>
            <a:r>
              <a:rPr lang="en-US" sz="2200" dirty="0" smtClean="0"/>
              <a:t> </a:t>
            </a:r>
            <a:r>
              <a:rPr lang="en-US" sz="2200" i="1" dirty="0" smtClean="0"/>
              <a:t>Terry v. Adams</a:t>
            </a:r>
            <a:r>
              <a:rPr lang="en-US" sz="2200" dirty="0" smtClean="0"/>
              <a:t> (1953)</a:t>
            </a:r>
            <a:endParaRPr lang="en-US" sz="2200" dirty="0"/>
          </a:p>
          <a:p>
            <a:pPr marL="862013" lvl="2" indent="112713" eaLnBrk="1" hangingPunct="1">
              <a:defRPr/>
            </a:pPr>
            <a:endParaRPr lang="en-US" sz="2200" dirty="0" smtClean="0"/>
          </a:p>
        </p:txBody>
      </p:sp>
      <p:sp>
        <p:nvSpPr>
          <p:cNvPr id="7169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Voting Rights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200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7239000" cy="3657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200" dirty="0" smtClean="0"/>
              <a:t> </a:t>
            </a:r>
            <a:r>
              <a:rPr lang="en-US" altLang="en-US" sz="2200" dirty="0"/>
              <a:t>Voting Rights Act of 1965</a:t>
            </a:r>
          </a:p>
          <a:p>
            <a:pPr lvl="1" eaLnBrk="1" hangingPunct="1">
              <a:buFontTx/>
              <a:buChar char="–"/>
            </a:pPr>
            <a:r>
              <a:rPr lang="en-US" altLang="en-US" sz="2200" dirty="0"/>
              <a:t>Barred discrimination on the basis of race</a:t>
            </a:r>
          </a:p>
          <a:p>
            <a:pPr lvl="1" eaLnBrk="1" hangingPunct="1">
              <a:buFontTx/>
              <a:buChar char="–"/>
            </a:pPr>
            <a:r>
              <a:rPr lang="en-US" altLang="en-US" sz="2200" dirty="0"/>
              <a:t>Required pre-clearance of election plans in jurisdictions with a history of discrimination</a:t>
            </a:r>
          </a:p>
          <a:p>
            <a:pPr lvl="1" eaLnBrk="1" hangingPunct="1">
              <a:buFontTx/>
              <a:buChar char="–"/>
            </a:pPr>
            <a:r>
              <a:rPr lang="en-US" altLang="en-US" sz="2200" dirty="0"/>
              <a:t>Authorized federal oversight of elections</a:t>
            </a:r>
          </a:p>
          <a:p>
            <a:pPr lvl="1" eaLnBrk="1" hangingPunct="1">
              <a:buFontTx/>
              <a:buChar char="–"/>
            </a:pPr>
            <a:r>
              <a:rPr lang="en-US" altLang="en-US" sz="2200" dirty="0"/>
              <a:t>Pre-clearance ended by Shelby County, </a:t>
            </a:r>
            <a:r>
              <a:rPr lang="en-US" altLang="en-US" sz="2200" i="1" dirty="0"/>
              <a:t>AL v. Holder </a:t>
            </a:r>
            <a:r>
              <a:rPr lang="en-US" altLang="en-US" sz="2200" dirty="0"/>
              <a:t>2013</a:t>
            </a:r>
          </a:p>
        </p:txBody>
      </p:sp>
      <p:sp>
        <p:nvSpPr>
          <p:cNvPr id="7169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Voting Rights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239000" cy="33528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/>
              <a:t>Hispanics and Voting </a:t>
            </a:r>
            <a:r>
              <a:rPr lang="en-US" sz="2200" dirty="0" smtClean="0"/>
              <a:t>Rights</a:t>
            </a:r>
            <a:endParaRPr lang="en-US" sz="2200" dirty="0"/>
          </a:p>
          <a:p>
            <a:pPr eaLnBrk="1" hangingPunct="1">
              <a:defRPr/>
            </a:pPr>
            <a:r>
              <a:rPr lang="en-US" sz="2200" dirty="0"/>
              <a:t>Primary tactics used against </a:t>
            </a:r>
            <a:r>
              <a:rPr lang="en-US" sz="2200" dirty="0" smtClean="0"/>
              <a:t>Hispanics:</a:t>
            </a:r>
            <a:endParaRPr lang="en-US" sz="2200" dirty="0" smtClean="0">
              <a:cs typeface="ＭＳ Ｐゴシック" charset="0"/>
            </a:endParaRPr>
          </a:p>
          <a:p>
            <a:pPr lvl="1" eaLnBrk="1" hangingPunct="1">
              <a:defRPr/>
            </a:pP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>
                <a:cs typeface="ＭＳ Ｐゴシック" charset="0"/>
              </a:rPr>
              <a:t>Impact of white primaries </a:t>
            </a:r>
            <a:r>
              <a:rPr lang="en-US" sz="2200" dirty="0" smtClean="0">
                <a:cs typeface="ＭＳ Ｐゴシック" charset="0"/>
              </a:rPr>
              <a:t>varied</a:t>
            </a:r>
          </a:p>
          <a:p>
            <a:pPr lvl="1" eaLnBrk="1" hangingPunct="1">
              <a:defRPr/>
            </a:pPr>
            <a:r>
              <a:rPr lang="en-US" sz="2200" dirty="0" smtClean="0">
                <a:cs typeface="ＭＳ Ｐゴシック" charset="0"/>
              </a:rPr>
              <a:t> Poll tax</a:t>
            </a:r>
          </a:p>
          <a:p>
            <a:pPr lvl="1" eaLnBrk="1" hangingPunct="1">
              <a:defRPr/>
            </a:pPr>
            <a:r>
              <a:rPr lang="en-US" sz="2200" dirty="0">
                <a:cs typeface="ＭＳ Ｐゴシック" charset="0"/>
              </a:rPr>
              <a:t> </a:t>
            </a:r>
            <a:r>
              <a:rPr lang="en-US" sz="2200" dirty="0" smtClean="0">
                <a:cs typeface="ＭＳ Ｐゴシック" charset="0"/>
              </a:rPr>
              <a:t>Boycotting Hispanic owned businesses</a:t>
            </a:r>
          </a:p>
          <a:p>
            <a:pPr lvl="1" eaLnBrk="1" hangingPunct="1">
              <a:defRPr/>
            </a:pPr>
            <a:r>
              <a:rPr lang="en-US" sz="2200" dirty="0" smtClean="0">
                <a:cs typeface="ＭＳ Ｐゴシック" charset="0"/>
              </a:rPr>
              <a:t> Harassment</a:t>
            </a:r>
          </a:p>
        </p:txBody>
      </p:sp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Voting Rights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LoneStar3e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 Black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2912</TotalTime>
  <Words>1444</Words>
  <Application>Microsoft Office PowerPoint</Application>
  <PresentationFormat>On-screen Show (4:3)</PresentationFormat>
  <Paragraphs>196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1_LoneStar3e</vt:lpstr>
      <vt:lpstr>PowerPoint Presentation</vt:lpstr>
      <vt:lpstr>Voting Registration and  Voter Qualifications</vt:lpstr>
      <vt:lpstr>Voting Registration and  Voter Qualifications</vt:lpstr>
      <vt:lpstr>Voting Registration and  Voter Qualifications</vt:lpstr>
      <vt:lpstr>Voting Rights in Texas</vt:lpstr>
      <vt:lpstr>Voting Rights in Texas</vt:lpstr>
      <vt:lpstr>Voting Rights in Texas</vt:lpstr>
      <vt:lpstr>Voting Rights in Texas</vt:lpstr>
      <vt:lpstr>Voting Rights in Texas</vt:lpstr>
      <vt:lpstr>Voting Rights in Texas</vt:lpstr>
      <vt:lpstr>Voting Rights in Texas</vt:lpstr>
      <vt:lpstr>Types of Elections in Texas: Primary vs. General</vt:lpstr>
      <vt:lpstr>Types of Elections in Texas: Primary vs. General</vt:lpstr>
      <vt:lpstr>Types of Elections in Texas: Primary vs. General</vt:lpstr>
      <vt:lpstr>Types of Elections in Texas: Primary vs. General</vt:lpstr>
      <vt:lpstr>Types of Elections in Texas: Primary vs. General</vt:lpstr>
      <vt:lpstr>Types of Elections  in Texas: Direct Democracy</vt:lpstr>
      <vt:lpstr>Too Much Democracy?</vt:lpstr>
      <vt:lpstr>Voter Registration and Turnout</vt:lpstr>
      <vt:lpstr>Electronic Voting in Texas</vt:lpstr>
      <vt:lpstr>Voter Registration  and Turnout: Who Votes?</vt:lpstr>
      <vt:lpstr>Getting on the Ballot in Texas</vt:lpstr>
      <vt:lpstr>Electoral Competition in Texas Elections</vt:lpstr>
      <vt:lpstr>Campaigns in Texas History</vt:lpstr>
      <vt:lpstr>Campaigns in Texas Today</vt:lpstr>
      <vt:lpstr>Campaign Finance in Texas</vt:lpstr>
      <vt:lpstr>Campaign Finance in Texas</vt:lpstr>
    </vt:vector>
  </TitlesOfParts>
  <Company>Office 2004 Test Drive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7.</dc:title>
  <dc:creator>Office 2004 Test Drive User</dc:creator>
  <cp:lastModifiedBy>Palermini, Stephanie</cp:lastModifiedBy>
  <cp:revision>154</cp:revision>
  <dcterms:created xsi:type="dcterms:W3CDTF">2011-01-21T17:34:37Z</dcterms:created>
  <dcterms:modified xsi:type="dcterms:W3CDTF">2016-12-30T18:21:56Z</dcterms:modified>
</cp:coreProperties>
</file>