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54" r:id="rId1"/>
  </p:sldMasterIdLst>
  <p:sldIdLst>
    <p:sldId id="256" r:id="rId2"/>
    <p:sldId id="290" r:id="rId3"/>
    <p:sldId id="300" r:id="rId4"/>
    <p:sldId id="302" r:id="rId5"/>
    <p:sldId id="292" r:id="rId6"/>
    <p:sldId id="303" r:id="rId7"/>
    <p:sldId id="293" r:id="rId8"/>
    <p:sldId id="304" r:id="rId9"/>
    <p:sldId id="295" r:id="rId10"/>
    <p:sldId id="277" r:id="rId11"/>
    <p:sldId id="297" r:id="rId12"/>
    <p:sldId id="298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1251852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9862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043" y="1828800"/>
            <a:ext cx="7462157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199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467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1235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0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8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9" r:id="rId4"/>
    <p:sldLayoutId id="2147483761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8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5276671"/>
            <a:ext cx="5595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Texas-Sized Justice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752600"/>
            <a:ext cx="74676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Capital punishment</a:t>
            </a:r>
          </a:p>
          <a:p>
            <a:pPr lvl="1" eaLnBrk="1" hangingPunct="1">
              <a:defRPr/>
            </a:pPr>
            <a:r>
              <a:rPr lang="en-US" sz="2200" dirty="0" smtClean="0"/>
              <a:t>Prior to 1923</a:t>
            </a:r>
          </a:p>
          <a:p>
            <a:pPr lvl="2" eaLnBrk="1" hangingPunct="1">
              <a:defRPr/>
            </a:pPr>
            <a:r>
              <a:rPr lang="en-US" sz="2200" dirty="0" smtClean="0"/>
              <a:t>Hanging</a:t>
            </a:r>
          </a:p>
          <a:p>
            <a:pPr lvl="1" eaLnBrk="1" hangingPunct="1">
              <a:defRPr/>
            </a:pPr>
            <a:r>
              <a:rPr lang="en-US" sz="2200" dirty="0" smtClean="0"/>
              <a:t>1923–1976</a:t>
            </a:r>
          </a:p>
          <a:p>
            <a:pPr lvl="2" eaLnBrk="1" hangingPunct="1">
              <a:defRPr/>
            </a:pPr>
            <a:r>
              <a:rPr lang="en-US" altLang="en-US" sz="2200" dirty="0" smtClean="0"/>
              <a:t>“</a:t>
            </a:r>
            <a:r>
              <a:rPr lang="en-US" sz="2200" dirty="0" smtClean="0"/>
              <a:t>Old Sparky</a:t>
            </a:r>
            <a:r>
              <a:rPr lang="en-US" altLang="en-US" sz="2200" dirty="0" smtClean="0"/>
              <a:t>”: </a:t>
            </a:r>
            <a:r>
              <a:rPr lang="en-US" sz="2200" dirty="0" smtClean="0"/>
              <a:t>the electric chair</a:t>
            </a:r>
          </a:p>
          <a:p>
            <a:pPr lvl="1" eaLnBrk="1" hangingPunct="1">
              <a:defRPr/>
            </a:pPr>
            <a:r>
              <a:rPr lang="en-US" sz="2200" dirty="0" smtClean="0"/>
              <a:t>1982–present</a:t>
            </a:r>
          </a:p>
          <a:p>
            <a:pPr lvl="2" eaLnBrk="1" hangingPunct="1">
              <a:defRPr/>
            </a:pPr>
            <a:r>
              <a:rPr lang="en-US" sz="2200" dirty="0" smtClean="0"/>
              <a:t>Lethal injection</a:t>
            </a:r>
          </a:p>
          <a:p>
            <a:pPr lvl="2" eaLnBrk="1" hangingPunct="1">
              <a:defRPr/>
            </a:pPr>
            <a:r>
              <a:rPr lang="en-US" sz="2200" dirty="0" smtClean="0"/>
              <a:t>Between 1982 and 2014, Texas executed 515 individuals by lethal injection</a:t>
            </a:r>
          </a:p>
          <a:p>
            <a:pPr lvl="2" eaLnBrk="1" hangingPunct="1">
              <a:defRPr/>
            </a:pPr>
            <a:r>
              <a:rPr lang="en-US" sz="2200" dirty="0" smtClean="0"/>
              <a:t>Texas executes more criminals than any other state; 37% of all executions in the United States.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Law and Punishment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772400" cy="472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200" dirty="0" smtClean="0"/>
              <a:t>Capital punishment</a:t>
            </a:r>
          </a:p>
          <a:p>
            <a:pPr lvl="1" eaLnBrk="1" hangingPunct="1">
              <a:defRPr/>
            </a:pPr>
            <a:r>
              <a:rPr lang="en-US" sz="2200" dirty="0" smtClean="0"/>
              <a:t>The Texas culture embraces the state</a:t>
            </a:r>
            <a:r>
              <a:rPr lang="en-US" altLang="en-US" sz="2200" dirty="0" smtClean="0"/>
              <a:t>’</a:t>
            </a:r>
            <a:r>
              <a:rPr lang="en-US" altLang="ja-JP" sz="2200" dirty="0" smtClean="0"/>
              <a:t>s right to execute citizens violating certain laws</a:t>
            </a:r>
          </a:p>
          <a:p>
            <a:pPr lvl="2" eaLnBrk="1" hangingPunct="1">
              <a:defRPr/>
            </a:pPr>
            <a:r>
              <a:rPr lang="en-US" altLang="ja-JP" sz="2200" dirty="0" smtClean="0"/>
              <a:t>Retributive justice</a:t>
            </a:r>
          </a:p>
          <a:p>
            <a:pPr lvl="2" eaLnBrk="1" hangingPunct="1">
              <a:defRPr/>
            </a:pPr>
            <a:r>
              <a:rPr lang="en-US" altLang="ja-JP" sz="2200" dirty="0" smtClean="0"/>
              <a:t>Deterrence; though states with no death penalty tend to have lower murder rates than with the death penalty</a:t>
            </a:r>
          </a:p>
          <a:p>
            <a:pPr lvl="1" eaLnBrk="1" hangingPunct="1">
              <a:defRPr/>
            </a:pPr>
            <a:r>
              <a:rPr lang="en-US" sz="2200" dirty="0" smtClean="0"/>
              <a:t>Support for the death penalty in the state remains strong</a:t>
            </a:r>
          </a:p>
          <a:p>
            <a:pPr lvl="2" eaLnBrk="1" hangingPunct="1">
              <a:defRPr/>
            </a:pPr>
            <a:r>
              <a:rPr lang="en-US" sz="2200" dirty="0" smtClean="0"/>
              <a:t>71% in Texas support the death penalty</a:t>
            </a:r>
          </a:p>
          <a:p>
            <a:pPr lvl="3" eaLnBrk="1" hangingPunct="1">
              <a:defRPr/>
            </a:pPr>
            <a:r>
              <a:rPr lang="en-US" sz="2200" dirty="0" smtClean="0"/>
              <a:t>Only 51% believe it is applied fairly</a:t>
            </a:r>
          </a:p>
          <a:p>
            <a:pPr lvl="2" eaLnBrk="1" hangingPunct="1">
              <a:defRPr/>
            </a:pPr>
            <a:r>
              <a:rPr lang="en-US" sz="2200" dirty="0" smtClean="0"/>
              <a:t>61 percent in the United States (2012)</a:t>
            </a:r>
          </a:p>
          <a:p>
            <a:pPr lvl="3" eaLnBrk="1" hangingPunct="1">
              <a:defRPr/>
            </a:pPr>
            <a:r>
              <a:rPr lang="en-US" sz="2200" dirty="0" smtClean="0"/>
              <a:t>Peaked at 80% in 1994</a:t>
            </a:r>
          </a:p>
          <a:p>
            <a:pPr lvl="2" eaLnBrk="1" hangingPunct="1">
              <a:defRPr/>
            </a:pPr>
            <a:endParaRPr lang="en-US" sz="2200" dirty="0" smtClean="0"/>
          </a:p>
          <a:p>
            <a:pPr lvl="2" eaLnBrk="1" hangingPunct="1">
              <a:defRPr/>
            </a:pPr>
            <a:endParaRPr lang="en-US" sz="2200" dirty="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Law and Punishment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848600" cy="495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200" dirty="0" smtClean="0"/>
              <a:t>Capital punishment</a:t>
            </a:r>
          </a:p>
          <a:p>
            <a:pPr lvl="1" eaLnBrk="1" hangingPunct="1">
              <a:defRPr/>
            </a:pPr>
            <a:r>
              <a:rPr lang="en-US" sz="2200" dirty="0" smtClean="0"/>
              <a:t>Of those executed since 1983</a:t>
            </a:r>
          </a:p>
          <a:p>
            <a:pPr lvl="2" eaLnBrk="1" hangingPunct="1">
              <a:defRPr/>
            </a:pPr>
            <a:r>
              <a:rPr lang="en-US" sz="2200" dirty="0" smtClean="0"/>
              <a:t>44% African American</a:t>
            </a:r>
          </a:p>
          <a:p>
            <a:pPr lvl="2" eaLnBrk="1" hangingPunct="1">
              <a:defRPr/>
            </a:pPr>
            <a:r>
              <a:rPr lang="en-US" sz="2200" dirty="0" smtClean="0"/>
              <a:t>27% White</a:t>
            </a:r>
          </a:p>
          <a:p>
            <a:pPr lvl="2" eaLnBrk="1" hangingPunct="1">
              <a:defRPr/>
            </a:pPr>
            <a:r>
              <a:rPr lang="en-US" sz="2200" dirty="0" smtClean="0"/>
              <a:t>27% Hispanic</a:t>
            </a:r>
          </a:p>
          <a:p>
            <a:pPr lvl="2" eaLnBrk="1" hangingPunct="1">
              <a:defRPr/>
            </a:pPr>
            <a:r>
              <a:rPr lang="en-US" sz="2200" dirty="0" smtClean="0"/>
              <a:t>Six women (of 16 total in the United States)</a:t>
            </a:r>
          </a:p>
          <a:p>
            <a:pPr lvl="1" eaLnBrk="1" hangingPunct="1">
              <a:defRPr/>
            </a:pPr>
            <a:r>
              <a:rPr lang="en-US" sz="2200" dirty="0" smtClean="0"/>
              <a:t>Prohibitions</a:t>
            </a:r>
          </a:p>
          <a:p>
            <a:pPr lvl="2" eaLnBrk="1" hangingPunct="1">
              <a:defRPr/>
            </a:pPr>
            <a:r>
              <a:rPr lang="en-US" sz="2200" dirty="0" smtClean="0"/>
              <a:t>The </a:t>
            </a:r>
            <a:r>
              <a:rPr lang="en-US" altLang="en-US" sz="2200" dirty="0" smtClean="0"/>
              <a:t>“</a:t>
            </a:r>
            <a:r>
              <a:rPr lang="en-US" sz="2200" dirty="0" smtClean="0"/>
              <a:t>mentally retarded</a:t>
            </a:r>
            <a:r>
              <a:rPr lang="en-US" altLang="en-US" sz="2200" dirty="0" smtClean="0"/>
              <a:t>”</a:t>
            </a:r>
            <a:r>
              <a:rPr lang="en-US" sz="2200" dirty="0" smtClean="0"/>
              <a:t> (</a:t>
            </a:r>
            <a:r>
              <a:rPr lang="en-US" sz="2200" i="1" dirty="0" smtClean="0"/>
              <a:t>Atkins v. Virginia</a:t>
            </a:r>
            <a:r>
              <a:rPr lang="en-US" sz="2200" dirty="0" smtClean="0"/>
              <a:t>)</a:t>
            </a:r>
          </a:p>
          <a:p>
            <a:pPr lvl="2" eaLnBrk="1" hangingPunct="1">
              <a:defRPr/>
            </a:pPr>
            <a:r>
              <a:rPr lang="en-US" sz="2200" dirty="0" smtClean="0"/>
              <a:t>Minors (</a:t>
            </a:r>
            <a:r>
              <a:rPr lang="en-US" sz="2200" i="1" dirty="0" smtClean="0"/>
              <a:t>Roper v. Simmons</a:t>
            </a:r>
            <a:r>
              <a:rPr lang="en-US" sz="2200" dirty="0" smtClean="0"/>
              <a:t>)</a:t>
            </a:r>
          </a:p>
          <a:p>
            <a:pPr lvl="1" eaLnBrk="1" hangingPunct="1">
              <a:defRPr/>
            </a:pPr>
            <a:r>
              <a:rPr lang="en-US" sz="2200" dirty="0" smtClean="0"/>
              <a:t>Average costs per sentence</a:t>
            </a:r>
          </a:p>
          <a:p>
            <a:pPr lvl="2" eaLnBrk="1" hangingPunct="1">
              <a:defRPr/>
            </a:pPr>
            <a:r>
              <a:rPr lang="en-US" sz="2200" dirty="0" smtClean="0"/>
              <a:t>Lifetime incarceration (40 years):  $750,000</a:t>
            </a:r>
          </a:p>
          <a:p>
            <a:pPr lvl="2" eaLnBrk="1" hangingPunct="1">
              <a:defRPr/>
            </a:pPr>
            <a:r>
              <a:rPr lang="en-US" sz="2200" dirty="0" smtClean="0"/>
              <a:t>Capital punishment:  $2.3 million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Law and Punishment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828800"/>
            <a:ext cx="7391400" cy="4267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Texans trace their confidence in harsh justice back to the frontier, where individuals were largely responsible for their own protection</a:t>
            </a:r>
          </a:p>
          <a:p>
            <a:pPr eaLnBrk="1" hangingPunct="1"/>
            <a:r>
              <a:rPr lang="en-US" altLang="en-US" sz="2200" dirty="0" smtClean="0"/>
              <a:t>Retribution Theory</a:t>
            </a:r>
          </a:p>
          <a:p>
            <a:pPr eaLnBrk="1" hangingPunct="1"/>
            <a:r>
              <a:rPr lang="en-US" altLang="en-US" sz="2200" dirty="0" smtClean="0"/>
              <a:t>The United States has the highest incarceration rate in the world </a:t>
            </a:r>
          </a:p>
          <a:p>
            <a:pPr lvl="1" eaLnBrk="1" hangingPunct="1"/>
            <a:r>
              <a:rPr lang="en-US" altLang="en-US" sz="2200" dirty="0" smtClean="0"/>
              <a:t>Texas ranks fifth among the states, with 600 inmates per every 100,000 residents</a:t>
            </a:r>
          </a:p>
          <a:p>
            <a:pPr lvl="1" eaLnBrk="1" hangingPunct="1"/>
            <a:r>
              <a:rPr lang="en-US" altLang="en-US" sz="2200" dirty="0" smtClean="0"/>
              <a:t>Plus, Texas has 400,000 residents on probation and 111,000 on parole</a:t>
            </a:r>
          </a:p>
        </p:txBody>
      </p:sp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Justice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467600" cy="3429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Policies in Texas tend to criminalize more behaviors</a:t>
            </a:r>
          </a:p>
          <a:p>
            <a:pPr lvl="1" eaLnBrk="1" hangingPunct="1">
              <a:defRPr/>
            </a:pPr>
            <a:r>
              <a:rPr lang="en-US" sz="2200" dirty="0" smtClean="0"/>
              <a:t>The political culture of the state is tough on crime.</a:t>
            </a:r>
          </a:p>
          <a:p>
            <a:pPr lvl="2" eaLnBrk="1" hangingPunct="1">
              <a:defRPr/>
            </a:pPr>
            <a:r>
              <a:rPr lang="en-US" sz="2200" dirty="0" smtClean="0"/>
              <a:t>Long sentences are popular among voters.</a:t>
            </a:r>
          </a:p>
          <a:p>
            <a:pPr lvl="1" eaLnBrk="1" hangingPunct="1">
              <a:defRPr/>
            </a:pPr>
            <a:r>
              <a:rPr lang="en-US" sz="2200" dirty="0" smtClean="0"/>
              <a:t>Stiff drug laws</a:t>
            </a:r>
          </a:p>
          <a:p>
            <a:pPr lvl="1" eaLnBrk="1" hangingPunct="1">
              <a:defRPr/>
            </a:pPr>
            <a:r>
              <a:rPr lang="en-US" sz="2200" dirty="0" smtClean="0"/>
              <a:t>More recent consideration of marijuana decriminalization</a:t>
            </a:r>
          </a:p>
          <a:p>
            <a:pPr lvl="2" eaLnBrk="1" hangingPunct="1">
              <a:defRPr/>
            </a:pPr>
            <a:r>
              <a:rPr lang="en-US" sz="2200" dirty="0" smtClean="0"/>
              <a:t>77% favored some level of decriminalization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latin typeface="+mn-lt"/>
              </a:rPr>
              <a:t>Justice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543800" cy="4114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The recent shift toward rehabilitation</a:t>
            </a:r>
          </a:p>
          <a:p>
            <a:pPr lvl="1" eaLnBrk="1" hangingPunct="1">
              <a:defRPr/>
            </a:pPr>
            <a:r>
              <a:rPr lang="en-US" sz="2200" dirty="0" smtClean="0"/>
              <a:t>Motivated by cost and to reduce recidivism</a:t>
            </a:r>
          </a:p>
          <a:p>
            <a:pPr lvl="1" eaLnBrk="1" hangingPunct="1">
              <a:defRPr/>
            </a:pPr>
            <a:r>
              <a:rPr lang="en-US" sz="2200" dirty="0" smtClean="0"/>
              <a:t>Treatment</a:t>
            </a:r>
          </a:p>
          <a:p>
            <a:pPr lvl="2" eaLnBrk="1" hangingPunct="1">
              <a:defRPr/>
            </a:pPr>
            <a:r>
              <a:rPr lang="en-US" sz="2200" dirty="0" smtClean="0"/>
              <a:t>Nonviolent crime</a:t>
            </a:r>
          </a:p>
          <a:p>
            <a:pPr lvl="2" eaLnBrk="1" hangingPunct="1">
              <a:defRPr/>
            </a:pPr>
            <a:r>
              <a:rPr lang="en-US" sz="2200" dirty="0" smtClean="0"/>
              <a:t>Substance abuse offenses</a:t>
            </a:r>
          </a:p>
          <a:p>
            <a:pPr lvl="1" eaLnBrk="1" hangingPunct="1">
              <a:defRPr/>
            </a:pPr>
            <a:r>
              <a:rPr lang="en-US" sz="2200" dirty="0" smtClean="0"/>
              <a:t>Special drug courts and veterans courts</a:t>
            </a:r>
          </a:p>
          <a:p>
            <a:pPr lvl="1" eaLnBrk="1" hangingPunct="1">
              <a:defRPr/>
            </a:pPr>
            <a:r>
              <a:rPr lang="en-US" sz="2200" dirty="0" smtClean="0"/>
              <a:t>Technical parole violations</a:t>
            </a:r>
          </a:p>
          <a:p>
            <a:pPr lvl="1" eaLnBrk="1" hangingPunct="1">
              <a:defRPr/>
            </a:pPr>
            <a:r>
              <a:rPr lang="en-US" sz="2200" dirty="0" smtClean="0"/>
              <a:t>Restorative justice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3342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Justice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46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620000" cy="4724400"/>
          </a:xfrm>
        </p:spPr>
        <p:txBody>
          <a:bodyPr>
            <a:normAutofit/>
          </a:bodyPr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2200" dirty="0" smtClean="0"/>
              <a:t>Prison conditions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sz="2200" dirty="0" smtClean="0"/>
              <a:t>Texas’s has a reputation for having among the toughest prisons in the country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sz="2200" dirty="0" smtClean="0"/>
              <a:t>Prisoners overseeing other prisoners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sz="2200" dirty="0" smtClean="0"/>
              <a:t>Harsh living conditions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sz="2200" dirty="0" smtClean="0"/>
              <a:t>Violence is common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sz="2200" dirty="0" smtClean="0"/>
              <a:t>Aging prisoners</a:t>
            </a:r>
          </a:p>
          <a:p>
            <a:pPr lvl="2" eaLnBrk="1" hangingPunct="1">
              <a:spcBef>
                <a:spcPts val="0"/>
              </a:spcBef>
              <a:defRPr/>
            </a:pPr>
            <a:r>
              <a:rPr lang="en-US" sz="2200" dirty="0" smtClean="0"/>
              <a:t>Lack of air conditioning</a:t>
            </a:r>
          </a:p>
          <a:p>
            <a:pPr eaLnBrk="1" hangingPunct="1">
              <a:spcBef>
                <a:spcPts val="0"/>
              </a:spcBef>
            </a:pPr>
            <a:r>
              <a:rPr lang="en-US" altLang="en-US" sz="2200" dirty="0"/>
              <a:t>Ruiz v. Estelle (1972)</a:t>
            </a:r>
          </a:p>
          <a:p>
            <a:pPr lvl="2" eaLnBrk="1" hangingPunct="1">
              <a:spcBef>
                <a:spcPts val="0"/>
              </a:spcBef>
            </a:pPr>
            <a:r>
              <a:rPr lang="en-US" altLang="en-US" sz="2200" dirty="0"/>
              <a:t>Overcrowding</a:t>
            </a:r>
          </a:p>
          <a:p>
            <a:pPr lvl="2" eaLnBrk="1" hangingPunct="1">
              <a:spcBef>
                <a:spcPts val="0"/>
              </a:spcBef>
            </a:pPr>
            <a:r>
              <a:rPr lang="en-US" altLang="en-US" sz="2200" dirty="0"/>
              <a:t>Poor security</a:t>
            </a:r>
          </a:p>
          <a:p>
            <a:pPr lvl="2" eaLnBrk="1" hangingPunct="1">
              <a:spcBef>
                <a:spcPts val="0"/>
              </a:spcBef>
            </a:pPr>
            <a:r>
              <a:rPr lang="en-US" altLang="en-US" sz="2200" dirty="0"/>
              <a:t>Inadequate medical </a:t>
            </a:r>
            <a:r>
              <a:rPr lang="en-US" altLang="en-US" sz="2200" dirty="0" smtClean="0"/>
              <a:t>care</a:t>
            </a:r>
            <a:endParaRPr lang="en-US" altLang="en-US" sz="2200" dirty="0"/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Justice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7724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Privatization</a:t>
            </a:r>
          </a:p>
          <a:p>
            <a:pPr lvl="1" eaLnBrk="1" hangingPunct="1">
              <a:defRPr/>
            </a:pPr>
            <a:r>
              <a:rPr lang="en-US" sz="2200" dirty="0" smtClean="0"/>
              <a:t>Contracting incarceration to private entities</a:t>
            </a:r>
          </a:p>
          <a:p>
            <a:pPr lvl="1" eaLnBrk="1" hangingPunct="1">
              <a:defRPr/>
            </a:pPr>
            <a:r>
              <a:rPr lang="en-US" sz="2200" dirty="0" smtClean="0"/>
              <a:t>Cost saving is the motivation</a:t>
            </a:r>
          </a:p>
          <a:p>
            <a:pPr lvl="1" eaLnBrk="1" hangingPunct="1">
              <a:defRPr/>
            </a:pPr>
            <a:r>
              <a:rPr lang="en-US" sz="2200" dirty="0" smtClean="0"/>
              <a:t>8.7% of Texas inmates were held in private prisons in 2014</a:t>
            </a:r>
          </a:p>
          <a:p>
            <a:pPr lvl="1" eaLnBrk="1" hangingPunct="1">
              <a:defRPr/>
            </a:pPr>
            <a:r>
              <a:rPr lang="en-US" sz="2200" dirty="0" smtClean="0"/>
              <a:t>Serious problems with Texas Youth Commission facilities</a:t>
            </a:r>
          </a:p>
          <a:p>
            <a:pPr lvl="1" eaLnBrk="1" hangingPunct="1">
              <a:defRPr/>
            </a:pPr>
            <a:r>
              <a:rPr lang="en-US" sz="2200" dirty="0" smtClean="0"/>
              <a:t>Criticisms</a:t>
            </a:r>
          </a:p>
          <a:p>
            <a:pPr lvl="2" eaLnBrk="1" hangingPunct="1">
              <a:defRPr/>
            </a:pPr>
            <a:r>
              <a:rPr lang="en-US" sz="2200" dirty="0" smtClean="0"/>
              <a:t>Harsher conditions</a:t>
            </a:r>
          </a:p>
          <a:p>
            <a:pPr lvl="2" eaLnBrk="1" hangingPunct="1">
              <a:defRPr/>
            </a:pPr>
            <a:r>
              <a:rPr lang="en-US" sz="2200" dirty="0" smtClean="0"/>
              <a:t>Importation of violent offenders</a:t>
            </a:r>
          </a:p>
          <a:p>
            <a:pPr lvl="2" eaLnBrk="1" hangingPunct="1">
              <a:defRPr/>
            </a:pPr>
            <a:r>
              <a:rPr lang="en-US" sz="2200" dirty="0" smtClean="0"/>
              <a:t>Higher rates of clinical depression</a:t>
            </a:r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Justice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58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6962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Rights of the accused</a:t>
            </a:r>
          </a:p>
          <a:p>
            <a:pPr lvl="1" eaLnBrk="1" hangingPunct="1"/>
            <a:r>
              <a:rPr lang="en-US" altLang="en-US" sz="2200" dirty="0" smtClean="0"/>
              <a:t>Largely mirror rights in the U.S. Constitution</a:t>
            </a:r>
          </a:p>
          <a:p>
            <a:pPr lvl="1" eaLnBrk="1" hangingPunct="1"/>
            <a:r>
              <a:rPr lang="en-US" altLang="en-US" sz="2200" dirty="0" smtClean="0"/>
              <a:t>Indigent defense</a:t>
            </a:r>
          </a:p>
          <a:p>
            <a:pPr lvl="2" eaLnBrk="1" hangingPunct="1"/>
            <a:r>
              <a:rPr lang="en-US" altLang="en-US" sz="2200" dirty="0" smtClean="0"/>
              <a:t>Conferred by the Texas Constitution</a:t>
            </a:r>
          </a:p>
          <a:p>
            <a:pPr lvl="2" eaLnBrk="1" hangingPunct="1"/>
            <a:r>
              <a:rPr lang="en-US" altLang="en-US" sz="2200" dirty="0" smtClean="0"/>
              <a:t>Guaranteed by the Bill of Rights</a:t>
            </a:r>
          </a:p>
          <a:p>
            <a:pPr lvl="1" eaLnBrk="1" hangingPunct="1"/>
            <a:r>
              <a:rPr lang="en-US" altLang="en-US" sz="2200" dirty="0" smtClean="0"/>
              <a:t>The Fair Defense Act</a:t>
            </a:r>
          </a:p>
          <a:p>
            <a:pPr lvl="2" eaLnBrk="1" hangingPunct="1"/>
            <a:r>
              <a:rPr lang="en-US" altLang="en-US" sz="2200" dirty="0" smtClean="0"/>
              <a:t>Minimum standards for defense</a:t>
            </a:r>
          </a:p>
          <a:p>
            <a:pPr lvl="1" eaLnBrk="1" hangingPunct="1"/>
            <a:r>
              <a:rPr lang="en-US" altLang="en-US" sz="2200" dirty="0" smtClean="0"/>
              <a:t>Texans distrust government in most areas, but exhibit trust in the criminal justice system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Justice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696200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Tort reform</a:t>
            </a:r>
          </a:p>
          <a:p>
            <a:pPr lvl="1" eaLnBrk="1" hangingPunct="1"/>
            <a:r>
              <a:rPr lang="en-US" altLang="en-US" sz="2200" dirty="0" smtClean="0"/>
              <a:t>A tort is a civil wrong</a:t>
            </a:r>
          </a:p>
          <a:p>
            <a:pPr lvl="1" eaLnBrk="1" hangingPunct="1"/>
            <a:r>
              <a:rPr lang="en-US" altLang="en-US" sz="2200" dirty="0" smtClean="0"/>
              <a:t>Civil suits alleging personal or property injury due to action by individuals, businesses or government</a:t>
            </a:r>
          </a:p>
          <a:p>
            <a:pPr lvl="1" eaLnBrk="1" hangingPunct="1"/>
            <a:r>
              <a:rPr lang="en-US" altLang="en-US" sz="2200" dirty="0" smtClean="0"/>
              <a:t>Balance legitimate wrongs against frivolous claims</a:t>
            </a:r>
          </a:p>
          <a:p>
            <a:pPr lvl="2" eaLnBrk="1" hangingPunct="1"/>
            <a:r>
              <a:rPr lang="en-US" altLang="en-US" sz="2200" dirty="0" smtClean="0"/>
              <a:t>Costs to business</a:t>
            </a:r>
          </a:p>
          <a:p>
            <a:pPr lvl="2" eaLnBrk="1" hangingPunct="1"/>
            <a:r>
              <a:rPr lang="en-US" altLang="en-US" sz="2200" dirty="0" smtClean="0"/>
              <a:t>Costs to consumers</a:t>
            </a:r>
          </a:p>
          <a:p>
            <a:pPr lvl="1" eaLnBrk="1" hangingPunct="1"/>
            <a:r>
              <a:rPr lang="en-US" altLang="en-US" sz="2200" dirty="0" smtClean="0"/>
              <a:t>The 2003 amendment and cap</a:t>
            </a:r>
          </a:p>
          <a:p>
            <a:pPr lvl="2" eaLnBrk="1" hangingPunct="1"/>
            <a:r>
              <a:rPr lang="en-US" altLang="en-US" sz="2200" dirty="0" smtClean="0"/>
              <a:t>$250,000 on noneconomic damages</a:t>
            </a:r>
          </a:p>
          <a:p>
            <a:pPr lvl="1" eaLnBrk="1" hangingPunct="1"/>
            <a:r>
              <a:rPr lang="en-US" altLang="en-US" sz="2200" dirty="0" smtClean="0"/>
              <a:t>The 2011 loser pay law</a:t>
            </a:r>
          </a:p>
          <a:p>
            <a:pPr lvl="2" eaLnBrk="1" hangingPunct="1"/>
            <a:r>
              <a:rPr lang="en-US" altLang="en-US" sz="2200" dirty="0" smtClean="0"/>
              <a:t>Unsuccessful plaintiffs may have to pay the legal costs of defendants</a:t>
            </a: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Law and Punishment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479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52600"/>
            <a:ext cx="80772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The Castle Doctrine</a:t>
            </a:r>
          </a:p>
          <a:p>
            <a:pPr lvl="1" eaLnBrk="1" hangingPunct="1">
              <a:defRPr/>
            </a:pPr>
            <a:r>
              <a:rPr lang="en-US" sz="2200" dirty="0" smtClean="0"/>
              <a:t>Texas’s version of “stand your ground”</a:t>
            </a:r>
          </a:p>
          <a:p>
            <a:pPr lvl="1" eaLnBrk="1" hangingPunct="1">
              <a:defRPr/>
            </a:pPr>
            <a:r>
              <a:rPr lang="en-US" sz="2200" dirty="0" smtClean="0"/>
              <a:t>The justified use of deadly force</a:t>
            </a:r>
          </a:p>
          <a:p>
            <a:pPr lvl="2" eaLnBrk="1" hangingPunct="1">
              <a:defRPr/>
            </a:pPr>
            <a:r>
              <a:rPr lang="en-US" sz="2200" dirty="0" smtClean="0"/>
              <a:t>The 1973 law included the responsibility to retreat</a:t>
            </a:r>
          </a:p>
          <a:p>
            <a:pPr lvl="2" eaLnBrk="1" hangingPunct="1">
              <a:defRPr/>
            </a:pPr>
            <a:r>
              <a:rPr lang="en-US" sz="2200" dirty="0" smtClean="0"/>
              <a:t>Broadened in 1995 and 2007 to remove the duty to retreat</a:t>
            </a:r>
          </a:p>
          <a:p>
            <a:pPr lvl="1" eaLnBrk="1" hangingPunct="1">
              <a:defRPr/>
            </a:pPr>
            <a:r>
              <a:rPr lang="en-US" sz="2200" dirty="0" smtClean="0"/>
              <a:t>Home</a:t>
            </a:r>
          </a:p>
          <a:p>
            <a:pPr lvl="1" eaLnBrk="1" hangingPunct="1">
              <a:defRPr/>
            </a:pPr>
            <a:r>
              <a:rPr lang="en-US" sz="2200" dirty="0" smtClean="0"/>
              <a:t>Vehicle</a:t>
            </a:r>
          </a:p>
          <a:p>
            <a:pPr lvl="1" eaLnBrk="1" hangingPunct="1">
              <a:defRPr/>
            </a:pPr>
            <a:r>
              <a:rPr lang="en-US" sz="2200" dirty="0" smtClean="0"/>
              <a:t>Place of work</a:t>
            </a:r>
          </a:p>
          <a:p>
            <a:pPr lvl="1" eaLnBrk="1" hangingPunct="1">
              <a:defRPr/>
            </a:pPr>
            <a:r>
              <a:rPr lang="en-US" sz="2200" dirty="0" smtClean="0"/>
              <a:t>Anywhere </a:t>
            </a:r>
            <a:r>
              <a:rPr lang="en-US" altLang="en-US" sz="2200" dirty="0" smtClean="0"/>
              <a:t>“</a:t>
            </a:r>
            <a:r>
              <a:rPr lang="en-US" sz="2200" dirty="0" smtClean="0"/>
              <a:t>a person has the right to be present</a:t>
            </a:r>
            <a:r>
              <a:rPr lang="en-US" altLang="en-US" sz="2200" dirty="0" smtClean="0"/>
              <a:t>”</a:t>
            </a:r>
          </a:p>
          <a:p>
            <a:pPr lvl="1" eaLnBrk="1" hangingPunct="1">
              <a:defRPr/>
            </a:pPr>
            <a:r>
              <a:rPr lang="en-US" sz="2200" dirty="0" smtClean="0"/>
              <a:t>Studies show increase in justifiable homicides without a counterbalancing deterrent effect</a:t>
            </a:r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Law and Punishment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</TotalTime>
  <Words>749</Words>
  <Application>Microsoft Office PowerPoint</Application>
  <PresentationFormat>On-screen Show (4:3)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1_LoneStar3e</vt:lpstr>
      <vt:lpstr>PowerPoint Presentation</vt:lpstr>
      <vt:lpstr>Justice in Texas</vt:lpstr>
      <vt:lpstr>Justice in Texas</vt:lpstr>
      <vt:lpstr>Justice in Texas</vt:lpstr>
      <vt:lpstr>Justice in Texas</vt:lpstr>
      <vt:lpstr>Justice in Texas</vt:lpstr>
      <vt:lpstr>Justice in Texas</vt:lpstr>
      <vt:lpstr>Law and Punishment</vt:lpstr>
      <vt:lpstr>Law and Punishment</vt:lpstr>
      <vt:lpstr>Law and Punishment</vt:lpstr>
      <vt:lpstr>Law and Punishment</vt:lpstr>
      <vt:lpstr>Law and Punishment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5.</dc:title>
  <dc:creator>Office 2004 Test Drive User</dc:creator>
  <cp:lastModifiedBy>Palermini, Stephanie</cp:lastModifiedBy>
  <cp:revision>172</cp:revision>
  <dcterms:created xsi:type="dcterms:W3CDTF">2011-01-14T14:53:22Z</dcterms:created>
  <dcterms:modified xsi:type="dcterms:W3CDTF">2016-12-30T18:21:09Z</dcterms:modified>
</cp:coreProperties>
</file>