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54" r:id="rId1"/>
  </p:sldMasterIdLst>
  <p:handoutMasterIdLst>
    <p:handoutMasterId r:id="rId23"/>
  </p:handoutMasterIdLst>
  <p:sldIdLst>
    <p:sldId id="256" r:id="rId2"/>
    <p:sldId id="290" r:id="rId3"/>
    <p:sldId id="307" r:id="rId4"/>
    <p:sldId id="278" r:id="rId5"/>
    <p:sldId id="300" r:id="rId6"/>
    <p:sldId id="291" r:id="rId7"/>
    <p:sldId id="296" r:id="rId8"/>
    <p:sldId id="282" r:id="rId9"/>
    <p:sldId id="283" r:id="rId10"/>
    <p:sldId id="309" r:id="rId11"/>
    <p:sldId id="308" r:id="rId12"/>
    <p:sldId id="285" r:id="rId13"/>
    <p:sldId id="310" r:id="rId14"/>
    <p:sldId id="286" r:id="rId15"/>
    <p:sldId id="311" r:id="rId16"/>
    <p:sldId id="287" r:id="rId17"/>
    <p:sldId id="312" r:id="rId18"/>
    <p:sldId id="288" r:id="rId19"/>
    <p:sldId id="292" r:id="rId20"/>
    <p:sldId id="304" r:id="rId21"/>
    <p:sldId id="299" r:id="rId22"/>
  </p:sldIdLst>
  <p:sldSz cx="9144000" cy="6858000" type="screen4x3"/>
  <p:notesSz cx="6858000" cy="9144000"/>
  <p:defaultTextStyle>
    <a:defPPr>
      <a:defRPr lang="en-US"/>
    </a:defPPr>
    <a:lvl1pPr algn="l" rtl="0" eaLnBrk="0" fontAlgn="base" hangingPunct="0">
      <a:spcBef>
        <a:spcPct val="0"/>
      </a:spcBef>
      <a:spcAft>
        <a:spcPct val="0"/>
      </a:spcAft>
      <a:defRPr sz="36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36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36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36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36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36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36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36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36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guide id="3" pos="48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88" d="100"/>
          <a:sy n="88" d="100"/>
        </p:scale>
        <p:origin x="-1062" y="-108"/>
      </p:cViewPr>
      <p:guideLst>
        <p:guide orient="horz" pos="2160"/>
        <p:guide pos="2880"/>
        <p:guide pos="4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p:cViewPr varScale="1">
        <p:scale>
          <a:sx n="88" d="100"/>
          <a:sy n="88" d="100"/>
        </p:scale>
        <p:origin x="2964"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ACD4801-4EC5-4476-B4F1-8A9A284DCBE0}" type="datetimeFigureOut">
              <a:rPr lang="en-US" smtClean="0"/>
              <a:t>12/30/2016</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6D2E960-8436-438F-8F7E-BA3B4B5518E2}" type="slidenum">
              <a:rPr lang="en-US" smtClean="0"/>
              <a:t>‹#›</a:t>
            </a:fld>
            <a:endParaRPr lang="en-US"/>
          </a:p>
        </p:txBody>
      </p:sp>
    </p:spTree>
    <p:extLst>
      <p:ext uri="{BB962C8B-B14F-4D97-AF65-F5344CB8AC3E}">
        <p14:creationId xmlns:p14="http://schemas.microsoft.com/office/powerpoint/2010/main" val="419307913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Rectangle 2"/>
          <p:cNvSpPr>
            <a:spLocks noGrp="1" noChangeArrowheads="1"/>
          </p:cNvSpPr>
          <p:nvPr>
            <p:ph type="title"/>
          </p:nvPr>
        </p:nvSpPr>
        <p:spPr>
          <a:xfrm>
            <a:off x="990600" y="685800"/>
            <a:ext cx="4267200" cy="609600"/>
          </a:xfrm>
          <a:prstGeom prst="rect">
            <a:avLst/>
          </a:prstGeom>
        </p:spPr>
        <p:txBody>
          <a:bodyPr/>
          <a:lstStyle>
            <a:lvl1pPr>
              <a:defRPr>
                <a:solidFill>
                  <a:srgbClr val="0070C0"/>
                </a:solidFill>
              </a:defRPr>
            </a:lvl1pPr>
          </a:lstStyle>
          <a:p>
            <a:pPr algn="l" eaLnBrk="1" hangingPunct="1">
              <a:defRPr/>
            </a:pPr>
            <a:endParaRPr lang="en-US" sz="3600" dirty="0" smtClean="0">
              <a:latin typeface="+mn-lt"/>
            </a:endParaRPr>
          </a:p>
        </p:txBody>
      </p:sp>
      <p:sp>
        <p:nvSpPr>
          <p:cNvPr id="6" name="Rectangle 3"/>
          <p:cNvSpPr>
            <a:spLocks noGrp="1" noChangeArrowheads="1"/>
          </p:cNvSpPr>
          <p:nvPr>
            <p:ph idx="4294967295"/>
          </p:nvPr>
        </p:nvSpPr>
        <p:spPr>
          <a:xfrm>
            <a:off x="990600" y="2133600"/>
            <a:ext cx="7924800" cy="2362200"/>
          </a:xfrm>
        </p:spPr>
        <p:txBody>
          <a:bodyPr/>
          <a:lstStyle/>
          <a:p>
            <a:pPr eaLnBrk="1" hangingPunct="1">
              <a:spcBef>
                <a:spcPts val="0"/>
              </a:spcBef>
              <a:spcAft>
                <a:spcPts val="600"/>
              </a:spcAft>
            </a:pPr>
            <a:endParaRPr lang="en-US" altLang="ja-JP" sz="2200" dirty="0" smtClean="0"/>
          </a:p>
        </p:txBody>
      </p:sp>
    </p:spTree>
    <p:extLst>
      <p:ext uri="{BB962C8B-B14F-4D97-AF65-F5344CB8AC3E}">
        <p14:creationId xmlns:p14="http://schemas.microsoft.com/office/powerpoint/2010/main" val="287952358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3" name="Title 2"/>
          <p:cNvSpPr>
            <a:spLocks noGrp="1" noChangeArrowheads="1"/>
          </p:cNvSpPr>
          <p:nvPr>
            <p:ph type="title"/>
          </p:nvPr>
        </p:nvSpPr>
        <p:spPr>
          <a:xfrm>
            <a:off x="990600" y="685800"/>
            <a:ext cx="4267200" cy="609600"/>
          </a:xfrm>
          <a:prstGeom prst="rect">
            <a:avLst/>
          </a:prstGeom>
        </p:spPr>
        <p:txBody>
          <a:bodyPr/>
          <a:lstStyle>
            <a:lvl1pPr>
              <a:defRPr>
                <a:solidFill>
                  <a:srgbClr val="0070C0"/>
                </a:solidFill>
              </a:defRPr>
            </a:lvl1pPr>
          </a:lstStyle>
          <a:p>
            <a:pPr algn="l" eaLnBrk="1" hangingPunct="1">
              <a:defRPr/>
            </a:pPr>
            <a:endParaRPr lang="en-US" sz="3600" dirty="0" smtClean="0">
              <a:latin typeface="+mn-lt"/>
            </a:endParaRPr>
          </a:p>
        </p:txBody>
      </p:sp>
    </p:spTree>
    <p:extLst>
      <p:ext uri="{BB962C8B-B14F-4D97-AF65-F5344CB8AC3E}">
        <p14:creationId xmlns:p14="http://schemas.microsoft.com/office/powerpoint/2010/main" val="6496424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96043" y="1828800"/>
            <a:ext cx="7462157" cy="4724400"/>
          </a:xfrm>
          <a:solidFill>
            <a:schemeClr val="bg1"/>
          </a:solidFill>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2"/>
          <p:cNvSpPr>
            <a:spLocks noGrp="1" noChangeArrowheads="1"/>
          </p:cNvSpPr>
          <p:nvPr>
            <p:ph type="title"/>
          </p:nvPr>
        </p:nvSpPr>
        <p:spPr>
          <a:xfrm>
            <a:off x="990600" y="685800"/>
            <a:ext cx="4267200" cy="609600"/>
          </a:xfrm>
          <a:prstGeom prst="rect">
            <a:avLst/>
          </a:prstGeom>
        </p:spPr>
        <p:txBody>
          <a:bodyPr/>
          <a:lstStyle>
            <a:lvl1pPr>
              <a:defRPr>
                <a:solidFill>
                  <a:srgbClr val="0070C0"/>
                </a:solidFill>
              </a:defRPr>
            </a:lvl1pPr>
          </a:lstStyle>
          <a:p>
            <a:pPr algn="l" eaLnBrk="1" hangingPunct="1">
              <a:defRPr/>
            </a:pPr>
            <a:endParaRPr lang="en-US" sz="3600" dirty="0" smtClean="0">
              <a:latin typeface="+mn-lt"/>
            </a:endParaRPr>
          </a:p>
        </p:txBody>
      </p:sp>
    </p:spTree>
    <p:extLst>
      <p:ext uri="{BB962C8B-B14F-4D97-AF65-F5344CB8AC3E}">
        <p14:creationId xmlns:p14="http://schemas.microsoft.com/office/powerpoint/2010/main" val="31132544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25604" name="Rectangle 4"/>
          <p:cNvSpPr>
            <a:spLocks noGrp="1" noChangeArrowheads="1"/>
          </p:cNvSpPr>
          <p:nvPr>
            <p:ph type="subTitle" idx="1"/>
          </p:nvPr>
        </p:nvSpPr>
        <p:spPr>
          <a:xfrm>
            <a:off x="1524000" y="2514600"/>
            <a:ext cx="6400800" cy="1752600"/>
          </a:xfrm>
          <a:solidFill>
            <a:schemeClr val="bg1"/>
          </a:solidFill>
          <a:ln>
            <a:solidFill>
              <a:schemeClr val="tx1"/>
            </a:solidFill>
          </a:ln>
        </p:spPr>
        <p:txBody>
          <a:bodyPr/>
          <a:lstStyle>
            <a:lvl1pPr marL="0" indent="0" algn="ctr">
              <a:buFontTx/>
              <a:buNone/>
              <a:defRPr sz="4800">
                <a:solidFill>
                  <a:schemeClr val="tx1"/>
                </a:solidFill>
                <a:latin typeface="Arial Black" charset="0"/>
              </a:defRPr>
            </a:lvl1pPr>
          </a:lstStyle>
          <a:p>
            <a:r>
              <a:rPr lang="en-US" smtClean="0"/>
              <a:t>Click to edit Master subtitle style</a:t>
            </a:r>
            <a:endParaRPr lang="en-US" dirty="0"/>
          </a:p>
        </p:txBody>
      </p:sp>
    </p:spTree>
    <p:extLst>
      <p:ext uri="{BB962C8B-B14F-4D97-AF65-F5344CB8AC3E}">
        <p14:creationId xmlns:p14="http://schemas.microsoft.com/office/powerpoint/2010/main" val="964365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828800"/>
            <a:ext cx="7467600" cy="4724400"/>
          </a:xfrm>
          <a:solidFill>
            <a:schemeClr val="bg1"/>
          </a:solidFill>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2"/>
          <p:cNvSpPr>
            <a:spLocks noGrp="1" noChangeArrowheads="1"/>
          </p:cNvSpPr>
          <p:nvPr>
            <p:ph type="title"/>
          </p:nvPr>
        </p:nvSpPr>
        <p:spPr>
          <a:xfrm>
            <a:off x="990600" y="685800"/>
            <a:ext cx="4267200" cy="609600"/>
          </a:xfrm>
          <a:prstGeom prst="rect">
            <a:avLst/>
          </a:prstGeom>
        </p:spPr>
        <p:txBody>
          <a:bodyPr/>
          <a:lstStyle>
            <a:lvl1pPr>
              <a:defRPr>
                <a:solidFill>
                  <a:srgbClr val="0070C0"/>
                </a:solidFill>
              </a:defRPr>
            </a:lvl1pPr>
          </a:lstStyle>
          <a:p>
            <a:pPr algn="l" eaLnBrk="1" hangingPunct="1">
              <a:defRPr/>
            </a:pPr>
            <a:endParaRPr lang="en-US" sz="3600" dirty="0" smtClean="0">
              <a:latin typeface="+mn-lt"/>
            </a:endParaRPr>
          </a:p>
        </p:txBody>
      </p:sp>
    </p:spTree>
    <p:extLst>
      <p:ext uri="{BB962C8B-B14F-4D97-AF65-F5344CB8AC3E}">
        <p14:creationId xmlns:p14="http://schemas.microsoft.com/office/powerpoint/2010/main" val="9884456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3_Title Slide">
    <p:spTree>
      <p:nvGrpSpPr>
        <p:cNvPr id="1" name=""/>
        <p:cNvGrpSpPr/>
        <p:nvPr/>
      </p:nvGrpSpPr>
      <p:grpSpPr>
        <a:xfrm>
          <a:off x="0" y="0"/>
          <a:ext cx="0" cy="0"/>
          <a:chOff x="0" y="0"/>
          <a:chExt cx="0" cy="0"/>
        </a:xfrm>
      </p:grpSpPr>
      <p:sp>
        <p:nvSpPr>
          <p:cNvPr id="25604" name="Rectangle 4"/>
          <p:cNvSpPr>
            <a:spLocks noGrp="1" noChangeArrowheads="1"/>
          </p:cNvSpPr>
          <p:nvPr>
            <p:ph type="subTitle" idx="1"/>
          </p:nvPr>
        </p:nvSpPr>
        <p:spPr>
          <a:xfrm>
            <a:off x="1524000" y="2514600"/>
            <a:ext cx="6400800" cy="1752600"/>
          </a:xfrm>
          <a:solidFill>
            <a:schemeClr val="bg1"/>
          </a:solidFill>
          <a:ln>
            <a:solidFill>
              <a:schemeClr val="tx1"/>
            </a:solidFill>
          </a:ln>
        </p:spPr>
        <p:txBody>
          <a:bodyPr/>
          <a:lstStyle>
            <a:lvl1pPr marL="0" indent="0" algn="ctr">
              <a:buFontTx/>
              <a:buNone/>
              <a:defRPr sz="4800">
                <a:solidFill>
                  <a:schemeClr val="tx1"/>
                </a:solidFill>
                <a:latin typeface="Arial Black" charset="0"/>
              </a:defRPr>
            </a:lvl1pPr>
          </a:lstStyle>
          <a:p>
            <a:r>
              <a:rPr lang="en-US" smtClean="0"/>
              <a:t>Click to edit Master subtitle style</a:t>
            </a:r>
            <a:endParaRPr lang="en-US" dirty="0"/>
          </a:p>
        </p:txBody>
      </p:sp>
    </p:spTree>
    <p:extLst>
      <p:ext uri="{BB962C8B-B14F-4D97-AF65-F5344CB8AC3E}">
        <p14:creationId xmlns:p14="http://schemas.microsoft.com/office/powerpoint/2010/main" val="21605111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pic>
        <p:nvPicPr>
          <p:cNvPr id="2" name="Picture 1"/>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20092709"/>
      </p:ext>
    </p:extLst>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Arial Black"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Arial Black"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Arial Black"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Arial Black" charset="0"/>
          <a:ea typeface="ＭＳ Ｐゴシック" charset="-128"/>
          <a:cs typeface="ＭＳ Ｐゴシック" charset="-128"/>
        </a:defRPr>
      </a:lvl5pPr>
      <a:lvl6pPr marL="457200" algn="ctr" rtl="0" eaLnBrk="1" fontAlgn="base" hangingPunct="1">
        <a:spcBef>
          <a:spcPct val="0"/>
        </a:spcBef>
        <a:spcAft>
          <a:spcPct val="0"/>
        </a:spcAft>
        <a:defRPr sz="4400">
          <a:solidFill>
            <a:schemeClr val="bg1"/>
          </a:solidFill>
          <a:latin typeface="Arial Black" charset="0"/>
          <a:ea typeface="ＭＳ Ｐゴシック" charset="-128"/>
          <a:cs typeface="ＭＳ Ｐゴシック" charset="-128"/>
        </a:defRPr>
      </a:lvl6pPr>
      <a:lvl7pPr marL="914400" algn="ctr" rtl="0" eaLnBrk="1" fontAlgn="base" hangingPunct="1">
        <a:spcBef>
          <a:spcPct val="0"/>
        </a:spcBef>
        <a:spcAft>
          <a:spcPct val="0"/>
        </a:spcAft>
        <a:defRPr sz="4400">
          <a:solidFill>
            <a:schemeClr val="bg1"/>
          </a:solidFill>
          <a:latin typeface="Arial Black" charset="0"/>
          <a:ea typeface="ＭＳ Ｐゴシック" charset="-128"/>
          <a:cs typeface="ＭＳ Ｐゴシック" charset="-128"/>
        </a:defRPr>
      </a:lvl7pPr>
      <a:lvl8pPr marL="1371600" algn="ctr" rtl="0" eaLnBrk="1" fontAlgn="base" hangingPunct="1">
        <a:spcBef>
          <a:spcPct val="0"/>
        </a:spcBef>
        <a:spcAft>
          <a:spcPct val="0"/>
        </a:spcAft>
        <a:defRPr sz="4400">
          <a:solidFill>
            <a:schemeClr val="bg1"/>
          </a:solidFill>
          <a:latin typeface="Arial Black" charset="0"/>
          <a:ea typeface="ＭＳ Ｐゴシック" charset="-128"/>
          <a:cs typeface="ＭＳ Ｐゴシック" charset="-128"/>
        </a:defRPr>
      </a:lvl8pPr>
      <a:lvl9pPr marL="1828800" algn="ctr" rtl="0" eaLnBrk="1" fontAlgn="base" hangingPunct="1">
        <a:spcBef>
          <a:spcPct val="0"/>
        </a:spcBef>
        <a:spcAft>
          <a:spcPct val="0"/>
        </a:spcAft>
        <a:defRPr sz="4400">
          <a:solidFill>
            <a:schemeClr val="bg1"/>
          </a:solidFill>
          <a:latin typeface="Arial Black" charset="0"/>
          <a:ea typeface="ＭＳ Ｐゴシック" charset="-128"/>
          <a:cs typeface="ＭＳ Ｐゴシック" charset="-128"/>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bg1"/>
          </a:solidFill>
          <a:latin typeface="+mn-lt"/>
          <a:ea typeface="+mn-ea"/>
        </a:defRPr>
      </a:lvl6pPr>
      <a:lvl7pPr marL="2971800" indent="-228600" algn="l" rtl="0" eaLnBrk="1" fontAlgn="base" hangingPunct="1">
        <a:spcBef>
          <a:spcPct val="20000"/>
        </a:spcBef>
        <a:spcAft>
          <a:spcPct val="0"/>
        </a:spcAft>
        <a:buChar char="»"/>
        <a:defRPr sz="2000">
          <a:solidFill>
            <a:schemeClr val="bg1"/>
          </a:solidFill>
          <a:latin typeface="+mn-lt"/>
          <a:ea typeface="+mn-ea"/>
        </a:defRPr>
      </a:lvl7pPr>
      <a:lvl8pPr marL="3429000" indent="-228600" algn="l" rtl="0" eaLnBrk="1" fontAlgn="base" hangingPunct="1">
        <a:spcBef>
          <a:spcPct val="20000"/>
        </a:spcBef>
        <a:spcAft>
          <a:spcPct val="0"/>
        </a:spcAft>
        <a:buChar char="»"/>
        <a:defRPr sz="2000">
          <a:solidFill>
            <a:schemeClr val="bg1"/>
          </a:solidFill>
          <a:latin typeface="+mn-lt"/>
          <a:ea typeface="+mn-ea"/>
        </a:defRPr>
      </a:lvl8pPr>
      <a:lvl9pPr marL="3886200" indent="-228600" algn="l" rtl="0" eaLnBrk="1" fontAlgn="base" hangingPunct="1">
        <a:spcBef>
          <a:spcPct val="20000"/>
        </a:spcBef>
        <a:spcAft>
          <a:spcPct val="0"/>
        </a:spcAft>
        <a:buChar char="»"/>
        <a:defRPr sz="20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t="786" b="14607"/>
          <a:stretch/>
        </p:blipFill>
        <p:spPr>
          <a:xfrm>
            <a:off x="762000" y="8709"/>
            <a:ext cx="7805468" cy="4953000"/>
          </a:xfrm>
          <a:prstGeom prst="rect">
            <a:avLst/>
          </a:prstGeom>
        </p:spPr>
      </p:pic>
      <p:sp>
        <p:nvSpPr>
          <p:cNvPr id="4" name="Rectangle 3"/>
          <p:cNvSpPr/>
          <p:nvPr/>
        </p:nvSpPr>
        <p:spPr>
          <a:xfrm>
            <a:off x="768531" y="5329071"/>
            <a:ext cx="2074607" cy="584775"/>
          </a:xfrm>
          <a:prstGeom prst="rect">
            <a:avLst/>
          </a:prstGeom>
        </p:spPr>
        <p:txBody>
          <a:bodyPr wrap="none">
            <a:spAutoFit/>
          </a:bodyPr>
          <a:lstStyle/>
          <a:p>
            <a:pPr algn="ctr"/>
            <a:r>
              <a:rPr lang="en-GB" sz="3200" b="1" dirty="0">
                <a:solidFill>
                  <a:schemeClr val="accent1">
                    <a:lumMod val="25000"/>
                  </a:schemeClr>
                </a:solidFill>
                <a:cs typeface="Arial" panose="020B0604020202020204" pitchFamily="34" charset="0"/>
              </a:rPr>
              <a:t>Chapter </a:t>
            </a:r>
            <a:r>
              <a:rPr lang="en-GB" sz="3200" b="1" dirty="0" smtClean="0">
                <a:solidFill>
                  <a:schemeClr val="accent1">
                    <a:lumMod val="25000"/>
                  </a:schemeClr>
                </a:solidFill>
                <a:cs typeface="Arial" panose="020B0604020202020204" pitchFamily="34" charset="0"/>
              </a:rPr>
              <a:t>7</a:t>
            </a:r>
            <a:endParaRPr lang="en-US" sz="3200" dirty="0">
              <a:solidFill>
                <a:schemeClr val="accent1">
                  <a:lumMod val="25000"/>
                </a:schemeClr>
              </a:solidFill>
            </a:endParaRPr>
          </a:p>
        </p:txBody>
      </p:sp>
      <p:sp>
        <p:nvSpPr>
          <p:cNvPr id="5" name="Rectangle 4"/>
          <p:cNvSpPr/>
          <p:nvPr/>
        </p:nvSpPr>
        <p:spPr>
          <a:xfrm>
            <a:off x="2971800" y="5276671"/>
            <a:ext cx="5595668" cy="1200329"/>
          </a:xfrm>
          <a:prstGeom prst="rect">
            <a:avLst/>
          </a:prstGeom>
        </p:spPr>
        <p:txBody>
          <a:bodyPr wrap="square">
            <a:spAutoFit/>
          </a:bodyPr>
          <a:lstStyle/>
          <a:p>
            <a:pPr eaLnBrk="1" hangingPunct="1"/>
            <a:r>
              <a:rPr lang="en-US" altLang="en-US" b="1" dirty="0">
                <a:solidFill>
                  <a:srgbClr val="990033"/>
                </a:solidFill>
              </a:rPr>
              <a:t>The Texas Judicial System</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idx="1"/>
          </p:nvPr>
        </p:nvSpPr>
        <p:spPr>
          <a:xfrm>
            <a:off x="914400" y="1905000"/>
            <a:ext cx="7696200" cy="4724400"/>
          </a:xfrm>
        </p:spPr>
        <p:txBody>
          <a:bodyPr>
            <a:normAutofit/>
          </a:bodyPr>
          <a:lstStyle/>
          <a:p>
            <a:pPr eaLnBrk="1" hangingPunct="1">
              <a:defRPr/>
            </a:pPr>
            <a:r>
              <a:rPr lang="en-US" sz="2200" dirty="0" smtClean="0"/>
              <a:t>When appellate courts decide cases they issue opinions</a:t>
            </a:r>
          </a:p>
          <a:p>
            <a:pPr lvl="1" eaLnBrk="1" hangingPunct="1">
              <a:defRPr/>
            </a:pPr>
            <a:r>
              <a:rPr lang="en-US" sz="2200" dirty="0" smtClean="0"/>
              <a:t>Majority opinions outline the official decision and the reasons underlying it</a:t>
            </a:r>
          </a:p>
          <a:p>
            <a:pPr lvl="1" eaLnBrk="1" hangingPunct="1">
              <a:defRPr/>
            </a:pPr>
            <a:r>
              <a:rPr lang="en-US" sz="2200" dirty="0" smtClean="0"/>
              <a:t>Concurring opinions are written by judges who agree with the decision but not the reasoning</a:t>
            </a:r>
          </a:p>
          <a:p>
            <a:pPr lvl="1" eaLnBrk="1" hangingPunct="1">
              <a:defRPr/>
            </a:pPr>
            <a:r>
              <a:rPr lang="en-US" sz="2200" dirty="0" smtClean="0"/>
              <a:t>Dissenting opinions disagree with the majority</a:t>
            </a:r>
          </a:p>
          <a:p>
            <a:pPr lvl="1" eaLnBrk="1" hangingPunct="1">
              <a:defRPr/>
            </a:pPr>
            <a:r>
              <a:rPr lang="en-US" sz="2200" dirty="0" smtClean="0"/>
              <a:t>Per </a:t>
            </a:r>
            <a:r>
              <a:rPr lang="en-US" sz="2200" dirty="0" err="1" smtClean="0"/>
              <a:t>curiam</a:t>
            </a:r>
            <a:r>
              <a:rPr lang="en-US" sz="2200" dirty="0" smtClean="0"/>
              <a:t> decisions are submitted by the court as a whole rather than personally</a:t>
            </a:r>
          </a:p>
        </p:txBody>
      </p:sp>
      <p:sp>
        <p:nvSpPr>
          <p:cNvPr id="14337" name="Rectangle 2"/>
          <p:cNvSpPr>
            <a:spLocks noGrp="1" noChangeArrowheads="1"/>
          </p:cNvSpPr>
          <p:nvPr>
            <p:ph type="title"/>
          </p:nvPr>
        </p:nvSpPr>
        <p:spPr>
          <a:xfrm>
            <a:off x="916577" y="762000"/>
            <a:ext cx="8001000" cy="1143000"/>
          </a:xfrm>
        </p:spPr>
        <p:txBody>
          <a:bodyPr/>
          <a:lstStyle/>
          <a:p>
            <a:pPr algn="l" eaLnBrk="1" hangingPunct="1">
              <a:defRPr/>
            </a:pPr>
            <a:r>
              <a:rPr lang="en-US" sz="3600" dirty="0">
                <a:latin typeface="+mn-lt"/>
              </a:rPr>
              <a:t>Courts of Appeals</a:t>
            </a:r>
          </a:p>
        </p:txBody>
      </p:sp>
      <p:sp>
        <p:nvSpPr>
          <p:cNvPr id="4" name="TextBox 3"/>
          <p:cNvSpPr txBox="1"/>
          <p:nvPr/>
        </p:nvSpPr>
        <p:spPr>
          <a:xfrm>
            <a:off x="3200400" y="6352401"/>
            <a:ext cx="3505200" cy="276999"/>
          </a:xfrm>
          <a:prstGeom prst="rect">
            <a:avLst/>
          </a:prstGeom>
          <a:noFill/>
        </p:spPr>
        <p:txBody>
          <a:bodyPr wrap="square" rtlCol="0">
            <a:spAutoFit/>
          </a:bodyPr>
          <a:lstStyle/>
          <a:p>
            <a:pPr algn="ctr"/>
            <a:r>
              <a:rPr lang="en-US" sz="1200" dirty="0" smtClean="0">
                <a:solidFill>
                  <a:schemeClr val="bg1">
                    <a:lumMod val="50000"/>
                  </a:schemeClr>
                </a:solidFill>
              </a:rPr>
              <a:t>Collier, </a:t>
            </a:r>
            <a:r>
              <a:rPr lang="en-US" sz="1200" i="1" dirty="0" smtClean="0">
                <a:solidFill>
                  <a:schemeClr val="bg1">
                    <a:lumMod val="50000"/>
                  </a:schemeClr>
                </a:solidFill>
              </a:rPr>
              <a:t>Lone Star Politics 5e. </a:t>
            </a:r>
            <a:r>
              <a:rPr lang="en-US" sz="1200" dirty="0" smtClean="0">
                <a:solidFill>
                  <a:schemeClr val="bg1">
                    <a:lumMod val="50000"/>
                  </a:schemeClr>
                </a:solidFill>
              </a:rPr>
              <a:t>CQ Press, 2018.</a:t>
            </a:r>
            <a:endParaRPr lang="en-US" sz="1200" dirty="0">
              <a:solidFill>
                <a:schemeClr val="bg1">
                  <a:lumMod val="50000"/>
                </a:schemeClr>
              </a:solidFill>
            </a:endParaRPr>
          </a:p>
        </p:txBody>
      </p:sp>
    </p:spTree>
    <p:extLst>
      <p:ext uri="{BB962C8B-B14F-4D97-AF65-F5344CB8AC3E}">
        <p14:creationId xmlns:p14="http://schemas.microsoft.com/office/powerpoint/2010/main" val="10547919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idx="1"/>
          </p:nvPr>
        </p:nvSpPr>
        <p:spPr>
          <a:xfrm>
            <a:off x="990600" y="1828800"/>
            <a:ext cx="7543800" cy="4724400"/>
          </a:xfrm>
        </p:spPr>
        <p:txBody>
          <a:bodyPr>
            <a:normAutofit/>
          </a:bodyPr>
          <a:lstStyle/>
          <a:p>
            <a:pPr eaLnBrk="1" hangingPunct="1">
              <a:defRPr/>
            </a:pPr>
            <a:r>
              <a:rPr lang="en-US" sz="2200" dirty="0" smtClean="0"/>
              <a:t>Intermediate appellate courts</a:t>
            </a:r>
          </a:p>
          <a:p>
            <a:pPr eaLnBrk="1" hangingPunct="1">
              <a:defRPr/>
            </a:pPr>
            <a:r>
              <a:rPr lang="en-US" sz="2200" dirty="0" smtClean="0"/>
              <a:t>Regional jurisdictions</a:t>
            </a:r>
          </a:p>
          <a:p>
            <a:pPr lvl="1" eaLnBrk="1" hangingPunct="1">
              <a:defRPr/>
            </a:pPr>
            <a:r>
              <a:rPr lang="en-US" sz="2200" dirty="0" smtClean="0"/>
              <a:t>Usually hears cases in three judge panels</a:t>
            </a:r>
          </a:p>
          <a:p>
            <a:pPr eaLnBrk="1" hangingPunct="1">
              <a:defRPr/>
            </a:pPr>
            <a:r>
              <a:rPr lang="en-US" sz="2200" dirty="0" smtClean="0"/>
              <a:t>Except for death penalty cases, civil and criminal appeals from the county and district courts are initially heard here</a:t>
            </a:r>
          </a:p>
          <a:p>
            <a:pPr eaLnBrk="1" hangingPunct="1">
              <a:defRPr/>
            </a:pPr>
            <a:r>
              <a:rPr lang="en-US" sz="2200" dirty="0" smtClean="0"/>
              <a:t>Typically cases are initially heard by three judge panels, but may be heard </a:t>
            </a:r>
            <a:r>
              <a:rPr lang="en-US" sz="2200" dirty="0" err="1" smtClean="0"/>
              <a:t>en</a:t>
            </a:r>
            <a:r>
              <a:rPr lang="en-US" sz="2200" dirty="0" smtClean="0"/>
              <a:t> banc (by the entire court) </a:t>
            </a:r>
          </a:p>
        </p:txBody>
      </p:sp>
      <p:sp>
        <p:nvSpPr>
          <p:cNvPr id="14337" name="Rectangle 2"/>
          <p:cNvSpPr>
            <a:spLocks noGrp="1" noChangeArrowheads="1"/>
          </p:cNvSpPr>
          <p:nvPr>
            <p:ph type="title"/>
          </p:nvPr>
        </p:nvSpPr>
        <p:spPr>
          <a:xfrm>
            <a:off x="990600" y="762000"/>
            <a:ext cx="8001000" cy="1143000"/>
          </a:xfrm>
        </p:spPr>
        <p:txBody>
          <a:bodyPr/>
          <a:lstStyle/>
          <a:p>
            <a:pPr algn="l" eaLnBrk="1" hangingPunct="1">
              <a:defRPr/>
            </a:pPr>
            <a:r>
              <a:rPr lang="en-US" sz="3600" dirty="0">
                <a:latin typeface="+mn-lt"/>
              </a:rPr>
              <a:t>Courts of Appeals</a:t>
            </a:r>
          </a:p>
        </p:txBody>
      </p:sp>
      <p:sp>
        <p:nvSpPr>
          <p:cNvPr id="4" name="TextBox 3"/>
          <p:cNvSpPr txBox="1"/>
          <p:nvPr/>
        </p:nvSpPr>
        <p:spPr>
          <a:xfrm>
            <a:off x="3200400" y="6352401"/>
            <a:ext cx="3505200" cy="276999"/>
          </a:xfrm>
          <a:prstGeom prst="rect">
            <a:avLst/>
          </a:prstGeom>
          <a:noFill/>
        </p:spPr>
        <p:txBody>
          <a:bodyPr wrap="square" rtlCol="0">
            <a:spAutoFit/>
          </a:bodyPr>
          <a:lstStyle/>
          <a:p>
            <a:pPr algn="ctr"/>
            <a:r>
              <a:rPr lang="en-US" sz="1200" dirty="0" smtClean="0">
                <a:solidFill>
                  <a:schemeClr val="bg1">
                    <a:lumMod val="50000"/>
                  </a:schemeClr>
                </a:solidFill>
              </a:rPr>
              <a:t>Collier, </a:t>
            </a:r>
            <a:r>
              <a:rPr lang="en-US" sz="1200" i="1" dirty="0" smtClean="0">
                <a:solidFill>
                  <a:schemeClr val="bg1">
                    <a:lumMod val="50000"/>
                  </a:schemeClr>
                </a:solidFill>
              </a:rPr>
              <a:t>Lone Star Politics 5e. </a:t>
            </a:r>
            <a:r>
              <a:rPr lang="en-US" sz="1200" dirty="0" smtClean="0">
                <a:solidFill>
                  <a:schemeClr val="bg1">
                    <a:lumMod val="50000"/>
                  </a:schemeClr>
                </a:solidFill>
              </a:rPr>
              <a:t>CQ Press, 2018.</a:t>
            </a:r>
            <a:endParaRPr lang="en-US" sz="1200" dirty="0">
              <a:solidFill>
                <a:schemeClr val="bg1">
                  <a:lumMod val="50000"/>
                </a:schemeClr>
              </a:solidFill>
            </a:endParaRPr>
          </a:p>
        </p:txBody>
      </p:sp>
    </p:spTree>
    <p:extLst>
      <p:ext uri="{BB962C8B-B14F-4D97-AF65-F5344CB8AC3E}">
        <p14:creationId xmlns:p14="http://schemas.microsoft.com/office/powerpoint/2010/main" val="15523833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title"/>
          </p:nvPr>
        </p:nvSpPr>
        <p:spPr>
          <a:xfrm>
            <a:off x="914400" y="762000"/>
            <a:ext cx="8001000" cy="1143000"/>
          </a:xfrm>
        </p:spPr>
        <p:txBody>
          <a:bodyPr/>
          <a:lstStyle/>
          <a:p>
            <a:pPr algn="l" eaLnBrk="1" hangingPunct="1">
              <a:defRPr/>
            </a:pPr>
            <a:r>
              <a:rPr lang="en-US" sz="3600" dirty="0">
                <a:latin typeface="+mn-lt"/>
              </a:rPr>
              <a:t>Texas’s Highest Appellate Courts</a:t>
            </a:r>
          </a:p>
        </p:txBody>
      </p:sp>
      <p:sp>
        <p:nvSpPr>
          <p:cNvPr id="19461" name="Rectangle 4"/>
          <p:cNvSpPr txBox="1">
            <a:spLocks noChangeArrowheads="1"/>
          </p:cNvSpPr>
          <p:nvPr/>
        </p:nvSpPr>
        <p:spPr bwMode="auto">
          <a:xfrm>
            <a:off x="990600" y="2057400"/>
            <a:ext cx="7620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sz="3600">
                <a:solidFill>
                  <a:schemeClr val="tx1"/>
                </a:solidFill>
                <a:latin typeface="Arial" panose="020B0604020202020204" pitchFamily="34" charset="0"/>
                <a:ea typeface="ＭＳ Ｐゴシック" panose="020B0600070205080204" pitchFamily="34" charset="-128"/>
              </a:defRPr>
            </a:lvl1pPr>
            <a:lvl2pPr marL="742950" indent="-285750">
              <a:defRPr sz="3600">
                <a:solidFill>
                  <a:schemeClr val="tx1"/>
                </a:solidFill>
                <a:latin typeface="Arial" panose="020B0604020202020204" pitchFamily="34" charset="0"/>
                <a:ea typeface="ＭＳ Ｐゴシック" panose="020B0600070205080204" pitchFamily="34" charset="-128"/>
              </a:defRPr>
            </a:lvl2pPr>
            <a:lvl3pPr marL="1143000" indent="-228600">
              <a:defRPr sz="3600">
                <a:solidFill>
                  <a:schemeClr val="tx1"/>
                </a:solidFill>
                <a:latin typeface="Arial" panose="020B0604020202020204" pitchFamily="34" charset="0"/>
                <a:ea typeface="ＭＳ Ｐゴシック" panose="020B0600070205080204" pitchFamily="34" charset="-128"/>
              </a:defRPr>
            </a:lvl3pPr>
            <a:lvl4pPr marL="1600200" indent="-228600">
              <a:defRPr sz="3600">
                <a:solidFill>
                  <a:schemeClr val="tx1"/>
                </a:solidFill>
                <a:latin typeface="Arial" panose="020B0604020202020204" pitchFamily="34" charset="0"/>
                <a:ea typeface="ＭＳ Ｐゴシック" panose="020B0600070205080204" pitchFamily="34" charset="-128"/>
              </a:defRPr>
            </a:lvl4pPr>
            <a:lvl5pPr marL="2057400" indent="-228600">
              <a:defRPr sz="3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ＭＳ Ｐゴシック" panose="020B0600070205080204" pitchFamily="34" charset="-128"/>
              </a:defRPr>
            </a:lvl9pPr>
          </a:lstStyle>
          <a:p>
            <a:pPr eaLnBrk="1" hangingPunct="1">
              <a:spcBef>
                <a:spcPct val="20000"/>
              </a:spcBef>
            </a:pPr>
            <a:r>
              <a:rPr lang="en-US" altLang="en-US" sz="2200" b="1" dirty="0"/>
              <a:t>Court of Criminal Appeals</a:t>
            </a:r>
          </a:p>
          <a:p>
            <a:pPr eaLnBrk="1" hangingPunct="1">
              <a:spcBef>
                <a:spcPct val="20000"/>
              </a:spcBef>
              <a:buFontTx/>
              <a:buChar char="•"/>
            </a:pPr>
            <a:r>
              <a:rPr lang="en-US" altLang="en-US" sz="2200" dirty="0"/>
              <a:t>Nine judges, including a presiding judge </a:t>
            </a:r>
            <a:endParaRPr lang="en-US" altLang="en-US" sz="2200" dirty="0" smtClean="0"/>
          </a:p>
          <a:p>
            <a:pPr eaLnBrk="1" hangingPunct="1">
              <a:spcBef>
                <a:spcPct val="20000"/>
              </a:spcBef>
              <a:buFontTx/>
              <a:buChar char="•"/>
            </a:pPr>
            <a:r>
              <a:rPr lang="en-US" altLang="en-US" sz="2200" dirty="0" smtClean="0"/>
              <a:t>Statewide </a:t>
            </a:r>
            <a:r>
              <a:rPr lang="en-US" altLang="en-US" sz="2200" dirty="0"/>
              <a:t>jurisdiction</a:t>
            </a:r>
          </a:p>
          <a:p>
            <a:pPr eaLnBrk="1" hangingPunct="1">
              <a:spcBef>
                <a:spcPct val="20000"/>
              </a:spcBef>
              <a:buFontTx/>
              <a:buChar char="•"/>
            </a:pPr>
            <a:r>
              <a:rPr lang="en-US" altLang="en-US" sz="2200" dirty="0"/>
              <a:t>The highest court for </a:t>
            </a:r>
            <a:r>
              <a:rPr lang="en-US" altLang="en-US" sz="2200" u="sng" dirty="0"/>
              <a:t>criminal appeals</a:t>
            </a:r>
          </a:p>
          <a:p>
            <a:pPr eaLnBrk="1" hangingPunct="1">
              <a:spcBef>
                <a:spcPct val="20000"/>
              </a:spcBef>
              <a:buFontTx/>
              <a:buChar char="•"/>
            </a:pPr>
            <a:r>
              <a:rPr lang="en-US" altLang="en-US" sz="2200" dirty="0"/>
              <a:t>The court is the final court of appeal for questions of state law and the state constitution.</a:t>
            </a:r>
          </a:p>
          <a:p>
            <a:pPr eaLnBrk="1" hangingPunct="1">
              <a:spcBef>
                <a:spcPct val="20000"/>
              </a:spcBef>
              <a:buFontTx/>
              <a:buChar char="•"/>
            </a:pPr>
            <a:r>
              <a:rPr lang="en-US" altLang="en-US" sz="2200" dirty="0"/>
              <a:t>Hears automatic appeals in death penalty </a:t>
            </a:r>
            <a:r>
              <a:rPr lang="en-US" altLang="en-US" sz="2200" dirty="0" smtClean="0"/>
              <a:t>cases</a:t>
            </a:r>
          </a:p>
          <a:p>
            <a:pPr eaLnBrk="1" hangingPunct="1">
              <a:spcBef>
                <a:spcPct val="20000"/>
              </a:spcBef>
              <a:buFontTx/>
              <a:buChar char="•"/>
            </a:pPr>
            <a:r>
              <a:rPr lang="en-US" altLang="en-US" sz="2200" dirty="0"/>
              <a:t>Highest court for </a:t>
            </a:r>
            <a:r>
              <a:rPr lang="en-US" altLang="en-US" sz="2200" dirty="0" smtClean="0"/>
              <a:t>state constitutional questions</a:t>
            </a:r>
            <a:endParaRPr lang="en-US" altLang="en-US" sz="2200" dirty="0"/>
          </a:p>
        </p:txBody>
      </p:sp>
      <p:sp>
        <p:nvSpPr>
          <p:cNvPr id="4" name="TextBox 3"/>
          <p:cNvSpPr txBox="1"/>
          <p:nvPr/>
        </p:nvSpPr>
        <p:spPr>
          <a:xfrm>
            <a:off x="3200400" y="6352401"/>
            <a:ext cx="3505200" cy="276999"/>
          </a:xfrm>
          <a:prstGeom prst="rect">
            <a:avLst/>
          </a:prstGeom>
          <a:noFill/>
        </p:spPr>
        <p:txBody>
          <a:bodyPr wrap="square" rtlCol="0">
            <a:spAutoFit/>
          </a:bodyPr>
          <a:lstStyle/>
          <a:p>
            <a:pPr algn="ctr"/>
            <a:r>
              <a:rPr lang="en-US" sz="1200" dirty="0" smtClean="0">
                <a:solidFill>
                  <a:schemeClr val="bg1">
                    <a:lumMod val="50000"/>
                  </a:schemeClr>
                </a:solidFill>
              </a:rPr>
              <a:t>Collier, </a:t>
            </a:r>
            <a:r>
              <a:rPr lang="en-US" sz="1200" i="1" dirty="0" smtClean="0">
                <a:solidFill>
                  <a:schemeClr val="bg1">
                    <a:lumMod val="50000"/>
                  </a:schemeClr>
                </a:solidFill>
              </a:rPr>
              <a:t>Lone Star Politics 5e. </a:t>
            </a:r>
            <a:r>
              <a:rPr lang="en-US" sz="1200" dirty="0" smtClean="0">
                <a:solidFill>
                  <a:schemeClr val="bg1">
                    <a:lumMod val="50000"/>
                  </a:schemeClr>
                </a:solidFill>
              </a:rPr>
              <a:t>CQ Press, 2018.</a:t>
            </a:r>
            <a:endParaRPr lang="en-US" sz="1200" dirty="0">
              <a:solidFill>
                <a:schemeClr val="bg1">
                  <a:lumMod val="50000"/>
                </a:schemeClr>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title"/>
          </p:nvPr>
        </p:nvSpPr>
        <p:spPr>
          <a:xfrm>
            <a:off x="990600" y="838200"/>
            <a:ext cx="8001000" cy="1143000"/>
          </a:xfrm>
        </p:spPr>
        <p:txBody>
          <a:bodyPr/>
          <a:lstStyle/>
          <a:p>
            <a:pPr algn="l" eaLnBrk="1" hangingPunct="1">
              <a:defRPr/>
            </a:pPr>
            <a:r>
              <a:rPr lang="en-US" sz="3600" dirty="0">
                <a:latin typeface="+mn-lt"/>
              </a:rPr>
              <a:t>Texas’s Highest Appellate Courts</a:t>
            </a:r>
          </a:p>
        </p:txBody>
      </p:sp>
      <p:sp>
        <p:nvSpPr>
          <p:cNvPr id="19460" name="Rectangle 3"/>
          <p:cNvSpPr txBox="1">
            <a:spLocks noChangeArrowheads="1"/>
          </p:cNvSpPr>
          <p:nvPr/>
        </p:nvSpPr>
        <p:spPr bwMode="auto">
          <a:xfrm>
            <a:off x="1009650" y="2133600"/>
            <a:ext cx="7620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sz="3600">
                <a:solidFill>
                  <a:schemeClr val="tx1"/>
                </a:solidFill>
                <a:latin typeface="Arial" panose="020B0604020202020204" pitchFamily="34" charset="0"/>
                <a:ea typeface="ＭＳ Ｐゴシック" panose="020B0600070205080204" pitchFamily="34" charset="-128"/>
              </a:defRPr>
            </a:lvl1pPr>
            <a:lvl2pPr marL="742950" indent="-285750">
              <a:defRPr sz="3600">
                <a:solidFill>
                  <a:schemeClr val="tx1"/>
                </a:solidFill>
                <a:latin typeface="Arial" panose="020B0604020202020204" pitchFamily="34" charset="0"/>
                <a:ea typeface="ＭＳ Ｐゴシック" panose="020B0600070205080204" pitchFamily="34" charset="-128"/>
              </a:defRPr>
            </a:lvl2pPr>
            <a:lvl3pPr marL="1143000" indent="-228600">
              <a:defRPr sz="3600">
                <a:solidFill>
                  <a:schemeClr val="tx1"/>
                </a:solidFill>
                <a:latin typeface="Arial" panose="020B0604020202020204" pitchFamily="34" charset="0"/>
                <a:ea typeface="ＭＳ Ｐゴシック" panose="020B0600070205080204" pitchFamily="34" charset="-128"/>
              </a:defRPr>
            </a:lvl3pPr>
            <a:lvl4pPr marL="1600200" indent="-228600">
              <a:defRPr sz="3600">
                <a:solidFill>
                  <a:schemeClr val="tx1"/>
                </a:solidFill>
                <a:latin typeface="Arial" panose="020B0604020202020204" pitchFamily="34" charset="0"/>
                <a:ea typeface="ＭＳ Ｐゴシック" panose="020B0600070205080204" pitchFamily="34" charset="-128"/>
              </a:defRPr>
            </a:lvl4pPr>
            <a:lvl5pPr marL="2057400" indent="-228600">
              <a:defRPr sz="3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ＭＳ Ｐゴシック" panose="020B0600070205080204" pitchFamily="34" charset="-128"/>
              </a:defRPr>
            </a:lvl9pPr>
          </a:lstStyle>
          <a:p>
            <a:pPr eaLnBrk="1" hangingPunct="1">
              <a:spcBef>
                <a:spcPct val="20000"/>
              </a:spcBef>
            </a:pPr>
            <a:r>
              <a:rPr lang="en-US" altLang="en-US" sz="2200" b="1" dirty="0">
                <a:latin typeface="+mn-lt"/>
              </a:rPr>
              <a:t>Supreme Court</a:t>
            </a:r>
          </a:p>
          <a:p>
            <a:pPr eaLnBrk="1" hangingPunct="1">
              <a:spcBef>
                <a:spcPct val="20000"/>
              </a:spcBef>
              <a:buFontTx/>
              <a:buChar char="•"/>
            </a:pPr>
            <a:r>
              <a:rPr lang="en-US" altLang="en-US" sz="2200" dirty="0">
                <a:latin typeface="+mn-lt"/>
              </a:rPr>
              <a:t>Nine justices, including a chief </a:t>
            </a:r>
            <a:r>
              <a:rPr lang="en-US" altLang="en-US" sz="2200" dirty="0" smtClean="0">
                <a:latin typeface="+mn-lt"/>
              </a:rPr>
              <a:t>justice</a:t>
            </a:r>
            <a:endParaRPr lang="en-US" altLang="en-US" sz="2200" dirty="0">
              <a:latin typeface="+mn-lt"/>
            </a:endParaRPr>
          </a:p>
          <a:p>
            <a:pPr eaLnBrk="1" hangingPunct="1">
              <a:spcBef>
                <a:spcPct val="20000"/>
              </a:spcBef>
              <a:buFontTx/>
              <a:buChar char="•"/>
            </a:pPr>
            <a:r>
              <a:rPr lang="en-US" altLang="en-US" sz="2200" dirty="0">
                <a:latin typeface="+mn-lt"/>
              </a:rPr>
              <a:t>Statewide jurisdiction</a:t>
            </a:r>
          </a:p>
          <a:p>
            <a:pPr eaLnBrk="1" hangingPunct="1">
              <a:spcBef>
                <a:spcPct val="20000"/>
              </a:spcBef>
              <a:buFontTx/>
              <a:buChar char="•"/>
            </a:pPr>
            <a:r>
              <a:rPr lang="en-US" altLang="en-US" sz="2200" dirty="0">
                <a:latin typeface="+mn-lt"/>
              </a:rPr>
              <a:t>Final appellate jurisdiction in </a:t>
            </a:r>
            <a:r>
              <a:rPr lang="en-US" altLang="en-US" sz="2200" u="sng" dirty="0">
                <a:latin typeface="+mn-lt"/>
              </a:rPr>
              <a:t>civil cases </a:t>
            </a:r>
            <a:r>
              <a:rPr lang="en-US" altLang="en-US" sz="2200" dirty="0">
                <a:latin typeface="+mn-lt"/>
              </a:rPr>
              <a:t>and juvenile cases</a:t>
            </a:r>
          </a:p>
          <a:p>
            <a:pPr eaLnBrk="1" hangingPunct="1">
              <a:spcBef>
                <a:spcPct val="20000"/>
              </a:spcBef>
              <a:buFontTx/>
              <a:buChar char="•"/>
            </a:pPr>
            <a:r>
              <a:rPr lang="en-US" altLang="en-US" sz="2200" dirty="0">
                <a:latin typeface="+mn-lt"/>
              </a:rPr>
              <a:t>Makes procedural rules for lower courts, approves the state</a:t>
            </a:r>
            <a:r>
              <a:rPr lang="ja-JP" altLang="en-US" sz="2200" dirty="0">
                <a:latin typeface="+mn-lt"/>
              </a:rPr>
              <a:t>’</a:t>
            </a:r>
            <a:r>
              <a:rPr lang="en-US" altLang="ja-JP" sz="2200" dirty="0">
                <a:latin typeface="+mn-lt"/>
              </a:rPr>
              <a:t>s law schools, and appoints the Legal Board of Examiners</a:t>
            </a:r>
            <a:endParaRPr lang="en-US" altLang="en-US" sz="2200" b="1" dirty="0">
              <a:latin typeface="+mn-lt"/>
            </a:endParaRPr>
          </a:p>
        </p:txBody>
      </p:sp>
      <p:sp>
        <p:nvSpPr>
          <p:cNvPr id="4" name="TextBox 3"/>
          <p:cNvSpPr txBox="1"/>
          <p:nvPr/>
        </p:nvSpPr>
        <p:spPr>
          <a:xfrm>
            <a:off x="3200400" y="6352401"/>
            <a:ext cx="3505200" cy="276999"/>
          </a:xfrm>
          <a:prstGeom prst="rect">
            <a:avLst/>
          </a:prstGeom>
          <a:noFill/>
        </p:spPr>
        <p:txBody>
          <a:bodyPr wrap="square" rtlCol="0">
            <a:spAutoFit/>
          </a:bodyPr>
          <a:lstStyle/>
          <a:p>
            <a:pPr algn="ctr"/>
            <a:r>
              <a:rPr lang="en-US" sz="1200" dirty="0" smtClean="0">
                <a:solidFill>
                  <a:schemeClr val="bg1">
                    <a:lumMod val="50000"/>
                  </a:schemeClr>
                </a:solidFill>
              </a:rPr>
              <a:t>Collier, </a:t>
            </a:r>
            <a:r>
              <a:rPr lang="en-US" sz="1200" i="1" dirty="0" smtClean="0">
                <a:solidFill>
                  <a:schemeClr val="bg1">
                    <a:lumMod val="50000"/>
                  </a:schemeClr>
                </a:solidFill>
              </a:rPr>
              <a:t>Lone Star Politics 5e. </a:t>
            </a:r>
            <a:r>
              <a:rPr lang="en-US" sz="1200" dirty="0" smtClean="0">
                <a:solidFill>
                  <a:schemeClr val="bg1">
                    <a:lumMod val="50000"/>
                  </a:schemeClr>
                </a:solidFill>
              </a:rPr>
              <a:t>CQ Press, 2018.</a:t>
            </a:r>
            <a:endParaRPr lang="en-US" sz="1200" dirty="0">
              <a:solidFill>
                <a:schemeClr val="bg1">
                  <a:lumMod val="50000"/>
                </a:schemeClr>
              </a:solidFill>
            </a:endParaRPr>
          </a:p>
        </p:txBody>
      </p:sp>
    </p:spTree>
    <p:extLst>
      <p:ext uri="{BB962C8B-B14F-4D97-AF65-F5344CB8AC3E}">
        <p14:creationId xmlns:p14="http://schemas.microsoft.com/office/powerpoint/2010/main" val="9511473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idx="1"/>
          </p:nvPr>
        </p:nvSpPr>
        <p:spPr>
          <a:xfrm>
            <a:off x="990600" y="2057400"/>
            <a:ext cx="7162800" cy="3733800"/>
          </a:xfrm>
        </p:spPr>
        <p:txBody>
          <a:bodyPr>
            <a:normAutofit/>
          </a:bodyPr>
          <a:lstStyle/>
          <a:p>
            <a:pPr eaLnBrk="1" hangingPunct="1">
              <a:defRPr/>
            </a:pPr>
            <a:r>
              <a:rPr lang="en-US" sz="2200" dirty="0" smtClean="0"/>
              <a:t>All judges in Texas, with the exception of municipal judges, are elected in partisan elections</a:t>
            </a:r>
          </a:p>
          <a:p>
            <a:pPr lvl="1" eaLnBrk="1" hangingPunct="1">
              <a:defRPr/>
            </a:pPr>
            <a:r>
              <a:rPr lang="en-US" sz="2200" dirty="0" smtClean="0"/>
              <a:t>Reflects Texans’ traditional preference for popular control</a:t>
            </a:r>
          </a:p>
          <a:p>
            <a:pPr eaLnBrk="1" hangingPunct="1">
              <a:defRPr/>
            </a:pPr>
            <a:r>
              <a:rPr lang="en-US" sz="2200" dirty="0" smtClean="0"/>
              <a:t>Long ballot</a:t>
            </a:r>
          </a:p>
          <a:p>
            <a:pPr eaLnBrk="1" hangingPunct="1">
              <a:defRPr/>
            </a:pPr>
            <a:r>
              <a:rPr lang="en-US" sz="2200" dirty="0" smtClean="0"/>
              <a:t>Straight-ticket voting</a:t>
            </a:r>
          </a:p>
          <a:p>
            <a:pPr eaLnBrk="1" hangingPunct="1">
              <a:defRPr/>
            </a:pPr>
            <a:r>
              <a:rPr lang="en-US" sz="2200" dirty="0" smtClean="0"/>
              <a:t>Problem of “name recognition” </a:t>
            </a:r>
            <a:endParaRPr lang="en-US" sz="2200" dirty="0"/>
          </a:p>
          <a:p>
            <a:pPr eaLnBrk="1" hangingPunct="1">
              <a:defRPr/>
            </a:pPr>
            <a:r>
              <a:rPr lang="en-US" sz="2200" dirty="0" smtClean="0"/>
              <a:t>Incumbency advantage</a:t>
            </a:r>
          </a:p>
        </p:txBody>
      </p:sp>
      <p:sp>
        <p:nvSpPr>
          <p:cNvPr id="16385" name="Rectangle 2"/>
          <p:cNvSpPr>
            <a:spLocks noGrp="1" noChangeArrowheads="1"/>
          </p:cNvSpPr>
          <p:nvPr>
            <p:ph type="title"/>
          </p:nvPr>
        </p:nvSpPr>
        <p:spPr>
          <a:xfrm>
            <a:off x="990600" y="762000"/>
            <a:ext cx="8001000" cy="1143000"/>
          </a:xfrm>
        </p:spPr>
        <p:txBody>
          <a:bodyPr/>
          <a:lstStyle/>
          <a:p>
            <a:pPr algn="l" eaLnBrk="1" hangingPunct="1">
              <a:defRPr/>
            </a:pPr>
            <a:r>
              <a:rPr lang="en-US" sz="3600" dirty="0">
                <a:latin typeface="+mn-lt"/>
              </a:rPr>
              <a:t>Texas Judges</a:t>
            </a:r>
          </a:p>
        </p:txBody>
      </p:sp>
      <p:sp>
        <p:nvSpPr>
          <p:cNvPr id="4" name="TextBox 3"/>
          <p:cNvSpPr txBox="1"/>
          <p:nvPr/>
        </p:nvSpPr>
        <p:spPr>
          <a:xfrm>
            <a:off x="3200400" y="6352401"/>
            <a:ext cx="3505200" cy="276999"/>
          </a:xfrm>
          <a:prstGeom prst="rect">
            <a:avLst/>
          </a:prstGeom>
          <a:noFill/>
        </p:spPr>
        <p:txBody>
          <a:bodyPr wrap="square" rtlCol="0">
            <a:spAutoFit/>
          </a:bodyPr>
          <a:lstStyle/>
          <a:p>
            <a:pPr algn="ctr"/>
            <a:r>
              <a:rPr lang="en-US" sz="1200" dirty="0" smtClean="0">
                <a:solidFill>
                  <a:schemeClr val="bg1">
                    <a:lumMod val="50000"/>
                  </a:schemeClr>
                </a:solidFill>
              </a:rPr>
              <a:t>Collier, </a:t>
            </a:r>
            <a:r>
              <a:rPr lang="en-US" sz="1200" i="1" dirty="0" smtClean="0">
                <a:solidFill>
                  <a:schemeClr val="bg1">
                    <a:lumMod val="50000"/>
                  </a:schemeClr>
                </a:solidFill>
              </a:rPr>
              <a:t>Lone Star Politics 5e. </a:t>
            </a:r>
            <a:r>
              <a:rPr lang="en-US" sz="1200" dirty="0" smtClean="0">
                <a:solidFill>
                  <a:schemeClr val="bg1">
                    <a:lumMod val="50000"/>
                  </a:schemeClr>
                </a:solidFill>
              </a:rPr>
              <a:t>CQ Press, 2018.</a:t>
            </a:r>
            <a:endParaRPr lang="en-US" sz="1200" dirty="0">
              <a:solidFill>
                <a:schemeClr val="bg1">
                  <a:lumMod val="50000"/>
                </a:schemeClr>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idx="1"/>
          </p:nvPr>
        </p:nvSpPr>
        <p:spPr>
          <a:xfrm>
            <a:off x="990600" y="1981200"/>
            <a:ext cx="7391400" cy="4724400"/>
          </a:xfrm>
        </p:spPr>
        <p:txBody>
          <a:bodyPr>
            <a:normAutofit/>
          </a:bodyPr>
          <a:lstStyle/>
          <a:p>
            <a:pPr eaLnBrk="1" hangingPunct="1">
              <a:defRPr/>
            </a:pPr>
            <a:r>
              <a:rPr lang="en-US" sz="2200" dirty="0" smtClean="0"/>
              <a:t>Judicial appointment</a:t>
            </a:r>
          </a:p>
          <a:p>
            <a:pPr lvl="1" eaLnBrk="1" hangingPunct="1">
              <a:defRPr/>
            </a:pPr>
            <a:r>
              <a:rPr lang="en-US" altLang="ja-JP" sz="2200" dirty="0" smtClean="0"/>
              <a:t>Governor empowered to fill vacant seats</a:t>
            </a:r>
          </a:p>
          <a:p>
            <a:pPr lvl="1" eaLnBrk="1" hangingPunct="1">
              <a:defRPr/>
            </a:pPr>
            <a:r>
              <a:rPr lang="en-US" altLang="ja-JP" sz="2200" dirty="0" smtClean="0"/>
              <a:t>In 2015</a:t>
            </a:r>
            <a:r>
              <a:rPr lang="en-US" altLang="ja-JP" sz="2200" smtClean="0"/>
              <a:t>, 40% of </a:t>
            </a:r>
            <a:r>
              <a:rPr lang="en-US" altLang="ja-JP" sz="2200" dirty="0" smtClean="0"/>
              <a:t>district and appellate court judges in Texas were appointees</a:t>
            </a:r>
          </a:p>
          <a:p>
            <a:pPr eaLnBrk="1" hangingPunct="1">
              <a:defRPr/>
            </a:pPr>
            <a:r>
              <a:rPr lang="en-US" altLang="ja-JP" sz="2200" dirty="0" smtClean="0"/>
              <a:t>Judicial removal</a:t>
            </a:r>
          </a:p>
          <a:p>
            <a:pPr lvl="1" eaLnBrk="1" hangingPunct="1">
              <a:defRPr/>
            </a:pPr>
            <a:r>
              <a:rPr lang="en-US" altLang="ja-JP" sz="2200" dirty="0" smtClean="0"/>
              <a:t>Losing an election</a:t>
            </a:r>
          </a:p>
          <a:p>
            <a:pPr lvl="1" eaLnBrk="1" hangingPunct="1">
              <a:defRPr/>
            </a:pPr>
            <a:r>
              <a:rPr lang="en-US" altLang="ja-JP" sz="2200" dirty="0" smtClean="0"/>
              <a:t>Removal by state supreme court</a:t>
            </a:r>
          </a:p>
          <a:p>
            <a:pPr lvl="1" eaLnBrk="1" hangingPunct="1">
              <a:defRPr/>
            </a:pPr>
            <a:r>
              <a:rPr lang="en-US" altLang="ja-JP" sz="2200" dirty="0" smtClean="0"/>
              <a:t>Impeachment by state House and Senate</a:t>
            </a:r>
          </a:p>
          <a:p>
            <a:pPr lvl="1" eaLnBrk="1" hangingPunct="1">
              <a:defRPr/>
            </a:pPr>
            <a:r>
              <a:rPr lang="en-US" altLang="ja-JP" sz="2200" dirty="0" smtClean="0"/>
              <a:t>Commission on Judicial Conduct</a:t>
            </a:r>
            <a:endParaRPr lang="en-US" sz="2200" dirty="0" smtClean="0"/>
          </a:p>
        </p:txBody>
      </p:sp>
      <p:sp>
        <p:nvSpPr>
          <p:cNvPr id="16385" name="Rectangle 2"/>
          <p:cNvSpPr>
            <a:spLocks noGrp="1" noChangeArrowheads="1"/>
          </p:cNvSpPr>
          <p:nvPr>
            <p:ph type="title"/>
          </p:nvPr>
        </p:nvSpPr>
        <p:spPr>
          <a:xfrm>
            <a:off x="914400" y="762000"/>
            <a:ext cx="8001000" cy="1143000"/>
          </a:xfrm>
        </p:spPr>
        <p:txBody>
          <a:bodyPr/>
          <a:lstStyle/>
          <a:p>
            <a:pPr algn="l" eaLnBrk="1" hangingPunct="1">
              <a:defRPr/>
            </a:pPr>
            <a:r>
              <a:rPr lang="en-US" sz="3600" dirty="0">
                <a:latin typeface="+mn-lt"/>
              </a:rPr>
              <a:t>Texas Judges</a:t>
            </a:r>
          </a:p>
        </p:txBody>
      </p:sp>
      <p:sp>
        <p:nvSpPr>
          <p:cNvPr id="4" name="TextBox 3"/>
          <p:cNvSpPr txBox="1"/>
          <p:nvPr/>
        </p:nvSpPr>
        <p:spPr>
          <a:xfrm>
            <a:off x="3200400" y="6352401"/>
            <a:ext cx="3505200" cy="276999"/>
          </a:xfrm>
          <a:prstGeom prst="rect">
            <a:avLst/>
          </a:prstGeom>
          <a:noFill/>
        </p:spPr>
        <p:txBody>
          <a:bodyPr wrap="square" rtlCol="0">
            <a:spAutoFit/>
          </a:bodyPr>
          <a:lstStyle/>
          <a:p>
            <a:pPr algn="ctr"/>
            <a:r>
              <a:rPr lang="en-US" sz="1200" dirty="0" smtClean="0">
                <a:solidFill>
                  <a:schemeClr val="bg1">
                    <a:lumMod val="50000"/>
                  </a:schemeClr>
                </a:solidFill>
              </a:rPr>
              <a:t>Collier, </a:t>
            </a:r>
            <a:r>
              <a:rPr lang="en-US" sz="1200" i="1" dirty="0" smtClean="0">
                <a:solidFill>
                  <a:schemeClr val="bg1">
                    <a:lumMod val="50000"/>
                  </a:schemeClr>
                </a:solidFill>
              </a:rPr>
              <a:t>Lone Star Politics 5e. </a:t>
            </a:r>
            <a:r>
              <a:rPr lang="en-US" sz="1200" dirty="0" smtClean="0">
                <a:solidFill>
                  <a:schemeClr val="bg1">
                    <a:lumMod val="50000"/>
                  </a:schemeClr>
                </a:solidFill>
              </a:rPr>
              <a:t>CQ Press, 2018.</a:t>
            </a:r>
            <a:endParaRPr lang="en-US" sz="1200" dirty="0">
              <a:solidFill>
                <a:schemeClr val="bg1">
                  <a:lumMod val="50000"/>
                </a:schemeClr>
              </a:solidFill>
            </a:endParaRPr>
          </a:p>
        </p:txBody>
      </p:sp>
    </p:spTree>
    <p:extLst>
      <p:ext uri="{BB962C8B-B14F-4D97-AF65-F5344CB8AC3E}">
        <p14:creationId xmlns:p14="http://schemas.microsoft.com/office/powerpoint/2010/main" val="33163674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idx="1"/>
          </p:nvPr>
        </p:nvSpPr>
        <p:spPr>
          <a:xfrm>
            <a:off x="914400" y="2057400"/>
            <a:ext cx="7620000" cy="4343400"/>
          </a:xfrm>
        </p:spPr>
        <p:txBody>
          <a:bodyPr/>
          <a:lstStyle/>
          <a:p>
            <a:pPr eaLnBrk="1" hangingPunct="1"/>
            <a:r>
              <a:rPr lang="en-US" altLang="en-US" sz="2200" dirty="0" smtClean="0"/>
              <a:t>Lack of representativeness of judges</a:t>
            </a:r>
          </a:p>
          <a:p>
            <a:pPr lvl="1" eaLnBrk="1" hangingPunct="1"/>
            <a:r>
              <a:rPr lang="en-US" altLang="ja-JP" sz="2200" dirty="0" smtClean="0"/>
              <a:t>Women and minorities make up a much smaller percentage of the judiciary than their proportion of the population at large</a:t>
            </a:r>
          </a:p>
          <a:p>
            <a:pPr lvl="1" eaLnBrk="1" hangingPunct="1"/>
            <a:r>
              <a:rPr lang="en-US" altLang="ja-JP" sz="2200" dirty="0" smtClean="0"/>
              <a:t>Some charge that partisan at-large elections reinforce problems with representativeness</a:t>
            </a:r>
            <a:endParaRPr lang="en-US" altLang="en-US" sz="2200" dirty="0" smtClean="0"/>
          </a:p>
        </p:txBody>
      </p:sp>
      <p:sp>
        <p:nvSpPr>
          <p:cNvPr id="17409" name="Rectangle 2"/>
          <p:cNvSpPr>
            <a:spLocks noGrp="1" noChangeArrowheads="1"/>
          </p:cNvSpPr>
          <p:nvPr>
            <p:ph type="title"/>
          </p:nvPr>
        </p:nvSpPr>
        <p:spPr>
          <a:xfrm>
            <a:off x="914400" y="838200"/>
            <a:ext cx="8001000" cy="1143000"/>
          </a:xfrm>
        </p:spPr>
        <p:txBody>
          <a:bodyPr>
            <a:noAutofit/>
          </a:bodyPr>
          <a:lstStyle/>
          <a:p>
            <a:pPr algn="l" eaLnBrk="1" hangingPunct="1">
              <a:defRPr/>
            </a:pPr>
            <a:r>
              <a:rPr lang="en-US" sz="3600" dirty="0">
                <a:latin typeface="+mn-lt"/>
              </a:rPr>
              <a:t>Problems with the Texas Judiciary</a:t>
            </a:r>
          </a:p>
        </p:txBody>
      </p:sp>
      <p:sp>
        <p:nvSpPr>
          <p:cNvPr id="4" name="TextBox 3"/>
          <p:cNvSpPr txBox="1"/>
          <p:nvPr/>
        </p:nvSpPr>
        <p:spPr>
          <a:xfrm>
            <a:off x="3200400" y="6352401"/>
            <a:ext cx="3505200" cy="276999"/>
          </a:xfrm>
          <a:prstGeom prst="rect">
            <a:avLst/>
          </a:prstGeom>
          <a:noFill/>
        </p:spPr>
        <p:txBody>
          <a:bodyPr wrap="square" rtlCol="0">
            <a:spAutoFit/>
          </a:bodyPr>
          <a:lstStyle/>
          <a:p>
            <a:pPr algn="ctr"/>
            <a:r>
              <a:rPr lang="en-US" sz="1200" dirty="0" smtClean="0">
                <a:solidFill>
                  <a:schemeClr val="bg1">
                    <a:lumMod val="50000"/>
                  </a:schemeClr>
                </a:solidFill>
              </a:rPr>
              <a:t>Collier, </a:t>
            </a:r>
            <a:r>
              <a:rPr lang="en-US" sz="1200" i="1" dirty="0" smtClean="0">
                <a:solidFill>
                  <a:schemeClr val="bg1">
                    <a:lumMod val="50000"/>
                  </a:schemeClr>
                </a:solidFill>
              </a:rPr>
              <a:t>Lone Star Politics 5e. </a:t>
            </a:r>
            <a:r>
              <a:rPr lang="en-US" sz="1200" dirty="0" smtClean="0">
                <a:solidFill>
                  <a:schemeClr val="bg1">
                    <a:lumMod val="50000"/>
                  </a:schemeClr>
                </a:solidFill>
              </a:rPr>
              <a:t>CQ Press, 2018.</a:t>
            </a:r>
            <a:endParaRPr lang="en-US" sz="1200" dirty="0">
              <a:solidFill>
                <a:schemeClr val="bg1">
                  <a:lumMod val="50000"/>
                </a:schemeClr>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idx="1"/>
          </p:nvPr>
        </p:nvSpPr>
        <p:spPr>
          <a:xfrm>
            <a:off x="990600" y="2057400"/>
            <a:ext cx="7543800" cy="3886200"/>
          </a:xfrm>
        </p:spPr>
        <p:txBody>
          <a:bodyPr/>
          <a:lstStyle/>
          <a:p>
            <a:pPr eaLnBrk="1" hangingPunct="1"/>
            <a:r>
              <a:rPr lang="en-US" altLang="en-US" sz="2200" dirty="0" smtClean="0"/>
              <a:t>Lack of a coherent court structure</a:t>
            </a:r>
          </a:p>
          <a:p>
            <a:pPr eaLnBrk="1" hangingPunct="1"/>
            <a:r>
              <a:rPr lang="en-US" altLang="en-US" sz="2200" dirty="0" smtClean="0"/>
              <a:t>Confusing and overlapping jurisdictions</a:t>
            </a:r>
          </a:p>
          <a:p>
            <a:pPr eaLnBrk="1" hangingPunct="1"/>
            <a:r>
              <a:rPr lang="en-US" altLang="en-US" sz="2200" dirty="0" smtClean="0"/>
              <a:t>Judges without appropriate training</a:t>
            </a:r>
          </a:p>
          <a:p>
            <a:pPr eaLnBrk="1" hangingPunct="1"/>
            <a:r>
              <a:rPr lang="en-US" altLang="en-US" sz="2200" dirty="0" smtClean="0"/>
              <a:t>Raising funds for campaigns may create appearance of influence from campaign donors; perception of </a:t>
            </a:r>
            <a:r>
              <a:rPr lang="ja-JP" altLang="en-US" sz="2200" dirty="0" smtClean="0"/>
              <a:t>“</a:t>
            </a:r>
            <a:r>
              <a:rPr lang="en-US" altLang="ja-JP" sz="2200" dirty="0" smtClean="0"/>
              <a:t>justice for sale</a:t>
            </a:r>
            <a:r>
              <a:rPr lang="ja-JP" altLang="en-US" sz="2200" dirty="0" smtClean="0"/>
              <a:t>”</a:t>
            </a:r>
            <a:endParaRPr lang="en-US" altLang="ja-JP" sz="2200" dirty="0" smtClean="0"/>
          </a:p>
          <a:p>
            <a:pPr eaLnBrk="1" hangingPunct="1"/>
            <a:r>
              <a:rPr lang="en-US" altLang="en-US" sz="2200" dirty="0" smtClean="0"/>
              <a:t>1995 Judicial Campaign Fairness Act</a:t>
            </a:r>
          </a:p>
        </p:txBody>
      </p:sp>
      <p:sp>
        <p:nvSpPr>
          <p:cNvPr id="17409" name="Rectangle 2"/>
          <p:cNvSpPr>
            <a:spLocks noGrp="1" noChangeArrowheads="1"/>
          </p:cNvSpPr>
          <p:nvPr>
            <p:ph type="title"/>
          </p:nvPr>
        </p:nvSpPr>
        <p:spPr>
          <a:xfrm>
            <a:off x="914400" y="838200"/>
            <a:ext cx="8001000" cy="1143000"/>
          </a:xfrm>
        </p:spPr>
        <p:txBody>
          <a:bodyPr>
            <a:noAutofit/>
          </a:bodyPr>
          <a:lstStyle/>
          <a:p>
            <a:pPr algn="l" eaLnBrk="1" hangingPunct="1">
              <a:defRPr/>
            </a:pPr>
            <a:r>
              <a:rPr lang="en-US" sz="3600" dirty="0">
                <a:latin typeface="+mn-lt"/>
              </a:rPr>
              <a:t>Problems with the Texas Judiciary</a:t>
            </a:r>
          </a:p>
        </p:txBody>
      </p:sp>
      <p:sp>
        <p:nvSpPr>
          <p:cNvPr id="4" name="TextBox 3"/>
          <p:cNvSpPr txBox="1"/>
          <p:nvPr/>
        </p:nvSpPr>
        <p:spPr>
          <a:xfrm>
            <a:off x="3200400" y="6352401"/>
            <a:ext cx="3505200" cy="276999"/>
          </a:xfrm>
          <a:prstGeom prst="rect">
            <a:avLst/>
          </a:prstGeom>
          <a:noFill/>
        </p:spPr>
        <p:txBody>
          <a:bodyPr wrap="square" rtlCol="0">
            <a:spAutoFit/>
          </a:bodyPr>
          <a:lstStyle/>
          <a:p>
            <a:pPr algn="ctr"/>
            <a:r>
              <a:rPr lang="en-US" sz="1200" dirty="0" smtClean="0">
                <a:solidFill>
                  <a:schemeClr val="bg1">
                    <a:lumMod val="50000"/>
                  </a:schemeClr>
                </a:solidFill>
              </a:rPr>
              <a:t>Collier, </a:t>
            </a:r>
            <a:r>
              <a:rPr lang="en-US" sz="1200" i="1" dirty="0" smtClean="0">
                <a:solidFill>
                  <a:schemeClr val="bg1">
                    <a:lumMod val="50000"/>
                  </a:schemeClr>
                </a:solidFill>
              </a:rPr>
              <a:t>Lone Star Politics 5e. </a:t>
            </a:r>
            <a:r>
              <a:rPr lang="en-US" sz="1200" dirty="0" smtClean="0">
                <a:solidFill>
                  <a:schemeClr val="bg1">
                    <a:lumMod val="50000"/>
                  </a:schemeClr>
                </a:solidFill>
              </a:rPr>
              <a:t>CQ Press, 2018.</a:t>
            </a:r>
            <a:endParaRPr lang="en-US" sz="1200" dirty="0">
              <a:solidFill>
                <a:schemeClr val="bg1">
                  <a:lumMod val="50000"/>
                </a:schemeClr>
              </a:solidFill>
            </a:endParaRPr>
          </a:p>
        </p:txBody>
      </p:sp>
    </p:spTree>
    <p:extLst>
      <p:ext uri="{BB962C8B-B14F-4D97-AF65-F5344CB8AC3E}">
        <p14:creationId xmlns:p14="http://schemas.microsoft.com/office/powerpoint/2010/main" val="17354945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idx="1"/>
          </p:nvPr>
        </p:nvSpPr>
        <p:spPr>
          <a:xfrm>
            <a:off x="990600" y="2514600"/>
            <a:ext cx="7315200" cy="3810000"/>
          </a:xfrm>
        </p:spPr>
        <p:txBody>
          <a:bodyPr/>
          <a:lstStyle/>
          <a:p>
            <a:pPr eaLnBrk="1" hangingPunct="1"/>
            <a:r>
              <a:rPr lang="en-US" altLang="en-US" sz="2200" dirty="0" smtClean="0"/>
              <a:t>Lifetimes appointments would free judges from political pressure</a:t>
            </a:r>
          </a:p>
          <a:p>
            <a:pPr eaLnBrk="1" hangingPunct="1"/>
            <a:r>
              <a:rPr lang="en-US" altLang="en-US" sz="2200" dirty="0" smtClean="0"/>
              <a:t>Merit system</a:t>
            </a:r>
          </a:p>
          <a:p>
            <a:pPr lvl="1" eaLnBrk="1" hangingPunct="1"/>
            <a:r>
              <a:rPr lang="en-US" altLang="en-US" sz="2200" dirty="0" smtClean="0"/>
              <a:t>Missouri Plan—independent commission recommends list from which governor appoints</a:t>
            </a:r>
          </a:p>
          <a:p>
            <a:pPr lvl="1" eaLnBrk="1" hangingPunct="1"/>
            <a:r>
              <a:rPr lang="en-US" altLang="en-US" sz="2200" dirty="0" smtClean="0"/>
              <a:t>Then judges face periodic retention elections</a:t>
            </a:r>
          </a:p>
          <a:p>
            <a:pPr eaLnBrk="1" hangingPunct="1"/>
            <a:r>
              <a:rPr lang="en-US" altLang="en-US" sz="2200" dirty="0" smtClean="0"/>
              <a:t>Recent reform proposals have all failed</a:t>
            </a:r>
          </a:p>
        </p:txBody>
      </p:sp>
      <p:sp>
        <p:nvSpPr>
          <p:cNvPr id="18433" name="Rectangle 2"/>
          <p:cNvSpPr>
            <a:spLocks noGrp="1" noChangeArrowheads="1"/>
          </p:cNvSpPr>
          <p:nvPr>
            <p:ph type="title"/>
          </p:nvPr>
        </p:nvSpPr>
        <p:spPr>
          <a:xfrm>
            <a:off x="990600" y="685800"/>
            <a:ext cx="7467600" cy="1143000"/>
          </a:xfrm>
        </p:spPr>
        <p:txBody>
          <a:bodyPr>
            <a:noAutofit/>
          </a:bodyPr>
          <a:lstStyle/>
          <a:p>
            <a:pPr algn="l" eaLnBrk="1" hangingPunct="1">
              <a:defRPr/>
            </a:pPr>
            <a:r>
              <a:rPr lang="en-US" sz="3600" dirty="0">
                <a:latin typeface="+mn-lt"/>
              </a:rPr>
              <a:t>Alternative Systems </a:t>
            </a:r>
            <a:br>
              <a:rPr lang="en-US" sz="3600" dirty="0">
                <a:latin typeface="+mn-lt"/>
              </a:rPr>
            </a:br>
            <a:r>
              <a:rPr lang="en-US" sz="3600" dirty="0">
                <a:latin typeface="+mn-lt"/>
              </a:rPr>
              <a:t>of Judicial Selection</a:t>
            </a:r>
          </a:p>
        </p:txBody>
      </p:sp>
      <p:sp>
        <p:nvSpPr>
          <p:cNvPr id="4" name="TextBox 3"/>
          <p:cNvSpPr txBox="1"/>
          <p:nvPr/>
        </p:nvSpPr>
        <p:spPr>
          <a:xfrm>
            <a:off x="3200400" y="6352401"/>
            <a:ext cx="3505200" cy="276999"/>
          </a:xfrm>
          <a:prstGeom prst="rect">
            <a:avLst/>
          </a:prstGeom>
          <a:noFill/>
        </p:spPr>
        <p:txBody>
          <a:bodyPr wrap="square" rtlCol="0">
            <a:spAutoFit/>
          </a:bodyPr>
          <a:lstStyle/>
          <a:p>
            <a:pPr algn="ctr"/>
            <a:r>
              <a:rPr lang="en-US" sz="1200" dirty="0" smtClean="0">
                <a:solidFill>
                  <a:schemeClr val="bg1">
                    <a:lumMod val="50000"/>
                  </a:schemeClr>
                </a:solidFill>
              </a:rPr>
              <a:t>Collier, </a:t>
            </a:r>
            <a:r>
              <a:rPr lang="en-US" sz="1200" i="1" dirty="0" smtClean="0">
                <a:solidFill>
                  <a:schemeClr val="bg1">
                    <a:lumMod val="50000"/>
                  </a:schemeClr>
                </a:solidFill>
              </a:rPr>
              <a:t>Lone Star Politics 5e. </a:t>
            </a:r>
            <a:r>
              <a:rPr lang="en-US" sz="1200" dirty="0" smtClean="0">
                <a:solidFill>
                  <a:schemeClr val="bg1">
                    <a:lumMod val="50000"/>
                  </a:schemeClr>
                </a:solidFill>
              </a:rPr>
              <a:t>CQ Press, 2018.</a:t>
            </a:r>
            <a:endParaRPr lang="en-US" sz="1200" dirty="0">
              <a:solidFill>
                <a:schemeClr val="bg1">
                  <a:lumMod val="50000"/>
                </a:schemeClr>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idx="1"/>
          </p:nvPr>
        </p:nvSpPr>
        <p:spPr>
          <a:xfrm>
            <a:off x="990600" y="1981200"/>
            <a:ext cx="7543800" cy="4724400"/>
          </a:xfrm>
        </p:spPr>
        <p:txBody>
          <a:bodyPr/>
          <a:lstStyle/>
          <a:p>
            <a:pPr eaLnBrk="1" hangingPunct="1"/>
            <a:r>
              <a:rPr lang="en-US" altLang="en-US" sz="2200" dirty="0"/>
              <a:t>Criminal cases</a:t>
            </a:r>
          </a:p>
          <a:p>
            <a:pPr lvl="1" eaLnBrk="1" hangingPunct="1"/>
            <a:r>
              <a:rPr lang="en-US" altLang="en-US" sz="2200" dirty="0"/>
              <a:t>Prosecutor—lawyer representing the state</a:t>
            </a:r>
          </a:p>
          <a:p>
            <a:pPr lvl="1" eaLnBrk="1" hangingPunct="1"/>
            <a:r>
              <a:rPr lang="en-US" altLang="en-US" sz="2200" dirty="0"/>
              <a:t>Defendant—the person accused of the crime</a:t>
            </a:r>
          </a:p>
          <a:p>
            <a:pPr lvl="1" eaLnBrk="1" hangingPunct="1"/>
            <a:r>
              <a:rPr lang="en-US" altLang="en-US" sz="2200" dirty="0"/>
              <a:t>Grand jury issues indictment if it determines there is adequate evidence for a trial</a:t>
            </a:r>
          </a:p>
          <a:p>
            <a:pPr lvl="1" eaLnBrk="1" hangingPunct="1"/>
            <a:r>
              <a:rPr lang="en-US" altLang="en-US" sz="2200" dirty="0"/>
              <a:t>Lower level crimes are misdemeanors, and more serious crimes are felonies</a:t>
            </a:r>
          </a:p>
        </p:txBody>
      </p:sp>
      <p:sp>
        <p:nvSpPr>
          <p:cNvPr id="19457" name="Rectangle 2"/>
          <p:cNvSpPr>
            <a:spLocks noGrp="1" noChangeArrowheads="1"/>
          </p:cNvSpPr>
          <p:nvPr>
            <p:ph type="title"/>
          </p:nvPr>
        </p:nvSpPr>
        <p:spPr>
          <a:xfrm>
            <a:off x="914400" y="771525"/>
            <a:ext cx="8001000" cy="1143000"/>
          </a:xfrm>
        </p:spPr>
        <p:txBody>
          <a:bodyPr/>
          <a:lstStyle/>
          <a:p>
            <a:pPr algn="l" eaLnBrk="1" hangingPunct="1">
              <a:defRPr/>
            </a:pPr>
            <a:r>
              <a:rPr lang="en-US" sz="3600" dirty="0">
                <a:latin typeface="+mn-lt"/>
              </a:rPr>
              <a:t>Criminal Justice in Texas</a:t>
            </a:r>
          </a:p>
        </p:txBody>
      </p:sp>
      <p:sp>
        <p:nvSpPr>
          <p:cNvPr id="4" name="TextBox 3"/>
          <p:cNvSpPr txBox="1"/>
          <p:nvPr/>
        </p:nvSpPr>
        <p:spPr>
          <a:xfrm>
            <a:off x="3200400" y="6352401"/>
            <a:ext cx="3505200" cy="276999"/>
          </a:xfrm>
          <a:prstGeom prst="rect">
            <a:avLst/>
          </a:prstGeom>
          <a:noFill/>
        </p:spPr>
        <p:txBody>
          <a:bodyPr wrap="square" rtlCol="0">
            <a:spAutoFit/>
          </a:bodyPr>
          <a:lstStyle/>
          <a:p>
            <a:pPr algn="ctr"/>
            <a:r>
              <a:rPr lang="en-US" sz="1200" dirty="0" smtClean="0">
                <a:solidFill>
                  <a:schemeClr val="bg1">
                    <a:lumMod val="50000"/>
                  </a:schemeClr>
                </a:solidFill>
              </a:rPr>
              <a:t>Collier, </a:t>
            </a:r>
            <a:r>
              <a:rPr lang="en-US" sz="1200" i="1" dirty="0" smtClean="0">
                <a:solidFill>
                  <a:schemeClr val="bg1">
                    <a:lumMod val="50000"/>
                  </a:schemeClr>
                </a:solidFill>
              </a:rPr>
              <a:t>Lone Star Politics 5e. </a:t>
            </a:r>
            <a:r>
              <a:rPr lang="en-US" sz="1200" dirty="0" smtClean="0">
                <a:solidFill>
                  <a:schemeClr val="bg1">
                    <a:lumMod val="50000"/>
                  </a:schemeClr>
                </a:solidFill>
              </a:rPr>
              <a:t>CQ Press, 2018.</a:t>
            </a:r>
            <a:endParaRPr lang="en-US" sz="1200" dirty="0">
              <a:solidFill>
                <a:schemeClr val="bg1">
                  <a:lumMod val="50000"/>
                </a:schemeClr>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idx="1"/>
          </p:nvPr>
        </p:nvSpPr>
        <p:spPr>
          <a:xfrm>
            <a:off x="990600" y="2057400"/>
            <a:ext cx="7467600" cy="4191000"/>
          </a:xfrm>
        </p:spPr>
        <p:txBody>
          <a:bodyPr/>
          <a:lstStyle/>
          <a:p>
            <a:pPr eaLnBrk="1" hangingPunct="1"/>
            <a:r>
              <a:rPr lang="en-US" altLang="en-US" sz="2200" dirty="0" smtClean="0"/>
              <a:t>Separation of the judicial authority between levels of government</a:t>
            </a:r>
          </a:p>
          <a:p>
            <a:pPr lvl="1" eaLnBrk="1" hangingPunct="1"/>
            <a:r>
              <a:rPr lang="en-US" altLang="en-US" sz="2200" dirty="0" smtClean="0"/>
              <a:t>U.S. Supreme Court constitutionally established, with lower courts created by Congress</a:t>
            </a:r>
          </a:p>
          <a:p>
            <a:pPr lvl="1" eaLnBrk="1" hangingPunct="1"/>
            <a:r>
              <a:rPr lang="en-US" altLang="en-US" sz="2200" dirty="0" smtClean="0"/>
              <a:t>State constitutions create their courts, including state and local jurisdictions</a:t>
            </a:r>
          </a:p>
        </p:txBody>
      </p:sp>
      <p:sp>
        <p:nvSpPr>
          <p:cNvPr id="5121" name="Rectangle 2"/>
          <p:cNvSpPr>
            <a:spLocks noGrp="1" noChangeArrowheads="1"/>
          </p:cNvSpPr>
          <p:nvPr>
            <p:ph type="title"/>
          </p:nvPr>
        </p:nvSpPr>
        <p:spPr>
          <a:xfrm>
            <a:off x="990600" y="762000"/>
            <a:ext cx="8001000" cy="1143000"/>
          </a:xfrm>
        </p:spPr>
        <p:txBody>
          <a:bodyPr/>
          <a:lstStyle/>
          <a:p>
            <a:pPr algn="l" eaLnBrk="1" hangingPunct="1">
              <a:defRPr/>
            </a:pPr>
            <a:r>
              <a:rPr lang="en-US" sz="3600" dirty="0">
                <a:latin typeface="+mn-lt"/>
              </a:rPr>
              <a:t>Judicial Federalism</a:t>
            </a:r>
          </a:p>
        </p:txBody>
      </p:sp>
      <p:sp>
        <p:nvSpPr>
          <p:cNvPr id="4" name="TextBox 3"/>
          <p:cNvSpPr txBox="1"/>
          <p:nvPr/>
        </p:nvSpPr>
        <p:spPr>
          <a:xfrm>
            <a:off x="3200400" y="6352401"/>
            <a:ext cx="3505200" cy="276999"/>
          </a:xfrm>
          <a:prstGeom prst="rect">
            <a:avLst/>
          </a:prstGeom>
          <a:noFill/>
        </p:spPr>
        <p:txBody>
          <a:bodyPr wrap="square" rtlCol="0">
            <a:spAutoFit/>
          </a:bodyPr>
          <a:lstStyle/>
          <a:p>
            <a:pPr algn="ctr"/>
            <a:r>
              <a:rPr lang="en-US" sz="1200" dirty="0" smtClean="0">
                <a:solidFill>
                  <a:schemeClr val="bg1">
                    <a:lumMod val="50000"/>
                  </a:schemeClr>
                </a:solidFill>
              </a:rPr>
              <a:t>Collier, </a:t>
            </a:r>
            <a:r>
              <a:rPr lang="en-US" sz="1200" i="1" dirty="0" smtClean="0">
                <a:solidFill>
                  <a:schemeClr val="bg1">
                    <a:lumMod val="50000"/>
                  </a:schemeClr>
                </a:solidFill>
              </a:rPr>
              <a:t>Lone Star Politics 5e. </a:t>
            </a:r>
            <a:r>
              <a:rPr lang="en-US" sz="1200" dirty="0" smtClean="0">
                <a:solidFill>
                  <a:schemeClr val="bg1">
                    <a:lumMod val="50000"/>
                  </a:schemeClr>
                </a:solidFill>
              </a:rPr>
              <a:t>CQ Press, 2018.</a:t>
            </a:r>
            <a:endParaRPr lang="en-US" sz="1200" dirty="0">
              <a:solidFill>
                <a:schemeClr val="bg1">
                  <a:lumMod val="50000"/>
                </a:schemeClr>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noChangeArrowheads="1"/>
          </p:cNvSpPr>
          <p:nvPr>
            <p:ph idx="1"/>
          </p:nvPr>
        </p:nvSpPr>
        <p:spPr>
          <a:xfrm>
            <a:off x="990600" y="1981200"/>
            <a:ext cx="7543800" cy="4724400"/>
          </a:xfrm>
        </p:spPr>
        <p:txBody>
          <a:bodyPr>
            <a:normAutofit/>
          </a:bodyPr>
          <a:lstStyle/>
          <a:p>
            <a:pPr eaLnBrk="1" hangingPunct="1">
              <a:defRPr/>
            </a:pPr>
            <a:r>
              <a:rPr lang="en-US" sz="2200" dirty="0"/>
              <a:t>Criminal cases</a:t>
            </a:r>
          </a:p>
          <a:p>
            <a:pPr lvl="1" eaLnBrk="1" hangingPunct="1">
              <a:buFont typeface="Arial" pitchFamily="34" charset="0"/>
              <a:buChar char="–"/>
              <a:defRPr/>
            </a:pPr>
            <a:r>
              <a:rPr lang="en-US" sz="2200" dirty="0"/>
              <a:t>Petit jury</a:t>
            </a:r>
          </a:p>
          <a:p>
            <a:pPr lvl="2" eaLnBrk="1" hangingPunct="1">
              <a:defRPr/>
            </a:pPr>
            <a:r>
              <a:rPr lang="en-US" sz="2200" dirty="0"/>
              <a:t>Determines guilt</a:t>
            </a:r>
          </a:p>
          <a:p>
            <a:pPr lvl="1" eaLnBrk="1" hangingPunct="1">
              <a:buFont typeface="Arial" pitchFamily="34" charset="0"/>
              <a:buChar char="–"/>
              <a:defRPr/>
            </a:pPr>
            <a:r>
              <a:rPr lang="en-US" sz="2200" dirty="0"/>
              <a:t>The burden of proof falls on the prosecutor</a:t>
            </a:r>
          </a:p>
          <a:p>
            <a:pPr lvl="2" eaLnBrk="1" hangingPunct="1">
              <a:defRPr/>
            </a:pPr>
            <a:r>
              <a:rPr lang="en-US" sz="2200" dirty="0" smtClean="0"/>
              <a:t>Criminal convictions require proof “beyond </a:t>
            </a:r>
            <a:r>
              <a:rPr lang="en-US" sz="2200" dirty="0"/>
              <a:t>a reasonable </a:t>
            </a:r>
            <a:r>
              <a:rPr lang="en-US" sz="2200" dirty="0" smtClean="0"/>
              <a:t>doubt”</a:t>
            </a:r>
          </a:p>
          <a:p>
            <a:pPr lvl="1" eaLnBrk="1" hangingPunct="1">
              <a:defRPr/>
            </a:pPr>
            <a:r>
              <a:rPr lang="en-US" altLang="en-US" sz="2200" dirty="0"/>
              <a:t>Enhanced penalties for some crimes, including repeat offenders</a:t>
            </a:r>
            <a:endParaRPr lang="en-US" sz="2200" dirty="0"/>
          </a:p>
        </p:txBody>
      </p:sp>
      <p:sp>
        <p:nvSpPr>
          <p:cNvPr id="19457" name="Rectangle 2"/>
          <p:cNvSpPr>
            <a:spLocks noGrp="1" noChangeArrowheads="1"/>
          </p:cNvSpPr>
          <p:nvPr>
            <p:ph type="title"/>
          </p:nvPr>
        </p:nvSpPr>
        <p:spPr>
          <a:xfrm>
            <a:off x="914400" y="762000"/>
            <a:ext cx="8001000" cy="1143000"/>
          </a:xfrm>
        </p:spPr>
        <p:txBody>
          <a:bodyPr/>
          <a:lstStyle/>
          <a:p>
            <a:pPr algn="l" eaLnBrk="1" hangingPunct="1">
              <a:defRPr/>
            </a:pPr>
            <a:r>
              <a:rPr lang="en-US" sz="3600" dirty="0">
                <a:latin typeface="+mn-lt"/>
              </a:rPr>
              <a:t>Criminal Justice in Texas</a:t>
            </a:r>
          </a:p>
        </p:txBody>
      </p:sp>
      <p:sp>
        <p:nvSpPr>
          <p:cNvPr id="4" name="TextBox 3"/>
          <p:cNvSpPr txBox="1"/>
          <p:nvPr/>
        </p:nvSpPr>
        <p:spPr>
          <a:xfrm>
            <a:off x="3200400" y="6352401"/>
            <a:ext cx="3505200" cy="276999"/>
          </a:xfrm>
          <a:prstGeom prst="rect">
            <a:avLst/>
          </a:prstGeom>
          <a:noFill/>
        </p:spPr>
        <p:txBody>
          <a:bodyPr wrap="square" rtlCol="0">
            <a:spAutoFit/>
          </a:bodyPr>
          <a:lstStyle/>
          <a:p>
            <a:pPr algn="ctr"/>
            <a:r>
              <a:rPr lang="en-US" sz="1200" dirty="0" smtClean="0">
                <a:solidFill>
                  <a:schemeClr val="bg1">
                    <a:lumMod val="50000"/>
                  </a:schemeClr>
                </a:solidFill>
              </a:rPr>
              <a:t>Collier, </a:t>
            </a:r>
            <a:r>
              <a:rPr lang="en-US" sz="1200" i="1" dirty="0" smtClean="0">
                <a:solidFill>
                  <a:schemeClr val="bg1">
                    <a:lumMod val="50000"/>
                  </a:schemeClr>
                </a:solidFill>
              </a:rPr>
              <a:t>Lone Star Politics 5e. </a:t>
            </a:r>
            <a:r>
              <a:rPr lang="en-US" sz="1200" dirty="0" smtClean="0">
                <a:solidFill>
                  <a:schemeClr val="bg1">
                    <a:lumMod val="50000"/>
                  </a:schemeClr>
                </a:solidFill>
              </a:rPr>
              <a:t>CQ Press, 2018.</a:t>
            </a:r>
            <a:endParaRPr lang="en-US" sz="1200" dirty="0">
              <a:solidFill>
                <a:schemeClr val="bg1">
                  <a:lumMod val="50000"/>
                </a:schemeClr>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idx="1"/>
          </p:nvPr>
        </p:nvSpPr>
        <p:spPr>
          <a:xfrm>
            <a:off x="990600" y="1905000"/>
            <a:ext cx="7696200" cy="4724400"/>
          </a:xfrm>
        </p:spPr>
        <p:txBody>
          <a:bodyPr/>
          <a:lstStyle/>
          <a:p>
            <a:pPr eaLnBrk="1" hangingPunct="1">
              <a:defRPr/>
            </a:pPr>
            <a:r>
              <a:rPr lang="en-US" sz="2200" dirty="0"/>
              <a:t>Civil </a:t>
            </a:r>
            <a:r>
              <a:rPr lang="en-US" sz="2200" dirty="0" smtClean="0"/>
              <a:t>cases</a:t>
            </a:r>
          </a:p>
          <a:p>
            <a:pPr lvl="1" eaLnBrk="1" hangingPunct="1">
              <a:defRPr/>
            </a:pPr>
            <a:r>
              <a:rPr lang="en-US" sz="2200" dirty="0" smtClean="0"/>
              <a:t>Defendant </a:t>
            </a:r>
            <a:r>
              <a:rPr lang="en-US" sz="2200" dirty="0"/>
              <a:t>has been </a:t>
            </a:r>
            <a:r>
              <a:rPr lang="en-US" sz="2200" dirty="0" smtClean="0"/>
              <a:t>accused of harming </a:t>
            </a:r>
            <a:r>
              <a:rPr lang="en-US" sz="2200" dirty="0"/>
              <a:t>the </a:t>
            </a:r>
            <a:r>
              <a:rPr lang="en-US" sz="2200" dirty="0" smtClean="0"/>
              <a:t>plaintiff</a:t>
            </a:r>
          </a:p>
          <a:p>
            <a:pPr lvl="2" eaLnBrk="1" hangingPunct="1">
              <a:defRPr/>
            </a:pPr>
            <a:r>
              <a:rPr lang="en-US" sz="2200" dirty="0" smtClean="0"/>
              <a:t>Contract disputes, family law, and tort claims, such as personal injury and property damage</a:t>
            </a:r>
          </a:p>
          <a:p>
            <a:pPr lvl="1" eaLnBrk="1" hangingPunct="1">
              <a:defRPr/>
            </a:pPr>
            <a:r>
              <a:rPr lang="en-US" sz="2200" dirty="0" smtClean="0"/>
              <a:t>Plaintiff </a:t>
            </a:r>
            <a:r>
              <a:rPr lang="en-US" sz="2200" dirty="0"/>
              <a:t>sues for </a:t>
            </a:r>
            <a:r>
              <a:rPr lang="en-US" sz="2200" dirty="0" smtClean="0"/>
              <a:t>remuneration</a:t>
            </a:r>
          </a:p>
          <a:p>
            <a:pPr lvl="1" eaLnBrk="1" hangingPunct="1">
              <a:defRPr/>
            </a:pPr>
            <a:r>
              <a:rPr lang="en-US" sz="2200" dirty="0" smtClean="0"/>
              <a:t>Cases proved by preponderance of evidence, rather than beyond reasonable doubt</a:t>
            </a:r>
          </a:p>
          <a:p>
            <a:pPr lvl="1" eaLnBrk="1" hangingPunct="1">
              <a:defRPr/>
            </a:pPr>
            <a:r>
              <a:rPr lang="en-US" sz="2200" dirty="0" smtClean="0"/>
              <a:t>Compensatory and punitive damages</a:t>
            </a:r>
            <a:endParaRPr lang="en-US" sz="2200" dirty="0"/>
          </a:p>
        </p:txBody>
      </p:sp>
      <p:sp>
        <p:nvSpPr>
          <p:cNvPr id="21505" name="Rectangle 2"/>
          <p:cNvSpPr>
            <a:spLocks noGrp="1" noChangeArrowheads="1"/>
          </p:cNvSpPr>
          <p:nvPr>
            <p:ph type="title"/>
          </p:nvPr>
        </p:nvSpPr>
        <p:spPr>
          <a:xfrm>
            <a:off x="990600" y="762000"/>
            <a:ext cx="8001000" cy="1143000"/>
          </a:xfrm>
        </p:spPr>
        <p:txBody>
          <a:bodyPr/>
          <a:lstStyle/>
          <a:p>
            <a:pPr algn="l" eaLnBrk="1" hangingPunct="1">
              <a:defRPr/>
            </a:pPr>
            <a:r>
              <a:rPr lang="en-US" sz="3600" dirty="0">
                <a:latin typeface="+mn-lt"/>
              </a:rPr>
              <a:t>Texas Civil Disputes</a:t>
            </a:r>
          </a:p>
        </p:txBody>
      </p:sp>
      <p:sp>
        <p:nvSpPr>
          <p:cNvPr id="4" name="TextBox 3"/>
          <p:cNvSpPr txBox="1"/>
          <p:nvPr/>
        </p:nvSpPr>
        <p:spPr>
          <a:xfrm>
            <a:off x="3200400" y="6352401"/>
            <a:ext cx="3505200" cy="276999"/>
          </a:xfrm>
          <a:prstGeom prst="rect">
            <a:avLst/>
          </a:prstGeom>
          <a:noFill/>
        </p:spPr>
        <p:txBody>
          <a:bodyPr wrap="square" rtlCol="0">
            <a:spAutoFit/>
          </a:bodyPr>
          <a:lstStyle/>
          <a:p>
            <a:pPr algn="ctr"/>
            <a:r>
              <a:rPr lang="en-US" sz="1200" dirty="0" smtClean="0">
                <a:solidFill>
                  <a:schemeClr val="bg1">
                    <a:lumMod val="50000"/>
                  </a:schemeClr>
                </a:solidFill>
              </a:rPr>
              <a:t>Collier, </a:t>
            </a:r>
            <a:r>
              <a:rPr lang="en-US" sz="1200" i="1" dirty="0" smtClean="0">
                <a:solidFill>
                  <a:schemeClr val="bg1">
                    <a:lumMod val="50000"/>
                  </a:schemeClr>
                </a:solidFill>
              </a:rPr>
              <a:t>Lone Star Politics 5e. </a:t>
            </a:r>
            <a:r>
              <a:rPr lang="en-US" sz="1200" dirty="0" smtClean="0">
                <a:solidFill>
                  <a:schemeClr val="bg1">
                    <a:lumMod val="50000"/>
                  </a:schemeClr>
                </a:solidFill>
              </a:rPr>
              <a:t>CQ Press, 2018.</a:t>
            </a:r>
            <a:endParaRPr lang="en-US" sz="1200" dirty="0">
              <a:solidFill>
                <a:schemeClr val="bg1">
                  <a:lumMod val="50000"/>
                </a:schemeClr>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914400" y="1933303"/>
            <a:ext cx="7467600" cy="4724400"/>
          </a:xfrm>
        </p:spPr>
        <p:txBody>
          <a:bodyPr/>
          <a:lstStyle/>
          <a:p>
            <a:pPr marL="342900" lvl="1" indent="-342900" eaLnBrk="1" hangingPunct="1">
              <a:buFont typeface="Arial" panose="020B0604020202020204" pitchFamily="34" charset="0"/>
              <a:buChar char="•"/>
            </a:pPr>
            <a:r>
              <a:rPr lang="en-US" altLang="en-US" sz="2200" dirty="0">
                <a:cs typeface="+mn-cs"/>
              </a:rPr>
              <a:t>Jurisdiction</a:t>
            </a:r>
          </a:p>
          <a:p>
            <a:pPr lvl="1" eaLnBrk="1" hangingPunct="1">
              <a:buFont typeface="Arial" panose="020B0604020202020204" pitchFamily="34" charset="0"/>
              <a:buChar char="–"/>
            </a:pPr>
            <a:r>
              <a:rPr lang="en-US" altLang="en-US" sz="2200" dirty="0"/>
              <a:t>Original </a:t>
            </a:r>
          </a:p>
          <a:p>
            <a:pPr lvl="2" eaLnBrk="1" hangingPunct="1">
              <a:buFont typeface="Arial" panose="020B0604020202020204" pitchFamily="34" charset="0"/>
              <a:buChar char="•"/>
              <a:defRPr/>
            </a:pPr>
            <a:r>
              <a:rPr lang="en-US" altLang="en-US" sz="2200" dirty="0"/>
              <a:t>Hear evidence and establish the record</a:t>
            </a:r>
          </a:p>
          <a:p>
            <a:pPr lvl="1" eaLnBrk="1" hangingPunct="1">
              <a:buFont typeface="Arial" panose="020B0604020202020204" pitchFamily="34" charset="0"/>
              <a:buChar char="–"/>
            </a:pPr>
            <a:r>
              <a:rPr lang="en-US" altLang="en-US" sz="2200" dirty="0"/>
              <a:t>Appellate</a:t>
            </a:r>
          </a:p>
          <a:p>
            <a:pPr lvl="2" eaLnBrk="1" hangingPunct="1">
              <a:buFont typeface="Arial" panose="020B0604020202020204" pitchFamily="34" charset="0"/>
              <a:buChar char="•"/>
              <a:defRPr/>
            </a:pPr>
            <a:r>
              <a:rPr lang="en-US" altLang="en-US" sz="2200" dirty="0"/>
              <a:t>Appeals of previously heard cases</a:t>
            </a:r>
          </a:p>
          <a:p>
            <a:pPr lvl="1" eaLnBrk="1" hangingPunct="1">
              <a:buFont typeface="Arial" panose="020B0604020202020204" pitchFamily="34" charset="0"/>
              <a:buChar char="–"/>
            </a:pPr>
            <a:r>
              <a:rPr lang="en-US" altLang="en-US" sz="2200" dirty="0"/>
              <a:t>Exclusive </a:t>
            </a:r>
          </a:p>
          <a:p>
            <a:pPr lvl="2" eaLnBrk="1" hangingPunct="1">
              <a:buFont typeface="Arial" panose="020B0604020202020204" pitchFamily="34" charset="0"/>
              <a:buChar char="•"/>
              <a:defRPr/>
            </a:pPr>
            <a:r>
              <a:rPr lang="en-US" altLang="en-US" sz="2200" dirty="0"/>
              <a:t>Sole authority to hear a certain type of case</a:t>
            </a:r>
          </a:p>
        </p:txBody>
      </p:sp>
      <p:sp>
        <p:nvSpPr>
          <p:cNvPr id="6145" name="Rectangle 2"/>
          <p:cNvSpPr>
            <a:spLocks noGrp="1" noChangeArrowheads="1"/>
          </p:cNvSpPr>
          <p:nvPr>
            <p:ph type="title"/>
          </p:nvPr>
        </p:nvSpPr>
        <p:spPr>
          <a:xfrm>
            <a:off x="914400" y="762000"/>
            <a:ext cx="8001000" cy="1143000"/>
          </a:xfrm>
        </p:spPr>
        <p:txBody>
          <a:bodyPr/>
          <a:lstStyle/>
          <a:p>
            <a:pPr algn="l" eaLnBrk="1" hangingPunct="1">
              <a:defRPr/>
            </a:pPr>
            <a:r>
              <a:rPr lang="en-US" sz="3600" dirty="0">
                <a:latin typeface="+mn-lt"/>
              </a:rPr>
              <a:t>Texas Courts</a:t>
            </a:r>
          </a:p>
        </p:txBody>
      </p:sp>
      <p:sp>
        <p:nvSpPr>
          <p:cNvPr id="4" name="TextBox 3"/>
          <p:cNvSpPr txBox="1"/>
          <p:nvPr/>
        </p:nvSpPr>
        <p:spPr>
          <a:xfrm>
            <a:off x="3200400" y="6352401"/>
            <a:ext cx="3505200" cy="276999"/>
          </a:xfrm>
          <a:prstGeom prst="rect">
            <a:avLst/>
          </a:prstGeom>
          <a:noFill/>
        </p:spPr>
        <p:txBody>
          <a:bodyPr wrap="square" rtlCol="0">
            <a:spAutoFit/>
          </a:bodyPr>
          <a:lstStyle/>
          <a:p>
            <a:pPr algn="ctr"/>
            <a:r>
              <a:rPr lang="en-US" sz="1200" dirty="0" smtClean="0">
                <a:solidFill>
                  <a:schemeClr val="bg1">
                    <a:lumMod val="50000"/>
                  </a:schemeClr>
                </a:solidFill>
              </a:rPr>
              <a:t>Collier, </a:t>
            </a:r>
            <a:r>
              <a:rPr lang="en-US" sz="1200" i="1" dirty="0" smtClean="0">
                <a:solidFill>
                  <a:schemeClr val="bg1">
                    <a:lumMod val="50000"/>
                  </a:schemeClr>
                </a:solidFill>
              </a:rPr>
              <a:t>Lone Star Politics 5e. </a:t>
            </a:r>
            <a:r>
              <a:rPr lang="en-US" sz="1200" dirty="0" smtClean="0">
                <a:solidFill>
                  <a:schemeClr val="bg1">
                    <a:lumMod val="50000"/>
                  </a:schemeClr>
                </a:solidFill>
              </a:rPr>
              <a:t>CQ Press, 2018.</a:t>
            </a:r>
            <a:endParaRPr lang="en-US" sz="1200" dirty="0">
              <a:solidFill>
                <a:schemeClr val="bg1">
                  <a:lumMod val="50000"/>
                </a:schemeClr>
              </a:solidFill>
            </a:endParaRPr>
          </a:p>
        </p:txBody>
      </p:sp>
    </p:spTree>
    <p:extLst>
      <p:ext uri="{BB962C8B-B14F-4D97-AF65-F5344CB8AC3E}">
        <p14:creationId xmlns:p14="http://schemas.microsoft.com/office/powerpoint/2010/main" val="23727029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914400" y="1981200"/>
            <a:ext cx="7620000" cy="4724400"/>
          </a:xfrm>
        </p:spPr>
        <p:txBody>
          <a:bodyPr/>
          <a:lstStyle/>
          <a:p>
            <a:pPr marL="342900" lvl="1" indent="-342900" eaLnBrk="1" hangingPunct="1">
              <a:buFont typeface="Arial" panose="020B0604020202020204" pitchFamily="34" charset="0"/>
              <a:buChar char="•"/>
            </a:pPr>
            <a:r>
              <a:rPr lang="en-US" altLang="en-US" sz="2200" dirty="0">
                <a:cs typeface="+mn-cs"/>
              </a:rPr>
              <a:t>Jurisdiction</a:t>
            </a:r>
          </a:p>
          <a:p>
            <a:pPr lvl="1" eaLnBrk="1" hangingPunct="1">
              <a:buFont typeface="Arial" panose="020B0604020202020204" pitchFamily="34" charset="0"/>
              <a:buChar char="–"/>
            </a:pPr>
            <a:r>
              <a:rPr lang="en-US" altLang="en-US" sz="2200" dirty="0"/>
              <a:t>Criminal</a:t>
            </a:r>
          </a:p>
          <a:p>
            <a:pPr lvl="2" eaLnBrk="1" hangingPunct="1">
              <a:buFont typeface="Arial" panose="020B0604020202020204" pitchFamily="34" charset="0"/>
              <a:buChar char="•"/>
              <a:defRPr/>
            </a:pPr>
            <a:r>
              <a:rPr lang="en-US" altLang="en-US" sz="2200" dirty="0"/>
              <a:t>Case of individual accused of violating the law</a:t>
            </a:r>
          </a:p>
          <a:p>
            <a:pPr lvl="1" eaLnBrk="1" hangingPunct="1">
              <a:buFont typeface="Arial" panose="020B0604020202020204" pitchFamily="34" charset="0"/>
              <a:buChar char="–"/>
            </a:pPr>
            <a:r>
              <a:rPr lang="en-US" altLang="en-US" sz="2200" dirty="0"/>
              <a:t>Civil  </a:t>
            </a:r>
          </a:p>
          <a:p>
            <a:pPr lvl="2" eaLnBrk="1" hangingPunct="1">
              <a:buFont typeface="Arial" panose="020B0604020202020204" pitchFamily="34" charset="0"/>
              <a:buChar char="•"/>
              <a:defRPr/>
            </a:pPr>
            <a:r>
              <a:rPr lang="en-US" altLang="en-US" sz="2200" dirty="0"/>
              <a:t> Case of a party wronged by another individual</a:t>
            </a:r>
          </a:p>
          <a:p>
            <a:pPr lvl="1" eaLnBrk="1" hangingPunct="1">
              <a:buFont typeface="Arial" panose="020B0604020202020204" pitchFamily="34" charset="0"/>
              <a:buChar char="–"/>
            </a:pPr>
            <a:r>
              <a:rPr lang="en-US" altLang="en-US" sz="2200" dirty="0"/>
              <a:t>Geographic</a:t>
            </a:r>
          </a:p>
          <a:p>
            <a:pPr lvl="2" eaLnBrk="1" hangingPunct="1">
              <a:buFont typeface="Arial" panose="020B0604020202020204" pitchFamily="34" charset="0"/>
              <a:buChar char="•"/>
              <a:defRPr/>
            </a:pPr>
            <a:r>
              <a:rPr lang="en-US" altLang="en-US" sz="2200" dirty="0"/>
              <a:t>Based on municipality, </a:t>
            </a:r>
            <a:r>
              <a:rPr lang="en-US" altLang="en-US" sz="2200" dirty="0" smtClean="0"/>
              <a:t>precinct, </a:t>
            </a:r>
            <a:r>
              <a:rPr lang="en-US" altLang="en-US" sz="2200" dirty="0"/>
              <a:t>or county</a:t>
            </a:r>
          </a:p>
          <a:p>
            <a:pPr lvl="1" eaLnBrk="1" hangingPunct="1">
              <a:buFont typeface="Arial" panose="020B0604020202020204" pitchFamily="34" charset="0"/>
              <a:buChar char="–"/>
            </a:pPr>
            <a:r>
              <a:rPr lang="en-US" altLang="en-US" sz="2200" dirty="0"/>
              <a:t>Concurrent</a:t>
            </a:r>
          </a:p>
          <a:p>
            <a:pPr lvl="2" eaLnBrk="1" hangingPunct="1">
              <a:buFont typeface="Arial" panose="020B0604020202020204" pitchFamily="34" charset="0"/>
              <a:buChar char="•"/>
              <a:defRPr/>
            </a:pPr>
            <a:r>
              <a:rPr lang="en-US" altLang="en-US" sz="2200" dirty="0"/>
              <a:t>Jurisdiction held by more than one type of court</a:t>
            </a:r>
          </a:p>
        </p:txBody>
      </p:sp>
      <p:sp>
        <p:nvSpPr>
          <p:cNvPr id="6145" name="Rectangle 2"/>
          <p:cNvSpPr>
            <a:spLocks noGrp="1" noChangeArrowheads="1"/>
          </p:cNvSpPr>
          <p:nvPr>
            <p:ph type="title"/>
          </p:nvPr>
        </p:nvSpPr>
        <p:spPr>
          <a:xfrm>
            <a:off x="914400" y="762000"/>
            <a:ext cx="8001000" cy="1143000"/>
          </a:xfrm>
        </p:spPr>
        <p:txBody>
          <a:bodyPr/>
          <a:lstStyle/>
          <a:p>
            <a:pPr algn="l" eaLnBrk="1" hangingPunct="1">
              <a:defRPr/>
            </a:pPr>
            <a:r>
              <a:rPr lang="en-US" sz="3600" dirty="0">
                <a:latin typeface="+mn-lt"/>
              </a:rPr>
              <a:t>Texas Courts</a:t>
            </a:r>
          </a:p>
        </p:txBody>
      </p:sp>
      <p:sp>
        <p:nvSpPr>
          <p:cNvPr id="4" name="TextBox 3"/>
          <p:cNvSpPr txBox="1"/>
          <p:nvPr/>
        </p:nvSpPr>
        <p:spPr>
          <a:xfrm>
            <a:off x="3200400" y="6352401"/>
            <a:ext cx="3505200" cy="276999"/>
          </a:xfrm>
          <a:prstGeom prst="rect">
            <a:avLst/>
          </a:prstGeom>
          <a:noFill/>
        </p:spPr>
        <p:txBody>
          <a:bodyPr wrap="square" rtlCol="0">
            <a:spAutoFit/>
          </a:bodyPr>
          <a:lstStyle/>
          <a:p>
            <a:pPr algn="ctr"/>
            <a:r>
              <a:rPr lang="en-US" sz="1200" dirty="0" smtClean="0">
                <a:solidFill>
                  <a:schemeClr val="bg1">
                    <a:lumMod val="50000"/>
                  </a:schemeClr>
                </a:solidFill>
              </a:rPr>
              <a:t>Collier, </a:t>
            </a:r>
            <a:r>
              <a:rPr lang="en-US" sz="1200" i="1" dirty="0" smtClean="0">
                <a:solidFill>
                  <a:schemeClr val="bg1">
                    <a:lumMod val="50000"/>
                  </a:schemeClr>
                </a:solidFill>
              </a:rPr>
              <a:t>Lone Star Politics 5e. </a:t>
            </a:r>
            <a:r>
              <a:rPr lang="en-US" sz="1200" dirty="0" smtClean="0">
                <a:solidFill>
                  <a:schemeClr val="bg1">
                    <a:lumMod val="50000"/>
                  </a:schemeClr>
                </a:solidFill>
              </a:rPr>
              <a:t>CQ Press, 2018.</a:t>
            </a:r>
            <a:endParaRPr lang="en-US" sz="1200" dirty="0">
              <a:solidFill>
                <a:schemeClr val="bg1">
                  <a:lumMod val="50000"/>
                </a:schemeClr>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idx="1"/>
          </p:nvPr>
        </p:nvSpPr>
        <p:spPr>
          <a:xfrm>
            <a:off x="990600" y="1981200"/>
            <a:ext cx="7848600" cy="4724400"/>
          </a:xfrm>
        </p:spPr>
        <p:txBody>
          <a:bodyPr/>
          <a:lstStyle/>
          <a:p>
            <a:pPr eaLnBrk="1" hangingPunct="1">
              <a:defRPr/>
            </a:pPr>
            <a:r>
              <a:rPr lang="en-US" sz="2200" dirty="0"/>
              <a:t>Municipal courts</a:t>
            </a:r>
          </a:p>
          <a:p>
            <a:pPr lvl="1" eaLnBrk="1" hangingPunct="1">
              <a:defRPr/>
            </a:pPr>
            <a:r>
              <a:rPr lang="en-US" sz="2200" dirty="0"/>
              <a:t>Jurisdiction over violations of municipal ordinances and class C misdemeanors</a:t>
            </a:r>
          </a:p>
          <a:p>
            <a:pPr lvl="1" eaLnBrk="1" hangingPunct="1">
              <a:defRPr/>
            </a:pPr>
            <a:r>
              <a:rPr lang="en-US" sz="2200" dirty="0"/>
              <a:t>Also perform magistrate functions</a:t>
            </a:r>
          </a:p>
          <a:p>
            <a:pPr lvl="2" eaLnBrk="1" hangingPunct="1">
              <a:defRPr/>
            </a:pPr>
            <a:r>
              <a:rPr lang="en-US" sz="2200" dirty="0"/>
              <a:t>Issue warrants and conduct preliminary hearings for matters to be heard in higher courts</a:t>
            </a:r>
          </a:p>
          <a:p>
            <a:pPr eaLnBrk="1" hangingPunct="1">
              <a:defRPr/>
            </a:pPr>
            <a:r>
              <a:rPr lang="en-US" sz="2200" dirty="0"/>
              <a:t>Justice of the Peace courts</a:t>
            </a:r>
          </a:p>
          <a:p>
            <a:pPr lvl="1" eaLnBrk="1" hangingPunct="1">
              <a:defRPr/>
            </a:pPr>
            <a:r>
              <a:rPr lang="en-US" sz="2200" dirty="0"/>
              <a:t>Cover small civil matters and share jurisdiction over class C misdemeanors</a:t>
            </a:r>
          </a:p>
          <a:p>
            <a:pPr lvl="1" eaLnBrk="1" hangingPunct="1">
              <a:defRPr/>
            </a:pPr>
            <a:r>
              <a:rPr lang="en-US" sz="2200" dirty="0"/>
              <a:t>Also perform marriages, serve as magistrates, and in some counties act as coroners </a:t>
            </a:r>
          </a:p>
        </p:txBody>
      </p:sp>
      <p:sp>
        <p:nvSpPr>
          <p:cNvPr id="6145" name="Rectangle 2"/>
          <p:cNvSpPr>
            <a:spLocks noGrp="1" noChangeArrowheads="1"/>
          </p:cNvSpPr>
          <p:nvPr>
            <p:ph type="title"/>
          </p:nvPr>
        </p:nvSpPr>
        <p:spPr>
          <a:xfrm>
            <a:off x="990600" y="762000"/>
            <a:ext cx="8001000" cy="1143000"/>
          </a:xfrm>
        </p:spPr>
        <p:txBody>
          <a:bodyPr/>
          <a:lstStyle/>
          <a:p>
            <a:pPr algn="l" eaLnBrk="1" hangingPunct="1">
              <a:defRPr/>
            </a:pPr>
            <a:r>
              <a:rPr lang="en-US" sz="3600" dirty="0">
                <a:latin typeface="+mn-lt"/>
              </a:rPr>
              <a:t>Local Trial Courts</a:t>
            </a:r>
          </a:p>
        </p:txBody>
      </p:sp>
      <p:sp>
        <p:nvSpPr>
          <p:cNvPr id="4" name="TextBox 3"/>
          <p:cNvSpPr txBox="1"/>
          <p:nvPr/>
        </p:nvSpPr>
        <p:spPr>
          <a:xfrm>
            <a:off x="3200400" y="6352401"/>
            <a:ext cx="3505200" cy="276999"/>
          </a:xfrm>
          <a:prstGeom prst="rect">
            <a:avLst/>
          </a:prstGeom>
          <a:noFill/>
        </p:spPr>
        <p:txBody>
          <a:bodyPr wrap="square" rtlCol="0">
            <a:spAutoFit/>
          </a:bodyPr>
          <a:lstStyle/>
          <a:p>
            <a:pPr algn="ctr"/>
            <a:r>
              <a:rPr lang="en-US" sz="1200" dirty="0" smtClean="0">
                <a:solidFill>
                  <a:schemeClr val="bg1">
                    <a:lumMod val="50000"/>
                  </a:schemeClr>
                </a:solidFill>
              </a:rPr>
              <a:t>Collier, </a:t>
            </a:r>
            <a:r>
              <a:rPr lang="en-US" sz="1200" i="1" dirty="0" smtClean="0">
                <a:solidFill>
                  <a:schemeClr val="bg1">
                    <a:lumMod val="50000"/>
                  </a:schemeClr>
                </a:solidFill>
              </a:rPr>
              <a:t>Lone Star Politics 5e. </a:t>
            </a:r>
            <a:r>
              <a:rPr lang="en-US" sz="1200" dirty="0" smtClean="0">
                <a:solidFill>
                  <a:schemeClr val="bg1">
                    <a:lumMod val="50000"/>
                  </a:schemeClr>
                </a:solidFill>
              </a:rPr>
              <a:t>CQ Press, 2018.</a:t>
            </a:r>
            <a:endParaRPr lang="en-US" sz="1200" dirty="0">
              <a:solidFill>
                <a:schemeClr val="bg1">
                  <a:lumMod val="50000"/>
                </a:schemeClr>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idx="1"/>
          </p:nvPr>
        </p:nvSpPr>
        <p:spPr>
          <a:xfrm>
            <a:off x="990600" y="1905000"/>
            <a:ext cx="7467600" cy="3657600"/>
          </a:xfrm>
        </p:spPr>
        <p:txBody>
          <a:bodyPr/>
          <a:lstStyle/>
          <a:p>
            <a:pPr eaLnBrk="1" hangingPunct="1"/>
            <a:r>
              <a:rPr lang="en-US" altLang="en-US" sz="2200" dirty="0"/>
              <a:t>Constitutional county court</a:t>
            </a:r>
          </a:p>
          <a:p>
            <a:pPr lvl="1" eaLnBrk="1" hangingPunct="1"/>
            <a:r>
              <a:rPr lang="en-US" altLang="en-US" sz="2200" dirty="0"/>
              <a:t>Specified in the constitution</a:t>
            </a:r>
          </a:p>
          <a:p>
            <a:pPr lvl="1" eaLnBrk="1" hangingPunct="1"/>
            <a:r>
              <a:rPr lang="en-US" altLang="en-US" sz="2200" dirty="0"/>
              <a:t>Class A and class B misdemeanors, and concurrent civil jurisdiction up to $10,000</a:t>
            </a:r>
          </a:p>
          <a:p>
            <a:pPr lvl="1" eaLnBrk="1" hangingPunct="1"/>
            <a:r>
              <a:rPr lang="en-US" altLang="en-US" sz="2200" dirty="0"/>
              <a:t>Guardianship, uncontested wills, determination of mental competency</a:t>
            </a:r>
          </a:p>
          <a:p>
            <a:pPr lvl="1" eaLnBrk="1" hangingPunct="1"/>
            <a:r>
              <a:rPr lang="en-US" altLang="en-US" sz="2200" dirty="0"/>
              <a:t>Appeals from municipal and JP courts</a:t>
            </a:r>
          </a:p>
        </p:txBody>
      </p:sp>
      <p:sp>
        <p:nvSpPr>
          <p:cNvPr id="7169" name="Rectangle 2"/>
          <p:cNvSpPr>
            <a:spLocks noGrp="1" noChangeArrowheads="1"/>
          </p:cNvSpPr>
          <p:nvPr>
            <p:ph type="title"/>
          </p:nvPr>
        </p:nvSpPr>
        <p:spPr>
          <a:xfrm>
            <a:off x="990600" y="742406"/>
            <a:ext cx="8001000" cy="1143000"/>
          </a:xfrm>
        </p:spPr>
        <p:txBody>
          <a:bodyPr/>
          <a:lstStyle/>
          <a:p>
            <a:pPr algn="l" eaLnBrk="1" hangingPunct="1">
              <a:defRPr/>
            </a:pPr>
            <a:r>
              <a:rPr lang="en-US" sz="3600" dirty="0">
                <a:latin typeface="+mn-lt"/>
              </a:rPr>
              <a:t>County-Level Trial Courts</a:t>
            </a:r>
          </a:p>
        </p:txBody>
      </p:sp>
      <p:sp>
        <p:nvSpPr>
          <p:cNvPr id="4" name="TextBox 3"/>
          <p:cNvSpPr txBox="1"/>
          <p:nvPr/>
        </p:nvSpPr>
        <p:spPr>
          <a:xfrm>
            <a:off x="3200400" y="6352401"/>
            <a:ext cx="3505200" cy="276999"/>
          </a:xfrm>
          <a:prstGeom prst="rect">
            <a:avLst/>
          </a:prstGeom>
          <a:noFill/>
        </p:spPr>
        <p:txBody>
          <a:bodyPr wrap="square" rtlCol="0">
            <a:spAutoFit/>
          </a:bodyPr>
          <a:lstStyle/>
          <a:p>
            <a:pPr algn="ctr"/>
            <a:r>
              <a:rPr lang="en-US" sz="1200" dirty="0" smtClean="0">
                <a:solidFill>
                  <a:schemeClr val="bg1">
                    <a:lumMod val="50000"/>
                  </a:schemeClr>
                </a:solidFill>
              </a:rPr>
              <a:t>Collier, </a:t>
            </a:r>
            <a:r>
              <a:rPr lang="en-US" sz="1200" i="1" dirty="0" smtClean="0">
                <a:solidFill>
                  <a:schemeClr val="bg1">
                    <a:lumMod val="50000"/>
                  </a:schemeClr>
                </a:solidFill>
              </a:rPr>
              <a:t>Lone Star Politics 5e. </a:t>
            </a:r>
            <a:r>
              <a:rPr lang="en-US" sz="1200" dirty="0" smtClean="0">
                <a:solidFill>
                  <a:schemeClr val="bg1">
                    <a:lumMod val="50000"/>
                  </a:schemeClr>
                </a:solidFill>
              </a:rPr>
              <a:t>CQ Press, 2018.</a:t>
            </a:r>
            <a:endParaRPr lang="en-US" sz="1200" dirty="0">
              <a:solidFill>
                <a:schemeClr val="bg1">
                  <a:lumMod val="50000"/>
                </a:schemeClr>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idx="1"/>
          </p:nvPr>
        </p:nvSpPr>
        <p:spPr>
          <a:xfrm>
            <a:off x="990600" y="1905000"/>
            <a:ext cx="7467600" cy="4419600"/>
          </a:xfrm>
        </p:spPr>
        <p:txBody>
          <a:bodyPr/>
          <a:lstStyle/>
          <a:p>
            <a:pPr eaLnBrk="1" hangingPunct="1"/>
            <a:r>
              <a:rPr lang="en-US" altLang="en-US" sz="2200" dirty="0" smtClean="0"/>
              <a:t>County courts at law and Statutory probate courts </a:t>
            </a:r>
          </a:p>
          <a:p>
            <a:pPr lvl="1" eaLnBrk="1" hangingPunct="1"/>
            <a:r>
              <a:rPr lang="en-US" altLang="en-US" sz="2200" dirty="0" smtClean="0"/>
              <a:t>243 courts established in larger counties to take cases from overloaded constitutional courts</a:t>
            </a:r>
          </a:p>
          <a:p>
            <a:pPr lvl="1" eaLnBrk="1" hangingPunct="1"/>
            <a:r>
              <a:rPr lang="en-US" altLang="en-US" sz="2200" dirty="0" smtClean="0"/>
              <a:t>Jurisdiction varies by statute</a:t>
            </a:r>
          </a:p>
          <a:p>
            <a:pPr lvl="2" eaLnBrk="1" hangingPunct="1"/>
            <a:r>
              <a:rPr lang="en-US" altLang="en-US" sz="2200" dirty="0" smtClean="0"/>
              <a:t>All civil, criminal, and appellate actions prescribed by law for constitutional county courts and civil matters up to $200,000, with some exceptions</a:t>
            </a:r>
          </a:p>
        </p:txBody>
      </p:sp>
      <p:sp>
        <p:nvSpPr>
          <p:cNvPr id="11265" name="Rectangle 2"/>
          <p:cNvSpPr>
            <a:spLocks noGrp="1" noChangeArrowheads="1"/>
          </p:cNvSpPr>
          <p:nvPr>
            <p:ph type="title"/>
          </p:nvPr>
        </p:nvSpPr>
        <p:spPr>
          <a:xfrm>
            <a:off x="914400" y="748937"/>
            <a:ext cx="8001000" cy="1143000"/>
          </a:xfrm>
        </p:spPr>
        <p:txBody>
          <a:bodyPr/>
          <a:lstStyle/>
          <a:p>
            <a:pPr algn="l" eaLnBrk="1" hangingPunct="1">
              <a:defRPr/>
            </a:pPr>
            <a:r>
              <a:rPr lang="en-US" sz="3600" dirty="0">
                <a:latin typeface="+mn-lt"/>
              </a:rPr>
              <a:t>County-Level Trial Courts</a:t>
            </a:r>
          </a:p>
        </p:txBody>
      </p:sp>
      <p:sp>
        <p:nvSpPr>
          <p:cNvPr id="4" name="TextBox 3"/>
          <p:cNvSpPr txBox="1"/>
          <p:nvPr/>
        </p:nvSpPr>
        <p:spPr>
          <a:xfrm>
            <a:off x="3200400" y="6352401"/>
            <a:ext cx="3505200" cy="276999"/>
          </a:xfrm>
          <a:prstGeom prst="rect">
            <a:avLst/>
          </a:prstGeom>
          <a:noFill/>
        </p:spPr>
        <p:txBody>
          <a:bodyPr wrap="square" rtlCol="0">
            <a:spAutoFit/>
          </a:bodyPr>
          <a:lstStyle/>
          <a:p>
            <a:pPr algn="ctr"/>
            <a:r>
              <a:rPr lang="en-US" sz="1200" dirty="0" smtClean="0">
                <a:solidFill>
                  <a:schemeClr val="bg1">
                    <a:lumMod val="50000"/>
                  </a:schemeClr>
                </a:solidFill>
              </a:rPr>
              <a:t>Collier, </a:t>
            </a:r>
            <a:r>
              <a:rPr lang="en-US" sz="1200" i="1" dirty="0" smtClean="0">
                <a:solidFill>
                  <a:schemeClr val="bg1">
                    <a:lumMod val="50000"/>
                  </a:schemeClr>
                </a:solidFill>
              </a:rPr>
              <a:t>Lone Star Politics 5e. </a:t>
            </a:r>
            <a:r>
              <a:rPr lang="en-US" sz="1200" dirty="0" smtClean="0">
                <a:solidFill>
                  <a:schemeClr val="bg1">
                    <a:lumMod val="50000"/>
                  </a:schemeClr>
                </a:solidFill>
              </a:rPr>
              <a:t>CQ Press, 2018.</a:t>
            </a:r>
            <a:endParaRPr lang="en-US" sz="1200" dirty="0">
              <a:solidFill>
                <a:schemeClr val="bg1">
                  <a:lumMod val="50000"/>
                </a:schemeClr>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idx="1"/>
          </p:nvPr>
        </p:nvSpPr>
        <p:spPr>
          <a:xfrm>
            <a:off x="990600" y="1905000"/>
            <a:ext cx="7543800" cy="3429000"/>
          </a:xfrm>
        </p:spPr>
        <p:txBody>
          <a:bodyPr/>
          <a:lstStyle/>
          <a:p>
            <a:pPr eaLnBrk="1" hangingPunct="1"/>
            <a:r>
              <a:rPr lang="en-US" altLang="en-US" sz="2200" dirty="0" smtClean="0"/>
              <a:t>State-level trial courts</a:t>
            </a:r>
          </a:p>
          <a:p>
            <a:pPr eaLnBrk="1" hangingPunct="1"/>
            <a:r>
              <a:rPr lang="en-US" altLang="en-US" sz="2200" dirty="0" smtClean="0"/>
              <a:t>Original jurisdiction </a:t>
            </a:r>
          </a:p>
          <a:p>
            <a:pPr lvl="1" eaLnBrk="1" hangingPunct="1"/>
            <a:r>
              <a:rPr lang="en-US" altLang="en-US" sz="2200" dirty="0" smtClean="0"/>
              <a:t>Civil jurisdiction involving over $200, but varies according to jurisdiction of other courts in a particular area</a:t>
            </a:r>
          </a:p>
          <a:p>
            <a:pPr lvl="1" eaLnBrk="1" hangingPunct="1"/>
            <a:r>
              <a:rPr lang="en-US" altLang="en-US" sz="2200" dirty="0" smtClean="0"/>
              <a:t>All felony cases</a:t>
            </a:r>
          </a:p>
        </p:txBody>
      </p:sp>
      <p:sp>
        <p:nvSpPr>
          <p:cNvPr id="13313" name="Rectangle 2"/>
          <p:cNvSpPr>
            <a:spLocks noGrp="1" noChangeArrowheads="1"/>
          </p:cNvSpPr>
          <p:nvPr>
            <p:ph type="title"/>
          </p:nvPr>
        </p:nvSpPr>
        <p:spPr>
          <a:xfrm>
            <a:off x="990600" y="685800"/>
            <a:ext cx="7334250" cy="1143000"/>
          </a:xfrm>
        </p:spPr>
        <p:txBody>
          <a:bodyPr/>
          <a:lstStyle/>
          <a:p>
            <a:pPr algn="l" eaLnBrk="1" hangingPunct="1">
              <a:defRPr/>
            </a:pPr>
            <a:r>
              <a:rPr lang="en-US" sz="3600" dirty="0">
                <a:latin typeface="+mn-lt"/>
              </a:rPr>
              <a:t>District Courts</a:t>
            </a:r>
          </a:p>
        </p:txBody>
      </p:sp>
      <p:sp>
        <p:nvSpPr>
          <p:cNvPr id="4" name="TextBox 3"/>
          <p:cNvSpPr txBox="1"/>
          <p:nvPr/>
        </p:nvSpPr>
        <p:spPr>
          <a:xfrm>
            <a:off x="3200400" y="6352401"/>
            <a:ext cx="3505200" cy="276999"/>
          </a:xfrm>
          <a:prstGeom prst="rect">
            <a:avLst/>
          </a:prstGeom>
          <a:noFill/>
        </p:spPr>
        <p:txBody>
          <a:bodyPr wrap="square" rtlCol="0">
            <a:spAutoFit/>
          </a:bodyPr>
          <a:lstStyle/>
          <a:p>
            <a:pPr algn="ctr"/>
            <a:r>
              <a:rPr lang="en-US" sz="1200" dirty="0" smtClean="0">
                <a:solidFill>
                  <a:schemeClr val="bg1">
                    <a:lumMod val="50000"/>
                  </a:schemeClr>
                </a:solidFill>
              </a:rPr>
              <a:t>Collier, </a:t>
            </a:r>
            <a:r>
              <a:rPr lang="en-US" sz="1200" i="1" dirty="0" smtClean="0">
                <a:solidFill>
                  <a:schemeClr val="bg1">
                    <a:lumMod val="50000"/>
                  </a:schemeClr>
                </a:solidFill>
              </a:rPr>
              <a:t>Lone Star Politics 5e. </a:t>
            </a:r>
            <a:r>
              <a:rPr lang="en-US" sz="1200" dirty="0" smtClean="0">
                <a:solidFill>
                  <a:schemeClr val="bg1">
                    <a:lumMod val="50000"/>
                  </a:schemeClr>
                </a:solidFill>
              </a:rPr>
              <a:t>CQ Press, 2018.</a:t>
            </a:r>
            <a:endParaRPr lang="en-US" sz="1200" dirty="0">
              <a:solidFill>
                <a:schemeClr val="bg1">
                  <a:lumMod val="50000"/>
                </a:schemeClr>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idx="1"/>
          </p:nvPr>
        </p:nvSpPr>
        <p:spPr>
          <a:xfrm>
            <a:off x="990600" y="1828800"/>
            <a:ext cx="7467600" cy="3581400"/>
          </a:xfrm>
        </p:spPr>
        <p:txBody>
          <a:bodyPr>
            <a:normAutofit/>
          </a:bodyPr>
          <a:lstStyle/>
          <a:p>
            <a:pPr eaLnBrk="1" hangingPunct="1">
              <a:defRPr/>
            </a:pPr>
            <a:r>
              <a:rPr lang="en-US" sz="2200" dirty="0" smtClean="0"/>
              <a:t>Appellate courts do not hear new evidence, but make decisions based on the record from lower courts</a:t>
            </a:r>
          </a:p>
          <a:p>
            <a:pPr eaLnBrk="1" hangingPunct="1">
              <a:defRPr/>
            </a:pPr>
            <a:r>
              <a:rPr lang="en-US" sz="2200" dirty="0" smtClean="0"/>
              <a:t>Appellate courts may affirm, or uphold,  lower court decisions, reverse it in whole or in part, and may remand it, send it back, to lower courts for rehearing with instructions from the appellate court</a:t>
            </a:r>
          </a:p>
        </p:txBody>
      </p:sp>
      <p:sp>
        <p:nvSpPr>
          <p:cNvPr id="14337" name="Rectangle 2"/>
          <p:cNvSpPr>
            <a:spLocks noGrp="1" noChangeArrowheads="1"/>
          </p:cNvSpPr>
          <p:nvPr>
            <p:ph type="title"/>
          </p:nvPr>
        </p:nvSpPr>
        <p:spPr>
          <a:xfrm>
            <a:off x="990600" y="762000"/>
            <a:ext cx="8001000" cy="1143000"/>
          </a:xfrm>
        </p:spPr>
        <p:txBody>
          <a:bodyPr/>
          <a:lstStyle/>
          <a:p>
            <a:pPr algn="l" eaLnBrk="1" hangingPunct="1">
              <a:defRPr/>
            </a:pPr>
            <a:r>
              <a:rPr lang="en-US" sz="3600" dirty="0">
                <a:latin typeface="+mn-lt"/>
              </a:rPr>
              <a:t>Courts of Appeals</a:t>
            </a:r>
          </a:p>
        </p:txBody>
      </p:sp>
      <p:sp>
        <p:nvSpPr>
          <p:cNvPr id="4" name="TextBox 3"/>
          <p:cNvSpPr txBox="1"/>
          <p:nvPr/>
        </p:nvSpPr>
        <p:spPr>
          <a:xfrm>
            <a:off x="3200400" y="6352401"/>
            <a:ext cx="3505200" cy="276999"/>
          </a:xfrm>
          <a:prstGeom prst="rect">
            <a:avLst/>
          </a:prstGeom>
          <a:noFill/>
        </p:spPr>
        <p:txBody>
          <a:bodyPr wrap="square" rtlCol="0">
            <a:spAutoFit/>
          </a:bodyPr>
          <a:lstStyle/>
          <a:p>
            <a:pPr algn="ctr"/>
            <a:r>
              <a:rPr lang="en-US" sz="1200" dirty="0" smtClean="0">
                <a:solidFill>
                  <a:schemeClr val="bg1">
                    <a:lumMod val="50000"/>
                  </a:schemeClr>
                </a:solidFill>
              </a:rPr>
              <a:t>Collier, </a:t>
            </a:r>
            <a:r>
              <a:rPr lang="en-US" sz="1200" i="1" dirty="0" smtClean="0">
                <a:solidFill>
                  <a:schemeClr val="bg1">
                    <a:lumMod val="50000"/>
                  </a:schemeClr>
                </a:solidFill>
              </a:rPr>
              <a:t>Lone Star Politics 5e. </a:t>
            </a:r>
            <a:r>
              <a:rPr lang="en-US" sz="1200" dirty="0" smtClean="0">
                <a:solidFill>
                  <a:schemeClr val="bg1">
                    <a:lumMod val="50000"/>
                  </a:schemeClr>
                </a:solidFill>
              </a:rPr>
              <a:t>CQ Press, 2018.</a:t>
            </a:r>
            <a:endParaRPr lang="en-US" sz="1200" dirty="0">
              <a:solidFill>
                <a:schemeClr val="bg1">
                  <a:lumMod val="50000"/>
                </a:schemeClr>
              </a:solidFill>
            </a:endParaRPr>
          </a:p>
        </p:txBody>
      </p:sp>
    </p:spTree>
  </p:cSld>
  <p:clrMapOvr>
    <a:masterClrMapping/>
  </p:clrMapOvr>
</p:sld>
</file>

<file path=ppt/theme/theme1.xml><?xml version="1.0" encoding="utf-8"?>
<a:theme xmlns:a="http://schemas.openxmlformats.org/drawingml/2006/main" name="1_LoneStar3e">
  <a:themeElements>
    <a:clrScheme name="1_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Blank Presentation">
      <a:majorFont>
        <a:latin typeface="Arial Black"/>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6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6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1_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1794</TotalTime>
  <Words>1140</Words>
  <Application>Microsoft Office PowerPoint</Application>
  <PresentationFormat>On-screen Show (4:3)</PresentationFormat>
  <Paragraphs>149</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1_LoneStar3e</vt:lpstr>
      <vt:lpstr>PowerPoint Presentation</vt:lpstr>
      <vt:lpstr>Judicial Federalism</vt:lpstr>
      <vt:lpstr>Texas Courts</vt:lpstr>
      <vt:lpstr>Texas Courts</vt:lpstr>
      <vt:lpstr>Local Trial Courts</vt:lpstr>
      <vt:lpstr>County-Level Trial Courts</vt:lpstr>
      <vt:lpstr>County-Level Trial Courts</vt:lpstr>
      <vt:lpstr>District Courts</vt:lpstr>
      <vt:lpstr>Courts of Appeals</vt:lpstr>
      <vt:lpstr>Courts of Appeals</vt:lpstr>
      <vt:lpstr>Courts of Appeals</vt:lpstr>
      <vt:lpstr>Texas’s Highest Appellate Courts</vt:lpstr>
      <vt:lpstr>Texas’s Highest Appellate Courts</vt:lpstr>
      <vt:lpstr>Texas Judges</vt:lpstr>
      <vt:lpstr>Texas Judges</vt:lpstr>
      <vt:lpstr>Problems with the Texas Judiciary</vt:lpstr>
      <vt:lpstr>Problems with the Texas Judiciary</vt:lpstr>
      <vt:lpstr>Alternative Systems  of Judicial Selection</vt:lpstr>
      <vt:lpstr>Criminal Justice in Texas</vt:lpstr>
      <vt:lpstr>Criminal Justice in Texas</vt:lpstr>
      <vt:lpstr>Texas Civil Disputes</vt:lpstr>
    </vt:vector>
  </TitlesOfParts>
  <Company>Office 2004 Test Drive User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5.</dc:title>
  <dc:creator>Office 2004 Test Drive User</dc:creator>
  <cp:lastModifiedBy>Palermini, Stephanie</cp:lastModifiedBy>
  <cp:revision>172</cp:revision>
  <dcterms:created xsi:type="dcterms:W3CDTF">2011-01-14T14:53:22Z</dcterms:created>
  <dcterms:modified xsi:type="dcterms:W3CDTF">2016-12-30T18:20:28Z</dcterms:modified>
</cp:coreProperties>
</file>