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42" r:id="rId1"/>
  </p:sldMasterIdLst>
  <p:sldIdLst>
    <p:sldId id="256" r:id="rId2"/>
    <p:sldId id="268" r:id="rId3"/>
    <p:sldId id="289" r:id="rId4"/>
    <p:sldId id="269" r:id="rId5"/>
    <p:sldId id="270" r:id="rId6"/>
    <p:sldId id="271" r:id="rId7"/>
    <p:sldId id="293" r:id="rId8"/>
    <p:sldId id="272" r:id="rId9"/>
    <p:sldId id="273" r:id="rId10"/>
    <p:sldId id="294" r:id="rId11"/>
    <p:sldId id="274" r:id="rId12"/>
    <p:sldId id="292" r:id="rId13"/>
    <p:sldId id="280" r:id="rId14"/>
    <p:sldId id="291" r:id="rId15"/>
    <p:sldId id="281" r:id="rId16"/>
    <p:sldId id="290" r:id="rId17"/>
    <p:sldId id="275" r:id="rId18"/>
    <p:sldId id="295" r:id="rId19"/>
    <p:sldId id="296" r:id="rId20"/>
    <p:sldId id="276" r:id="rId21"/>
    <p:sldId id="288" r:id="rId22"/>
    <p:sldId id="282" r:id="rId23"/>
    <p:sldId id="298" r:id="rId24"/>
    <p:sldId id="283" r:id="rId25"/>
    <p:sldId id="278" r:id="rId26"/>
    <p:sldId id="279" r:id="rId27"/>
    <p:sldId id="286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177226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954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749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25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7829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5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52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531" y="5329071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6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5276671"/>
            <a:ext cx="5595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The Texas Bureaucracy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4676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Land Commissioner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The General Land Office comprises several other offices and agencies which oversee operations of different aspects of the Land Commissioner’s responsibilities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Recently the office has acquired partial responsibility for environmental protection of public lands, and has begun to expand into generation of wind power across the state</a:t>
            </a:r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50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5438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Secretary of State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Appointed by the governor, pending Senate confirmation, to a </a:t>
            </a:r>
            <a:r>
              <a:rPr lang="en-US" altLang="en-US" sz="2200" dirty="0"/>
              <a:t>4</a:t>
            </a:r>
            <a:r>
              <a:rPr lang="en-US" altLang="en-US" sz="2200" dirty="0" smtClean="0"/>
              <a:t>-year term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Serves as the state’</a:t>
            </a:r>
            <a:r>
              <a:rPr lang="en-US" altLang="ja-JP" sz="2200" dirty="0" smtClean="0"/>
              <a:t>s record keeper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Maintains a list of lobbyist and campaign contributions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issues corporate charters, certifies notaries public, and keeps the official state seal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Maintains public records concerning banking and other business activity in the state, including non-profits</a:t>
            </a:r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543800" cy="3810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200" dirty="0"/>
              <a:t>Secretary of </a:t>
            </a:r>
            <a:r>
              <a:rPr lang="en-US" sz="2200" dirty="0" smtClean="0"/>
              <a:t>State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Acts as chief administrator for the office of Texas Border and Mexican Affairs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Administers </a:t>
            </a:r>
            <a:r>
              <a:rPr lang="en-US" altLang="ja-JP" sz="2200" dirty="0" smtClean="0"/>
              <a:t>elections, including voter registration drives and certifying election results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 smtClean="0"/>
              <a:t>Designated as the chief protocol officer who receives international delegations</a:t>
            </a:r>
            <a:endParaRPr lang="en-US" sz="2200" dirty="0"/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4676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Texas Department of Transportation</a:t>
            </a:r>
          </a:p>
          <a:p>
            <a:pPr lvl="1" eaLnBrk="1" hangingPunct="1"/>
            <a:r>
              <a:rPr lang="en-US" altLang="en-US" sz="2200" dirty="0" smtClean="0"/>
              <a:t>Governed by a commission, in this case the Texas Transportation Commission</a:t>
            </a:r>
          </a:p>
          <a:p>
            <a:pPr lvl="2" eaLnBrk="1" hangingPunct="1"/>
            <a:r>
              <a:rPr lang="en-US" altLang="en-US" sz="2200" dirty="0" smtClean="0"/>
              <a:t>Appointed by the governor and confirmed by the Senate </a:t>
            </a:r>
          </a:p>
          <a:p>
            <a:pPr lvl="1" eaLnBrk="1" hangingPunct="1"/>
            <a:r>
              <a:rPr lang="en-US" altLang="en-US" sz="2200" dirty="0" smtClean="0"/>
              <a:t>Executive Director heads the department and answers to the commission</a:t>
            </a:r>
          </a:p>
          <a:p>
            <a:pPr lvl="1" eaLnBrk="1" hangingPunct="1"/>
            <a:r>
              <a:rPr lang="en-US" altLang="en-US" sz="2200" dirty="0" smtClean="0"/>
              <a:t>Maintains statewide multimodal transportation plan, including incorporation of information technology to increase efficiency of travel </a:t>
            </a:r>
            <a:endParaRPr lang="en-US" altLang="ja-JP" sz="22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620000" cy="472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Texas Department of Transportation</a:t>
            </a:r>
          </a:p>
          <a:p>
            <a:pPr lvl="1" eaLnBrk="1" hangingPunct="1">
              <a:defRPr/>
            </a:pPr>
            <a:r>
              <a:rPr lang="en-US" sz="2200" dirty="0"/>
              <a:t>Responsible for overseeing the construction and maintenance of state highways and roads, as well as federal interstate highways </a:t>
            </a:r>
          </a:p>
          <a:p>
            <a:pPr lvl="1" eaLnBrk="1" hangingPunct="1">
              <a:defRPr/>
            </a:pPr>
            <a:r>
              <a:rPr lang="en-US" sz="2200" dirty="0"/>
              <a:t>Plans and makes policies for the location, construction, and maintenance of </a:t>
            </a:r>
            <a:r>
              <a:rPr lang="en-US" sz="2200" dirty="0" smtClean="0"/>
              <a:t>roads</a:t>
            </a:r>
          </a:p>
          <a:p>
            <a:pPr lvl="1" eaLnBrk="1" hangingPunct="1">
              <a:defRPr/>
            </a:pPr>
            <a:r>
              <a:rPr lang="en-US" altLang="en-US" sz="2200" dirty="0"/>
              <a:t>Develops public mass </a:t>
            </a:r>
            <a:r>
              <a:rPr lang="en-US" altLang="en-US" sz="2200" dirty="0" smtClean="0"/>
              <a:t>transportation</a:t>
            </a:r>
            <a:endParaRPr lang="en-US" sz="2200" dirty="0"/>
          </a:p>
        </p:txBody>
      </p:sp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5438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Department of State Health Services</a:t>
            </a:r>
          </a:p>
          <a:p>
            <a:pPr lvl="1" eaLnBrk="1" hangingPunct="1"/>
            <a:r>
              <a:rPr lang="en-US" altLang="en-US" sz="2200" dirty="0" smtClean="0"/>
              <a:t>A nine-person council selected by the governor; it provides broad guidance and direction for the department</a:t>
            </a:r>
          </a:p>
          <a:p>
            <a:pPr lvl="1" eaLnBrk="1" hangingPunct="1"/>
            <a:r>
              <a:rPr lang="en-US" altLang="ja-JP" sz="2200" dirty="0" smtClean="0"/>
              <a:t>Council works with the SHS Commissioner, who is appointed by the governor for day-to-day management of the department</a:t>
            </a:r>
          </a:p>
          <a:p>
            <a:pPr lvl="1" eaLnBrk="1" hangingPunct="1"/>
            <a:r>
              <a:rPr lang="en-US" altLang="ja-JP" sz="2200" dirty="0" smtClean="0"/>
              <a:t>Oversees tanning, tattooing and body piercing businesses, as well as social workers, midwives, and other allied health professions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6200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Department of State Health Services</a:t>
            </a:r>
          </a:p>
          <a:p>
            <a:pPr lvl="1" eaLnBrk="1" hangingPunct="1"/>
            <a:r>
              <a:rPr lang="en-US" altLang="en-US" sz="2200" dirty="0" smtClean="0"/>
              <a:t>Covers a wide range of health-related issues </a:t>
            </a:r>
          </a:p>
          <a:p>
            <a:pPr lvl="2" eaLnBrk="1" hangingPunct="1"/>
            <a:r>
              <a:rPr lang="en-US" altLang="en-US" sz="2200" dirty="0" smtClean="0"/>
              <a:t>Consumer affairs</a:t>
            </a:r>
          </a:p>
          <a:p>
            <a:pPr lvl="2" eaLnBrk="1" hangingPunct="1"/>
            <a:r>
              <a:rPr lang="en-US" altLang="en-US" sz="2200" dirty="0" smtClean="0"/>
              <a:t>Border health</a:t>
            </a:r>
          </a:p>
          <a:p>
            <a:pPr lvl="2" eaLnBrk="1" hangingPunct="1"/>
            <a:r>
              <a:rPr lang="en-US" altLang="en-US" sz="2200" dirty="0" smtClean="0"/>
              <a:t>Mental health</a:t>
            </a:r>
          </a:p>
          <a:p>
            <a:pPr lvl="2" eaLnBrk="1" hangingPunct="1"/>
            <a:r>
              <a:rPr lang="en-US" altLang="en-US" sz="2200" dirty="0" smtClean="0"/>
              <a:t>Emergency preparedness</a:t>
            </a:r>
          </a:p>
          <a:p>
            <a:pPr lvl="1" eaLnBrk="1" hangingPunct="1"/>
            <a:r>
              <a:rPr lang="en-US" altLang="en-US" sz="2200" dirty="0" smtClean="0"/>
              <a:t>Licenses and oversees all hospitals and other health care facilities in Texas</a:t>
            </a:r>
          </a:p>
          <a:p>
            <a:pPr lvl="1" eaLnBrk="1" hangingPunct="1"/>
            <a:r>
              <a:rPr lang="en-US" altLang="en-US" sz="2200" dirty="0" smtClean="0"/>
              <a:t>Collects vital statistics</a:t>
            </a: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71006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8486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The Railroad Commission of Texas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Composed of three members elected to overlapping 6-year terms in staggered statewide elections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By custom, the chair of the commission rotates among commissioners every 2 years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The commission oversees oil and natural gas exploration and production, natural gas and hazardous liquids pipeline operations, natural gas utilities, LP gas service, and coal and uranium mining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Most of the commission</a:t>
            </a:r>
            <a:r>
              <a:rPr lang="ja-JP" altLang="en-US" sz="2200" dirty="0" smtClean="0"/>
              <a:t>’</a:t>
            </a:r>
            <a:r>
              <a:rPr lang="en-US" altLang="ja-JP" sz="2200" dirty="0" smtClean="0"/>
              <a:t>s efforts are focused on oil and natural gas exploration and production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3152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The Railroad Commission of Texas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Responsible for groundwater safety, and works with the U.S. Environmental Protection Agency to maintain safe drinking water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ja-JP" sz="2200" dirty="0" smtClean="0"/>
              <a:t>The Commission is a continuing source of political conflict over its duties and responsibilities, and even its name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96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7724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Texas Department of Criminal Justice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2200" dirty="0" smtClean="0"/>
              <a:t>Nine-member board appointed by the governor to overlapping 6-year terms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ja-JP" sz="2200" dirty="0" smtClean="0"/>
              <a:t>Oversees prisons, jails and other correctional facilities, including acting as board of trustees for the Windham School District, created to handle education of juvenile offenders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ja-JP" sz="2200" dirty="0" smtClean="0"/>
              <a:t>Associated with the Texas Board of Pardons and Paroles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0269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823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772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The Plural Executive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Texas’</a:t>
            </a:r>
            <a:r>
              <a:rPr lang="en-US" altLang="ja-JP" sz="2200" dirty="0" smtClean="0"/>
              <a:t>s fragmented plural executive includes six independently elected offices and one appointed official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200" dirty="0" smtClean="0"/>
              <a:t>Contrasts with the U.S. executive branch, where the president and vice president are elected together, and the president appoints (with Senate confirmation) heads of all executive agencies</a:t>
            </a:r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025434" y="1981200"/>
            <a:ext cx="7585166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The State Board of Education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Fifteen-member board elected in single-member districts across the state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The board approves state curriculum for textbooks, determines passing scores for the state’</a:t>
            </a:r>
            <a:r>
              <a:rPr lang="en-US" altLang="ja-JP" sz="2200" dirty="0" smtClean="0"/>
              <a:t>s educational testing, and manages the Permanent School Fund, a fund set aside to finance education in Texas.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4954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62000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The State Board of Education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The commissioner of education is appointed by the governor with Senate confirmation from a list of candidates supplied by the board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The board and commissioner also administer the Texas Education Agency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The TEA develops curriculum standards, administers state-mandated testing, and accredits and rates schools in the state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6962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Public Utility Commission</a:t>
            </a:r>
          </a:p>
          <a:p>
            <a:pPr lvl="1" eaLnBrk="1" hangingPunct="1"/>
            <a:r>
              <a:rPr lang="en-US" altLang="en-US" sz="2200" dirty="0" smtClean="0"/>
              <a:t>Three member </a:t>
            </a:r>
            <a:r>
              <a:rPr lang="en-US" altLang="en-US" sz="2200" dirty="0"/>
              <a:t>board </a:t>
            </a:r>
            <a:r>
              <a:rPr lang="en-US" altLang="en-US" sz="2200" dirty="0" smtClean="0"/>
              <a:t>appointed by the governor, with Senate confirmation, for 6-year, overlapping terms</a:t>
            </a:r>
          </a:p>
          <a:p>
            <a:pPr lvl="1" eaLnBrk="1" hangingPunct="1"/>
            <a:r>
              <a:rPr lang="en-US" altLang="en-US" sz="2200" dirty="0" smtClean="0"/>
              <a:t>Oversees electric and telecommunications industries in Texas</a:t>
            </a:r>
          </a:p>
          <a:p>
            <a:pPr lvl="1" eaLnBrk="1" hangingPunct="1"/>
            <a:r>
              <a:rPr lang="en-US" altLang="en-US" sz="2200" dirty="0" smtClean="0"/>
              <a:t>Charged with protecting consumers in a deregulated energy industry</a:t>
            </a:r>
          </a:p>
          <a:p>
            <a:pPr lvl="1" eaLnBrk="1" hangingPunct="1"/>
            <a:r>
              <a:rPr lang="en-US" altLang="en-US" sz="2200" dirty="0" smtClean="0"/>
              <a:t>Created a Texas no-call list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4676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Public Utility Commission</a:t>
            </a:r>
          </a:p>
          <a:p>
            <a:pPr lvl="1" eaLnBrk="1" hangingPunct="1"/>
            <a:r>
              <a:rPr lang="en-US" altLang="en-US" sz="2200" dirty="0" smtClean="0"/>
              <a:t>Three member </a:t>
            </a:r>
            <a:r>
              <a:rPr lang="en-US" altLang="en-US" sz="2200" dirty="0"/>
              <a:t>board </a:t>
            </a:r>
            <a:r>
              <a:rPr lang="en-US" altLang="en-US" sz="2200" dirty="0" smtClean="0"/>
              <a:t>appointed by the governor, with Senate confirmation, for 6-year, overlapping terms</a:t>
            </a:r>
          </a:p>
          <a:p>
            <a:pPr lvl="1" eaLnBrk="1" hangingPunct="1"/>
            <a:r>
              <a:rPr lang="en-US" altLang="en-US" sz="2200" dirty="0" smtClean="0"/>
              <a:t>Oversees electric and telecommunications industries and protects Texas consumers</a:t>
            </a:r>
          </a:p>
          <a:p>
            <a:pPr lvl="1" eaLnBrk="1" hangingPunct="1"/>
            <a:r>
              <a:rPr lang="en-US" altLang="en-US" sz="2200" dirty="0" smtClean="0"/>
              <a:t>Managed telephone competition after federal telecommunications deregulation</a:t>
            </a:r>
          </a:p>
          <a:p>
            <a:pPr lvl="1" eaLnBrk="1" hangingPunct="1"/>
            <a:r>
              <a:rPr lang="en-US" altLang="en-US" sz="2200" dirty="0" smtClean="0"/>
              <a:t>Similar response to Texas electric deregulation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0584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Boards &amp;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226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7391400" cy="4267200"/>
          </a:xfrm>
        </p:spPr>
        <p:txBody>
          <a:bodyPr/>
          <a:lstStyle/>
          <a:p>
            <a:pPr marL="342900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cs typeface="+mn-cs"/>
              </a:rPr>
              <a:t>Texas uses both patronage and merit in state employment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cs typeface="+mn-cs"/>
              </a:rPr>
              <a:t>Patronage system—jobs and contracts given to campaign supporters of the elected official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cs typeface="+mn-cs"/>
              </a:rPr>
              <a:t>Merit-based civil service system—government jobs are given because of qualifications and formal training. Pay raises are keyed to job performance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14400"/>
            <a:ext cx="83058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Staffing in State </a:t>
            </a:r>
            <a:r>
              <a:rPr lang="en-US" sz="3600" dirty="0" smtClean="0">
                <a:latin typeface="+mn-lt"/>
              </a:rPr>
              <a:t>Government</a:t>
            </a:r>
            <a:endParaRPr lang="en-US" sz="36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36171" y="2057400"/>
            <a:ext cx="7674429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Sunshine laws</a:t>
            </a:r>
          </a:p>
          <a:p>
            <a:pPr eaLnBrk="1" hangingPunct="1">
              <a:defRPr/>
            </a:pPr>
            <a:r>
              <a:rPr lang="en-US" sz="2200" dirty="0" smtClean="0"/>
              <a:t>Designed </a:t>
            </a:r>
            <a:r>
              <a:rPr lang="en-US" sz="2200" dirty="0"/>
              <a:t>to make state government more transparent and accessible to the </a:t>
            </a:r>
            <a:r>
              <a:rPr lang="en-US" sz="2200" dirty="0" smtClean="0"/>
              <a:t>people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/>
              <a:t>Public Information Act</a:t>
            </a:r>
          </a:p>
          <a:p>
            <a:pPr lvl="1" eaLnBrk="1" hangingPunct="1">
              <a:defRPr/>
            </a:pPr>
            <a:r>
              <a:rPr lang="en-US" sz="2200" dirty="0"/>
              <a:t>Open Meetings </a:t>
            </a:r>
            <a:r>
              <a:rPr lang="en-US" sz="2200" dirty="0" smtClean="0"/>
              <a:t>Act</a:t>
            </a:r>
          </a:p>
          <a:p>
            <a:pPr lvl="1" eaLnBrk="1" hangingPunct="1">
              <a:defRPr/>
            </a:pPr>
            <a:r>
              <a:rPr lang="en-US" sz="2200" dirty="0" smtClean="0"/>
              <a:t>Proposition 11 in 2007 required a record vote be taken on final passage of most bills passed by the Texas legislature, and to make that vote public on the internet</a:t>
            </a:r>
            <a:endParaRPr lang="en-US" sz="2200" dirty="0"/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73914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Bureaucratic Accountability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86000"/>
            <a:ext cx="7435516" cy="3886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Sunset review</a:t>
            </a:r>
          </a:p>
          <a:p>
            <a:pPr eaLnBrk="1" hangingPunct="1"/>
            <a:r>
              <a:rPr lang="en-US" altLang="en-US" sz="2200" dirty="0" smtClean="0"/>
              <a:t>Sunset Advisory Commission reviews effectiveness of state agencies. </a:t>
            </a:r>
          </a:p>
          <a:p>
            <a:pPr eaLnBrk="1" hangingPunct="1"/>
            <a:r>
              <a:rPr lang="en-US" altLang="en-US" sz="2200" dirty="0" smtClean="0"/>
              <a:t>Twelve members, including five each from the House and the Senate, appointed by the presiding officers of each chamber; two public members appointed by the Speaker and the lieutenant governor 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90600"/>
            <a:ext cx="78486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Bureaucratic Accountability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362200"/>
            <a:ext cx="7543800" cy="4038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sunset review process requires most Texas commissions and agencies to be reviewed every 12 years</a:t>
            </a:r>
          </a:p>
          <a:p>
            <a:pPr eaLnBrk="1" hangingPunct="1"/>
            <a:r>
              <a:rPr lang="en-US" altLang="en-US" sz="2200" dirty="0" smtClean="0"/>
              <a:t>Combination of self-evaluation and commission-produced reports</a:t>
            </a:r>
          </a:p>
          <a:p>
            <a:pPr eaLnBrk="1" hangingPunct="1"/>
            <a:r>
              <a:rPr lang="en-US" altLang="en-US" sz="2200" dirty="0" smtClean="0"/>
              <a:t>Review can result in continuation, reorganization, merger or “</a:t>
            </a:r>
            <a:r>
              <a:rPr lang="en-US" altLang="en-US" sz="2200" dirty="0" err="1" smtClean="0"/>
              <a:t>sunsetting</a:t>
            </a:r>
            <a:r>
              <a:rPr lang="en-US" altLang="en-US" sz="2200" dirty="0" smtClean="0"/>
              <a:t>” of agencies</a:t>
            </a:r>
          </a:p>
          <a:p>
            <a:pPr lvl="1" eaLnBrk="1" hangingPunct="1"/>
            <a:r>
              <a:rPr lang="en-US" altLang="en-US" sz="2200" dirty="0" smtClean="0"/>
              <a:t>Since the process began, 37 agencies have been abolished and 46 have been consolidated, with estimated savings of $980 million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90600"/>
            <a:ext cx="84582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Bureaucratic Accountability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162800" cy="4724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200" dirty="0" smtClean="0"/>
              <a:t>  The Plural Executive</a:t>
            </a:r>
          </a:p>
          <a:p>
            <a:pPr marL="400050" lvl="1" indent="0" eaLnBrk="1" hangingPunct="1">
              <a:lnSpc>
                <a:spcPct val="90000"/>
              </a:lnSpc>
              <a:defRPr/>
            </a:pPr>
            <a:r>
              <a:rPr lang="en-US" sz="2200" dirty="0" smtClean="0"/>
              <a:t> Elected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Governor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Lieutenant governor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Attorney general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Comptroller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Agriculture commissioner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Land commissioner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−"/>
              <a:defRPr/>
            </a:pPr>
            <a:r>
              <a:rPr lang="en-US" sz="2200" dirty="0"/>
              <a:t>Appointed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Secretary of state</a:t>
            </a:r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6962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Lieutenant Governor</a:t>
            </a:r>
          </a:p>
          <a:p>
            <a:pPr lvl="1" eaLnBrk="1" hangingPunct="1"/>
            <a:r>
              <a:rPr lang="en-US" altLang="en-US" sz="2200" dirty="0" smtClean="0"/>
              <a:t>Elected in a statewide election to a </a:t>
            </a:r>
            <a:r>
              <a:rPr lang="en-US" altLang="en-US" sz="2200" dirty="0"/>
              <a:t>4</a:t>
            </a:r>
            <a:r>
              <a:rPr lang="en-US" altLang="en-US" sz="2200" dirty="0" smtClean="0"/>
              <a:t>-year term, separately from the governor</a:t>
            </a:r>
          </a:p>
          <a:p>
            <a:pPr lvl="1" eaLnBrk="1" hangingPunct="1"/>
            <a:r>
              <a:rPr lang="en-US" altLang="en-US" sz="2200" dirty="0" smtClean="0"/>
              <a:t>The presiding officer of the Texas Senate for two consecutive sessions</a:t>
            </a:r>
          </a:p>
          <a:p>
            <a:pPr lvl="1" eaLnBrk="1" hangingPunct="1"/>
            <a:r>
              <a:rPr lang="en-US" altLang="en-US" sz="2200" dirty="0" smtClean="0"/>
              <a:t>Assumes the role of governor if the governor leaves the state or for some reason leaves office</a:t>
            </a:r>
          </a:p>
          <a:p>
            <a:pPr lvl="1" eaLnBrk="1" hangingPunct="1"/>
            <a:r>
              <a:rPr lang="en-US" altLang="en-US" sz="2200" dirty="0" err="1" smtClean="0"/>
              <a:t>Cochairs</a:t>
            </a:r>
            <a:r>
              <a:rPr lang="en-US" altLang="en-US" sz="2200" dirty="0" smtClean="0"/>
              <a:t> the Legislative Budget Board</a:t>
            </a:r>
          </a:p>
        </p:txBody>
      </p:sp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994954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5438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Attorney General  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Elected in a statewide election to serve a 4-year term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Serves as the legal representation for the state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Charged with ensuring that corporations in Texas comply with state and federal laws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Collects unpaid child support and delinquent state taxes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Issues advisory opinions to the governor’</a:t>
            </a:r>
            <a:r>
              <a:rPr lang="en-US" altLang="ja-JP" sz="2200" dirty="0" smtClean="0"/>
              <a:t>s office, the legislature, or other state agencies </a:t>
            </a:r>
            <a:endParaRPr lang="en-US" altLang="en-US" sz="2200" dirty="0" smtClean="0"/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57646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391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Comptroller of Public Accounts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Elected to a 4-year term in a statewide election; no professional qualifications required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Serves as the state’s accountant, auditor, and tax collector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/>
              <a:t>Estimates the amount of revenue the state will generate each </a:t>
            </a:r>
            <a:r>
              <a:rPr lang="en-US" altLang="en-US" sz="2200" dirty="0" smtClean="0"/>
              <a:t>year</a:t>
            </a:r>
            <a:endParaRPr lang="en-US" altLang="en-US" sz="2200" dirty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Responsible for collecting many state taxes and fees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Manages and invests state funds</a:t>
            </a:r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1010194" y="748937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3914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Agriculture Commissioner</a:t>
            </a:r>
          </a:p>
          <a:p>
            <a:pPr lvl="1" eaLnBrk="1" hangingPunct="1"/>
            <a:r>
              <a:rPr lang="en-US" altLang="en-US" sz="2200" dirty="0" smtClean="0"/>
              <a:t>Elected to a 4-year term in a statewide election</a:t>
            </a:r>
          </a:p>
          <a:p>
            <a:pPr lvl="1" eaLnBrk="1" hangingPunct="1"/>
            <a:r>
              <a:rPr lang="en-US" altLang="en-US" sz="2200" dirty="0" smtClean="0"/>
              <a:t>Heads the Department of Agriculture and implements state agricultural law</a:t>
            </a:r>
          </a:p>
          <a:p>
            <a:pPr lvl="1" eaLnBrk="1" hangingPunct="1"/>
            <a:r>
              <a:rPr lang="en-US" altLang="en-US" sz="2200" dirty="0" smtClean="0"/>
              <a:t>Inspects the accuracy of market scales and gas pumps throughout the state</a:t>
            </a:r>
          </a:p>
          <a:p>
            <a:pPr lvl="1" eaLnBrk="1" hangingPunct="1"/>
            <a:r>
              <a:rPr lang="en-US" altLang="en-US" sz="2200" dirty="0" smtClean="0"/>
              <a:t>Regulates the use of pesticides and the quality of agricultural products</a:t>
            </a:r>
          </a:p>
          <a:p>
            <a:pPr lvl="1" eaLnBrk="1" hangingPunct="1"/>
            <a:r>
              <a:rPr lang="en-US" altLang="en-US" sz="2200" dirty="0" smtClean="0"/>
              <a:t>Promotes Texas agriculture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368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5438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Agriculture Commissioner</a:t>
            </a:r>
            <a:endParaRPr lang="en-US" altLang="en-US" sz="2200" dirty="0"/>
          </a:p>
          <a:p>
            <a:pPr lvl="1" eaLnBrk="1" hangingPunct="1"/>
            <a:r>
              <a:rPr lang="en-US" altLang="en-US" sz="2200" dirty="0"/>
              <a:t>Not a constitutionally mandated </a:t>
            </a:r>
            <a:r>
              <a:rPr lang="en-US" altLang="en-US" sz="2200" dirty="0" smtClean="0"/>
              <a:t>position</a:t>
            </a:r>
          </a:p>
          <a:p>
            <a:pPr lvl="1" eaLnBrk="1" hangingPunct="1"/>
            <a:r>
              <a:rPr lang="en-US" altLang="en-US" sz="2200" dirty="0" smtClean="0"/>
              <a:t>Administers school nutrition programs in conjunction with the U.S. government</a:t>
            </a:r>
          </a:p>
          <a:p>
            <a:pPr lvl="1" eaLnBrk="1" hangingPunct="1"/>
            <a:r>
              <a:rPr lang="en-US" altLang="en-US" sz="2200" dirty="0" smtClean="0"/>
              <a:t>Supports rural economic development via grants for infrastructure such as parks and roads, as well as acquisition of broadband services</a:t>
            </a:r>
          </a:p>
          <a:p>
            <a:pPr lvl="1" eaLnBrk="1" hangingPunct="1"/>
            <a:r>
              <a:rPr lang="en-US" altLang="en-US" sz="2200" dirty="0" smtClean="0"/>
              <a:t>Administers the Texas Certified Retirement Community Program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2777" y="740229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696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Land Commissioner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Elected to 4-year term in statewide election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200" dirty="0" smtClean="0"/>
              <a:t>Administers the state</a:t>
            </a:r>
            <a:r>
              <a:rPr lang="en-US" altLang="en-US" sz="2200" dirty="0" smtClean="0"/>
              <a:t>’</a:t>
            </a:r>
            <a:r>
              <a:rPr lang="en-US" altLang="ja-JP" sz="2200" dirty="0" smtClean="0"/>
              <a:t>s public lands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Makes low-interest loans available to veterans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Administers the Permanent School Fund, which receives revenue from sale and use of state lands, including mineral extraction</a:t>
            </a:r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The Texas Bureaucracy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1233</TotalTime>
  <Words>1650</Words>
  <Application>Microsoft Office PowerPoint</Application>
  <PresentationFormat>On-screen Show (4:3)</PresentationFormat>
  <Paragraphs>178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1_LoneStar3e</vt:lpstr>
      <vt:lpstr>PowerPoint Presentation</vt:lpstr>
      <vt:lpstr>The Texas Bureaucracy</vt:lpstr>
      <vt:lpstr>The Texas Bureaucracy</vt:lpstr>
      <vt:lpstr>The Texas Bureaucracy</vt:lpstr>
      <vt:lpstr>The Texas Bureaucracy</vt:lpstr>
      <vt:lpstr>The Texas Bureaucracy</vt:lpstr>
      <vt:lpstr>The Texas Bureaucracy</vt:lpstr>
      <vt:lpstr>The Texas Bureaucracy</vt:lpstr>
      <vt:lpstr>The Texas Bureaucracy</vt:lpstr>
      <vt:lpstr>The Texas Bureaucracy</vt:lpstr>
      <vt:lpstr>The Texas Bureaucracy</vt:lpstr>
      <vt:lpstr>The Texas Bureaucracy</vt:lpstr>
      <vt:lpstr>Boards &amp; Commissions</vt:lpstr>
      <vt:lpstr>Boards &amp; Commissions</vt:lpstr>
      <vt:lpstr>Boards &amp; Commissions</vt:lpstr>
      <vt:lpstr>Boards &amp; Commissions</vt:lpstr>
      <vt:lpstr>Boards &amp; Commissions</vt:lpstr>
      <vt:lpstr>Boards &amp; Commissions</vt:lpstr>
      <vt:lpstr>Boards &amp; Commissions</vt:lpstr>
      <vt:lpstr>Boards &amp; Commissions</vt:lpstr>
      <vt:lpstr>Boards &amp; Commissions</vt:lpstr>
      <vt:lpstr>Boards &amp; Commissions</vt:lpstr>
      <vt:lpstr>Boards &amp; Commissions</vt:lpstr>
      <vt:lpstr>Staffing in State Government</vt:lpstr>
      <vt:lpstr>Bureaucratic Accountability</vt:lpstr>
      <vt:lpstr>Bureaucratic Accountability</vt:lpstr>
      <vt:lpstr>Bureaucratic Accountability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4.</dc:title>
  <dc:creator>Office 2004 Test Drive User</dc:creator>
  <cp:lastModifiedBy>Palermini, Stephanie</cp:lastModifiedBy>
  <cp:revision>199</cp:revision>
  <dcterms:created xsi:type="dcterms:W3CDTF">2011-01-08T15:37:35Z</dcterms:created>
  <dcterms:modified xsi:type="dcterms:W3CDTF">2016-12-30T18:19:48Z</dcterms:modified>
</cp:coreProperties>
</file>