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46" r:id="rId1"/>
  </p:sldMasterIdLst>
  <p:sldIdLst>
    <p:sldId id="256" r:id="rId2"/>
    <p:sldId id="282" r:id="rId3"/>
    <p:sldId id="293" r:id="rId4"/>
    <p:sldId id="292" r:id="rId5"/>
    <p:sldId id="284" r:id="rId6"/>
    <p:sldId id="285" r:id="rId7"/>
    <p:sldId id="288" r:id="rId8"/>
    <p:sldId id="286" r:id="rId9"/>
    <p:sldId id="297" r:id="rId10"/>
    <p:sldId id="289" r:id="rId11"/>
    <p:sldId id="298" r:id="rId12"/>
    <p:sldId id="299" r:id="rId13"/>
    <p:sldId id="300" r:id="rId14"/>
    <p:sldId id="304" r:id="rId15"/>
    <p:sldId id="267" r:id="rId1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88" d="100"/>
          <a:sy n="88" d="100"/>
        </p:scale>
        <p:origin x="-106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1" d="100"/>
        <a:sy n="141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685800"/>
            <a:ext cx="4267200" cy="6096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pPr algn="l" eaLnBrk="1" hangingPunct="1">
              <a:defRPr/>
            </a:pPr>
            <a:endParaRPr lang="en-US" sz="3600" dirty="0" smtClean="0">
              <a:latin typeface="+mn-lt"/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990600" y="2133600"/>
            <a:ext cx="7924800" cy="23622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600"/>
              </a:spcAft>
            </a:pPr>
            <a:endParaRPr lang="en-US" altLang="ja-JP" sz="2200" dirty="0" smtClean="0"/>
          </a:p>
        </p:txBody>
      </p:sp>
    </p:spTree>
    <p:extLst>
      <p:ext uri="{BB962C8B-B14F-4D97-AF65-F5344CB8AC3E}">
        <p14:creationId xmlns:p14="http://schemas.microsoft.com/office/powerpoint/2010/main" val="42647281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 noChangeArrowheads="1"/>
          </p:cNvSpPr>
          <p:nvPr>
            <p:ph type="title"/>
          </p:nvPr>
        </p:nvSpPr>
        <p:spPr>
          <a:xfrm>
            <a:off x="990600" y="685800"/>
            <a:ext cx="4267200" cy="6096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pPr algn="l" eaLnBrk="1" hangingPunct="1">
              <a:defRPr/>
            </a:pPr>
            <a:endParaRPr lang="en-US" sz="36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848647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05000"/>
            <a:ext cx="8229600" cy="4724400"/>
          </a:xfrm>
          <a:solidFill>
            <a:schemeClr val="bg1"/>
          </a:solidFill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685800"/>
            <a:ext cx="4267200" cy="6096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pPr algn="l" eaLnBrk="1" hangingPunct="1">
              <a:defRPr/>
            </a:pPr>
            <a:endParaRPr lang="en-US" sz="36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92585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2514600"/>
            <a:ext cx="6400800" cy="1752600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>
            <a:lvl1pPr marL="0" indent="0" algn="ctr">
              <a:buFontTx/>
              <a:buNone/>
              <a:defRPr sz="4800">
                <a:solidFill>
                  <a:schemeClr val="tx1"/>
                </a:solidFill>
                <a:latin typeface="Arial Black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7386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05000"/>
            <a:ext cx="8229600" cy="4724400"/>
          </a:xfrm>
          <a:solidFill>
            <a:schemeClr val="bg1"/>
          </a:solidFill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685800"/>
            <a:ext cx="4267200" cy="6096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pPr algn="l" eaLnBrk="1" hangingPunct="1">
              <a:defRPr/>
            </a:pPr>
            <a:endParaRPr lang="en-US" sz="36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536714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  <a:p>
            <a:pPr lvl="3"/>
            <a:r>
              <a:rPr lang="en-US" altLang="en-US" dirty="0" smtClean="0"/>
              <a:t>Fourth level</a:t>
            </a:r>
          </a:p>
          <a:p>
            <a:pPr lvl="4"/>
            <a:r>
              <a:rPr lang="en-US" altLang="en-US" dirty="0" smtClean="0"/>
              <a:t>Fifth level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877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Black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Black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Black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Black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 Black" charset="0"/>
          <a:ea typeface="ＭＳ Ｐゴシック" charset="-128"/>
          <a:cs typeface="ＭＳ Ｐゴシック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 Black" charset="0"/>
          <a:ea typeface="ＭＳ Ｐゴシック" charset="-128"/>
          <a:cs typeface="ＭＳ Ｐゴシック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 Black" charset="0"/>
          <a:ea typeface="ＭＳ Ｐゴシック" charset="-128"/>
          <a:cs typeface="ＭＳ Ｐゴシック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 Black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6" b="14607"/>
          <a:stretch/>
        </p:blipFill>
        <p:spPr>
          <a:xfrm>
            <a:off x="762000" y="8709"/>
            <a:ext cx="7805468" cy="4953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768531" y="5329071"/>
            <a:ext cx="20746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3200" b="1" dirty="0">
                <a:solidFill>
                  <a:schemeClr val="accent1">
                    <a:lumMod val="25000"/>
                  </a:schemeClr>
                </a:solidFill>
                <a:cs typeface="Arial" panose="020B0604020202020204" pitchFamily="34" charset="0"/>
              </a:rPr>
              <a:t>Chapter </a:t>
            </a:r>
            <a:r>
              <a:rPr lang="en-GB" sz="3200" b="1" dirty="0" smtClean="0">
                <a:solidFill>
                  <a:schemeClr val="accent1">
                    <a:lumMod val="25000"/>
                  </a:schemeClr>
                </a:solidFill>
                <a:cs typeface="Arial" panose="020B0604020202020204" pitchFamily="34" charset="0"/>
              </a:rPr>
              <a:t>5</a:t>
            </a:r>
            <a:endParaRPr lang="en-US" sz="3200" dirty="0">
              <a:solidFill>
                <a:schemeClr val="accent1">
                  <a:lumMod val="25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971800" y="5276671"/>
            <a:ext cx="55956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en-US" altLang="en-US" b="1" dirty="0">
                <a:solidFill>
                  <a:srgbClr val="990033"/>
                </a:solidFill>
              </a:rPr>
              <a:t>The Texas Governor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762000"/>
            <a:ext cx="8001000" cy="1143000"/>
          </a:xfrm>
          <a:prstGeom prst="rect">
            <a:avLst/>
          </a:prstGeom>
        </p:spPr>
        <p:txBody>
          <a:bodyPr/>
          <a:lstStyle/>
          <a:p>
            <a:pPr algn="l" eaLnBrk="1" hangingPunct="1">
              <a:defRPr/>
            </a:pPr>
            <a:r>
              <a:rPr lang="en-US" sz="3600" dirty="0">
                <a:latin typeface="+mn-lt"/>
              </a:rPr>
              <a:t>Formal Powers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1066800" y="1981200"/>
            <a:ext cx="7620000" cy="3886200"/>
          </a:xfrm>
        </p:spPr>
        <p:txBody>
          <a:bodyPr/>
          <a:lstStyle/>
          <a:p>
            <a:pPr eaLnBrk="1" hangingPunct="1">
              <a:defRPr/>
            </a:pPr>
            <a:r>
              <a:rPr lang="en-US" sz="2200" dirty="0"/>
              <a:t>Budget </a:t>
            </a:r>
            <a:r>
              <a:rPr lang="en-US" sz="2200" dirty="0" smtClean="0"/>
              <a:t>Power</a:t>
            </a:r>
            <a:endParaRPr lang="en-US" sz="2200" dirty="0"/>
          </a:p>
          <a:p>
            <a:pPr lvl="1" eaLnBrk="1" hangingPunct="1">
              <a:lnSpc>
                <a:spcPct val="90000"/>
              </a:lnSpc>
              <a:buFont typeface="Arial" pitchFamily="34" charset="0"/>
              <a:buChar char="−"/>
              <a:defRPr/>
            </a:pPr>
            <a:r>
              <a:rPr lang="en-US" sz="2200" dirty="0"/>
              <a:t>Introduces rival budget to Legislative Budget Board</a:t>
            </a:r>
          </a:p>
          <a:p>
            <a:pPr lvl="1" eaLnBrk="1" hangingPunct="1">
              <a:lnSpc>
                <a:spcPct val="90000"/>
              </a:lnSpc>
              <a:buFont typeface="Arial" pitchFamily="34" charset="0"/>
              <a:buChar char="−"/>
              <a:defRPr/>
            </a:pPr>
            <a:r>
              <a:rPr lang="en-US" sz="2200" dirty="0"/>
              <a:t>Line-item veto on spending bills</a:t>
            </a:r>
            <a:endParaRPr lang="en-US" altLang="en-US" sz="2200" dirty="0"/>
          </a:p>
          <a:p>
            <a:pPr eaLnBrk="1" hangingPunct="1">
              <a:defRPr/>
            </a:pPr>
            <a:r>
              <a:rPr lang="en-US" altLang="en-US" sz="2200" dirty="0" smtClean="0"/>
              <a:t>Legislative Role</a:t>
            </a:r>
            <a:endParaRPr lang="en-US" altLang="en-US" sz="2200" dirty="0"/>
          </a:p>
          <a:p>
            <a:pPr lvl="1" eaLnBrk="1" hangingPunct="1">
              <a:lnSpc>
                <a:spcPct val="90000"/>
              </a:lnSpc>
              <a:buFont typeface="Arial" pitchFamily="34" charset="0"/>
              <a:buChar char="−"/>
              <a:defRPr/>
            </a:pPr>
            <a:r>
              <a:rPr lang="en-US" altLang="en-US" sz="2200" dirty="0"/>
              <a:t>The governor can be a legislative leader</a:t>
            </a:r>
          </a:p>
          <a:p>
            <a:pPr lvl="2" eaLnBrk="1" hangingPunct="1"/>
            <a:r>
              <a:rPr lang="en-US" altLang="en-US" sz="2200" dirty="0" smtClean="0"/>
              <a:t>State of the state address</a:t>
            </a:r>
          </a:p>
          <a:p>
            <a:pPr lvl="2" eaLnBrk="1" hangingPunct="1"/>
            <a:r>
              <a:rPr lang="en-US" altLang="en-US" sz="2200" dirty="0" smtClean="0"/>
              <a:t>Emergency legislation</a:t>
            </a:r>
          </a:p>
          <a:p>
            <a:pPr lvl="2" eaLnBrk="1" hangingPunct="1"/>
            <a:r>
              <a:rPr lang="en-US" altLang="en-US" sz="2200" dirty="0"/>
              <a:t>Executive </a:t>
            </a:r>
            <a:r>
              <a:rPr lang="en-US" altLang="en-US" sz="2200" dirty="0" smtClean="0"/>
              <a:t>orders</a:t>
            </a:r>
            <a:endParaRPr lang="en-US" altLang="en-US" sz="2200" dirty="0"/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809897"/>
            <a:ext cx="8001000" cy="1143000"/>
          </a:xfrm>
          <a:prstGeom prst="rect">
            <a:avLst/>
          </a:prstGeom>
        </p:spPr>
        <p:txBody>
          <a:bodyPr/>
          <a:lstStyle/>
          <a:p>
            <a:pPr algn="l" eaLnBrk="1" hangingPunct="1">
              <a:defRPr/>
            </a:pPr>
            <a:r>
              <a:rPr lang="en-US" sz="3600" dirty="0">
                <a:latin typeface="+mn-lt"/>
              </a:rPr>
              <a:t>Formal Powers</a:t>
            </a:r>
          </a:p>
        </p:txBody>
      </p:sp>
      <p:sp>
        <p:nvSpPr>
          <p:cNvPr id="12290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981200"/>
            <a:ext cx="6858000" cy="4191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2200" dirty="0" smtClean="0"/>
              <a:t> </a:t>
            </a:r>
            <a:r>
              <a:rPr lang="en-US" sz="2200" dirty="0"/>
              <a:t>Legislative Role</a:t>
            </a:r>
          </a:p>
          <a:p>
            <a:pPr lvl="1" eaLnBrk="1" hangingPunct="1">
              <a:defRPr/>
            </a:pPr>
            <a:r>
              <a:rPr lang="en-US" altLang="en-US" sz="2200" dirty="0"/>
              <a:t>Special sessions</a:t>
            </a:r>
          </a:p>
          <a:p>
            <a:pPr lvl="2" eaLnBrk="1" hangingPunct="1">
              <a:defRPr/>
            </a:pPr>
            <a:r>
              <a:rPr lang="en-US" sz="2200" dirty="0" smtClean="0"/>
              <a:t>30 days</a:t>
            </a:r>
          </a:p>
          <a:p>
            <a:pPr lvl="2" eaLnBrk="1" hangingPunct="1">
              <a:defRPr/>
            </a:pPr>
            <a:r>
              <a:rPr lang="en-US" sz="2200" dirty="0" smtClean="0"/>
              <a:t>Governor has sole authority over agenda</a:t>
            </a:r>
          </a:p>
          <a:p>
            <a:pPr lvl="1" eaLnBrk="1" hangingPunct="1">
              <a:defRPr/>
            </a:pPr>
            <a:r>
              <a:rPr lang="en-US" sz="2200" dirty="0" smtClean="0"/>
              <a:t>Veto </a:t>
            </a:r>
            <a:r>
              <a:rPr lang="en-US" sz="2200" dirty="0"/>
              <a:t>powers</a:t>
            </a:r>
          </a:p>
          <a:p>
            <a:pPr lvl="2" eaLnBrk="1" hangingPunct="1">
              <a:defRPr/>
            </a:pPr>
            <a:r>
              <a:rPr lang="en-US" sz="2200" dirty="0"/>
              <a:t>Post-adjournment veto</a:t>
            </a:r>
          </a:p>
          <a:p>
            <a:pPr lvl="2" eaLnBrk="1" hangingPunct="1">
              <a:defRPr/>
            </a:pPr>
            <a:r>
              <a:rPr lang="en-US" sz="2200" dirty="0"/>
              <a:t>Veto threat is powerful</a:t>
            </a:r>
          </a:p>
          <a:p>
            <a:pPr lvl="2" eaLnBrk="1" hangingPunct="1">
              <a:defRPr/>
            </a:pPr>
            <a:r>
              <a:rPr lang="en-US" sz="2200" dirty="0" smtClean="0"/>
              <a:t>Line-item veto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685800"/>
            <a:ext cx="8001000" cy="1143000"/>
          </a:xfrm>
          <a:prstGeom prst="rect">
            <a:avLst/>
          </a:prstGeom>
        </p:spPr>
        <p:txBody>
          <a:bodyPr/>
          <a:lstStyle/>
          <a:p>
            <a:pPr algn="l" eaLnBrk="1" hangingPunct="1">
              <a:defRPr/>
            </a:pPr>
            <a:r>
              <a:rPr lang="en-US" sz="3600" dirty="0">
                <a:latin typeface="+mn-lt"/>
              </a:rPr>
              <a:t>Formal Powers</a:t>
            </a:r>
          </a:p>
        </p:txBody>
      </p:sp>
      <p:sp>
        <p:nvSpPr>
          <p:cNvPr id="13314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981200"/>
            <a:ext cx="7696200" cy="41148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2200" dirty="0"/>
              <a:t>Judicial Role</a:t>
            </a:r>
          </a:p>
          <a:p>
            <a:pPr lvl="1" eaLnBrk="1" hangingPunct="1">
              <a:defRPr/>
            </a:pPr>
            <a:r>
              <a:rPr lang="en-US" sz="2200" dirty="0" smtClean="0"/>
              <a:t>Can grant clemency only after recommendation by </a:t>
            </a:r>
            <a:r>
              <a:rPr lang="en-US" sz="2200" dirty="0"/>
              <a:t>Board of Pardons and </a:t>
            </a:r>
            <a:r>
              <a:rPr lang="en-US" sz="2200" dirty="0" smtClean="0"/>
              <a:t>Paroles</a:t>
            </a:r>
          </a:p>
          <a:p>
            <a:pPr lvl="1" eaLnBrk="1" hangingPunct="1">
              <a:defRPr/>
            </a:pPr>
            <a:r>
              <a:rPr lang="en-US" sz="2200" dirty="0" smtClean="0"/>
              <a:t>Can grant one 30-day stay of execution in death </a:t>
            </a:r>
            <a:r>
              <a:rPr lang="en-US" sz="2200" dirty="0"/>
              <a:t>penalty </a:t>
            </a:r>
            <a:r>
              <a:rPr lang="en-US" sz="2200" dirty="0" smtClean="0"/>
              <a:t>cases</a:t>
            </a:r>
          </a:p>
          <a:p>
            <a:pPr lvl="1" eaLnBrk="1" hangingPunct="1">
              <a:defRPr/>
            </a:pPr>
            <a:r>
              <a:rPr lang="en-US" sz="2200" dirty="0" smtClean="0"/>
              <a:t>Exercises power primarily through appointments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200" dirty="0"/>
              <a:t>Ceremonial Duties</a:t>
            </a:r>
          </a:p>
          <a:p>
            <a:pPr lvl="1" eaLnBrk="1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−"/>
            </a:pPr>
            <a:r>
              <a:rPr lang="en-US" altLang="en-US" sz="2200" dirty="0"/>
              <a:t>Come with the high visibility of the office</a:t>
            </a:r>
          </a:p>
          <a:p>
            <a:pPr lvl="1" eaLnBrk="1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−"/>
            </a:pPr>
            <a:r>
              <a:rPr lang="en-US" altLang="en-US" sz="2200" dirty="0"/>
              <a:t>May include speaking at high profile funerals, college graduations, and dedications</a:t>
            </a:r>
          </a:p>
          <a:p>
            <a:pPr lvl="1" eaLnBrk="1" hangingPunct="1">
              <a:defRPr/>
            </a:pPr>
            <a:endParaRPr lang="en-US" sz="22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762000"/>
            <a:ext cx="8001000" cy="1143000"/>
          </a:xfrm>
          <a:prstGeom prst="rect">
            <a:avLst/>
          </a:prstGeom>
        </p:spPr>
        <p:txBody>
          <a:bodyPr/>
          <a:lstStyle/>
          <a:p>
            <a:pPr algn="l" eaLnBrk="1" hangingPunct="1">
              <a:defRPr/>
            </a:pPr>
            <a:r>
              <a:rPr lang="en-US" sz="3600" dirty="0">
                <a:latin typeface="+mn-lt"/>
              </a:rPr>
              <a:t>Formal Powers</a:t>
            </a:r>
          </a:p>
        </p:txBody>
      </p:sp>
      <p:sp>
        <p:nvSpPr>
          <p:cNvPr id="14338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2057400"/>
            <a:ext cx="7543800" cy="36576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200" dirty="0"/>
              <a:t>Crisis Manager</a:t>
            </a:r>
          </a:p>
          <a:p>
            <a:pPr lvl="1" eaLnBrk="1" hangingPunct="1">
              <a:lnSpc>
                <a:spcPct val="90000"/>
              </a:lnSpc>
              <a:buFont typeface="Arial" pitchFamily="34" charset="0"/>
              <a:buChar char="−"/>
              <a:defRPr/>
            </a:pPr>
            <a:r>
              <a:rPr lang="en-US" sz="2200" dirty="0"/>
              <a:t>Coordinates responses to unforeseen events</a:t>
            </a:r>
          </a:p>
          <a:p>
            <a:pPr lvl="1" eaLnBrk="1" hangingPunct="1">
              <a:lnSpc>
                <a:spcPct val="90000"/>
              </a:lnSpc>
              <a:buFont typeface="Arial" pitchFamily="34" charset="0"/>
              <a:buChar char="−"/>
              <a:defRPr/>
            </a:pPr>
            <a:r>
              <a:rPr lang="en-US" sz="2200" dirty="0"/>
              <a:t>Ability to respond to hurricanes and floods, for example, can improve the governor’s </a:t>
            </a:r>
            <a:r>
              <a:rPr lang="en-US" sz="2200" dirty="0" smtClean="0"/>
              <a:t>image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200" dirty="0"/>
              <a:t>Military Roles</a:t>
            </a:r>
          </a:p>
          <a:p>
            <a:pPr lvl="1" eaLnBrk="1" hangingPunct="1">
              <a:lnSpc>
                <a:spcPct val="90000"/>
              </a:lnSpc>
              <a:buFont typeface="Arial" pitchFamily="34" charset="0"/>
              <a:buChar char="−"/>
              <a:defRPr/>
            </a:pPr>
            <a:r>
              <a:rPr lang="en-US" sz="2200" dirty="0"/>
              <a:t>Texas National Guard under governor’s control unless called by the president into national service</a:t>
            </a:r>
          </a:p>
          <a:p>
            <a:pPr lvl="1" eaLnBrk="1" hangingPunct="1">
              <a:lnSpc>
                <a:spcPct val="90000"/>
              </a:lnSpc>
              <a:buFont typeface="Arial" pitchFamily="34" charset="0"/>
              <a:buChar char="−"/>
              <a:defRPr/>
            </a:pPr>
            <a:r>
              <a:rPr lang="en-US" sz="2200" dirty="0"/>
              <a:t>Commander in chief of the Texas State Guard, which is not subject to national call-up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762000"/>
            <a:ext cx="8001000" cy="1143000"/>
          </a:xfrm>
          <a:prstGeom prst="rect">
            <a:avLst/>
          </a:prstGeom>
        </p:spPr>
        <p:txBody>
          <a:bodyPr/>
          <a:lstStyle/>
          <a:p>
            <a:pPr algn="l" eaLnBrk="1" hangingPunct="1">
              <a:defRPr/>
            </a:pPr>
            <a:r>
              <a:rPr lang="en-US" sz="3600" dirty="0">
                <a:latin typeface="+mn-lt"/>
              </a:rPr>
              <a:t>Informal Powers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2057400"/>
            <a:ext cx="7620000" cy="3581400"/>
          </a:xfrm>
        </p:spPr>
        <p:txBody>
          <a:bodyPr/>
          <a:lstStyle/>
          <a:p>
            <a:pPr marL="342900" lvl="1" indent="-342900" eaLnBrk="1" hangingPunct="1">
              <a:buFont typeface="Arial" pitchFamily="34" charset="0"/>
              <a:buChar char="•"/>
              <a:defRPr/>
            </a:pPr>
            <a:r>
              <a:rPr lang="en-US" sz="2200" dirty="0">
                <a:cs typeface="+mn-cs"/>
              </a:rPr>
              <a:t>Is the Texas Governor Weak?</a:t>
            </a:r>
          </a:p>
          <a:p>
            <a:pPr lvl="1" eaLnBrk="1" hangingPunct="1">
              <a:lnSpc>
                <a:spcPct val="90000"/>
              </a:lnSpc>
              <a:buFont typeface="Arial" pitchFamily="34" charset="0"/>
              <a:buChar char="−"/>
              <a:defRPr/>
            </a:pPr>
            <a:r>
              <a:rPr lang="en-US" sz="2200" dirty="0"/>
              <a:t>Constitutional limits on power</a:t>
            </a:r>
          </a:p>
          <a:p>
            <a:pPr lvl="1" eaLnBrk="1" hangingPunct="1">
              <a:lnSpc>
                <a:spcPct val="90000"/>
              </a:lnSpc>
              <a:buFont typeface="Arial" pitchFamily="34" charset="0"/>
              <a:buChar char="−"/>
              <a:defRPr/>
            </a:pPr>
            <a:r>
              <a:rPr lang="en-US" sz="2200" dirty="0"/>
              <a:t>Power has increased as appointment power has expanded with creation of more boards and commissions</a:t>
            </a:r>
          </a:p>
          <a:p>
            <a:pPr lvl="1" eaLnBrk="1" hangingPunct="1">
              <a:lnSpc>
                <a:spcPct val="90000"/>
              </a:lnSpc>
              <a:buFont typeface="Arial" pitchFamily="34" charset="0"/>
              <a:buChar char="−"/>
              <a:defRPr/>
            </a:pPr>
            <a:r>
              <a:rPr lang="en-US" sz="2200" dirty="0"/>
              <a:t>Governor Abbott has obtained increased influence over the budget with enhanced line-item veto power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title"/>
          </p:nvPr>
        </p:nvSpPr>
        <p:spPr>
          <a:xfrm>
            <a:off x="910046" y="685800"/>
            <a:ext cx="8001000" cy="1143000"/>
          </a:xfrm>
          <a:prstGeom prst="rect">
            <a:avLst/>
          </a:prstGeom>
        </p:spPr>
        <p:txBody>
          <a:bodyPr/>
          <a:lstStyle/>
          <a:p>
            <a:pPr algn="l" eaLnBrk="1" hangingPunct="1">
              <a:defRPr/>
            </a:pPr>
            <a:r>
              <a:rPr lang="en-US" sz="3600" dirty="0">
                <a:latin typeface="+mn-lt"/>
              </a:rPr>
              <a:t>Informal Powers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910046" y="1981200"/>
            <a:ext cx="8229600" cy="4267200"/>
          </a:xfrm>
        </p:spPr>
        <p:txBody>
          <a:bodyPr/>
          <a:lstStyle/>
          <a:p>
            <a:pPr marL="342900" lvl="1" indent="-342900" eaLnBrk="1" hangingPunct="1">
              <a:buFont typeface="Arial" pitchFamily="34" charset="0"/>
              <a:buChar char="•"/>
              <a:defRPr/>
            </a:pPr>
            <a:r>
              <a:rPr lang="en-US" sz="2200" dirty="0">
                <a:cs typeface="+mn-cs"/>
              </a:rPr>
              <a:t>Personal Power</a:t>
            </a:r>
          </a:p>
          <a:p>
            <a:pPr lvl="1" eaLnBrk="1" hangingPunct="1">
              <a:lnSpc>
                <a:spcPct val="90000"/>
              </a:lnSpc>
              <a:buFont typeface="Arial" pitchFamily="34" charset="0"/>
              <a:buChar char="−"/>
              <a:defRPr/>
            </a:pPr>
            <a:r>
              <a:rPr lang="en-US" sz="2200" dirty="0"/>
              <a:t>Popular mandates</a:t>
            </a:r>
          </a:p>
          <a:p>
            <a:pPr lvl="2" eaLnBrk="1" hangingPunct="1">
              <a:buFont typeface="Arial" pitchFamily="34" charset="0"/>
              <a:buChar char="•"/>
              <a:defRPr/>
            </a:pPr>
            <a:r>
              <a:rPr lang="en-US" sz="2200" dirty="0"/>
              <a:t>Increased by the size of the electoral victory</a:t>
            </a:r>
          </a:p>
          <a:p>
            <a:pPr lvl="1" eaLnBrk="1" hangingPunct="1">
              <a:lnSpc>
                <a:spcPct val="90000"/>
              </a:lnSpc>
              <a:buFont typeface="Arial" pitchFamily="34" charset="0"/>
              <a:buChar char="−"/>
              <a:defRPr/>
            </a:pPr>
            <a:r>
              <a:rPr lang="en-US" sz="2200" dirty="0"/>
              <a:t>The political ambition ladder</a:t>
            </a:r>
          </a:p>
          <a:p>
            <a:pPr lvl="2" eaLnBrk="1" hangingPunct="1">
              <a:buFont typeface="Arial" pitchFamily="34" charset="0"/>
              <a:buChar char="•"/>
              <a:defRPr/>
            </a:pPr>
            <a:r>
              <a:rPr lang="en-US" sz="2200" dirty="0"/>
              <a:t>The strategies and experiences accumulated working up through local or other state offices</a:t>
            </a:r>
          </a:p>
          <a:p>
            <a:pPr lvl="1" eaLnBrk="1" hangingPunct="1">
              <a:lnSpc>
                <a:spcPct val="90000"/>
              </a:lnSpc>
              <a:buFont typeface="Arial" pitchFamily="34" charset="0"/>
              <a:buChar char="−"/>
              <a:defRPr/>
            </a:pPr>
            <a:r>
              <a:rPr lang="en-US" sz="2200" dirty="0"/>
              <a:t>Governors have more power earlier in their tenure</a:t>
            </a:r>
          </a:p>
          <a:p>
            <a:pPr lvl="1" eaLnBrk="1" hangingPunct="1">
              <a:lnSpc>
                <a:spcPct val="90000"/>
              </a:lnSpc>
              <a:buFont typeface="Arial" pitchFamily="34" charset="0"/>
              <a:buChar char="−"/>
              <a:defRPr/>
            </a:pPr>
            <a:r>
              <a:rPr lang="en-US" sz="2200" dirty="0"/>
              <a:t>Longer in </a:t>
            </a:r>
            <a:r>
              <a:rPr lang="en-US" sz="2200" dirty="0" smtClean="0"/>
              <a:t>office—accumulates </a:t>
            </a:r>
            <a:r>
              <a:rPr lang="en-US" sz="2200" dirty="0"/>
              <a:t>more allies</a:t>
            </a:r>
          </a:p>
          <a:p>
            <a:pPr lvl="1" eaLnBrk="1" hangingPunct="1">
              <a:lnSpc>
                <a:spcPct val="90000"/>
              </a:lnSpc>
              <a:buFont typeface="Arial" pitchFamily="34" charset="0"/>
              <a:buChar char="−"/>
              <a:defRPr/>
            </a:pPr>
            <a:r>
              <a:rPr lang="en-US" sz="2200" dirty="0"/>
              <a:t>Higher public approval translates into increased power in office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533400"/>
            <a:ext cx="8001000" cy="1143000"/>
          </a:xfrm>
          <a:prstGeom prst="rect">
            <a:avLst/>
          </a:prstGeom>
        </p:spPr>
        <p:txBody>
          <a:bodyPr/>
          <a:lstStyle/>
          <a:p>
            <a:pPr algn="l" eaLnBrk="1" hangingPunct="1">
              <a:defRPr/>
            </a:pPr>
            <a:r>
              <a:rPr lang="en-US" sz="3600" dirty="0">
                <a:latin typeface="+mn-lt"/>
              </a:rPr>
              <a:t>The Office of the Governor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676400"/>
            <a:ext cx="7467600" cy="47244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Texas traditional preference for weak central authority</a:t>
            </a:r>
          </a:p>
          <a:p>
            <a:pPr lvl="1" eaLnBrk="1" hangingPunct="1"/>
            <a:r>
              <a:rPr lang="en-US" altLang="en-US" sz="2200" dirty="0" smtClean="0"/>
              <a:t>Experience under Santa Anna</a:t>
            </a:r>
          </a:p>
          <a:p>
            <a:pPr lvl="1" eaLnBrk="1" hangingPunct="1"/>
            <a:r>
              <a:rPr lang="en-US" altLang="en-US" sz="2200" dirty="0" smtClean="0"/>
              <a:t>Experience under Reconstruction</a:t>
            </a:r>
          </a:p>
          <a:p>
            <a:pPr eaLnBrk="1" hangingPunct="1"/>
            <a:r>
              <a:rPr lang="en-US" altLang="en-US" sz="2200" dirty="0" smtClean="0"/>
              <a:t>Constitution of 1876 deliberately weakened the executive</a:t>
            </a:r>
          </a:p>
          <a:p>
            <a:pPr eaLnBrk="1" hangingPunct="1"/>
            <a:r>
              <a:rPr lang="en-US" altLang="en-US" sz="2200" dirty="0" smtClean="0"/>
              <a:t>Texas governors learned to expand their informal powers</a:t>
            </a:r>
          </a:p>
          <a:p>
            <a:pPr eaLnBrk="1" hangingPunct="1">
              <a:defRPr/>
            </a:pPr>
            <a:r>
              <a:rPr lang="en-US" sz="2200" dirty="0"/>
              <a:t>Qualifications</a:t>
            </a:r>
          </a:p>
          <a:p>
            <a:pPr lvl="1" eaLnBrk="1" hangingPunct="1">
              <a:lnSpc>
                <a:spcPct val="90000"/>
              </a:lnSpc>
              <a:buFont typeface="Arial" pitchFamily="34" charset="0"/>
              <a:buChar char="–"/>
              <a:defRPr/>
            </a:pPr>
            <a:r>
              <a:rPr lang="en-US" sz="2200" dirty="0"/>
              <a:t>Constitutional (formal) requirements: </a:t>
            </a:r>
          </a:p>
          <a:p>
            <a:pPr lvl="2" eaLnBrk="1" hangingPunct="1">
              <a:defRPr/>
            </a:pPr>
            <a:r>
              <a:rPr lang="en-US" sz="2200" dirty="0"/>
              <a:t>At least </a:t>
            </a:r>
            <a:r>
              <a:rPr lang="en-US" sz="2200" dirty="0" smtClean="0"/>
              <a:t>30 </a:t>
            </a:r>
            <a:r>
              <a:rPr lang="en-US" sz="2200" dirty="0"/>
              <a:t>years of age</a:t>
            </a:r>
          </a:p>
          <a:p>
            <a:pPr lvl="2" eaLnBrk="1" hangingPunct="1">
              <a:defRPr/>
            </a:pPr>
            <a:r>
              <a:rPr lang="en-US" sz="2200" dirty="0"/>
              <a:t>Resident of Texas for at least </a:t>
            </a:r>
            <a:r>
              <a:rPr lang="en-US" sz="2200" dirty="0" smtClean="0"/>
              <a:t>5 </a:t>
            </a:r>
            <a:r>
              <a:rPr lang="en-US" sz="2200" dirty="0"/>
              <a:t>years</a:t>
            </a:r>
          </a:p>
          <a:p>
            <a:pPr lvl="2" eaLnBrk="1" hangingPunct="1">
              <a:defRPr/>
            </a:pPr>
            <a:r>
              <a:rPr lang="en-US" sz="2200" dirty="0"/>
              <a:t>U.S. citizen </a:t>
            </a:r>
          </a:p>
          <a:p>
            <a:pPr eaLnBrk="1" hangingPunct="1"/>
            <a:endParaRPr lang="en-US" altLang="en-US" sz="22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762000"/>
            <a:ext cx="8001000" cy="1143000"/>
          </a:xfrm>
          <a:prstGeom prst="rect">
            <a:avLst/>
          </a:prstGeom>
        </p:spPr>
        <p:txBody>
          <a:bodyPr/>
          <a:lstStyle/>
          <a:p>
            <a:pPr algn="l" eaLnBrk="1" hangingPunct="1">
              <a:defRPr/>
            </a:pPr>
            <a:r>
              <a:rPr lang="en-US" sz="3600" dirty="0">
                <a:latin typeface="+mn-lt"/>
              </a:rPr>
              <a:t>The Office of the Governor</a:t>
            </a:r>
          </a:p>
        </p:txBody>
      </p:sp>
      <p:sp>
        <p:nvSpPr>
          <p:cNvPr id="6146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981200"/>
            <a:ext cx="7772400" cy="47244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2200" dirty="0"/>
              <a:t>Qualifications</a:t>
            </a:r>
          </a:p>
          <a:p>
            <a:pPr lvl="1" eaLnBrk="1" hangingPunct="1">
              <a:defRPr/>
            </a:pPr>
            <a:r>
              <a:rPr lang="en-US" sz="2200" dirty="0"/>
              <a:t>Informal </a:t>
            </a:r>
            <a:r>
              <a:rPr lang="en-US" sz="2200" dirty="0" smtClean="0"/>
              <a:t>“requirements”</a:t>
            </a:r>
            <a:endParaRPr lang="en-US" sz="2200" dirty="0"/>
          </a:p>
          <a:p>
            <a:pPr lvl="2" eaLnBrk="1" hangingPunct="1">
              <a:defRPr/>
            </a:pPr>
            <a:r>
              <a:rPr lang="en-US" sz="2200" dirty="0" smtClean="0"/>
              <a:t>White</a:t>
            </a:r>
          </a:p>
          <a:p>
            <a:pPr lvl="2" eaLnBrk="1" hangingPunct="1">
              <a:defRPr/>
            </a:pPr>
            <a:r>
              <a:rPr lang="en-US" sz="2200" dirty="0" smtClean="0"/>
              <a:t>Protestant</a:t>
            </a:r>
          </a:p>
          <a:p>
            <a:pPr lvl="2" eaLnBrk="1" hangingPunct="1">
              <a:defRPr/>
            </a:pPr>
            <a:r>
              <a:rPr lang="en-US" sz="2200" dirty="0"/>
              <a:t>I</a:t>
            </a:r>
            <a:r>
              <a:rPr lang="en-US" sz="2200" dirty="0" smtClean="0"/>
              <a:t>ndependently </a:t>
            </a:r>
            <a:r>
              <a:rPr lang="en-US" sz="2200" dirty="0"/>
              <a:t>wealthy </a:t>
            </a:r>
            <a:endParaRPr lang="en-US" sz="2200" dirty="0" smtClean="0"/>
          </a:p>
          <a:p>
            <a:pPr lvl="2" eaLnBrk="1" hangingPunct="1">
              <a:defRPr/>
            </a:pPr>
            <a:r>
              <a:rPr lang="en-US" sz="2200" dirty="0" smtClean="0"/>
              <a:t>Male</a:t>
            </a:r>
          </a:p>
          <a:p>
            <a:pPr lvl="2" eaLnBrk="1" hangingPunct="1">
              <a:defRPr/>
            </a:pPr>
            <a:r>
              <a:rPr lang="en-US" sz="2200" dirty="0"/>
              <a:t>O</a:t>
            </a:r>
            <a:r>
              <a:rPr lang="en-US" sz="2200" dirty="0" smtClean="0"/>
              <a:t>ften </a:t>
            </a:r>
            <a:r>
              <a:rPr lang="en-US" sz="2200" dirty="0"/>
              <a:t>lawyers with previous political </a:t>
            </a:r>
            <a:r>
              <a:rPr lang="en-US" sz="2200" dirty="0" smtClean="0"/>
              <a:t>experience</a:t>
            </a:r>
          </a:p>
          <a:p>
            <a:pPr lvl="2" eaLnBrk="1" hangingPunct="1">
              <a:defRPr/>
            </a:pPr>
            <a:r>
              <a:rPr lang="en-US" sz="2200" dirty="0" smtClean="0"/>
              <a:t>Conservative ideology</a:t>
            </a:r>
          </a:p>
          <a:p>
            <a:pPr lvl="2" eaLnBrk="1" hangingPunct="1">
              <a:defRPr/>
            </a:pPr>
            <a:r>
              <a:rPr lang="en-US" sz="2200" dirty="0" smtClean="0"/>
              <a:t>Military experience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2"/>
          <p:cNvSpPr>
            <a:spLocks noGrp="1" noChangeArrowheads="1"/>
          </p:cNvSpPr>
          <p:nvPr>
            <p:ph type="title"/>
          </p:nvPr>
        </p:nvSpPr>
        <p:spPr>
          <a:xfrm>
            <a:off x="1012371" y="457200"/>
            <a:ext cx="7293429" cy="1143000"/>
          </a:xfrm>
          <a:prstGeom prst="rect">
            <a:avLst/>
          </a:prstGeom>
        </p:spPr>
        <p:txBody>
          <a:bodyPr/>
          <a:lstStyle/>
          <a:p>
            <a:pPr algn="l" eaLnBrk="1" hangingPunct="1">
              <a:defRPr/>
            </a:pPr>
            <a:r>
              <a:rPr lang="en-US" sz="3600" dirty="0">
                <a:latin typeface="+mn-lt"/>
              </a:rPr>
              <a:t>The Office of the Governor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447800"/>
            <a:ext cx="7010400" cy="48006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A history of colorful characters</a:t>
            </a:r>
          </a:p>
          <a:p>
            <a:pPr lvl="1" eaLnBrk="1" hangingPunct="1"/>
            <a:r>
              <a:rPr lang="en-US" altLang="en-US" sz="2200" dirty="0" smtClean="0"/>
              <a:t>James “Pa” Ferguson (1915–1917)</a:t>
            </a:r>
          </a:p>
          <a:p>
            <a:pPr lvl="1" eaLnBrk="1" hangingPunct="1"/>
            <a:r>
              <a:rPr lang="en-US" altLang="en-US" sz="2200" dirty="0" smtClean="0"/>
              <a:t>W. Lee “Pappy” </a:t>
            </a:r>
            <a:r>
              <a:rPr lang="en-US" altLang="en-US" sz="2200" dirty="0" err="1" smtClean="0"/>
              <a:t>O’Daniel</a:t>
            </a:r>
            <a:r>
              <a:rPr lang="en-US" altLang="en-US" sz="2200" dirty="0" smtClean="0"/>
              <a:t> (1939–1941)</a:t>
            </a:r>
          </a:p>
          <a:p>
            <a:pPr lvl="1" eaLnBrk="1" hangingPunct="1"/>
            <a:r>
              <a:rPr lang="en-US" altLang="en-US" sz="2200" dirty="0" smtClean="0"/>
              <a:t>John </a:t>
            </a:r>
            <a:r>
              <a:rPr lang="en-US" altLang="en-US" sz="2200" dirty="0" err="1" smtClean="0"/>
              <a:t>Connally</a:t>
            </a:r>
            <a:r>
              <a:rPr lang="en-US" altLang="en-US" sz="2200" dirty="0" smtClean="0"/>
              <a:t> (1963–1969)</a:t>
            </a:r>
          </a:p>
          <a:p>
            <a:pPr lvl="1" eaLnBrk="1" hangingPunct="1"/>
            <a:r>
              <a:rPr lang="en-US" altLang="en-US" sz="2200" dirty="0" smtClean="0"/>
              <a:t>Bill Clements (1979–1983, 1987–1991)</a:t>
            </a:r>
          </a:p>
          <a:p>
            <a:pPr lvl="1" eaLnBrk="1" hangingPunct="1"/>
            <a:r>
              <a:rPr lang="en-US" altLang="en-US" sz="2200" dirty="0" smtClean="0"/>
              <a:t>Ann Richards (1991–1995)</a:t>
            </a:r>
          </a:p>
          <a:p>
            <a:pPr lvl="1" eaLnBrk="1" hangingPunct="1"/>
            <a:r>
              <a:rPr lang="en-US" altLang="en-US" sz="2200" dirty="0" smtClean="0"/>
              <a:t>George W. Bush (1995–2000)</a:t>
            </a:r>
          </a:p>
          <a:p>
            <a:pPr eaLnBrk="1" hangingPunct="1"/>
            <a:r>
              <a:rPr lang="en-US" altLang="en-US" sz="2200"/>
              <a:t>Female </a:t>
            </a:r>
            <a:r>
              <a:rPr lang="en-US" altLang="en-US" sz="2200" smtClean="0"/>
              <a:t>governors</a:t>
            </a:r>
            <a:endParaRPr lang="en-US" altLang="en-US" sz="2200" dirty="0"/>
          </a:p>
          <a:p>
            <a:pPr lvl="1" eaLnBrk="1" hangingPunct="1">
              <a:lnSpc>
                <a:spcPct val="90000"/>
              </a:lnSpc>
              <a:buFont typeface="Arial" pitchFamily="34" charset="0"/>
              <a:buChar char="−"/>
              <a:defRPr/>
            </a:pPr>
            <a:r>
              <a:rPr lang="en-US" altLang="en-US" sz="2200" dirty="0"/>
              <a:t>“Ma” Ferguson </a:t>
            </a:r>
          </a:p>
          <a:p>
            <a:pPr lvl="2" eaLnBrk="1" hangingPunct="1">
              <a:defRPr/>
            </a:pPr>
            <a:r>
              <a:rPr lang="en-US" altLang="en-US" sz="2200" dirty="0"/>
              <a:t>“Two governors for the price of one”</a:t>
            </a:r>
          </a:p>
          <a:p>
            <a:pPr lvl="1" eaLnBrk="1" hangingPunct="1">
              <a:lnSpc>
                <a:spcPct val="90000"/>
              </a:lnSpc>
              <a:buFont typeface="Arial" pitchFamily="34" charset="0"/>
              <a:buChar char="−"/>
              <a:defRPr/>
            </a:pPr>
            <a:r>
              <a:rPr lang="en-US" altLang="en-US" sz="2200" dirty="0"/>
              <a:t>Ann Richards</a:t>
            </a:r>
          </a:p>
          <a:p>
            <a:pPr lvl="2" eaLnBrk="1" hangingPunct="1">
              <a:defRPr/>
            </a:pPr>
            <a:r>
              <a:rPr lang="en-US" altLang="en-US" sz="2200" dirty="0"/>
              <a:t>combining tradition and political activism</a:t>
            </a:r>
            <a:endParaRPr lang="en-US" altLang="en-US" sz="22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757646"/>
            <a:ext cx="8001000" cy="1143000"/>
          </a:xfrm>
          <a:prstGeom prst="rect">
            <a:avLst/>
          </a:prstGeom>
        </p:spPr>
        <p:txBody>
          <a:bodyPr/>
          <a:lstStyle/>
          <a:p>
            <a:pPr algn="l" eaLnBrk="1" hangingPunct="1">
              <a:defRPr/>
            </a:pPr>
            <a:r>
              <a:rPr lang="en-US" sz="3600" dirty="0">
                <a:latin typeface="+mn-lt"/>
              </a:rPr>
              <a:t>The Office of the Governor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905000"/>
            <a:ext cx="7620000" cy="3505200"/>
          </a:xfrm>
        </p:spPr>
        <p:txBody>
          <a:bodyPr/>
          <a:lstStyle/>
          <a:p>
            <a:pPr eaLnBrk="1" hangingPunct="1">
              <a:defRPr/>
            </a:pPr>
            <a:r>
              <a:rPr lang="en-US" sz="2200" dirty="0"/>
              <a:t>Terms of Service</a:t>
            </a:r>
          </a:p>
          <a:p>
            <a:pPr lvl="1" eaLnBrk="1" hangingPunct="1">
              <a:defRPr/>
            </a:pPr>
            <a:r>
              <a:rPr lang="en-US" sz="2200" dirty="0"/>
              <a:t>Terms were </a:t>
            </a:r>
            <a:r>
              <a:rPr lang="en-US" sz="2200" dirty="0" smtClean="0"/>
              <a:t>2 years </a:t>
            </a:r>
            <a:r>
              <a:rPr lang="en-US" sz="2200" dirty="0"/>
              <a:t>until </a:t>
            </a:r>
            <a:r>
              <a:rPr lang="en-US" sz="2200" dirty="0" smtClean="0"/>
              <a:t>1972</a:t>
            </a:r>
            <a:endParaRPr lang="en-US" sz="2200" dirty="0"/>
          </a:p>
          <a:p>
            <a:pPr lvl="1" eaLnBrk="1" hangingPunct="1">
              <a:defRPr/>
            </a:pPr>
            <a:r>
              <a:rPr lang="en-US" sz="2200" dirty="0"/>
              <a:t>Now terms are </a:t>
            </a:r>
            <a:r>
              <a:rPr lang="en-US" sz="2200" dirty="0" smtClean="0"/>
              <a:t>4 years</a:t>
            </a:r>
            <a:endParaRPr lang="en-US" sz="2200" dirty="0"/>
          </a:p>
          <a:p>
            <a:pPr lvl="2" eaLnBrk="1" hangingPunct="1">
              <a:defRPr/>
            </a:pPr>
            <a:r>
              <a:rPr lang="en-US" sz="2200" dirty="0"/>
              <a:t>Begins in January after the general election </a:t>
            </a:r>
          </a:p>
          <a:p>
            <a:pPr lvl="1" eaLnBrk="1" hangingPunct="1">
              <a:defRPr/>
            </a:pPr>
            <a:r>
              <a:rPr lang="en-US" sz="2200" dirty="0"/>
              <a:t>No term </a:t>
            </a:r>
            <a:r>
              <a:rPr lang="en-US" sz="2200" dirty="0" smtClean="0"/>
              <a:t>limits</a:t>
            </a:r>
          </a:p>
          <a:p>
            <a:pPr eaLnBrk="1" hangingPunct="1">
              <a:defRPr/>
            </a:pPr>
            <a:r>
              <a:rPr lang="en-US" sz="2200" dirty="0"/>
              <a:t>Succession</a:t>
            </a:r>
          </a:p>
          <a:p>
            <a:pPr lvl="1" eaLnBrk="1" hangingPunct="1">
              <a:spcBef>
                <a:spcPts val="300"/>
              </a:spcBef>
              <a:defRPr/>
            </a:pPr>
            <a:r>
              <a:rPr lang="en-US" sz="2200" dirty="0"/>
              <a:t>Lieutenant governor is first in line of succession</a:t>
            </a:r>
          </a:p>
          <a:p>
            <a:pPr lvl="2" eaLnBrk="1" hangingPunct="1">
              <a:spcBef>
                <a:spcPts val="300"/>
              </a:spcBef>
              <a:defRPr/>
            </a:pPr>
            <a:r>
              <a:rPr lang="en-US" sz="2200" dirty="0"/>
              <a:t>President pro tempore of the Texas Senate</a:t>
            </a:r>
          </a:p>
          <a:p>
            <a:pPr lvl="2" eaLnBrk="1" hangingPunct="1">
              <a:spcBef>
                <a:spcPts val="300"/>
              </a:spcBef>
              <a:defRPr/>
            </a:pPr>
            <a:r>
              <a:rPr lang="en-US" sz="2200" dirty="0"/>
              <a:t>Speaker of the House</a:t>
            </a:r>
          </a:p>
          <a:p>
            <a:pPr lvl="2" eaLnBrk="1" hangingPunct="1">
              <a:spcBef>
                <a:spcPts val="300"/>
              </a:spcBef>
              <a:defRPr/>
            </a:pPr>
            <a:r>
              <a:rPr lang="en-US" sz="2200" dirty="0"/>
              <a:t>Attorney </a:t>
            </a:r>
            <a:r>
              <a:rPr lang="en-US" sz="2200" dirty="0" smtClean="0"/>
              <a:t>general</a:t>
            </a:r>
            <a:endParaRPr lang="en-US" sz="2200" dirty="0"/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2"/>
          <p:cNvSpPr>
            <a:spLocks noGrp="1" noChangeArrowheads="1"/>
          </p:cNvSpPr>
          <p:nvPr>
            <p:ph type="title"/>
          </p:nvPr>
        </p:nvSpPr>
        <p:spPr>
          <a:xfrm>
            <a:off x="940526" y="762000"/>
            <a:ext cx="8001000" cy="1143000"/>
          </a:xfrm>
          <a:prstGeom prst="rect">
            <a:avLst/>
          </a:prstGeom>
        </p:spPr>
        <p:txBody>
          <a:bodyPr/>
          <a:lstStyle/>
          <a:p>
            <a:pPr algn="l" eaLnBrk="1" hangingPunct="1">
              <a:defRPr/>
            </a:pPr>
            <a:r>
              <a:rPr lang="en-US" sz="3600" dirty="0">
                <a:latin typeface="+mn-lt"/>
              </a:rPr>
              <a:t>The Office of the Governor</a:t>
            </a:r>
          </a:p>
        </p:txBody>
      </p:sp>
      <p:sp>
        <p:nvSpPr>
          <p:cNvPr id="9218" name="Rectangle 3"/>
          <p:cNvSpPr>
            <a:spLocks noGrp="1" noChangeArrowheads="1"/>
          </p:cNvSpPr>
          <p:nvPr>
            <p:ph idx="1"/>
          </p:nvPr>
        </p:nvSpPr>
        <p:spPr>
          <a:xfrm>
            <a:off x="940526" y="1981200"/>
            <a:ext cx="7365274" cy="3810000"/>
          </a:xfrm>
        </p:spPr>
        <p:txBody>
          <a:bodyPr>
            <a:normAutofit/>
          </a:bodyPr>
          <a:lstStyle/>
          <a:p>
            <a:pPr lvl="1" eaLnBrk="1" hangingPunct="1">
              <a:spcBef>
                <a:spcPts val="300"/>
              </a:spcBef>
              <a:defRPr/>
            </a:pPr>
            <a:r>
              <a:rPr lang="en-US" sz="2200" dirty="0" smtClean="0"/>
              <a:t>Triggered if the governor leaves the state</a:t>
            </a:r>
          </a:p>
          <a:p>
            <a:pPr lvl="1" eaLnBrk="1" hangingPunct="1">
              <a:spcBef>
                <a:spcPts val="300"/>
              </a:spcBef>
              <a:defRPr/>
            </a:pPr>
            <a:r>
              <a:rPr lang="en-US" sz="2200" dirty="0" smtClean="0"/>
              <a:t>Tradition of Governor and Lt. Governor leaving the state for one day so president pro tempore of the Senate acts as Gov. for a day</a:t>
            </a:r>
          </a:p>
          <a:p>
            <a:pPr eaLnBrk="1" hangingPunct="1">
              <a:defRPr/>
            </a:pPr>
            <a:r>
              <a:rPr lang="en-US" sz="2200" dirty="0"/>
              <a:t>Compensation</a:t>
            </a:r>
          </a:p>
          <a:p>
            <a:pPr lvl="1" eaLnBrk="1" hangingPunct="1">
              <a:defRPr/>
            </a:pPr>
            <a:r>
              <a:rPr lang="en-US" sz="2200" dirty="0"/>
              <a:t>The current annual salary is $150,000</a:t>
            </a:r>
          </a:p>
          <a:p>
            <a:pPr lvl="2" eaLnBrk="1" hangingPunct="1">
              <a:defRPr/>
            </a:pPr>
            <a:r>
              <a:rPr lang="en-US" sz="2200" dirty="0"/>
              <a:t>The national average for governors is $132,554</a:t>
            </a:r>
          </a:p>
          <a:p>
            <a:pPr lvl="2" eaLnBrk="1" hangingPunct="1">
              <a:defRPr/>
            </a:pPr>
            <a:r>
              <a:rPr lang="en-US" sz="2200" dirty="0"/>
              <a:t>A substantial expense account accompanies the salary, including housing in the governor’s mansion, a car, </a:t>
            </a:r>
            <a:r>
              <a:rPr lang="en-US" sz="2200" dirty="0" smtClean="0"/>
              <a:t>plane, </a:t>
            </a:r>
            <a:r>
              <a:rPr lang="en-US" sz="2200" dirty="0"/>
              <a:t>and helicopter</a:t>
            </a:r>
          </a:p>
          <a:p>
            <a:pPr lvl="1" eaLnBrk="1" hangingPunct="1">
              <a:spcBef>
                <a:spcPts val="300"/>
              </a:spcBef>
              <a:defRPr/>
            </a:pPr>
            <a:endParaRPr lang="en-US" sz="22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2"/>
          <p:cNvSpPr>
            <a:spLocks noGrp="1" noChangeArrowheads="1"/>
          </p:cNvSpPr>
          <p:nvPr>
            <p:ph type="title"/>
          </p:nvPr>
        </p:nvSpPr>
        <p:spPr>
          <a:xfrm>
            <a:off x="923109" y="685800"/>
            <a:ext cx="8001000" cy="1143000"/>
          </a:xfrm>
          <a:prstGeom prst="rect">
            <a:avLst/>
          </a:prstGeom>
        </p:spPr>
        <p:txBody>
          <a:bodyPr/>
          <a:lstStyle/>
          <a:p>
            <a:pPr algn="l" eaLnBrk="1" hangingPunct="1">
              <a:defRPr/>
            </a:pPr>
            <a:r>
              <a:rPr lang="en-US" sz="3600" dirty="0">
                <a:latin typeface="+mn-lt"/>
              </a:rPr>
              <a:t>The Office of the Governor</a:t>
            </a:r>
          </a:p>
        </p:txBody>
      </p:sp>
      <p:sp>
        <p:nvSpPr>
          <p:cNvPr id="10242" name="Rectangle 3"/>
          <p:cNvSpPr>
            <a:spLocks noGrp="1" noChangeArrowheads="1"/>
          </p:cNvSpPr>
          <p:nvPr>
            <p:ph idx="1"/>
          </p:nvPr>
        </p:nvSpPr>
        <p:spPr>
          <a:xfrm>
            <a:off x="923109" y="1905000"/>
            <a:ext cx="7839891" cy="46482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2200" dirty="0"/>
              <a:t>Impeachment</a:t>
            </a:r>
          </a:p>
          <a:p>
            <a:pPr lvl="1" eaLnBrk="1" hangingPunct="1">
              <a:defRPr/>
            </a:pPr>
            <a:r>
              <a:rPr lang="en-US" sz="2200" dirty="0" smtClean="0"/>
              <a:t>House brings charges</a:t>
            </a:r>
          </a:p>
          <a:p>
            <a:pPr lvl="2" eaLnBrk="1" hangingPunct="1">
              <a:defRPr/>
            </a:pPr>
            <a:r>
              <a:rPr lang="en-US" sz="2200" dirty="0" smtClean="0"/>
              <a:t>Simple majority vote</a:t>
            </a:r>
          </a:p>
          <a:p>
            <a:pPr lvl="1" eaLnBrk="1" hangingPunct="1">
              <a:defRPr/>
            </a:pPr>
            <a:r>
              <a:rPr lang="en-US" sz="2200" dirty="0" smtClean="0"/>
              <a:t>The Senate holds a trial</a:t>
            </a:r>
          </a:p>
          <a:p>
            <a:pPr lvl="2" eaLnBrk="1" hangingPunct="1">
              <a:defRPr/>
            </a:pPr>
            <a:r>
              <a:rPr lang="en-US" sz="2200" dirty="0" smtClean="0"/>
              <a:t>Two-thirds vote necessary to convict</a:t>
            </a:r>
          </a:p>
          <a:p>
            <a:pPr lvl="1" eaLnBrk="1" hangingPunct="1">
              <a:defRPr/>
            </a:pPr>
            <a:r>
              <a:rPr lang="en-US" sz="2200" dirty="0" smtClean="0"/>
              <a:t>Constitution does not specify what constitutes an impeachable offense</a:t>
            </a:r>
          </a:p>
          <a:p>
            <a:pPr lvl="1" eaLnBrk="1" hangingPunct="1">
              <a:defRPr/>
            </a:pPr>
            <a:r>
              <a:rPr lang="en-US" sz="2200" dirty="0" smtClean="0"/>
              <a:t>Pa Ferguson is the only Texas governor impeached and removed from office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2"/>
          <p:cNvSpPr>
            <a:spLocks noGrp="1" noChangeArrowheads="1"/>
          </p:cNvSpPr>
          <p:nvPr>
            <p:ph type="title"/>
          </p:nvPr>
        </p:nvSpPr>
        <p:spPr>
          <a:xfrm>
            <a:off x="888274" y="762000"/>
            <a:ext cx="8001000" cy="1143000"/>
          </a:xfrm>
          <a:prstGeom prst="rect">
            <a:avLst/>
          </a:prstGeom>
        </p:spPr>
        <p:txBody>
          <a:bodyPr/>
          <a:lstStyle/>
          <a:p>
            <a:pPr algn="l" eaLnBrk="1" hangingPunct="1">
              <a:defRPr/>
            </a:pPr>
            <a:r>
              <a:rPr lang="en-US" sz="3600" dirty="0">
                <a:latin typeface="+mn-lt"/>
              </a:rPr>
              <a:t>Formal Powers</a:t>
            </a:r>
          </a:p>
        </p:txBody>
      </p:sp>
      <p:sp>
        <p:nvSpPr>
          <p:cNvPr id="11266" name="Rectangle 3"/>
          <p:cNvSpPr>
            <a:spLocks noGrp="1" noChangeArrowheads="1"/>
          </p:cNvSpPr>
          <p:nvPr>
            <p:ph idx="1"/>
          </p:nvPr>
        </p:nvSpPr>
        <p:spPr>
          <a:xfrm>
            <a:off x="888274" y="1981200"/>
            <a:ext cx="7569926" cy="4495800"/>
          </a:xfrm>
        </p:spPr>
        <p:txBody>
          <a:bodyPr>
            <a:normAutofit/>
          </a:bodyPr>
          <a:lstStyle/>
          <a:p>
            <a:pPr marL="0" indent="0" eaLnBrk="1" hangingPunct="1">
              <a:defRPr/>
            </a:pPr>
            <a:r>
              <a:rPr lang="en-US" sz="2200" dirty="0" smtClean="0"/>
              <a:t>  Executive Role</a:t>
            </a:r>
          </a:p>
          <a:p>
            <a:pPr lvl="1" eaLnBrk="1" hangingPunct="1">
              <a:defRPr/>
            </a:pPr>
            <a:r>
              <a:rPr lang="en-US" sz="2200" dirty="0" smtClean="0"/>
              <a:t>Early Texas constitutions assigned relatively few formal powers to the governor</a:t>
            </a:r>
          </a:p>
          <a:p>
            <a:pPr lvl="2" eaLnBrk="1" hangingPunct="1">
              <a:defRPr/>
            </a:pPr>
            <a:r>
              <a:rPr lang="en-US" sz="2200" dirty="0" smtClean="0"/>
              <a:t>Limited in part as a reaction to expansive powers exercised by E.J. Davis during Reconstruction</a:t>
            </a:r>
            <a:endParaRPr lang="en-US" sz="2200" dirty="0"/>
          </a:p>
          <a:p>
            <a:pPr lvl="1" eaLnBrk="1" hangingPunct="1">
              <a:defRPr/>
            </a:pPr>
            <a:r>
              <a:rPr lang="en-US" sz="2200" dirty="0" smtClean="0"/>
              <a:t>Governor’s success is tied to the appointment power</a:t>
            </a:r>
          </a:p>
          <a:p>
            <a:pPr lvl="2" eaLnBrk="1" hangingPunct="1">
              <a:defRPr/>
            </a:pPr>
            <a:r>
              <a:rPr lang="en-US" sz="2200" dirty="0" smtClean="0"/>
              <a:t>Patronage</a:t>
            </a:r>
          </a:p>
          <a:p>
            <a:pPr lvl="1" eaLnBrk="1" hangingPunct="1">
              <a:defRPr/>
            </a:pPr>
            <a:r>
              <a:rPr lang="en-US" sz="2200" dirty="0" smtClean="0"/>
              <a:t>The plural executive diffuses power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762000"/>
            <a:ext cx="8001000" cy="1143000"/>
          </a:xfrm>
          <a:prstGeom prst="rect">
            <a:avLst/>
          </a:prstGeom>
        </p:spPr>
        <p:txBody>
          <a:bodyPr/>
          <a:lstStyle/>
          <a:p>
            <a:pPr algn="l" eaLnBrk="1" hangingPunct="1">
              <a:defRPr/>
            </a:pPr>
            <a:r>
              <a:rPr lang="en-US" sz="3600" dirty="0">
                <a:latin typeface="+mn-lt"/>
              </a:rPr>
              <a:t>Formal Powers</a:t>
            </a:r>
          </a:p>
        </p:txBody>
      </p:sp>
      <p:sp>
        <p:nvSpPr>
          <p:cNvPr id="11266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981200"/>
            <a:ext cx="8229600" cy="4724400"/>
          </a:xfrm>
        </p:spPr>
        <p:txBody>
          <a:bodyPr>
            <a:normAutofit/>
          </a:bodyPr>
          <a:lstStyle/>
          <a:p>
            <a:pPr marL="0" indent="0" eaLnBrk="1" hangingPunct="1">
              <a:defRPr/>
            </a:pPr>
            <a:r>
              <a:rPr lang="en-US" sz="2200" dirty="0" smtClean="0"/>
              <a:t>  Executive Role</a:t>
            </a:r>
          </a:p>
          <a:p>
            <a:pPr lvl="1" eaLnBrk="1" hangingPunct="1">
              <a:defRPr/>
            </a:pPr>
            <a:r>
              <a:rPr lang="en-US" sz="2200" dirty="0"/>
              <a:t>Appointment power</a:t>
            </a:r>
          </a:p>
          <a:p>
            <a:pPr lvl="2" eaLnBrk="1" hangingPunct="1">
              <a:defRPr/>
            </a:pPr>
            <a:r>
              <a:rPr lang="en-US" sz="2200" dirty="0"/>
              <a:t>Senate approval</a:t>
            </a:r>
          </a:p>
          <a:p>
            <a:pPr lvl="2" eaLnBrk="1" hangingPunct="1">
              <a:defRPr/>
            </a:pPr>
            <a:r>
              <a:rPr lang="en-US" sz="2200" dirty="0"/>
              <a:t>Senatorial courtesy</a:t>
            </a:r>
          </a:p>
          <a:p>
            <a:pPr lvl="2" eaLnBrk="1" hangingPunct="1">
              <a:defRPr/>
            </a:pPr>
            <a:r>
              <a:rPr lang="en-US" sz="2200" dirty="0"/>
              <a:t>Recess appointments</a:t>
            </a:r>
          </a:p>
          <a:p>
            <a:pPr lvl="2" eaLnBrk="1" hangingPunct="1">
              <a:defRPr/>
            </a:pPr>
            <a:r>
              <a:rPr lang="en-US" sz="2200" dirty="0"/>
              <a:t>Revolving Door</a:t>
            </a:r>
          </a:p>
          <a:p>
            <a:pPr lvl="2" eaLnBrk="1" hangingPunct="1">
              <a:defRPr/>
            </a:pPr>
            <a:r>
              <a:rPr lang="en-US" sz="2200" dirty="0" smtClean="0"/>
              <a:t>Removal power</a:t>
            </a:r>
          </a:p>
          <a:p>
            <a:pPr lvl="3" eaLnBrk="1" hangingPunct="1">
              <a:defRPr/>
            </a:pPr>
            <a:r>
              <a:rPr lang="en-US" sz="2200" dirty="0" smtClean="0"/>
              <a:t>Only the Governor’s own appointments with approval of 2/3 of the Senate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LoneStar3e">
  <a:themeElements>
    <a:clrScheme name="1_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Blank Presentation">
      <a:majorFont>
        <a:latin typeface="Arial Black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1_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1549</TotalTime>
  <Words>841</Words>
  <Application>Microsoft Office PowerPoint</Application>
  <PresentationFormat>On-screen Show (4:3)</PresentationFormat>
  <Paragraphs>139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1_LoneStar3e</vt:lpstr>
      <vt:lpstr>PowerPoint Presentation</vt:lpstr>
      <vt:lpstr>The Office of the Governor</vt:lpstr>
      <vt:lpstr>The Office of the Governor</vt:lpstr>
      <vt:lpstr>The Office of the Governor</vt:lpstr>
      <vt:lpstr>The Office of the Governor</vt:lpstr>
      <vt:lpstr>The Office of the Governor</vt:lpstr>
      <vt:lpstr>The Office of the Governor</vt:lpstr>
      <vt:lpstr>Formal Powers</vt:lpstr>
      <vt:lpstr>Formal Powers</vt:lpstr>
      <vt:lpstr>Formal Powers</vt:lpstr>
      <vt:lpstr>Formal Powers</vt:lpstr>
      <vt:lpstr>Formal Powers</vt:lpstr>
      <vt:lpstr>Formal Powers</vt:lpstr>
      <vt:lpstr>Informal Powers</vt:lpstr>
      <vt:lpstr>Informal Powers</vt:lpstr>
    </vt:vector>
  </TitlesOfParts>
  <Company>Office 2004 Test Drive User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4.</dc:title>
  <dc:creator>Office 2004 Test Drive User</dc:creator>
  <cp:lastModifiedBy>Palermini, Stephanie</cp:lastModifiedBy>
  <cp:revision>207</cp:revision>
  <dcterms:created xsi:type="dcterms:W3CDTF">2011-01-08T15:37:35Z</dcterms:created>
  <dcterms:modified xsi:type="dcterms:W3CDTF">2016-12-30T18:18:21Z</dcterms:modified>
</cp:coreProperties>
</file>