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23"/>
  </p:notesMasterIdLst>
  <p:sldIdLst>
    <p:sldId id="261" r:id="rId2"/>
    <p:sldId id="257" r:id="rId3"/>
    <p:sldId id="258" r:id="rId4"/>
    <p:sldId id="259" r:id="rId5"/>
    <p:sldId id="285" r:id="rId6"/>
    <p:sldId id="286" r:id="rId7"/>
    <p:sldId id="288" r:id="rId8"/>
    <p:sldId id="260" r:id="rId9"/>
    <p:sldId id="289" r:id="rId10"/>
    <p:sldId id="290" r:id="rId11"/>
    <p:sldId id="277" r:id="rId12"/>
    <p:sldId id="267" r:id="rId13"/>
    <p:sldId id="266" r:id="rId14"/>
    <p:sldId id="268" r:id="rId15"/>
    <p:sldId id="269" r:id="rId16"/>
    <p:sldId id="278" r:id="rId17"/>
    <p:sldId id="280" r:id="rId18"/>
    <p:sldId id="281" r:id="rId19"/>
    <p:sldId id="272" r:id="rId20"/>
    <p:sldId id="282" r:id="rId21"/>
    <p:sldId id="284" r:id="rId2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200" userDrawn="1">
          <p15:clr>
            <a:srgbClr val="A4A3A4"/>
          </p15:clr>
        </p15:guide>
        <p15:guide id="4" pos="4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88" d="100"/>
          <a:sy n="88" d="100"/>
        </p:scale>
        <p:origin x="-1062" y="-108"/>
      </p:cViewPr>
      <p:guideLst>
        <p:guide orient="horz" pos="2160"/>
        <p:guide orient="horz" pos="1200"/>
        <p:guide pos="2880"/>
        <p:guide pos="4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6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207171-2A5A-4D7A-AC7E-CFBD6D41FEE7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8505B-E9C0-4CA6-A488-CA6D3CAD6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2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8505B-E9C0-4CA6-A488-CA6D3CAD6D2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927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133600"/>
            <a:ext cx="7924800" cy="23622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endParaRPr lang="en-US" altLang="ja-JP" sz="2200" dirty="0" smtClean="0"/>
          </a:p>
        </p:txBody>
      </p:sp>
    </p:spTree>
    <p:extLst>
      <p:ext uri="{BB962C8B-B14F-4D97-AF65-F5344CB8AC3E}">
        <p14:creationId xmlns:p14="http://schemas.microsoft.com/office/powerpoint/2010/main" val="3102219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3562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229600" cy="4724400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6093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453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7" r:id="rId2"/>
    <p:sldLayoutId id="2147483698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" b="14607"/>
          <a:stretch/>
        </p:blipFill>
        <p:spPr>
          <a:xfrm>
            <a:off x="762000" y="8709"/>
            <a:ext cx="7805468" cy="4953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68531" y="5329071"/>
            <a:ext cx="20746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200" b="1" dirty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Chapter </a:t>
            </a:r>
            <a:r>
              <a:rPr lang="en-GB" sz="3200" b="1" dirty="0" smtClean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4</a:t>
            </a:r>
            <a:endParaRPr lang="en-US" sz="32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71800" y="5276671"/>
            <a:ext cx="5595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3600" b="1" dirty="0" smtClean="0">
                <a:solidFill>
                  <a:srgbClr val="990033"/>
                </a:solidFill>
              </a:rPr>
              <a:t>Legislative </a:t>
            </a:r>
            <a:r>
              <a:rPr lang="en-US" altLang="en-US" sz="3600" b="1" dirty="0">
                <a:solidFill>
                  <a:srgbClr val="990033"/>
                </a:solidFill>
              </a:rPr>
              <a:t>Organization and Process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45682" y="758925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altLang="ja-JP" sz="3600" dirty="0">
                <a:latin typeface="+mn-lt"/>
              </a:rPr>
              <a:t>Committees</a:t>
            </a:r>
            <a:endParaRPr lang="en-US" sz="3600" dirty="0">
              <a:latin typeface="+mn-lt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955307" y="1915594"/>
            <a:ext cx="7640053" cy="4398579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Committee organization and function</a:t>
            </a:r>
          </a:p>
          <a:p>
            <a:pPr lvl="1" eaLnBrk="1" hangingPunct="1"/>
            <a:r>
              <a:rPr lang="en-US" altLang="en-US" sz="2200" dirty="0" smtClean="0"/>
              <a:t>May hold hearings when acting on legislation or overseeing the executive</a:t>
            </a:r>
          </a:p>
          <a:p>
            <a:pPr lvl="1" eaLnBrk="1" hangingPunct="1"/>
            <a:r>
              <a:rPr lang="en-US" altLang="en-US" sz="2200" dirty="0" smtClean="0"/>
              <a:t>Supported by bipartisan staff</a:t>
            </a:r>
          </a:p>
          <a:p>
            <a:pPr lvl="1" eaLnBrk="1" hangingPunct="1"/>
            <a:r>
              <a:rPr lang="en-US" altLang="en-US" sz="2200" dirty="0" smtClean="0"/>
              <a:t>Other resources: House Research Organization and Senate Research Center</a:t>
            </a:r>
          </a:p>
          <a:p>
            <a:pPr lvl="1" eaLnBrk="1" hangingPunct="1"/>
            <a:r>
              <a:rPr lang="en-US" altLang="en-US" sz="2200" dirty="0" smtClean="0"/>
              <a:t>Subcommittees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092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04775" y="763588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altLang="ja-JP" sz="3600" dirty="0">
                <a:latin typeface="+mn-lt"/>
              </a:rPr>
              <a:t>Committees</a:t>
            </a:r>
            <a:endParaRPr lang="en-US" sz="3600" dirty="0">
              <a:latin typeface="+mn-lt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912103"/>
            <a:ext cx="7724503" cy="4633076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Statutory Committees</a:t>
            </a:r>
          </a:p>
          <a:p>
            <a:pPr lvl="1" eaLnBrk="1" hangingPunct="1"/>
            <a:r>
              <a:rPr lang="en-US" altLang="en-US" sz="2200" dirty="0" smtClean="0"/>
              <a:t>Created through a law passed by the Texas Legislature</a:t>
            </a:r>
          </a:p>
          <a:p>
            <a:pPr lvl="1" eaLnBrk="1" hangingPunct="1"/>
            <a:r>
              <a:rPr lang="en-US" altLang="en-US" sz="2200" dirty="0" smtClean="0"/>
              <a:t>Legislative Budget Board (LBB)</a:t>
            </a:r>
          </a:p>
          <a:p>
            <a:pPr lvl="2" eaLnBrk="1" hangingPunct="1"/>
            <a:r>
              <a:rPr lang="en-US" altLang="en-US" sz="2200" dirty="0" smtClean="0"/>
              <a:t>Proposes and manages the biennial budget</a:t>
            </a:r>
          </a:p>
          <a:p>
            <a:pPr lvl="1" eaLnBrk="1" hangingPunct="1"/>
            <a:r>
              <a:rPr lang="en-US" altLang="en-US" sz="2200" dirty="0" smtClean="0"/>
              <a:t>Legislative Audit Committee</a:t>
            </a:r>
          </a:p>
          <a:p>
            <a:pPr lvl="2" eaLnBrk="1" hangingPunct="1"/>
            <a:r>
              <a:rPr lang="en-US" altLang="en-US" sz="2200" dirty="0" smtClean="0"/>
              <a:t>Review agency compliance with law and policy</a:t>
            </a:r>
          </a:p>
          <a:p>
            <a:pPr lvl="2" eaLnBrk="1" hangingPunct="1"/>
            <a:r>
              <a:rPr lang="en-US" altLang="en-US" sz="2200" dirty="0" smtClean="0"/>
              <a:t>Hires and oversees State Auditor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09438" y="766663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altLang="ja-JP" sz="3600" dirty="0">
                <a:latin typeface="+mn-lt"/>
              </a:rPr>
              <a:t>Committees</a:t>
            </a:r>
            <a:endParaRPr lang="en-US" sz="3600" dirty="0">
              <a:latin typeface="+mn-lt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914293"/>
            <a:ext cx="7881257" cy="4736764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Special committees</a:t>
            </a:r>
          </a:p>
          <a:p>
            <a:pPr lvl="1" eaLnBrk="1" hangingPunct="1"/>
            <a:r>
              <a:rPr lang="en-US" altLang="en-US" sz="2200" dirty="0" smtClean="0"/>
              <a:t>Conference Committees</a:t>
            </a:r>
          </a:p>
          <a:p>
            <a:pPr lvl="2" eaLnBrk="1" hangingPunct="1"/>
            <a:r>
              <a:rPr lang="en-US" altLang="en-US" sz="2200" dirty="0" smtClean="0"/>
              <a:t>Negotiates House and Senate versions of a bill</a:t>
            </a:r>
          </a:p>
          <a:p>
            <a:pPr lvl="2" eaLnBrk="1" hangingPunct="1"/>
            <a:r>
              <a:rPr lang="en-US" altLang="en-US" sz="2200" dirty="0" smtClean="0"/>
              <a:t>Five members from each chamber</a:t>
            </a:r>
          </a:p>
          <a:p>
            <a:pPr lvl="1" eaLnBrk="1" hangingPunct="1"/>
            <a:r>
              <a:rPr lang="en-US" altLang="ja-JP" sz="2200" dirty="0" smtClean="0"/>
              <a:t>Select Committees</a:t>
            </a:r>
            <a:endParaRPr lang="en-US" altLang="en-US" sz="2200" dirty="0" smtClean="0"/>
          </a:p>
          <a:p>
            <a:pPr lvl="2" eaLnBrk="1" hangingPunct="1"/>
            <a:r>
              <a:rPr lang="en-US" altLang="en-US" sz="2200" dirty="0" smtClean="0"/>
              <a:t>Temporary work groups</a:t>
            </a:r>
          </a:p>
          <a:p>
            <a:pPr lvl="2" eaLnBrk="1" hangingPunct="1"/>
            <a:r>
              <a:rPr lang="en-US" altLang="en-US" sz="2200" dirty="0" smtClean="0"/>
              <a:t>Created by the presiding officers</a:t>
            </a:r>
          </a:p>
          <a:p>
            <a:pPr lvl="2" eaLnBrk="1" hangingPunct="1"/>
            <a:r>
              <a:rPr lang="en-US" altLang="en-US" sz="2200" dirty="0" smtClean="0"/>
              <a:t>Can be joint committees if members from both houses</a:t>
            </a:r>
          </a:p>
          <a:p>
            <a:pPr lvl="2" eaLnBrk="1" hangingPunct="1"/>
            <a:r>
              <a:rPr lang="en-US" altLang="en-US" sz="2200" dirty="0" smtClean="0"/>
              <a:t>Meet for a special, limited purpose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58925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altLang="ja-JP" sz="3600" dirty="0">
                <a:latin typeface="+mn-lt"/>
              </a:rPr>
              <a:t>Committees</a:t>
            </a:r>
            <a:endParaRPr lang="en-US" sz="3600" dirty="0">
              <a:latin typeface="+mn-lt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918752"/>
            <a:ext cx="7698377" cy="385445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Interim Committees</a:t>
            </a:r>
          </a:p>
          <a:p>
            <a:pPr lvl="1" eaLnBrk="1" hangingPunct="1"/>
            <a:r>
              <a:rPr lang="en-US" altLang="en-US" sz="2200" dirty="0" smtClean="0"/>
              <a:t>Legislative work groups created by leadership</a:t>
            </a:r>
          </a:p>
          <a:p>
            <a:pPr lvl="1" eaLnBrk="1" hangingPunct="1"/>
            <a:r>
              <a:rPr lang="en-US" altLang="en-US" sz="2200" dirty="0" smtClean="0"/>
              <a:t>May be joint committees</a:t>
            </a:r>
          </a:p>
          <a:p>
            <a:pPr lvl="1" eaLnBrk="1" hangingPunct="1"/>
            <a:r>
              <a:rPr lang="en-US" altLang="en-US" sz="2200" dirty="0" smtClean="0"/>
              <a:t>Meet in between sessions</a:t>
            </a:r>
          </a:p>
          <a:p>
            <a:pPr lvl="1" eaLnBrk="1" hangingPunct="1"/>
            <a:r>
              <a:rPr lang="en-US" altLang="en-US" sz="2200" dirty="0" smtClean="0"/>
              <a:t>Research specific issues</a:t>
            </a:r>
          </a:p>
          <a:p>
            <a:pPr lvl="1" eaLnBrk="1" hangingPunct="1"/>
            <a:r>
              <a:rPr lang="en-US" altLang="ja-JP" sz="2200" dirty="0" smtClean="0"/>
              <a:t>Aid in oversight of the executive branch and monitoring policy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974099" y="764807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Legislative Process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975986" y="1909663"/>
            <a:ext cx="7549705" cy="4672162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Members introduce bills or resolutions</a:t>
            </a:r>
          </a:p>
          <a:p>
            <a:pPr lvl="1" eaLnBrk="1" hangingPunct="1"/>
            <a:r>
              <a:rPr lang="en-US" altLang="en-US" sz="2200" dirty="0" smtClean="0"/>
              <a:t>Bills become laws if passed</a:t>
            </a:r>
          </a:p>
          <a:p>
            <a:pPr lvl="1" eaLnBrk="1" hangingPunct="1"/>
            <a:r>
              <a:rPr lang="en-US" altLang="en-US" sz="2200" dirty="0" smtClean="0"/>
              <a:t>Resolutions express the opinion of the legislature or changes its organization</a:t>
            </a:r>
          </a:p>
          <a:p>
            <a:pPr lvl="2" eaLnBrk="1" hangingPunct="1"/>
            <a:r>
              <a:rPr lang="en-US" altLang="en-US" sz="2200" dirty="0" smtClean="0"/>
              <a:t>Simple resolutions</a:t>
            </a:r>
          </a:p>
          <a:p>
            <a:pPr lvl="3" eaLnBrk="1" hangingPunct="1"/>
            <a:r>
              <a:rPr lang="en-US" altLang="en-US" sz="2200" dirty="0" smtClean="0"/>
              <a:t>Organizational; may be house-specific</a:t>
            </a:r>
          </a:p>
          <a:p>
            <a:pPr lvl="2" eaLnBrk="1" hangingPunct="1"/>
            <a:r>
              <a:rPr lang="en-US" altLang="en-US" sz="2200" dirty="0" smtClean="0"/>
              <a:t>Concurrent resolutions</a:t>
            </a:r>
          </a:p>
          <a:p>
            <a:pPr lvl="3" eaLnBrk="1" hangingPunct="1"/>
            <a:r>
              <a:rPr lang="en-US" altLang="en-US" sz="2200" dirty="0" smtClean="0"/>
              <a:t>Expresses opinion of legislature; must pass both houses</a:t>
            </a:r>
          </a:p>
          <a:p>
            <a:pPr lvl="2" eaLnBrk="1" hangingPunct="1"/>
            <a:r>
              <a:rPr lang="en-US" altLang="en-US" sz="2200" dirty="0" smtClean="0"/>
              <a:t>Joint resolutions</a:t>
            </a:r>
          </a:p>
          <a:p>
            <a:pPr lvl="3" eaLnBrk="1" hangingPunct="1"/>
            <a:r>
              <a:rPr lang="en-US" altLang="en-US" sz="2200" dirty="0" smtClean="0"/>
              <a:t>Proposes amendments to Texas Constitution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924025" y="777141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Legislative Process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925912" y="1930619"/>
            <a:ext cx="7469151" cy="2885221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Introduced bills and resolutions are referred to committee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200" dirty="0" smtClean="0"/>
              <a:t>Hearings may be held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200" dirty="0" smtClean="0"/>
              <a:t>Bill or resolution is marked up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200" dirty="0" smtClean="0"/>
              <a:t>If a bill receives a majority vote in committee (if it is “reported favorably”) it moves to consideration by the entire chamber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52476" y="758925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Legislative Process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052476" y="1919788"/>
            <a:ext cx="7569010" cy="4769769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The legislative calendar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House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Bills of only local concern go to Local and Consent Calendars Committee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Bills of statewide concern go to the Calendars Committee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Senate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No calendar committee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The “blocking bill” stops bills below it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Historically, 2/3rds vote to modify the calendar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In 2015, 2/3rds changed to 3/5ths, which allows more bills, and more partisan bills, to be considered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91517" y="759521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Legislative Process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991517" y="1907752"/>
            <a:ext cx="7438380" cy="4580134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200" dirty="0" smtClean="0"/>
              <a:t>Amendments</a:t>
            </a: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en-US" altLang="en-US" sz="2200" dirty="0"/>
              <a:t>Killer amendments (“poison pills”)</a:t>
            </a: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en-US" altLang="en-US" sz="2200" dirty="0"/>
              <a:t>Riders</a:t>
            </a:r>
          </a:p>
          <a:p>
            <a:pPr lvl="2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200" dirty="0"/>
              <a:t>Amendment on unrelated topic</a:t>
            </a: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en-US" altLang="en-US" sz="2200" dirty="0"/>
              <a:t>Closed riders</a:t>
            </a:r>
          </a:p>
          <a:p>
            <a:pPr lvl="2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200" dirty="0"/>
              <a:t>Conference committees</a:t>
            </a:r>
          </a:p>
          <a:p>
            <a:pPr lvl="2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200" dirty="0"/>
              <a:t>Governor signs the bill into </a:t>
            </a:r>
            <a:r>
              <a:rPr lang="en-US" altLang="en-US" sz="2200" dirty="0" smtClean="0"/>
              <a:t>law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200" dirty="0"/>
              <a:t>Floor debate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dirty="0"/>
              <a:t>House rules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200" dirty="0"/>
              <a:t>Time allotted per member per bill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dirty="0"/>
              <a:t>Senate rules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ja-JP" altLang="en-US" sz="2200" dirty="0"/>
              <a:t>“</a:t>
            </a:r>
            <a:r>
              <a:rPr lang="en-US" altLang="ja-JP" sz="2200" dirty="0"/>
              <a:t>Unlimited</a:t>
            </a:r>
            <a:r>
              <a:rPr lang="ja-JP" altLang="en-US" sz="2200" dirty="0"/>
              <a:t>”</a:t>
            </a:r>
            <a:r>
              <a:rPr lang="en-US" altLang="ja-JP" sz="2200" dirty="0"/>
              <a:t> debate</a:t>
            </a:r>
            <a:endParaRPr lang="en-US" sz="2200" dirty="0"/>
          </a:p>
          <a:p>
            <a:pPr lvl="2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69745" y="776288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Legislative Process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969745" y="1936651"/>
            <a:ext cx="7494986" cy="4683643"/>
          </a:xfrm>
        </p:spPr>
        <p:txBody>
          <a:bodyPr>
            <a:normAutofit/>
          </a:bodyPr>
          <a:lstStyle/>
          <a:p>
            <a:pPr marL="57150" indent="0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200" dirty="0" smtClean="0"/>
              <a:t> Delay Tactics</a:t>
            </a:r>
          </a:p>
          <a:p>
            <a:pPr lvl="1" eaLnBrk="1" hangingPunct="1">
              <a:lnSpc>
                <a:spcPct val="80000"/>
              </a:lnSpc>
              <a:buFont typeface="Arial" pitchFamily="34" charset="0"/>
              <a:buChar char="–"/>
              <a:defRPr/>
            </a:pPr>
            <a:r>
              <a:rPr lang="en-US" sz="2200" dirty="0"/>
              <a:t>Senate</a:t>
            </a:r>
          </a:p>
          <a:p>
            <a:pPr lvl="2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200" dirty="0"/>
              <a:t>Filibuster: speaking continuously without yielding to another member, causing time to run out before bill can be voted on</a:t>
            </a:r>
          </a:p>
          <a:p>
            <a:pPr lvl="1" eaLnBrk="1" hangingPunct="1">
              <a:lnSpc>
                <a:spcPct val="80000"/>
              </a:lnSpc>
              <a:buFont typeface="Arial" pitchFamily="34" charset="0"/>
              <a:buChar char="–"/>
              <a:defRPr/>
            </a:pPr>
            <a:r>
              <a:rPr lang="en-US" sz="2200" dirty="0"/>
              <a:t>House</a:t>
            </a:r>
          </a:p>
          <a:p>
            <a:pPr lvl="2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200" dirty="0" err="1"/>
              <a:t>Chubbing</a:t>
            </a:r>
            <a:r>
              <a:rPr lang="en-US" sz="2200" dirty="0"/>
              <a:t>: Lengthy debate </a:t>
            </a:r>
            <a:r>
              <a:rPr lang="en-US" sz="2200"/>
              <a:t>on </a:t>
            </a:r>
            <a:r>
              <a:rPr lang="en-US" sz="2200" smtClean="0"/>
              <a:t>noncontroversial </a:t>
            </a:r>
            <a:r>
              <a:rPr lang="en-US" sz="2200" dirty="0"/>
              <a:t>bills to cause time to run out and thereby prevent other bills from coming up</a:t>
            </a:r>
          </a:p>
          <a:p>
            <a:pPr lvl="1" eaLnBrk="1" hangingPunct="1">
              <a:lnSpc>
                <a:spcPct val="80000"/>
              </a:lnSpc>
              <a:buFont typeface="Arial" pitchFamily="34" charset="0"/>
              <a:buChar char="–"/>
              <a:defRPr/>
            </a:pPr>
            <a:r>
              <a:rPr lang="en-US" sz="2200" dirty="0"/>
              <a:t>Quorum necessity</a:t>
            </a:r>
          </a:p>
          <a:p>
            <a:pPr lvl="2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200" dirty="0"/>
              <a:t>Members leave the floor to prevent bill consideration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991516" y="763588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Legislative Process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991516" y="1914625"/>
            <a:ext cx="7316461" cy="321564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Voting</a:t>
            </a:r>
          </a:p>
          <a:p>
            <a:pPr lvl="1" eaLnBrk="1" hangingPunct="1"/>
            <a:r>
              <a:rPr lang="en-US" altLang="en-US" sz="2200" dirty="0" smtClean="0"/>
              <a:t>Voice votes</a:t>
            </a:r>
          </a:p>
          <a:p>
            <a:pPr lvl="2" eaLnBrk="1" hangingPunct="1"/>
            <a:r>
              <a:rPr lang="en-US" altLang="en-US" sz="2200" dirty="0" smtClean="0"/>
              <a:t>Chair declares winner by listening to “ayes” and “nays”</a:t>
            </a:r>
          </a:p>
          <a:p>
            <a:pPr lvl="1" eaLnBrk="1" hangingPunct="1"/>
            <a:r>
              <a:rPr lang="en-US" altLang="en-US" sz="2200" dirty="0" smtClean="0"/>
              <a:t>Roll call votes</a:t>
            </a:r>
          </a:p>
          <a:p>
            <a:pPr lvl="2" eaLnBrk="1" hangingPunct="1"/>
            <a:r>
              <a:rPr lang="en-US" altLang="en-US" sz="2200" dirty="0" smtClean="0"/>
              <a:t>Member votes are recorded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90770" y="758725"/>
            <a:ext cx="8001000" cy="826235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Legislative Organization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896532" y="1916199"/>
            <a:ext cx="7576908" cy="4465353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Chamber leadership</a:t>
            </a:r>
          </a:p>
          <a:p>
            <a:pPr lvl="1" eaLnBrk="1" hangingPunct="1"/>
            <a:r>
              <a:rPr lang="en-US" altLang="en-US" sz="2200" dirty="0" smtClean="0"/>
              <a:t>Lieutenant governor (Senate)</a:t>
            </a:r>
          </a:p>
          <a:p>
            <a:pPr lvl="2" eaLnBrk="1" hangingPunct="1"/>
            <a:r>
              <a:rPr lang="en-US" altLang="en-US" sz="2200" dirty="0" smtClean="0"/>
              <a:t>Elected in statewide contest </a:t>
            </a:r>
          </a:p>
          <a:p>
            <a:pPr lvl="2" eaLnBrk="1" hangingPunct="1"/>
            <a:r>
              <a:rPr lang="en-US" altLang="en-US" sz="2200" dirty="0" smtClean="0"/>
              <a:t>Powers include assigning members to standing committees, appointing committee chairs, and serving on the Legislative Budget Board (LBB)</a:t>
            </a:r>
          </a:p>
          <a:p>
            <a:pPr lvl="2" eaLnBrk="1" hangingPunct="1"/>
            <a:r>
              <a:rPr lang="en-US" altLang="en-US" sz="2200" dirty="0" smtClean="0"/>
              <a:t>Also assigns bills to committee</a:t>
            </a:r>
          </a:p>
          <a:p>
            <a:pPr lvl="2" eaLnBrk="1" hangingPunct="1"/>
            <a:r>
              <a:rPr lang="en-US" altLang="en-US" sz="2200" dirty="0" smtClean="0"/>
              <a:t>Informal power based on tradition gives Lt. Gov. significant power to negotiate compromise and control debate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974099" y="736202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Legislative Process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974098" y="1887239"/>
            <a:ext cx="7673513" cy="4669055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Gubernatorial responses</a:t>
            </a:r>
          </a:p>
          <a:p>
            <a:pPr lvl="1" eaLnBrk="1" hangingPunct="1">
              <a:defRPr/>
            </a:pPr>
            <a:r>
              <a:rPr lang="en-US" sz="2200" dirty="0"/>
              <a:t>Veto</a:t>
            </a:r>
          </a:p>
          <a:p>
            <a:pPr lvl="1" eaLnBrk="1" hangingPunct="1">
              <a:defRPr/>
            </a:pPr>
            <a:r>
              <a:rPr lang="en-US" sz="2200" dirty="0"/>
              <a:t>Line-item veto</a:t>
            </a:r>
          </a:p>
          <a:p>
            <a:pPr lvl="2" eaLnBrk="1" hangingPunct="1">
              <a:defRPr/>
            </a:pPr>
            <a:r>
              <a:rPr lang="en-US" sz="2200" dirty="0"/>
              <a:t>Spending bills only</a:t>
            </a:r>
            <a:endParaRPr lang="en-US" altLang="en-US" sz="2200" dirty="0"/>
          </a:p>
          <a:p>
            <a:pPr lvl="1" eaLnBrk="1" hangingPunct="1"/>
            <a:r>
              <a:rPr lang="en-US" altLang="en-US" sz="2200" dirty="0" smtClean="0"/>
              <a:t>Inaction</a:t>
            </a:r>
          </a:p>
          <a:p>
            <a:pPr lvl="2" eaLnBrk="1" hangingPunct="1"/>
            <a:r>
              <a:rPr lang="en-US" altLang="en-US" sz="2200" dirty="0" smtClean="0"/>
              <a:t>Bills neither signed nor vetoed become law without governor’s signature</a:t>
            </a:r>
          </a:p>
          <a:p>
            <a:pPr lvl="1" eaLnBrk="1" hangingPunct="1"/>
            <a:r>
              <a:rPr lang="en-US" altLang="en-US" sz="2200" dirty="0" smtClean="0"/>
              <a:t>Emergency clause</a:t>
            </a:r>
          </a:p>
          <a:p>
            <a:pPr lvl="2" eaLnBrk="1" hangingPunct="1"/>
            <a:r>
              <a:rPr lang="en-US" altLang="en-US" sz="2200" dirty="0" smtClean="0"/>
              <a:t>Makes bills become effective immediately, rather than after customary 90-day waiting period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956682" y="771624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Legislative Process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956682" y="1922660"/>
            <a:ext cx="7603844" cy="2884471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 smtClean="0"/>
              <a:t>Trends in the Texas Legislature</a:t>
            </a:r>
            <a:endParaRPr lang="en-US" sz="2200" dirty="0"/>
          </a:p>
          <a:p>
            <a:pPr lvl="1" eaLnBrk="1" hangingPunct="1">
              <a:defRPr/>
            </a:pPr>
            <a:r>
              <a:rPr lang="en-US" sz="2200" dirty="0" smtClean="0"/>
              <a:t>Constitution limits legislative activity during first sixty days of session </a:t>
            </a:r>
          </a:p>
          <a:p>
            <a:pPr lvl="1" eaLnBrk="1" hangingPunct="1">
              <a:defRPr/>
            </a:pPr>
            <a:r>
              <a:rPr lang="en-US" sz="2200" dirty="0" smtClean="0"/>
              <a:t>Workload has increased dramatically</a:t>
            </a:r>
            <a:endParaRPr lang="en-US" sz="2200" dirty="0"/>
          </a:p>
          <a:p>
            <a:pPr lvl="1" eaLnBrk="1" hangingPunct="1">
              <a:defRPr/>
            </a:pPr>
            <a:r>
              <a:rPr lang="en-US" sz="2200" dirty="0" smtClean="0"/>
              <a:t>Increase in partisanship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61778" y="758925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Legislative Organization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61690" y="1916400"/>
            <a:ext cx="7794630" cy="385445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Chamber leadership</a:t>
            </a:r>
          </a:p>
          <a:p>
            <a:pPr lvl="1" eaLnBrk="1" hangingPunct="1"/>
            <a:r>
              <a:rPr lang="en-US" altLang="en-US" sz="2200" dirty="0" smtClean="0"/>
              <a:t>Speaker of the House (House)</a:t>
            </a:r>
          </a:p>
          <a:p>
            <a:pPr lvl="2" eaLnBrk="1" hangingPunct="1"/>
            <a:r>
              <a:rPr lang="en-US" altLang="en-US" sz="2200" dirty="0" smtClean="0"/>
              <a:t>Elected by the members of the House</a:t>
            </a:r>
          </a:p>
          <a:p>
            <a:pPr lvl="3" eaLnBrk="1" hangingPunct="1"/>
            <a:r>
              <a:rPr lang="en-US" altLang="en-US" sz="2200" dirty="0" smtClean="0"/>
              <a:t>Contest is usually bipartisan and with a supermajority</a:t>
            </a:r>
          </a:p>
          <a:p>
            <a:pPr lvl="2" eaLnBrk="1" hangingPunct="1"/>
            <a:r>
              <a:rPr lang="en-US" altLang="en-US" sz="2200" dirty="0" smtClean="0"/>
              <a:t>Powers in the House are parallel to the lieutenant governor</a:t>
            </a:r>
            <a:r>
              <a:rPr lang="ja-JP" altLang="en-US" sz="2200" dirty="0" smtClean="0"/>
              <a:t>’</a:t>
            </a:r>
            <a:r>
              <a:rPr lang="en-US" altLang="ja-JP" sz="2200" dirty="0" smtClean="0"/>
              <a:t>s in the Senate</a:t>
            </a:r>
            <a:endParaRPr lang="en-US" altLang="en-US" sz="2200" dirty="0" smtClean="0"/>
          </a:p>
          <a:p>
            <a:pPr lvl="2" eaLnBrk="1" hangingPunct="1"/>
            <a:r>
              <a:rPr lang="en-US" altLang="en-US" sz="2200" dirty="0" smtClean="0"/>
              <a:t>Appointment power limited by partial seniority system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50294" y="763587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Legislative Organization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850294" y="1906587"/>
            <a:ext cx="7762485" cy="4696343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dirty="0"/>
              <a:t>Caucus </a:t>
            </a:r>
            <a:r>
              <a:rPr lang="en-US" sz="2200" dirty="0" smtClean="0"/>
              <a:t>organization</a:t>
            </a:r>
            <a:endParaRPr lang="en-US" sz="2200" dirty="0"/>
          </a:p>
          <a:p>
            <a:pPr lvl="1" eaLnBrk="1" hangingPunct="1">
              <a:defRPr/>
            </a:pPr>
            <a:r>
              <a:rPr lang="en-US" sz="2200" dirty="0"/>
              <a:t>Party caucuses</a:t>
            </a:r>
          </a:p>
          <a:p>
            <a:pPr lvl="2" eaLnBrk="1" hangingPunct="1">
              <a:defRPr/>
            </a:pPr>
            <a:r>
              <a:rPr lang="en-US" sz="2200" dirty="0"/>
              <a:t>Structure the vote by building majorities within the party</a:t>
            </a:r>
          </a:p>
          <a:p>
            <a:pPr lvl="2" eaLnBrk="1" hangingPunct="1">
              <a:defRPr/>
            </a:pPr>
            <a:r>
              <a:rPr lang="en-US" sz="2200" dirty="0"/>
              <a:t>The majority party is likely to </a:t>
            </a:r>
            <a:r>
              <a:rPr lang="en-US" sz="2200" dirty="0" smtClean="0"/>
              <a:t>prevail</a:t>
            </a:r>
            <a:endParaRPr lang="en-US" sz="2200" dirty="0"/>
          </a:p>
          <a:p>
            <a:pPr lvl="2" eaLnBrk="1" hangingPunct="1">
              <a:defRPr/>
            </a:pPr>
            <a:r>
              <a:rPr lang="en-US" sz="2200" dirty="0"/>
              <a:t>Floor leaders track and build </a:t>
            </a:r>
            <a:r>
              <a:rPr lang="en-US" sz="2200" dirty="0" smtClean="0"/>
              <a:t>support</a:t>
            </a:r>
          </a:p>
          <a:p>
            <a:pPr lvl="2" eaLnBrk="1" hangingPunct="1">
              <a:defRPr/>
            </a:pPr>
            <a:r>
              <a:rPr lang="en-US" sz="2200" dirty="0" smtClean="0"/>
              <a:t>Important for selection and work of committees</a:t>
            </a:r>
          </a:p>
          <a:p>
            <a:pPr lvl="2" eaLnBrk="1" hangingPunct="1">
              <a:defRPr/>
            </a:pPr>
            <a:r>
              <a:rPr lang="en-US" sz="2200" dirty="0" smtClean="0"/>
              <a:t>Party caucus chair organizes day-to-day activities</a:t>
            </a:r>
          </a:p>
          <a:p>
            <a:pPr lvl="2" eaLnBrk="1" hangingPunct="1">
              <a:defRPr/>
            </a:pPr>
            <a:r>
              <a:rPr lang="en-US" sz="2200" dirty="0" smtClean="0"/>
              <a:t>Floor leader and deputies encourage party loyalty</a:t>
            </a:r>
          </a:p>
          <a:p>
            <a:pPr lvl="2" eaLnBrk="1" hangingPunct="1">
              <a:defRPr/>
            </a:pPr>
            <a:r>
              <a:rPr lang="en-US" sz="2200" dirty="0" smtClean="0"/>
              <a:t>Republican policy chair works on crucial issues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85126" y="763588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Legislative Organization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885126" y="1906587"/>
            <a:ext cx="7692817" cy="4580839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dirty="0"/>
              <a:t>Caucus </a:t>
            </a:r>
            <a:r>
              <a:rPr lang="en-US" sz="2200" dirty="0" smtClean="0"/>
              <a:t>organization</a:t>
            </a:r>
            <a:endParaRPr lang="en-US" sz="2200" dirty="0"/>
          </a:p>
          <a:p>
            <a:pPr lvl="1" eaLnBrk="1" hangingPunct="1">
              <a:defRPr/>
            </a:pPr>
            <a:r>
              <a:rPr lang="en-US" sz="2200" dirty="0" smtClean="0"/>
              <a:t>House Democratic Organization</a:t>
            </a:r>
            <a:endParaRPr lang="en-US" sz="2200" dirty="0"/>
          </a:p>
          <a:p>
            <a:pPr lvl="2" eaLnBrk="1" hangingPunct="1">
              <a:defRPr/>
            </a:pPr>
            <a:r>
              <a:rPr lang="en-US" sz="2200" dirty="0" smtClean="0"/>
              <a:t>More formalized after 1993 to counter growing Republican influence</a:t>
            </a:r>
          </a:p>
          <a:p>
            <a:pPr lvl="1" eaLnBrk="1" hangingPunct="1">
              <a:defRPr/>
            </a:pPr>
            <a:r>
              <a:rPr lang="en-US" sz="2200" dirty="0" smtClean="0"/>
              <a:t>House Republican Organization</a:t>
            </a:r>
          </a:p>
          <a:p>
            <a:pPr lvl="2" eaLnBrk="1" hangingPunct="1">
              <a:defRPr/>
            </a:pPr>
            <a:r>
              <a:rPr lang="en-US" sz="2200" dirty="0" smtClean="0"/>
              <a:t>Traditionally worked closely with Democrats and were rewarded with influence</a:t>
            </a:r>
          </a:p>
          <a:p>
            <a:pPr lvl="2" eaLnBrk="1" hangingPunct="1">
              <a:defRPr/>
            </a:pPr>
            <a:r>
              <a:rPr lang="en-US" sz="2200" dirty="0" smtClean="0"/>
              <a:t>After 2003, with Republican majority, came a “to the victor go the spoils” attitude among many in the party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841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19961" y="580108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Legislative Organization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919961" y="1583779"/>
            <a:ext cx="7767068" cy="4580839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dirty="0"/>
              <a:t>Caucus </a:t>
            </a:r>
            <a:r>
              <a:rPr lang="en-US" sz="2200" dirty="0" smtClean="0"/>
              <a:t>organization</a:t>
            </a:r>
            <a:endParaRPr lang="en-US" sz="2200" dirty="0"/>
          </a:p>
          <a:p>
            <a:pPr lvl="1" eaLnBrk="1" hangingPunct="1">
              <a:defRPr/>
            </a:pPr>
            <a:r>
              <a:rPr lang="en-US" sz="2200" dirty="0" smtClean="0"/>
              <a:t>Party organization in the Senate</a:t>
            </a:r>
          </a:p>
          <a:p>
            <a:pPr lvl="2" eaLnBrk="1" hangingPunct="1">
              <a:defRPr/>
            </a:pPr>
            <a:r>
              <a:rPr lang="en-US" sz="2200" dirty="0" smtClean="0"/>
              <a:t>Party caucuses formed later in the Senate than in the House</a:t>
            </a:r>
          </a:p>
          <a:p>
            <a:pPr lvl="2" eaLnBrk="1" hangingPunct="1">
              <a:defRPr/>
            </a:pPr>
            <a:r>
              <a:rPr lang="en-US" sz="2200" dirty="0" smtClean="0"/>
              <a:t>More informal collegial atmosphere</a:t>
            </a:r>
          </a:p>
          <a:p>
            <a:pPr lvl="2" eaLnBrk="1" hangingPunct="1">
              <a:defRPr/>
            </a:pPr>
            <a:r>
              <a:rPr lang="en-US" sz="2200" dirty="0" smtClean="0"/>
              <a:t>Easier to organize smaller number of members</a:t>
            </a:r>
          </a:p>
          <a:p>
            <a:pPr eaLnBrk="1" hangingPunct="1">
              <a:defRPr/>
            </a:pPr>
            <a:r>
              <a:rPr lang="en-US" sz="2200" dirty="0"/>
              <a:t>Special legislative caucuses</a:t>
            </a:r>
          </a:p>
          <a:p>
            <a:pPr lvl="1" eaLnBrk="1" hangingPunct="1">
              <a:defRPr/>
            </a:pPr>
            <a:r>
              <a:rPr lang="en-US" sz="2200" dirty="0"/>
              <a:t>Organized on the basis of common interests</a:t>
            </a:r>
          </a:p>
          <a:p>
            <a:pPr lvl="1" eaLnBrk="1" hangingPunct="1">
              <a:defRPr/>
            </a:pPr>
            <a:r>
              <a:rPr lang="en-US" sz="2200" dirty="0"/>
              <a:t>May include members of either party and both houses</a:t>
            </a:r>
          </a:p>
          <a:p>
            <a:pPr lvl="1" eaLnBrk="1" hangingPunct="1">
              <a:defRPr/>
            </a:pPr>
            <a:r>
              <a:rPr lang="en-US" sz="2200" dirty="0"/>
              <a:t>Ideological caucuses</a:t>
            </a:r>
          </a:p>
          <a:p>
            <a:pPr lvl="1" eaLnBrk="1" hangingPunct="1">
              <a:defRPr/>
            </a:pPr>
            <a:r>
              <a:rPr lang="en-US" sz="2200" dirty="0"/>
              <a:t>Minority and women’s caucuses</a:t>
            </a:r>
          </a:p>
          <a:p>
            <a:pPr lvl="1" eaLnBrk="1" hangingPunct="1">
              <a:defRPr/>
            </a:pPr>
            <a:r>
              <a:rPr lang="en-US" sz="2200" dirty="0"/>
              <a:t>Issue caucuses</a:t>
            </a:r>
          </a:p>
          <a:p>
            <a:pPr lvl="2" eaLnBrk="1" hangingPunct="1">
              <a:defRPr/>
            </a:pP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598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11253" y="763588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Legislative Organization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911253" y="1906587"/>
            <a:ext cx="7753776" cy="4580839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dirty="0" smtClean="0"/>
              <a:t>Special legislative caucuses</a:t>
            </a:r>
            <a:endParaRPr lang="en-US" sz="2200" dirty="0"/>
          </a:p>
          <a:p>
            <a:pPr lvl="1" eaLnBrk="1" hangingPunct="1">
              <a:defRPr/>
            </a:pPr>
            <a:r>
              <a:rPr lang="en-US" sz="2200" dirty="0" smtClean="0"/>
              <a:t>May be either registered with Texas Ethics Commission or organized more informally</a:t>
            </a:r>
          </a:p>
          <a:p>
            <a:pPr lvl="1" eaLnBrk="1" hangingPunct="1">
              <a:defRPr/>
            </a:pPr>
            <a:r>
              <a:rPr lang="en-US" sz="2200" dirty="0" smtClean="0"/>
              <a:t>Can provide cohesion in voting among members</a:t>
            </a:r>
            <a:endParaRPr lang="en-US" sz="2200" dirty="0"/>
          </a:p>
          <a:p>
            <a:pPr lvl="1" eaLnBrk="1" hangingPunct="1">
              <a:defRPr/>
            </a:pPr>
            <a:r>
              <a:rPr lang="en-US" sz="2200" dirty="0" smtClean="0"/>
              <a:t>Can be more successful when an issue is of lower priority to party leadership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52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04775" y="758633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altLang="ja-JP" sz="3600" dirty="0">
                <a:latin typeface="+mn-lt"/>
              </a:rPr>
              <a:t>Committees</a:t>
            </a:r>
            <a:endParaRPr lang="en-US" sz="3600" dirty="0">
              <a:latin typeface="+mn-lt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915302"/>
            <a:ext cx="7733211" cy="4398579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Standing Committees</a:t>
            </a:r>
          </a:p>
          <a:p>
            <a:pPr lvl="1" eaLnBrk="1" hangingPunct="1"/>
            <a:r>
              <a:rPr lang="en-US" altLang="en-US" sz="2200" dirty="0" smtClean="0"/>
              <a:t>Permanent</a:t>
            </a:r>
          </a:p>
          <a:p>
            <a:pPr lvl="1" eaLnBrk="1" hangingPunct="1"/>
            <a:r>
              <a:rPr lang="en-US" altLang="en-US" sz="2200" dirty="0" smtClean="0"/>
              <a:t>Substantive standing committees</a:t>
            </a:r>
          </a:p>
          <a:p>
            <a:pPr lvl="2" eaLnBrk="1" hangingPunct="1"/>
            <a:r>
              <a:rPr lang="en-US" altLang="en-US" sz="2200" dirty="0" smtClean="0"/>
              <a:t>Jurisdiction over a set of policies</a:t>
            </a:r>
            <a:endParaRPr lang="en-US" altLang="en-US" sz="2200" dirty="0"/>
          </a:p>
          <a:p>
            <a:pPr lvl="1" eaLnBrk="1" hangingPunct="1"/>
            <a:r>
              <a:rPr lang="en-US" altLang="en-US" sz="2200" dirty="0" smtClean="0"/>
              <a:t>Procedural standing committees</a:t>
            </a:r>
          </a:p>
          <a:p>
            <a:pPr lvl="2" eaLnBrk="1" hangingPunct="1"/>
            <a:r>
              <a:rPr lang="en-US" altLang="en-US" sz="2200" dirty="0" smtClean="0"/>
              <a:t>Control how the legislature operates</a:t>
            </a:r>
          </a:p>
          <a:p>
            <a:pPr lvl="1" eaLnBrk="1" hangingPunct="1"/>
            <a:r>
              <a:rPr lang="en-US" altLang="en-US" sz="2200" dirty="0" smtClean="0"/>
              <a:t>Historically bipartisan, but partisanship has increased in recent years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45682" y="771090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altLang="ja-JP" sz="3600" dirty="0">
                <a:latin typeface="+mn-lt"/>
              </a:rPr>
              <a:t>Committees</a:t>
            </a:r>
            <a:endParaRPr lang="en-US" sz="3600" dirty="0">
              <a:latin typeface="+mn-lt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955308" y="1927759"/>
            <a:ext cx="7718430" cy="4398579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Committee organization and function</a:t>
            </a:r>
          </a:p>
          <a:p>
            <a:pPr lvl="1" eaLnBrk="1" hangingPunct="1"/>
            <a:r>
              <a:rPr lang="en-US" altLang="en-US" sz="2200" dirty="0" smtClean="0"/>
              <a:t>Chair very powerful</a:t>
            </a:r>
          </a:p>
          <a:p>
            <a:pPr lvl="2" eaLnBrk="1" hangingPunct="1"/>
            <a:r>
              <a:rPr lang="en-US" altLang="en-US" sz="2200" dirty="0" smtClean="0"/>
              <a:t>Controls what bills are considered, length of debate, amendments allowed and other activities</a:t>
            </a:r>
          </a:p>
          <a:p>
            <a:pPr lvl="1" eaLnBrk="1" hangingPunct="1"/>
            <a:r>
              <a:rPr lang="en-US" altLang="en-US" sz="2200" dirty="0" smtClean="0"/>
              <a:t>Markup of bills</a:t>
            </a:r>
          </a:p>
          <a:p>
            <a:pPr lvl="2" eaLnBrk="1" hangingPunct="1"/>
            <a:r>
              <a:rPr lang="en-US" altLang="en-US" sz="2200" dirty="0" smtClean="0"/>
              <a:t>Changing without formal amendments</a:t>
            </a:r>
          </a:p>
          <a:p>
            <a:pPr lvl="1" eaLnBrk="1" hangingPunct="1"/>
            <a:r>
              <a:rPr lang="en-US" altLang="en-US" sz="2200" dirty="0" smtClean="0"/>
              <a:t>Oversight</a:t>
            </a:r>
          </a:p>
          <a:p>
            <a:pPr lvl="2" eaLnBrk="1" hangingPunct="1"/>
            <a:r>
              <a:rPr lang="en-US" altLang="en-US" sz="2200" dirty="0" smtClean="0"/>
              <a:t>Review functioning of the executive branch</a:t>
            </a:r>
          </a:p>
          <a:p>
            <a:pPr lvl="1" eaLnBrk="1" hangingPunct="1"/>
            <a:r>
              <a:rPr lang="en-US" altLang="en-US" sz="2200" dirty="0" smtClean="0"/>
              <a:t>Review new administrative regulations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159667"/>
      </p:ext>
    </p:extLst>
  </p:cSld>
  <p:clrMapOvr>
    <a:masterClrMapping/>
  </p:clrMapOvr>
</p:sld>
</file>

<file path=ppt/theme/theme1.xml><?xml version="1.0" encoding="utf-8"?>
<a:theme xmlns:a="http://schemas.openxmlformats.org/drawingml/2006/main" name="1_LoneStar3e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Arial Black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712</TotalTime>
  <Words>1118</Words>
  <Application>Microsoft Office PowerPoint</Application>
  <PresentationFormat>On-screen Show (4:3)</PresentationFormat>
  <Paragraphs>185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1_LoneStar3e</vt:lpstr>
      <vt:lpstr>PowerPoint Presentation</vt:lpstr>
      <vt:lpstr>Legislative Organization</vt:lpstr>
      <vt:lpstr>Legislative Organization</vt:lpstr>
      <vt:lpstr>Legislative Organization</vt:lpstr>
      <vt:lpstr>Legislative Organization</vt:lpstr>
      <vt:lpstr>Legislative Organization</vt:lpstr>
      <vt:lpstr>Legislative Organization</vt:lpstr>
      <vt:lpstr>Committees</vt:lpstr>
      <vt:lpstr>Committees</vt:lpstr>
      <vt:lpstr>Committees</vt:lpstr>
      <vt:lpstr>Committees</vt:lpstr>
      <vt:lpstr>Committees</vt:lpstr>
      <vt:lpstr>Committees</vt:lpstr>
      <vt:lpstr>Legislative Process</vt:lpstr>
      <vt:lpstr>Legislative Process</vt:lpstr>
      <vt:lpstr>Legislative Process</vt:lpstr>
      <vt:lpstr>Legislative Process</vt:lpstr>
      <vt:lpstr>Legislative Process</vt:lpstr>
      <vt:lpstr>Legislative Process</vt:lpstr>
      <vt:lpstr>Legislative Process</vt:lpstr>
      <vt:lpstr>Legislative Process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Robert Yowell</dc:creator>
  <cp:lastModifiedBy>Palermini, Stephanie</cp:lastModifiedBy>
  <cp:revision>127</cp:revision>
  <dcterms:created xsi:type="dcterms:W3CDTF">2012-10-29T01:30:50Z</dcterms:created>
  <dcterms:modified xsi:type="dcterms:W3CDTF">2016-12-30T18:17:46Z</dcterms:modified>
</cp:coreProperties>
</file>