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38" r:id="rId1"/>
  </p:sldMasterIdLst>
  <p:sldIdLst>
    <p:sldId id="256" r:id="rId2"/>
    <p:sldId id="302" r:id="rId3"/>
    <p:sldId id="290" r:id="rId4"/>
    <p:sldId id="312" r:id="rId5"/>
    <p:sldId id="292" r:id="rId6"/>
    <p:sldId id="293" r:id="rId7"/>
    <p:sldId id="258" r:id="rId8"/>
    <p:sldId id="259" r:id="rId9"/>
    <p:sldId id="295" r:id="rId10"/>
    <p:sldId id="313" r:id="rId11"/>
    <p:sldId id="308" r:id="rId12"/>
    <p:sldId id="309" r:id="rId13"/>
    <p:sldId id="307" r:id="rId14"/>
    <p:sldId id="314" r:id="rId15"/>
    <p:sldId id="300" r:id="rId16"/>
    <p:sldId id="289" r:id="rId17"/>
    <p:sldId id="315" r:id="rId18"/>
    <p:sldId id="303" r:id="rId19"/>
    <p:sldId id="310" r:id="rId20"/>
    <p:sldId id="291" r:id="rId21"/>
    <p:sldId id="316" r:id="rId22"/>
    <p:sldId id="297" r:id="rId23"/>
    <p:sldId id="317" r:id="rId24"/>
    <p:sldId id="305" r:id="rId25"/>
    <p:sldId id="306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576" userDrawn="1">
          <p15:clr>
            <a:srgbClr val="A4A3A4"/>
          </p15:clr>
        </p15:guide>
        <p15:guide id="4" pos="336" userDrawn="1">
          <p15:clr>
            <a:srgbClr val="A4A3A4"/>
          </p15:clr>
        </p15:guide>
        <p15:guide id="5" orient="horz" pos="14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orient="horz" pos="576"/>
        <p:guide orient="horz" pos="1440"/>
        <p:guide pos="2880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9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4295675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Texas Geography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1" y="2133600"/>
            <a:ext cx="7848600" cy="3276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costs and benefits of geographic size</a:t>
            </a:r>
          </a:p>
          <a:p>
            <a:pPr lvl="1" eaLnBrk="1" hangingPunct="1"/>
            <a:r>
              <a:rPr lang="en-US" altLang="ja-JP" sz="2200" dirty="0" smtClean="0"/>
              <a:t>The state size insulated Texas from the large, corrupt party machines of the nineteenth century</a:t>
            </a:r>
          </a:p>
          <a:p>
            <a:pPr lvl="1" eaLnBrk="1" hangingPunct="1"/>
            <a:r>
              <a:rPr lang="en-US" altLang="ja-JP" sz="2200" dirty="0" smtClean="0"/>
              <a:t>Spaciousness encourages independence and represents opportunity</a:t>
            </a:r>
          </a:p>
          <a:p>
            <a:pPr lvl="1" eaLnBrk="1" hangingPunct="1"/>
            <a:r>
              <a:rPr lang="en-US" altLang="en-US" sz="2200" dirty="0" smtClean="0"/>
              <a:t>At the same time the size of Texas stifled the development of beneficial groups to support community interests</a:t>
            </a:r>
          </a:p>
        </p:txBody>
      </p:sp>
    </p:spTree>
    <p:extLst>
      <p:ext uri="{BB962C8B-B14F-4D97-AF65-F5344CB8AC3E}">
        <p14:creationId xmlns:p14="http://schemas.microsoft.com/office/powerpoint/2010/main" val="1578441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914400"/>
            <a:ext cx="5410200" cy="1600200"/>
          </a:xfrm>
        </p:spPr>
        <p:txBody>
          <a:bodyPr/>
          <a:lstStyle>
            <a:lvl1pPr>
              <a:defRPr>
                <a:solidFill>
                  <a:srgbClr val="84010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rgbClr val="03233E"/>
                </a:solidFill>
                <a:latin typeface="Arial Black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14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990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6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8531" y="5329071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3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1800" y="5276671"/>
            <a:ext cx="5595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The Texas Legislature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6781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Informal Qualifications for Legislative Office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362200"/>
            <a:ext cx="7543800" cy="3200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Experience</a:t>
            </a:r>
          </a:p>
          <a:p>
            <a:pPr lvl="1" eaLnBrk="1" hangingPunct="1"/>
            <a:r>
              <a:rPr lang="en-US" altLang="en-US" sz="2200" dirty="0" smtClean="0"/>
              <a:t>In 2015, actual youngest member of the House was 30; 42 in the Senate</a:t>
            </a:r>
          </a:p>
          <a:p>
            <a:pPr eaLnBrk="1" hangingPunct="1"/>
            <a:r>
              <a:rPr lang="en-US" altLang="en-US" sz="2200" dirty="0" smtClean="0"/>
              <a:t>Ability to earn a living in a job that allows 140 days off every other year</a:t>
            </a:r>
          </a:p>
          <a:p>
            <a:pPr eaLnBrk="1" hangingPunct="1"/>
            <a:r>
              <a:rPr lang="en-US" altLang="en-US" sz="2200" dirty="0" smtClean="0"/>
              <a:t>Ability to raise money for election campaigns</a:t>
            </a:r>
          </a:p>
          <a:p>
            <a:pPr eaLnBrk="1" hangingPunct="1"/>
            <a:r>
              <a:rPr lang="en-US" altLang="en-US" sz="2200" dirty="0" smtClean="0"/>
              <a:t>Legislators are disproportionately college-educated white non-Hispanic males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09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Make-up of the Texas Legislature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9618250"/>
              </p:ext>
            </p:extLst>
          </p:nvPr>
        </p:nvGraphicFramePr>
        <p:xfrm>
          <a:off x="1143000" y="1905000"/>
          <a:ext cx="7463246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72046"/>
                <a:gridCol w="1752600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Race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of House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Senate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Population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White, Non-Hispanic, Caucasian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19760"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Hispanic/Latino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</a:tr>
              <a:tr h="629920">
                <a:tc>
                  <a:txBody>
                    <a:bodyPr/>
                    <a:lstStyle/>
                    <a:p>
                      <a:r>
                        <a:rPr lang="en-US" dirty="0" smtClean="0"/>
                        <a:t>African American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6.7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dirty="0" smtClean="0"/>
                        <a:t>Asian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Native American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572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Make-up of the Texas Legislature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2936605"/>
              </p:ext>
            </p:extLst>
          </p:nvPr>
        </p:nvGraphicFramePr>
        <p:xfrm>
          <a:off x="1257300" y="2209800"/>
          <a:ext cx="7162800" cy="332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1619250"/>
                <a:gridCol w="1600200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Education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of House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Senate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Population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r>
                        <a:rPr lang="en-US" baseline="0" dirty="0" smtClean="0"/>
                        <a:t> School or less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19760">
                <a:tc>
                  <a:txBody>
                    <a:bodyPr/>
                    <a:lstStyle/>
                    <a:p>
                      <a:r>
                        <a:rPr lang="en-US" dirty="0" smtClean="0"/>
                        <a:t>2-year</a:t>
                      </a:r>
                      <a:r>
                        <a:rPr lang="en-US" baseline="0" dirty="0" smtClean="0"/>
                        <a:t> degree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28.3</a:t>
                      </a:r>
                      <a:endParaRPr lang="en-US" dirty="0"/>
                    </a:p>
                  </a:txBody>
                  <a:tcPr/>
                </a:tc>
              </a:tr>
              <a:tr h="629920">
                <a:tc>
                  <a:txBody>
                    <a:bodyPr/>
                    <a:lstStyle/>
                    <a:p>
                      <a:r>
                        <a:rPr lang="en-US" dirty="0" smtClean="0"/>
                        <a:t>4-year</a:t>
                      </a:r>
                      <a:r>
                        <a:rPr lang="en-US" baseline="0" dirty="0" smtClean="0"/>
                        <a:t> degree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40.7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36.7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17.3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dirty="0" smtClean="0"/>
                        <a:t>Postgraduate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Term Limits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00450"/>
            <a:ext cx="7772400" cy="28763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Term Limits restrict number of times a person can be reelected</a:t>
            </a:r>
          </a:p>
          <a:p>
            <a:pPr lvl="1" eaLnBrk="1" hangingPunct="1"/>
            <a:r>
              <a:rPr lang="en-US" altLang="en-US" sz="2200" dirty="0" smtClean="0"/>
              <a:t>Not enforced in Texas </a:t>
            </a:r>
          </a:p>
          <a:p>
            <a:pPr lvl="1" eaLnBrk="1" hangingPunct="1"/>
            <a:r>
              <a:rPr lang="en-US" altLang="en-US" sz="2200" dirty="0" smtClean="0"/>
              <a:t>Pro: Force turnover to keep representatives close to the people who elect them</a:t>
            </a:r>
          </a:p>
          <a:p>
            <a:pPr lvl="1" eaLnBrk="1" hangingPunct="1"/>
            <a:r>
              <a:rPr lang="en-US" altLang="en-US" sz="2200" dirty="0" smtClean="0"/>
              <a:t>Anti: Antidemocratic—people should be able to vote for whomever they choose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1021080" y="4572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Accountability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025434" y="2000450"/>
            <a:ext cx="7432766" cy="39431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Citizen Initiatives—a petition that forces the legislature to vote on a particular piece of legislation or a constitutional amendment</a:t>
            </a:r>
          </a:p>
          <a:p>
            <a:pPr eaLnBrk="1" hangingPunct="1"/>
            <a:r>
              <a:rPr lang="en-US" altLang="en-US" sz="2200" dirty="0" smtClean="0"/>
              <a:t>Texas law does not allow for initiatives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410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Theories of Representation</a:t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695650"/>
            <a:ext cx="7772400" cy="42479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Delegate theory</a:t>
            </a:r>
          </a:p>
          <a:p>
            <a:pPr lvl="1" eaLnBrk="1" hangingPunct="1"/>
            <a:r>
              <a:rPr lang="en-US" altLang="en-US" sz="2200" dirty="0" smtClean="0"/>
              <a:t>The elected official strictly represents the views of the district</a:t>
            </a:r>
          </a:p>
          <a:p>
            <a:pPr lvl="1" eaLnBrk="1" hangingPunct="1"/>
            <a:r>
              <a:rPr lang="en-US" altLang="en-US" sz="2200" dirty="0" smtClean="0"/>
              <a:t>The representative acts on behalf of the majority, regardless of the representative’s personal beliefs</a:t>
            </a:r>
          </a:p>
          <a:p>
            <a:pPr eaLnBrk="1" hangingPunct="1"/>
            <a:r>
              <a:rPr lang="en-US" altLang="en-US" sz="2200" dirty="0"/>
              <a:t>Trustee theory</a:t>
            </a:r>
          </a:p>
          <a:p>
            <a:pPr lvl="1" eaLnBrk="1" hangingPunct="1"/>
            <a:r>
              <a:rPr lang="en-US" altLang="en-US" sz="2200" dirty="0"/>
              <a:t>The official acts on behalf of the best interests of the constituency</a:t>
            </a:r>
          </a:p>
          <a:p>
            <a:pPr lvl="1" eaLnBrk="1" hangingPunct="1"/>
            <a:r>
              <a:rPr lang="en-US" altLang="en-US" sz="2200" dirty="0"/>
              <a:t>The official has access to information that voters do not have, and therefore understands the broader context of issues</a:t>
            </a:r>
          </a:p>
          <a:p>
            <a:pPr lvl="1" eaLnBrk="1" hangingPunct="1"/>
            <a:r>
              <a:rPr lang="en-US" altLang="en-US" sz="2200" dirty="0"/>
              <a:t>The legislator’s conscience is key</a:t>
            </a:r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Theories of Representation</a:t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752600"/>
            <a:ext cx="7543800" cy="45527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politico approach</a:t>
            </a:r>
          </a:p>
          <a:p>
            <a:pPr lvl="1" eaLnBrk="1" hangingPunct="1"/>
            <a:r>
              <a:rPr lang="en-US" altLang="en-US" sz="2200" dirty="0" smtClean="0"/>
              <a:t>The politico approach is a hybrid of the delegate and trustee theories</a:t>
            </a:r>
          </a:p>
          <a:p>
            <a:pPr lvl="1" eaLnBrk="1" hangingPunct="1"/>
            <a:r>
              <a:rPr lang="en-US" altLang="en-US" sz="2200" dirty="0" smtClean="0"/>
              <a:t>The legislator follows the constituency on high-profile issues and is permitted leeway on less visible decisions.</a:t>
            </a:r>
          </a:p>
          <a:p>
            <a:pPr eaLnBrk="1" hangingPunct="1"/>
            <a:r>
              <a:rPr lang="en-US" altLang="en-US" sz="2200" dirty="0" smtClean="0"/>
              <a:t>Representation based </a:t>
            </a:r>
            <a:r>
              <a:rPr lang="en-US" altLang="en-US" sz="2200" dirty="0"/>
              <a:t>on geography</a:t>
            </a:r>
          </a:p>
          <a:p>
            <a:pPr lvl="1" eaLnBrk="1" hangingPunct="1"/>
            <a:r>
              <a:rPr lang="en-US" altLang="en-US" sz="2200" dirty="0"/>
              <a:t>Direct connection between representatives and constituents</a:t>
            </a:r>
          </a:p>
          <a:p>
            <a:pPr lvl="1" eaLnBrk="1" hangingPunct="1"/>
            <a:r>
              <a:rPr lang="en-US" altLang="en-US" sz="2200" dirty="0"/>
              <a:t>Representatives assumed to be able to act on behalf of all constituents, regardless of race, ethnicity, gender, religious background, etc.</a:t>
            </a:r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Theories of Representation</a:t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00450"/>
            <a:ext cx="7543800" cy="3733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Microcosm theory</a:t>
            </a:r>
          </a:p>
          <a:p>
            <a:pPr lvl="1" eaLnBrk="1" hangingPunct="1"/>
            <a:r>
              <a:rPr lang="en-US" altLang="en-US" sz="2200" dirty="0" smtClean="0"/>
              <a:t>A legislature should “look like” the constituency it represents</a:t>
            </a:r>
          </a:p>
          <a:p>
            <a:pPr lvl="1" eaLnBrk="1" hangingPunct="1"/>
            <a:r>
              <a:rPr lang="en-US" altLang="en-US" sz="2200" dirty="0" smtClean="0"/>
              <a:t>Assumes persons sharing race/ethnicity, sex/gender, or socioeconomic status generally share points of view on issues</a:t>
            </a:r>
          </a:p>
          <a:p>
            <a:pPr lvl="1" eaLnBrk="1" hangingPunct="1"/>
            <a:r>
              <a:rPr lang="en-US" altLang="en-US" sz="2200" dirty="0" smtClean="0"/>
              <a:t>The Texas Legislature underrepresents women and ethnic minorities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042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Gender and Ethnic Gaps</a:t>
            </a: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in the Legislature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305250"/>
            <a:ext cx="7543800" cy="371455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Women historically underrepresented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Roughly 50% of the population but less than 20% of the Texas legislature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Up from 4.5% in 1971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Hispanics also underrepresented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38% of the population but only 20% of the House and 23% of the Senate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200" dirty="0" smtClean="0"/>
              <a:t>African-American percentage representation in the House more nearly aligns with population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8686800" cy="1143000"/>
          </a:xfrm>
        </p:spPr>
        <p:txBody>
          <a:bodyPr anchor="t">
            <a:noAutofit/>
          </a:bodyPr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Electing the State Legislature</a:t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00450"/>
            <a:ext cx="8229600" cy="38669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SMD versus MMD </a:t>
            </a:r>
          </a:p>
          <a:p>
            <a:pPr lvl="1" eaLnBrk="1" hangingPunct="1"/>
            <a:r>
              <a:rPr lang="en-US" altLang="en-US" sz="2200" dirty="0" smtClean="0"/>
              <a:t>Single Member District</a:t>
            </a:r>
          </a:p>
          <a:p>
            <a:pPr lvl="2" eaLnBrk="1" hangingPunct="1"/>
            <a:r>
              <a:rPr lang="en-US" altLang="en-US" sz="2200" dirty="0" smtClean="0"/>
              <a:t>Only one representative serves per district (Texas)</a:t>
            </a:r>
          </a:p>
          <a:p>
            <a:pPr lvl="1" eaLnBrk="1" hangingPunct="1"/>
            <a:r>
              <a:rPr lang="en-US" altLang="en-US" sz="2200" dirty="0" smtClean="0"/>
              <a:t>Multiple Member District</a:t>
            </a:r>
          </a:p>
          <a:p>
            <a:pPr lvl="2" eaLnBrk="1" hangingPunct="1"/>
            <a:r>
              <a:rPr lang="en-US" altLang="en-US" sz="2200" dirty="0" smtClean="0"/>
              <a:t>Districts have more than one representative (North Dakota)</a:t>
            </a:r>
          </a:p>
          <a:p>
            <a:pPr lvl="2" eaLnBrk="1" hangingPunct="1"/>
            <a:r>
              <a:rPr lang="en-US" altLang="en-US" sz="2200" dirty="0" smtClean="0"/>
              <a:t>In Texas, MMDs resulted in whites maintaining overwhelming presence in the legislature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000" y="6096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Texas Legislature in Context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81200"/>
            <a:ext cx="7543800" cy="3733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Bicameral (two chambers): House and Senate</a:t>
            </a:r>
          </a:p>
          <a:p>
            <a:pPr lvl="1" eaLnBrk="1" hangingPunct="1"/>
            <a:r>
              <a:rPr lang="en-US" altLang="en-US" sz="2200" dirty="0" smtClean="0"/>
              <a:t>The Senate has 31 members</a:t>
            </a:r>
          </a:p>
          <a:p>
            <a:pPr lvl="1" eaLnBrk="1" hangingPunct="1"/>
            <a:r>
              <a:rPr lang="en-US" altLang="en-US" sz="2200" dirty="0" smtClean="0"/>
              <a:t>The House has 150 members</a:t>
            </a:r>
          </a:p>
          <a:p>
            <a:pPr lvl="1" eaLnBrk="1" hangingPunct="1"/>
            <a:r>
              <a:rPr lang="en-US" altLang="en-US" sz="2200" dirty="0" smtClean="0"/>
              <a:t>Division of legislative power protects against tyranny of the majority</a:t>
            </a:r>
          </a:p>
          <a:p>
            <a:pPr eaLnBrk="1" hangingPunct="1"/>
            <a:r>
              <a:rPr lang="en-US" altLang="en-US" sz="2200" dirty="0" smtClean="0"/>
              <a:t>Population of legislative districts must be roughly equal</a:t>
            </a:r>
          </a:p>
          <a:p>
            <a:pPr lvl="1" eaLnBrk="1" hangingPunct="1"/>
            <a:r>
              <a:rPr lang="en-US" altLang="en-US" sz="2200" i="1" dirty="0" smtClean="0"/>
              <a:t>Baker v. </a:t>
            </a:r>
            <a:r>
              <a:rPr lang="en-US" altLang="en-US" sz="2200" i="1" dirty="0" err="1" smtClean="0"/>
              <a:t>Carr</a:t>
            </a:r>
            <a:r>
              <a:rPr lang="en-US" altLang="en-US" sz="2200" i="1" dirty="0" smtClean="0"/>
              <a:t> </a:t>
            </a:r>
            <a:r>
              <a:rPr lang="en-US" altLang="en-US" sz="2200" dirty="0" smtClean="0"/>
              <a:t>(1962) </a:t>
            </a:r>
          </a:p>
          <a:p>
            <a:pPr lvl="2" eaLnBrk="1" hangingPunct="1"/>
            <a:r>
              <a:rPr lang="en-US" altLang="en-US" sz="2200" dirty="0" smtClean="0"/>
              <a:t>Equal Protection requires “one person, one vote”</a:t>
            </a:r>
          </a:p>
          <a:p>
            <a:pPr lvl="1" eaLnBrk="1" hangingPunct="1"/>
            <a:r>
              <a:rPr lang="en-US" altLang="en-US" sz="2200" i="1" dirty="0" smtClean="0"/>
              <a:t>Reynolds v. Sims </a:t>
            </a:r>
            <a:r>
              <a:rPr lang="en-US" altLang="en-US" sz="2200" dirty="0" smtClean="0"/>
              <a:t>(1964)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8001000" cy="1143000"/>
          </a:xfrm>
        </p:spPr>
        <p:txBody>
          <a:bodyPr anchor="t">
            <a:normAutofit/>
          </a:bodyPr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Redistricting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23448"/>
            <a:ext cx="7543800" cy="4191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Redistricting</a:t>
            </a:r>
          </a:p>
          <a:p>
            <a:pPr lvl="1" eaLnBrk="1" hangingPunct="1"/>
            <a:r>
              <a:rPr lang="en-US" altLang="en-US" sz="2200" dirty="0" smtClean="0"/>
              <a:t>One person, one vote</a:t>
            </a:r>
          </a:p>
          <a:p>
            <a:pPr lvl="2" eaLnBrk="1" hangingPunct="1"/>
            <a:r>
              <a:rPr lang="en-US" altLang="en-US" sz="2200" dirty="0" smtClean="0"/>
              <a:t>Districts are drawn following each census</a:t>
            </a:r>
          </a:p>
          <a:p>
            <a:pPr lvl="2" eaLnBrk="1" hangingPunct="1"/>
            <a:r>
              <a:rPr lang="en-US" altLang="en-US" sz="2200" dirty="0" smtClean="0"/>
              <a:t>Districts for the same institution must be of roughly equal population</a:t>
            </a:r>
          </a:p>
          <a:p>
            <a:pPr lvl="1" eaLnBrk="1" hangingPunct="1"/>
            <a:r>
              <a:rPr lang="en-US" altLang="en-US" sz="2200" dirty="0" smtClean="0"/>
              <a:t>Gerrymandering</a:t>
            </a:r>
          </a:p>
          <a:p>
            <a:pPr lvl="2" eaLnBrk="1" hangingPunct="1"/>
            <a:r>
              <a:rPr lang="en-US" altLang="en-US" sz="2200" dirty="0" smtClean="0"/>
              <a:t>Districts are drawn by legislators to achieve political advantage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001000" cy="1143000"/>
          </a:xfrm>
        </p:spPr>
        <p:txBody>
          <a:bodyPr anchor="t">
            <a:normAutofit/>
          </a:bodyPr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Redistricting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99648"/>
            <a:ext cx="7543800" cy="4191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Independent Redistricting Commissions</a:t>
            </a:r>
          </a:p>
          <a:p>
            <a:pPr lvl="1" eaLnBrk="1" hangingPunct="1"/>
            <a:r>
              <a:rPr lang="en-US" altLang="en-US" sz="2200" dirty="0" smtClean="0"/>
              <a:t>Bipartisan or nonpartisan</a:t>
            </a:r>
          </a:p>
          <a:p>
            <a:pPr eaLnBrk="1" hangingPunct="1"/>
            <a:r>
              <a:rPr lang="en-US" altLang="en-US" sz="2200" dirty="0" smtClean="0"/>
              <a:t>Texas Legislative Redistricting Board</a:t>
            </a:r>
          </a:p>
          <a:p>
            <a:pPr lvl="1" eaLnBrk="1" hangingPunct="1"/>
            <a:r>
              <a:rPr lang="en-US" altLang="en-US" sz="2200" dirty="0" smtClean="0"/>
              <a:t>Used if legislature fails to pass a redistricting plan for state legislature</a:t>
            </a:r>
          </a:p>
          <a:p>
            <a:pPr lvl="1" eaLnBrk="1" hangingPunct="1"/>
            <a:r>
              <a:rPr lang="en-US" altLang="en-US" sz="2200" dirty="0" smtClean="0"/>
              <a:t>Not used for U.S. House districts</a:t>
            </a:r>
          </a:p>
          <a:p>
            <a:pPr eaLnBrk="1" hangingPunct="1"/>
            <a:r>
              <a:rPr lang="en-US" altLang="en-US" sz="2200" dirty="0" smtClean="0"/>
              <a:t>Post-2010 Census districts not finalized till after </a:t>
            </a:r>
            <a:r>
              <a:rPr lang="en-US" altLang="en-US" sz="2200" i="1" dirty="0" smtClean="0"/>
              <a:t>Shelby County v. Holder</a:t>
            </a:r>
            <a:r>
              <a:rPr lang="en-US" altLang="en-US" sz="2200" dirty="0" smtClean="0"/>
              <a:t> (2013) supreme court decision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585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001000" cy="1143000"/>
          </a:xfrm>
        </p:spPr>
        <p:txBody>
          <a:bodyPr anchor="t">
            <a:normAutofit/>
          </a:bodyPr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Redistricting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000450"/>
            <a:ext cx="7543800" cy="42479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Majority-Minority Districts </a:t>
            </a:r>
          </a:p>
          <a:p>
            <a:pPr lvl="1" eaLnBrk="1" hangingPunct="1"/>
            <a:r>
              <a:rPr lang="en-US" altLang="en-US" sz="2200" dirty="0" smtClean="0"/>
              <a:t>Packs minorities into a district to increase the community’s voting power</a:t>
            </a:r>
          </a:p>
          <a:p>
            <a:pPr eaLnBrk="1" hangingPunct="1"/>
            <a:r>
              <a:rPr lang="en-US" altLang="en-US" sz="2200" i="1" dirty="0" smtClean="0"/>
              <a:t>Hunt v. Cromartie </a:t>
            </a:r>
            <a:r>
              <a:rPr lang="en-US" altLang="en-US" sz="2200" dirty="0" smtClean="0"/>
              <a:t>(1999)</a:t>
            </a:r>
          </a:p>
          <a:p>
            <a:pPr lvl="1" eaLnBrk="1" hangingPunct="1"/>
            <a:r>
              <a:rPr lang="en-US" altLang="en-US" sz="2200" dirty="0" smtClean="0"/>
              <a:t>Race can be one factor, but not the only factor in drawing district lines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24025" y="609600"/>
            <a:ext cx="8001000" cy="1143000"/>
          </a:xfrm>
        </p:spPr>
        <p:txBody>
          <a:bodyPr anchor="t">
            <a:normAutofit/>
          </a:bodyPr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Voting Rights Act of 1965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924025" y="2000450"/>
            <a:ext cx="7610375" cy="42479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Texas was a covered jurisdiction under the Voting Rights Act</a:t>
            </a:r>
          </a:p>
          <a:p>
            <a:pPr eaLnBrk="1" hangingPunct="1"/>
            <a:r>
              <a:rPr lang="en-US" altLang="en-US" sz="2200" dirty="0" smtClean="0"/>
              <a:t>Preclearance required any changes in voting law or rules to be precleared by the federal government to avoid discrimination</a:t>
            </a:r>
          </a:p>
          <a:p>
            <a:pPr eaLnBrk="1" hangingPunct="1"/>
            <a:r>
              <a:rPr lang="en-US" altLang="en-US" sz="2200" dirty="0" smtClean="0"/>
              <a:t>Preclearance voided by </a:t>
            </a:r>
            <a:r>
              <a:rPr lang="en-US" altLang="en-US" sz="2200" i="1" dirty="0" smtClean="0"/>
              <a:t>Shelby County v. Holder</a:t>
            </a:r>
            <a:r>
              <a:rPr lang="en-US" altLang="en-US" sz="2200" dirty="0" smtClean="0"/>
              <a:t> (2013)</a:t>
            </a:r>
          </a:p>
          <a:p>
            <a:pPr eaLnBrk="1" hangingPunct="1"/>
            <a:r>
              <a:rPr lang="en-US" altLang="en-US" sz="2200" dirty="0" smtClean="0"/>
              <a:t>Texas Voter ID law possible because preclearance  removed, but remains controversial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0751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7131" y="685800"/>
            <a:ext cx="8001000" cy="1143000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Getting the Job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00450"/>
            <a:ext cx="7467600" cy="3505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Party Primary</a:t>
            </a:r>
          </a:p>
          <a:p>
            <a:pPr lvl="1" eaLnBrk="1" hangingPunct="1"/>
            <a:r>
              <a:rPr lang="en-US" altLang="en-US" sz="2200" dirty="0" smtClean="0"/>
              <a:t>Intra-party election to choose who competes in </a:t>
            </a:r>
            <a:r>
              <a:rPr lang="en-US" altLang="en-US" sz="2200" dirty="0"/>
              <a:t>the general </a:t>
            </a:r>
            <a:r>
              <a:rPr lang="en-US" altLang="en-US" sz="2200" dirty="0" smtClean="0"/>
              <a:t>election</a:t>
            </a:r>
          </a:p>
          <a:p>
            <a:pPr lvl="1" eaLnBrk="1" hangingPunct="1"/>
            <a:r>
              <a:rPr lang="en-US" altLang="en-US" sz="2200" dirty="0" smtClean="0"/>
              <a:t>Held in March</a:t>
            </a:r>
          </a:p>
          <a:p>
            <a:pPr lvl="1" eaLnBrk="1" hangingPunct="1"/>
            <a:r>
              <a:rPr lang="en-US" altLang="en-US" sz="2200" dirty="0" smtClean="0"/>
              <a:t>Majority election—a runoff is held if no candidate initially earns a majority of the votes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8001000" cy="1143000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Getting the Job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00450"/>
            <a:ext cx="7620000" cy="38669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General Election</a:t>
            </a:r>
          </a:p>
          <a:p>
            <a:pPr lvl="1" eaLnBrk="1" hangingPunct="1"/>
            <a:r>
              <a:rPr lang="en-US" altLang="en-US" sz="2200" dirty="0" smtClean="0"/>
              <a:t>Candidates from competing parties run to decide who serves in the legislature</a:t>
            </a:r>
          </a:p>
          <a:p>
            <a:pPr lvl="1" eaLnBrk="1" hangingPunct="1"/>
            <a:r>
              <a:rPr lang="en-US" altLang="en-US" sz="2200" dirty="0" smtClean="0"/>
              <a:t>A plurality of votes required to win, rather than a majority (largest vote-getter wins, even with less than a majority of the vote, as when</a:t>
            </a:r>
            <a:r>
              <a:rPr lang="en-US" altLang="en-US" sz="2200" smtClean="0"/>
              <a:t>, e.g., </a:t>
            </a:r>
            <a:r>
              <a:rPr lang="en-US" altLang="en-US" sz="2200" dirty="0" smtClean="0"/>
              <a:t>a third party candidate gets some votes)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837800" y="6096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Texas Legislature in Context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848600" cy="4343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Biennial regular session (140 days every other year)</a:t>
            </a:r>
          </a:p>
          <a:p>
            <a:pPr lvl="1" eaLnBrk="1" hangingPunct="1"/>
            <a:r>
              <a:rPr lang="en-US" altLang="en-US" sz="2200" dirty="0" smtClean="0"/>
              <a:t>Texas is one of four state legislatures that do not meet annually</a:t>
            </a:r>
          </a:p>
          <a:p>
            <a:pPr lvl="1" eaLnBrk="1" hangingPunct="1"/>
            <a:r>
              <a:rPr lang="en-US" altLang="en-US" sz="2200" dirty="0" smtClean="0"/>
              <a:t>The legislative session is 14th longest in the country</a:t>
            </a:r>
          </a:p>
          <a:p>
            <a:pPr lvl="1" eaLnBrk="1" hangingPunct="1"/>
            <a:r>
              <a:rPr lang="en-US" altLang="en-US" sz="2200" dirty="0" smtClean="0"/>
              <a:t>The session is from January to May in odd-numbered years</a:t>
            </a:r>
          </a:p>
          <a:p>
            <a:pPr lvl="1" eaLnBrk="1" hangingPunct="1"/>
            <a:r>
              <a:rPr lang="en-US" altLang="en-US" sz="2200" dirty="0" smtClean="0"/>
              <a:t>Governor may call one or more 30-day special sessions to deal with issues not finalized during the regular session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000" y="609600"/>
            <a:ext cx="64012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Texas Legislators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14400" y="1981200"/>
            <a:ext cx="74676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en-US" altLang="en-US" sz="2200" kern="0" dirty="0" smtClean="0"/>
              <a:t>Legislative immunity protects legislators’ ability to represent their constituents without fear of legal consequences</a:t>
            </a:r>
          </a:p>
          <a:p>
            <a:pPr eaLnBrk="1" hangingPunct="1"/>
            <a:r>
              <a:rPr lang="en-US" altLang="en-US" sz="2200" kern="0" dirty="0" smtClean="0"/>
              <a:t>Biennial sessions result in heavy workloads in each legislative session compared to legislatures that meet annually</a:t>
            </a:r>
          </a:p>
          <a:p>
            <a:pPr lvl="1" eaLnBrk="1" hangingPunct="1"/>
            <a:endParaRPr lang="en-US" altLang="en-US" sz="2200" kern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44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872691" y="6096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Typologies of State Legislatures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000450"/>
            <a:ext cx="7620000" cy="30287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Citizen legislature</a:t>
            </a:r>
          </a:p>
          <a:p>
            <a:pPr lvl="1" eaLnBrk="1" hangingPunct="1"/>
            <a:r>
              <a:rPr lang="en-US" altLang="en-US" sz="2200" dirty="0" smtClean="0"/>
              <a:t>Part-time salary and time requirements </a:t>
            </a:r>
          </a:p>
          <a:p>
            <a:pPr lvl="1" eaLnBrk="1" hangingPunct="1"/>
            <a:r>
              <a:rPr lang="en-US" altLang="en-US" sz="2200" dirty="0" smtClean="0"/>
              <a:t>The desire is to prevent professionalization of politics</a:t>
            </a:r>
          </a:p>
          <a:p>
            <a:pPr lvl="1" eaLnBrk="1" hangingPunct="1"/>
            <a:r>
              <a:rPr lang="en-US" altLang="en-US" sz="2200" dirty="0" smtClean="0"/>
              <a:t>Legislative service is a sacrifice</a:t>
            </a:r>
          </a:p>
          <a:p>
            <a:pPr lvl="1" eaLnBrk="1" hangingPunct="1"/>
            <a:r>
              <a:rPr lang="en-US" altLang="en-US" sz="2200" dirty="0" smtClean="0"/>
              <a:t>Legislators maintain full-time professions outside the legislature</a:t>
            </a:r>
          </a:p>
          <a:p>
            <a:pPr lvl="1" eaLnBrk="1" hangingPunct="1"/>
            <a:r>
              <a:rPr lang="en-US" altLang="en-US" sz="2200" dirty="0" smtClean="0"/>
              <a:t>Turnover is high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47287" y="6096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Typologies of State Legislatures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00450"/>
            <a:ext cx="7543800" cy="3352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Professional legislatures</a:t>
            </a:r>
          </a:p>
          <a:p>
            <a:pPr lvl="1" eaLnBrk="1" hangingPunct="1"/>
            <a:r>
              <a:rPr lang="en-US" altLang="en-US" sz="2200" dirty="0" smtClean="0"/>
              <a:t>Legislators receive a full-time salary</a:t>
            </a:r>
          </a:p>
          <a:p>
            <a:pPr lvl="1" eaLnBrk="1" hangingPunct="1"/>
            <a:r>
              <a:rPr lang="en-US" altLang="en-US" sz="2200" dirty="0" smtClean="0"/>
              <a:t>Professions outside the legislature are greatly limited due to time demands</a:t>
            </a:r>
          </a:p>
          <a:p>
            <a:pPr lvl="1" eaLnBrk="1" hangingPunct="1"/>
            <a:r>
              <a:rPr lang="en-US" altLang="en-US" sz="2200" dirty="0" smtClean="0"/>
              <a:t>Careers in the institution are long</a:t>
            </a:r>
          </a:p>
          <a:p>
            <a:pPr lvl="1" eaLnBrk="1" hangingPunct="1"/>
            <a:r>
              <a:rPr lang="en-US" altLang="en-US" sz="2200" dirty="0" smtClean="0"/>
              <a:t>Turnover is low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47287" y="6096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Typologies of State Legislatures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00450"/>
            <a:ext cx="7543800" cy="3886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Texas is considered a hybrid</a:t>
            </a:r>
          </a:p>
          <a:p>
            <a:pPr lvl="1" eaLnBrk="1" hangingPunct="1"/>
            <a:r>
              <a:rPr lang="en-US" altLang="en-US" sz="2200" dirty="0" smtClean="0"/>
              <a:t>In session only 140 days </a:t>
            </a:r>
            <a:r>
              <a:rPr lang="en-US" altLang="en-US" sz="2200" smtClean="0"/>
              <a:t>every 2 </a:t>
            </a:r>
            <a:r>
              <a:rPr lang="en-US" altLang="en-US" sz="2200" dirty="0" smtClean="0"/>
              <a:t>years</a:t>
            </a:r>
          </a:p>
          <a:p>
            <a:pPr lvl="1" eaLnBrk="1" hangingPunct="1"/>
            <a:r>
              <a:rPr lang="en-US" altLang="en-US" sz="2200" dirty="0" smtClean="0"/>
              <a:t>Low annual salary: just $7,200 </a:t>
            </a:r>
          </a:p>
          <a:p>
            <a:pPr lvl="1" eaLnBrk="1" hangingPunct="1"/>
            <a:r>
              <a:rPr lang="en-US" altLang="en-US" sz="2200" dirty="0" smtClean="0"/>
              <a:t>Generous retirement benefits</a:t>
            </a:r>
          </a:p>
          <a:p>
            <a:pPr lvl="1" eaLnBrk="1" hangingPunct="1"/>
            <a:r>
              <a:rPr lang="en-US" altLang="en-US" sz="2200" dirty="0" smtClean="0"/>
              <a:t>Demands of legislation transcend sessions</a:t>
            </a:r>
          </a:p>
          <a:p>
            <a:pPr lvl="1" eaLnBrk="1" hangingPunct="1"/>
            <a:r>
              <a:rPr lang="en-US" altLang="en-US" sz="2200" dirty="0" smtClean="0"/>
              <a:t>Professions outside of the legislature must allow for substantial absence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6629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Qualifications for Office and Length of Terms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14600"/>
            <a:ext cx="6934200" cy="3048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House</a:t>
            </a:r>
          </a:p>
          <a:p>
            <a:pPr lvl="1" eaLnBrk="1" hangingPunct="1"/>
            <a:r>
              <a:rPr lang="en-US" altLang="en-US" sz="2200" dirty="0" smtClean="0"/>
              <a:t>Age: 21 years</a:t>
            </a:r>
          </a:p>
          <a:p>
            <a:pPr lvl="1" eaLnBrk="1" hangingPunct="1"/>
            <a:r>
              <a:rPr lang="en-US" altLang="en-US" sz="2200" dirty="0" smtClean="0"/>
              <a:t>State residency: 2 years prior to election</a:t>
            </a:r>
          </a:p>
          <a:p>
            <a:pPr lvl="1" eaLnBrk="1" hangingPunct="1"/>
            <a:r>
              <a:rPr lang="en-US" altLang="en-US" sz="2200" dirty="0" smtClean="0"/>
              <a:t>District residency: 1 year prior to election</a:t>
            </a:r>
          </a:p>
          <a:p>
            <a:pPr eaLnBrk="1" hangingPunct="1"/>
            <a:r>
              <a:rPr lang="en-US" altLang="en-US" sz="2200" dirty="0" smtClean="0"/>
              <a:t>Terms</a:t>
            </a:r>
          </a:p>
          <a:p>
            <a:pPr lvl="1" eaLnBrk="1" hangingPunct="1"/>
            <a:r>
              <a:rPr lang="en-US" altLang="en-US" sz="2200" dirty="0" smtClean="0"/>
              <a:t>2 years</a:t>
            </a:r>
          </a:p>
          <a:p>
            <a:pPr lvl="1" eaLnBrk="1" hangingPunct="1"/>
            <a:r>
              <a:rPr lang="en-US" altLang="en-US" sz="2200" dirty="0" smtClean="0"/>
              <a:t>No term limits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65532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Qualifications for Office and Length of Terms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438400"/>
            <a:ext cx="7010400" cy="3962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Senate</a:t>
            </a:r>
          </a:p>
          <a:p>
            <a:pPr lvl="1" eaLnBrk="1" hangingPunct="1"/>
            <a:r>
              <a:rPr lang="en-US" altLang="en-US" sz="2200" dirty="0" smtClean="0"/>
              <a:t>Age: 26 years</a:t>
            </a:r>
          </a:p>
          <a:p>
            <a:pPr lvl="1" eaLnBrk="1" hangingPunct="1"/>
            <a:r>
              <a:rPr lang="en-US" altLang="en-US" sz="2200" dirty="0" smtClean="0"/>
              <a:t>State residency: 5 years prior to election</a:t>
            </a:r>
          </a:p>
          <a:p>
            <a:pPr lvl="1" eaLnBrk="1" hangingPunct="1"/>
            <a:r>
              <a:rPr lang="en-US" altLang="en-US" sz="2200" dirty="0" smtClean="0"/>
              <a:t>District residency: 1 year prior to election</a:t>
            </a:r>
          </a:p>
          <a:p>
            <a:pPr eaLnBrk="1" hangingPunct="1"/>
            <a:r>
              <a:rPr lang="en-US" altLang="en-US" sz="2200" dirty="0" smtClean="0"/>
              <a:t>Terms</a:t>
            </a:r>
          </a:p>
          <a:p>
            <a:pPr lvl="1" eaLnBrk="1" hangingPunct="1"/>
            <a:r>
              <a:rPr lang="en-US" altLang="en-US" sz="2200" dirty="0" smtClean="0"/>
              <a:t>4 years</a:t>
            </a:r>
          </a:p>
          <a:p>
            <a:pPr lvl="1" eaLnBrk="1" hangingPunct="1"/>
            <a:r>
              <a:rPr lang="en-US" altLang="en-US" sz="2200" dirty="0" smtClean="0"/>
              <a:t>No term limits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1881</TotalTime>
  <Words>1382</Words>
  <Application>Microsoft Office PowerPoint</Application>
  <PresentationFormat>On-screen Show (4:3)</PresentationFormat>
  <Paragraphs>207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1_LoneStar3e</vt:lpstr>
      <vt:lpstr>PowerPoint Presentation</vt:lpstr>
      <vt:lpstr>Texas Legislature in Context</vt:lpstr>
      <vt:lpstr>Texas Legislature in Context</vt:lpstr>
      <vt:lpstr>Texas Legislators</vt:lpstr>
      <vt:lpstr>Typologies of State Legislatures</vt:lpstr>
      <vt:lpstr>Typologies of State Legislatures</vt:lpstr>
      <vt:lpstr>Typologies of State Legislatures</vt:lpstr>
      <vt:lpstr>Qualifications for Office and Length of Terms</vt:lpstr>
      <vt:lpstr>Qualifications for Office and Length of Terms</vt:lpstr>
      <vt:lpstr>Informal Qualifications for Legislative Office</vt:lpstr>
      <vt:lpstr>Make-up of the Texas Legislature</vt:lpstr>
      <vt:lpstr>Make-up of the Texas Legislature</vt:lpstr>
      <vt:lpstr>Term Limits</vt:lpstr>
      <vt:lpstr>Accountability</vt:lpstr>
      <vt:lpstr>Theories of Representation </vt:lpstr>
      <vt:lpstr>Theories of Representation </vt:lpstr>
      <vt:lpstr>Theories of Representation </vt:lpstr>
      <vt:lpstr>Gender and Ethnic Gaps in the Legislature</vt:lpstr>
      <vt:lpstr>Electing the State Legislature </vt:lpstr>
      <vt:lpstr>Redistricting</vt:lpstr>
      <vt:lpstr>Redistricting</vt:lpstr>
      <vt:lpstr>Redistricting</vt:lpstr>
      <vt:lpstr>Voting Rights Act of 1965</vt:lpstr>
      <vt:lpstr>Getting the Job</vt:lpstr>
      <vt:lpstr>Getting the Job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3.</dc:title>
  <dc:creator>Office 2004 Test Drive User</dc:creator>
  <cp:lastModifiedBy>Palermini, Stephanie</cp:lastModifiedBy>
  <cp:revision>225</cp:revision>
  <dcterms:created xsi:type="dcterms:W3CDTF">2011-01-06T17:23:12Z</dcterms:created>
  <dcterms:modified xsi:type="dcterms:W3CDTF">2016-12-30T18:16:59Z</dcterms:modified>
</cp:coreProperties>
</file>