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19" r:id="rId1"/>
  </p:sldMasterIdLst>
  <p:notesMasterIdLst>
    <p:notesMasterId r:id="rId40"/>
  </p:notesMasterIdLst>
  <p:handoutMasterIdLst>
    <p:handoutMasterId r:id="rId41"/>
  </p:handoutMasterIdLst>
  <p:sldIdLst>
    <p:sldId id="256" r:id="rId2"/>
    <p:sldId id="271" r:id="rId3"/>
    <p:sldId id="286" r:id="rId4"/>
    <p:sldId id="270" r:id="rId5"/>
    <p:sldId id="287" r:id="rId6"/>
    <p:sldId id="272" r:id="rId7"/>
    <p:sldId id="276" r:id="rId8"/>
    <p:sldId id="277" r:id="rId9"/>
    <p:sldId id="279" r:id="rId10"/>
    <p:sldId id="258" r:id="rId11"/>
    <p:sldId id="288" r:id="rId12"/>
    <p:sldId id="289" r:id="rId13"/>
    <p:sldId id="290" r:id="rId14"/>
    <p:sldId id="278" r:id="rId15"/>
    <p:sldId id="291" r:id="rId16"/>
    <p:sldId id="268" r:id="rId17"/>
    <p:sldId id="280" r:id="rId18"/>
    <p:sldId id="292" r:id="rId19"/>
    <p:sldId id="293" r:id="rId20"/>
    <p:sldId id="294" r:id="rId21"/>
    <p:sldId id="260" r:id="rId22"/>
    <p:sldId id="285" r:id="rId23"/>
    <p:sldId id="262" r:id="rId24"/>
    <p:sldId id="295" r:id="rId25"/>
    <p:sldId id="263" r:id="rId26"/>
    <p:sldId id="264" r:id="rId27"/>
    <p:sldId id="265" r:id="rId28"/>
    <p:sldId id="269" r:id="rId29"/>
    <p:sldId id="282" r:id="rId30"/>
    <p:sldId id="274" r:id="rId31"/>
    <p:sldId id="281" r:id="rId32"/>
    <p:sldId id="283" r:id="rId33"/>
    <p:sldId id="284" r:id="rId34"/>
    <p:sldId id="296" r:id="rId35"/>
    <p:sldId id="297" r:id="rId36"/>
    <p:sldId id="266" r:id="rId37"/>
    <p:sldId id="275" r:id="rId38"/>
    <p:sldId id="298" r:id="rId3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536" userDrawn="1">
          <p15:clr>
            <a:srgbClr val="A4A3A4"/>
          </p15:clr>
        </p15:guide>
        <p15:guide id="4" pos="672" userDrawn="1">
          <p15:clr>
            <a:srgbClr val="A4A3A4"/>
          </p15:clr>
        </p15:guide>
        <p15:guide id="5" pos="1968" userDrawn="1">
          <p15:clr>
            <a:srgbClr val="A4A3A4"/>
          </p15:clr>
        </p15:guide>
        <p15:guide id="6" orient="horz" pos="6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1062" y="-108"/>
      </p:cViewPr>
      <p:guideLst>
        <p:guide orient="horz" pos="2160"/>
        <p:guide orient="horz" pos="1536"/>
        <p:guide orient="horz" pos="672"/>
        <p:guide pos="2880"/>
        <p:guide pos="672"/>
        <p:guide pos="19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-1074"/>
    </p:cViewPr>
  </p:sorter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195253-C530-4E28-8EA5-C9838DA59294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7905DD-9A89-478C-9D0F-9CF915261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287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48AD557-F1BE-4729-AF72-5B0A11A65E26}" type="datetimeFigureOut">
              <a:rPr lang="en-US"/>
              <a:pPr>
                <a:defRPr/>
              </a:pPr>
              <a:t>12/30/2016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8491D3-9767-43A3-BF4E-D79E267983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454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0F6E9AC-914C-4317-9012-3E32F31134E6}" type="slidenum">
              <a:rPr lang="en-US" altLang="en-US" sz="1200"/>
              <a:pPr/>
              <a:t>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642140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491D3-9767-43A3-BF4E-D79E267983B7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4736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491D3-9767-43A3-BF4E-D79E267983B7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725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491D3-9767-43A3-BF4E-D79E267983B7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491D3-9767-43A3-BF4E-D79E267983B7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89870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491D3-9767-43A3-BF4E-D79E267983B7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17333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6F2B5B1-63D0-42C7-9F84-7DDC4835A1DE}" type="slidenum">
              <a:rPr lang="en-US" altLang="en-US" sz="1200"/>
              <a:pPr/>
              <a:t>37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880576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6F2B5B1-63D0-42C7-9F84-7DDC4835A1DE}" type="slidenum">
              <a:rPr lang="en-US" altLang="en-US" sz="1200"/>
              <a:pPr/>
              <a:t>38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680948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algn="l" eaLnBrk="1" hangingPunct="1">
              <a:defRPr/>
            </a:pPr>
            <a:endParaRPr lang="en-US" sz="3600" dirty="0" smtClean="0">
              <a:latin typeface="+mn-lt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924800" cy="2362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en-US" altLang="ja-JP" sz="2200" dirty="0" smtClean="0"/>
          </a:p>
        </p:txBody>
      </p:sp>
    </p:spTree>
    <p:extLst>
      <p:ext uri="{BB962C8B-B14F-4D97-AF65-F5344CB8AC3E}">
        <p14:creationId xmlns:p14="http://schemas.microsoft.com/office/powerpoint/2010/main" val="2285682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3124200" cy="6858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Introduction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633549" y="2133600"/>
            <a:ext cx="7138851" cy="25146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gap between legend and reality</a:t>
            </a:r>
          </a:p>
          <a:p>
            <a:pPr lvl="1" eaLnBrk="1" hangingPunct="1"/>
            <a:r>
              <a:rPr lang="en-US" altLang="en-US" sz="2200" dirty="0" smtClean="0"/>
              <a:t>How do we manage change? Then and now</a:t>
            </a:r>
          </a:p>
          <a:p>
            <a:pPr lvl="1" eaLnBrk="1" hangingPunct="1"/>
            <a:r>
              <a:rPr lang="en-US" altLang="en-US" sz="2200" dirty="0" smtClean="0"/>
              <a:t>Immigration patterns and reactions under Mexico and today</a:t>
            </a:r>
          </a:p>
          <a:p>
            <a:pPr lvl="1" eaLnBrk="1" hangingPunct="1"/>
            <a:r>
              <a:rPr lang="en-US" altLang="en-US" sz="2200" dirty="0" smtClean="0"/>
              <a:t>Traditional frontier image versus substantial innovation in the global marketplace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 userDrawn="1"/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endParaRPr lang="en-US" sz="3600" kern="0" dirty="0" smtClean="0">
              <a:latin typeface="+mn-lt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924800" cy="2362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en-US" altLang="ja-JP" sz="2200" dirty="0" smtClean="0"/>
          </a:p>
        </p:txBody>
      </p:sp>
    </p:spTree>
    <p:extLst>
      <p:ext uri="{BB962C8B-B14F-4D97-AF65-F5344CB8AC3E}">
        <p14:creationId xmlns:p14="http://schemas.microsoft.com/office/powerpoint/2010/main" val="3101589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3124200" cy="685800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+mn-lt"/>
              </a:rPr>
              <a:t>Introduction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633549" y="2133600"/>
            <a:ext cx="7138851" cy="25146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The gap between legend and reality</a:t>
            </a:r>
          </a:p>
          <a:p>
            <a:pPr lvl="1" eaLnBrk="1" hangingPunct="1"/>
            <a:r>
              <a:rPr lang="en-US" altLang="en-US" sz="2200" dirty="0" smtClean="0"/>
              <a:t>How do we manage change? Then and now</a:t>
            </a:r>
          </a:p>
          <a:p>
            <a:pPr lvl="1" eaLnBrk="1" hangingPunct="1"/>
            <a:r>
              <a:rPr lang="en-US" altLang="en-US" sz="2200" dirty="0" smtClean="0"/>
              <a:t>Immigration patterns and reactions under Mexico and today</a:t>
            </a:r>
          </a:p>
          <a:p>
            <a:pPr lvl="1" eaLnBrk="1" hangingPunct="1"/>
            <a:r>
              <a:rPr lang="en-US" altLang="en-US" sz="2200" dirty="0" smtClean="0"/>
              <a:t>Traditional frontier image versus substantial innovation in the global marketplace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 userDrawn="1"/>
        </p:nvSpPr>
        <p:spPr>
          <a:xfrm>
            <a:off x="990600" y="685800"/>
            <a:ext cx="42672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endParaRPr lang="en-US" sz="3600" kern="0" dirty="0" smtClean="0">
              <a:latin typeface="+mn-lt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924800" cy="2362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en-US" altLang="ja-JP" sz="2200" dirty="0" smtClean="0"/>
          </a:p>
        </p:txBody>
      </p:sp>
    </p:spTree>
    <p:extLst>
      <p:ext uri="{BB962C8B-B14F-4D97-AF65-F5344CB8AC3E}">
        <p14:creationId xmlns:p14="http://schemas.microsoft.com/office/powerpoint/2010/main" val="694730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58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" b="14607"/>
          <a:stretch/>
        </p:blipFill>
        <p:spPr>
          <a:xfrm>
            <a:off x="762000" y="8709"/>
            <a:ext cx="7805468" cy="4953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68531" y="5329071"/>
            <a:ext cx="20746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b="1" dirty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Chapter </a:t>
            </a:r>
            <a:r>
              <a:rPr lang="en-GB" sz="3200" b="1" dirty="0" smtClean="0">
                <a:solidFill>
                  <a:schemeClr val="accent1">
                    <a:lumMod val="25000"/>
                  </a:schemeClr>
                </a:solidFill>
                <a:cs typeface="Arial" panose="020B0604020202020204" pitchFamily="34" charset="0"/>
              </a:rPr>
              <a:t>2</a:t>
            </a:r>
            <a:endParaRPr lang="en-US" sz="32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71800" y="5276671"/>
            <a:ext cx="5595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b="1" dirty="0" smtClean="0">
                <a:solidFill>
                  <a:srgbClr val="990033"/>
                </a:solidFill>
                <a:latin typeface="+mn-lt"/>
              </a:rPr>
              <a:t>Texas </a:t>
            </a:r>
            <a:r>
              <a:rPr lang="en-US" altLang="en-US" b="1" dirty="0">
                <a:solidFill>
                  <a:srgbClr val="990033"/>
                </a:solidFill>
                <a:latin typeface="+mn-lt"/>
              </a:rPr>
              <a:t>Constitution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838200"/>
            <a:ext cx="6477000" cy="11430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The Federal System</a:t>
            </a:r>
            <a:br>
              <a:rPr lang="en-US" sz="3600" dirty="0" smtClean="0">
                <a:solidFill>
                  <a:srgbClr val="0070C0"/>
                </a:solidFill>
                <a:latin typeface="+mn-lt"/>
              </a:rPr>
            </a:br>
            <a:r>
              <a:rPr lang="en-US" altLang="ja-JP" sz="3600" dirty="0" smtClean="0">
                <a:solidFill>
                  <a:srgbClr val="0070C0"/>
                </a:solidFill>
                <a:latin typeface="+mn-lt"/>
              </a:rPr>
              <a:t>Vertical and Horizontal Power</a:t>
            </a:r>
            <a:endParaRPr lang="en-US" sz="3600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667000"/>
            <a:ext cx="7467600" cy="32004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 smtClean="0"/>
              <a:t>Enumerated powers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dirty="0" smtClean="0"/>
              <a:t>Expressly granted to national government</a:t>
            </a:r>
          </a:p>
          <a:p>
            <a:pPr lvl="1" eaLnBrk="1" hangingPunct="1">
              <a:defRPr/>
            </a:pPr>
            <a:r>
              <a:rPr lang="en-US" sz="2200" dirty="0" smtClean="0"/>
              <a:t>Article 1, Section 8, Clauses 1 to 17</a:t>
            </a:r>
          </a:p>
          <a:p>
            <a:pPr lvl="2" eaLnBrk="1" hangingPunct="1">
              <a:defRPr/>
            </a:pPr>
            <a:r>
              <a:rPr lang="en-US" sz="2200" dirty="0" smtClean="0"/>
              <a:t>Interstate commerce</a:t>
            </a:r>
          </a:p>
          <a:p>
            <a:pPr lvl="2" eaLnBrk="1" hangingPunct="1">
              <a:defRPr/>
            </a:pPr>
            <a:r>
              <a:rPr lang="en-US" sz="2200" dirty="0" smtClean="0"/>
              <a:t>Coin (and print) money</a:t>
            </a:r>
          </a:p>
          <a:p>
            <a:pPr lvl="2" eaLnBrk="1" hangingPunct="1">
              <a:defRPr/>
            </a:pPr>
            <a:r>
              <a:rPr lang="en-US" sz="2200" dirty="0" smtClean="0"/>
              <a:t>Etc.</a:t>
            </a:r>
          </a:p>
          <a:p>
            <a:pPr lvl="2" eaLnBrk="1" hangingPunct="1">
              <a:defRPr/>
            </a:pPr>
            <a:r>
              <a:rPr lang="en-US" sz="2200" dirty="0" smtClean="0"/>
              <a:t>Mostly concerned with defense and commerce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952900" y="838200"/>
            <a:ext cx="6667100" cy="11430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The Federal System</a:t>
            </a:r>
            <a:br>
              <a:rPr lang="en-US" sz="3600" dirty="0" smtClean="0">
                <a:solidFill>
                  <a:srgbClr val="0070C0"/>
                </a:solidFill>
                <a:latin typeface="+mn-lt"/>
              </a:rPr>
            </a:br>
            <a:r>
              <a:rPr lang="en-US" altLang="ja-JP" sz="3600" dirty="0" smtClean="0">
                <a:solidFill>
                  <a:srgbClr val="0070C0"/>
                </a:solidFill>
                <a:latin typeface="+mn-lt"/>
              </a:rPr>
              <a:t>Vertical and Horizontal Power</a:t>
            </a:r>
            <a:endParaRPr lang="en-US" sz="3600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52900" y="2667000"/>
            <a:ext cx="7505300" cy="28194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 smtClean="0"/>
              <a:t>Implied powers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dirty="0" smtClean="0"/>
              <a:t>National government powers based on Article 1, Section 8, Clause 18</a:t>
            </a:r>
          </a:p>
          <a:p>
            <a:pPr lvl="1" eaLnBrk="1" hangingPunct="1">
              <a:defRPr/>
            </a:pPr>
            <a:r>
              <a:rPr lang="en-US" sz="2200" dirty="0" smtClean="0"/>
              <a:t>The “Necessary and Proper” or “Elastic” Clause</a:t>
            </a:r>
            <a:endParaRPr lang="en-US" sz="2200" dirty="0"/>
          </a:p>
          <a:p>
            <a:pPr lvl="2" eaLnBrk="1" hangingPunct="1">
              <a:defRPr/>
            </a:pPr>
            <a:r>
              <a:rPr lang="en-US" sz="2200" dirty="0" smtClean="0"/>
              <a:t>Broad discretionary powers that may be exercised by Congress if they are “necessary and proper” and are related to carrying out the enumerated powers</a:t>
            </a:r>
            <a:endParaRPr lang="en-US" sz="2200" dirty="0"/>
          </a:p>
          <a:p>
            <a:pPr eaLnBrk="1" hangingPunct="1">
              <a:defRPr/>
            </a:pP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02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6629400" cy="11430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The Federal System</a:t>
            </a:r>
            <a:br>
              <a:rPr lang="en-US" sz="3600" dirty="0" smtClean="0">
                <a:solidFill>
                  <a:srgbClr val="0070C0"/>
                </a:solidFill>
                <a:latin typeface="+mn-lt"/>
              </a:rPr>
            </a:br>
            <a:r>
              <a:rPr lang="en-US" altLang="ja-JP" sz="3600" dirty="0" smtClean="0">
                <a:solidFill>
                  <a:srgbClr val="0070C0"/>
                </a:solidFill>
                <a:latin typeface="+mn-lt"/>
              </a:rPr>
              <a:t>Vertical and Horizontal Power</a:t>
            </a:r>
            <a:endParaRPr lang="en-US" sz="3600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667000"/>
            <a:ext cx="7620000" cy="30480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 smtClean="0"/>
              <a:t>Concurrent powers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dirty="0"/>
              <a:t>Powers shared by national and state </a:t>
            </a:r>
            <a:r>
              <a:rPr lang="en-US" sz="2200" dirty="0" smtClean="0"/>
              <a:t>governments</a:t>
            </a:r>
          </a:p>
          <a:p>
            <a:pPr lvl="2" eaLnBrk="1" hangingPunct="1">
              <a:defRPr/>
            </a:pPr>
            <a:r>
              <a:rPr lang="en-US" sz="2200" dirty="0" smtClean="0"/>
              <a:t>Taxation</a:t>
            </a:r>
          </a:p>
          <a:p>
            <a:pPr lvl="2" eaLnBrk="1" hangingPunct="1">
              <a:defRPr/>
            </a:pPr>
            <a:r>
              <a:rPr lang="en-US" sz="2200" dirty="0" smtClean="0"/>
              <a:t>Infrastructure construction and maintenance</a:t>
            </a:r>
          </a:p>
          <a:p>
            <a:pPr lvl="2" eaLnBrk="1" hangingPunct="1">
              <a:defRPr/>
            </a:pPr>
            <a:r>
              <a:rPr lang="en-US" sz="2200" dirty="0" smtClean="0"/>
              <a:t>The creation of lower courts</a:t>
            </a:r>
          </a:p>
          <a:p>
            <a:pPr lvl="2" eaLnBrk="1" hangingPunct="1">
              <a:defRPr/>
            </a:pPr>
            <a:r>
              <a:rPr lang="en-US" sz="2200" dirty="0" smtClean="0"/>
              <a:t>Regulating criminal behavior</a:t>
            </a:r>
          </a:p>
          <a:p>
            <a:pPr lvl="2" eaLnBrk="1" hangingPunct="1">
              <a:defRPr/>
            </a:pPr>
            <a:r>
              <a:rPr lang="en-US" sz="2200" dirty="0" smtClean="0"/>
              <a:t>Regulating business activities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89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6400800" cy="11430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The Federal System</a:t>
            </a:r>
            <a:br>
              <a:rPr lang="en-US" sz="3600" dirty="0" smtClean="0">
                <a:solidFill>
                  <a:srgbClr val="0070C0"/>
                </a:solidFill>
                <a:latin typeface="+mn-lt"/>
              </a:rPr>
            </a:br>
            <a:r>
              <a:rPr lang="en-US" altLang="ja-JP" sz="3600" dirty="0" smtClean="0">
                <a:solidFill>
                  <a:srgbClr val="0070C0"/>
                </a:solidFill>
                <a:latin typeface="+mn-lt"/>
              </a:rPr>
              <a:t>Vertical and Horizontal Power</a:t>
            </a:r>
            <a:endParaRPr lang="en-US" sz="3600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667000"/>
            <a:ext cx="6934200" cy="34290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 smtClean="0"/>
              <a:t>Reserved powers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dirty="0"/>
              <a:t>Powers </a:t>
            </a:r>
            <a:r>
              <a:rPr lang="en-US" sz="2200" dirty="0" smtClean="0"/>
              <a:t>retained by state governments</a:t>
            </a:r>
          </a:p>
          <a:p>
            <a:pPr lvl="1" eaLnBrk="1" hangingPunct="1">
              <a:defRPr/>
            </a:pPr>
            <a:r>
              <a:rPr lang="en-US" sz="2200" dirty="0" smtClean="0"/>
              <a:t>Based on the Tenth Amendment</a:t>
            </a:r>
          </a:p>
          <a:p>
            <a:pPr lvl="2" eaLnBrk="1" hangingPunct="1">
              <a:defRPr/>
            </a:pPr>
            <a:r>
              <a:rPr lang="en-US" sz="2200" dirty="0" smtClean="0"/>
              <a:t>Health</a:t>
            </a:r>
          </a:p>
          <a:p>
            <a:pPr lvl="2" eaLnBrk="1" hangingPunct="1">
              <a:defRPr/>
            </a:pPr>
            <a:r>
              <a:rPr lang="en-US" sz="2200" dirty="0" smtClean="0"/>
              <a:t>Public safety</a:t>
            </a:r>
          </a:p>
          <a:p>
            <a:pPr lvl="2" eaLnBrk="1" hangingPunct="1">
              <a:defRPr/>
            </a:pPr>
            <a:r>
              <a:rPr lang="en-US" sz="2200" dirty="0" smtClean="0"/>
              <a:t>Education</a:t>
            </a:r>
          </a:p>
          <a:p>
            <a:pPr lvl="2" eaLnBrk="1" hangingPunct="1">
              <a:defRPr/>
            </a:pPr>
            <a:r>
              <a:rPr lang="en-US" sz="2200" dirty="0" smtClean="0"/>
              <a:t>Public morality</a:t>
            </a:r>
          </a:p>
          <a:p>
            <a:pPr lvl="2" eaLnBrk="1" hangingPunct="1">
              <a:defRPr/>
            </a:pPr>
            <a:r>
              <a:rPr lang="en-US" sz="2200" dirty="0" smtClean="0"/>
              <a:t>Police powers</a:t>
            </a:r>
            <a:endParaRPr lang="en-US" sz="2200" dirty="0"/>
          </a:p>
          <a:p>
            <a:pPr eaLnBrk="1" hangingPunct="1">
              <a:defRPr/>
            </a:pP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93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838200"/>
            <a:ext cx="6629400" cy="11430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The Federal System</a:t>
            </a:r>
            <a:br>
              <a:rPr lang="en-US" sz="3600" dirty="0" smtClean="0">
                <a:solidFill>
                  <a:srgbClr val="0070C0"/>
                </a:solidFill>
                <a:latin typeface="+mn-lt"/>
              </a:rPr>
            </a:br>
            <a:r>
              <a:rPr lang="en-US" altLang="ja-JP" sz="3600" dirty="0" smtClean="0">
                <a:solidFill>
                  <a:srgbClr val="0070C0"/>
                </a:solidFill>
                <a:latin typeface="+mn-lt"/>
              </a:rPr>
              <a:t>Vertical and Horizontal Power</a:t>
            </a:r>
            <a:endParaRPr lang="en-US" sz="3600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819400"/>
            <a:ext cx="7315200" cy="25908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Horizontal federalism</a:t>
            </a:r>
          </a:p>
          <a:p>
            <a:pPr lvl="1" eaLnBrk="1" hangingPunct="1"/>
            <a:r>
              <a:rPr lang="en-US" altLang="en-US" sz="2200" dirty="0" smtClean="0"/>
              <a:t>Constitutional regulation of the relationship between and among the states</a:t>
            </a:r>
          </a:p>
          <a:p>
            <a:pPr lvl="2" eaLnBrk="1" hangingPunct="1"/>
            <a:r>
              <a:rPr lang="en-US" altLang="en-US" sz="2200" dirty="0" smtClean="0"/>
              <a:t>Granting of privileges and immunities</a:t>
            </a:r>
          </a:p>
          <a:p>
            <a:pPr lvl="2" eaLnBrk="1" hangingPunct="1"/>
            <a:r>
              <a:rPr lang="en-US" altLang="en-US" sz="2200" dirty="0" smtClean="0"/>
              <a:t>Full faith and credit</a:t>
            </a:r>
          </a:p>
          <a:p>
            <a:pPr lvl="2" eaLnBrk="1" hangingPunct="1"/>
            <a:r>
              <a:rPr lang="en-US" altLang="en-US" sz="2200" dirty="0" smtClean="0"/>
              <a:t>Extradition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667000"/>
            <a:ext cx="7162800" cy="32766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 smtClean="0"/>
              <a:t>Dual federalism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dirty="0" smtClean="0"/>
              <a:t>National and state powers are fully separate and distinct—no overlap</a:t>
            </a:r>
          </a:p>
          <a:p>
            <a:pPr eaLnBrk="1" hangingPunct="1">
              <a:defRPr/>
            </a:pPr>
            <a:r>
              <a:rPr lang="en-US" sz="2200" dirty="0" smtClean="0"/>
              <a:t>Cooperative federalism</a:t>
            </a:r>
          </a:p>
          <a:p>
            <a:pPr lvl="1" eaLnBrk="1" hangingPunct="1">
              <a:defRPr/>
            </a:pPr>
            <a:r>
              <a:rPr lang="en-US" sz="2200" dirty="0" smtClean="0"/>
              <a:t>Developed starting largely with the New Deal</a:t>
            </a:r>
          </a:p>
          <a:p>
            <a:pPr lvl="1" eaLnBrk="1" hangingPunct="1">
              <a:defRPr/>
            </a:pPr>
            <a:r>
              <a:rPr lang="en-US" sz="2200" dirty="0" smtClean="0"/>
              <a:t>National and state governments cooperate in various policy areas</a:t>
            </a:r>
          </a:p>
          <a:p>
            <a:pPr eaLnBrk="1" hangingPunct="1">
              <a:defRPr/>
            </a:pPr>
            <a:r>
              <a:rPr lang="en-US" sz="2200" dirty="0" smtClean="0"/>
              <a:t>Devolution</a:t>
            </a:r>
            <a:endParaRPr lang="en-US" sz="2200" dirty="0"/>
          </a:p>
          <a:p>
            <a:pPr marL="0" indent="0" eaLnBrk="1" hangingPunct="1">
              <a:buFontTx/>
              <a:buNone/>
              <a:defRPr/>
            </a:pPr>
            <a:endParaRPr lang="en-US" sz="2200" dirty="0"/>
          </a:p>
          <a:p>
            <a:pPr eaLnBrk="1" hangingPunct="1">
              <a:defRPr/>
            </a:pPr>
            <a:endParaRPr lang="en-US" sz="22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7391400" cy="11430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The Federal System: </a:t>
            </a:r>
            <a:r>
              <a:rPr lang="en-US" altLang="ja-JP" sz="3600" dirty="0" smtClean="0">
                <a:solidFill>
                  <a:srgbClr val="0070C0"/>
                </a:solidFill>
                <a:latin typeface="+mn-lt"/>
              </a:rPr>
              <a:t>The Evolving Idea of Federalism</a:t>
            </a:r>
            <a:endParaRPr lang="en-US" sz="3600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63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7239000" cy="11430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The Federal System: </a:t>
            </a:r>
            <a:r>
              <a:rPr lang="en-US" altLang="ja-JP" sz="3600" dirty="0" smtClean="0">
                <a:solidFill>
                  <a:srgbClr val="0070C0"/>
                </a:solidFill>
                <a:latin typeface="+mn-lt"/>
              </a:rPr>
              <a:t>The Evolving Idea of Federalism</a:t>
            </a:r>
            <a:endParaRPr lang="en-US" sz="3600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667000"/>
            <a:ext cx="7696200" cy="35052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Fiscal federalism</a:t>
            </a:r>
          </a:p>
          <a:p>
            <a:pPr lvl="1" eaLnBrk="1" hangingPunct="1"/>
            <a:r>
              <a:rPr lang="en-US" altLang="en-US" sz="2200" dirty="0" smtClean="0"/>
              <a:t>Use of national financial incentives to motivate states to adopt uniform policies</a:t>
            </a:r>
          </a:p>
          <a:p>
            <a:pPr lvl="2" eaLnBrk="1" hangingPunct="1"/>
            <a:r>
              <a:rPr lang="en-US" altLang="en-US" sz="2200" dirty="0" smtClean="0"/>
              <a:t>Categorical grants—funds must be spent on specific activities. Ex. Medicaid</a:t>
            </a:r>
          </a:p>
          <a:p>
            <a:pPr lvl="2" eaLnBrk="1" hangingPunct="1"/>
            <a:r>
              <a:rPr lang="en-US" altLang="en-US" sz="2200" dirty="0" smtClean="0"/>
              <a:t>Block </a:t>
            </a:r>
            <a:r>
              <a:rPr lang="en-US" altLang="en-US" sz="2200" dirty="0"/>
              <a:t>grants—funds </a:t>
            </a:r>
            <a:r>
              <a:rPr lang="en-US" altLang="en-US" sz="2200" dirty="0" smtClean="0"/>
              <a:t>given to the state for a broad purpose with flexibility of use. Ex. TANF, Temporary Assistance to Needy Families</a:t>
            </a:r>
          </a:p>
          <a:p>
            <a:pPr lvl="1" eaLnBrk="1" hangingPunct="1"/>
            <a:r>
              <a:rPr lang="en-US" altLang="en-US" sz="2200" i="1" dirty="0" smtClean="0"/>
              <a:t>South Dakota v. Dole</a:t>
            </a:r>
            <a:r>
              <a:rPr lang="en-US" altLang="en-US" sz="2200" dirty="0" smtClean="0"/>
              <a:t> (1987)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838200"/>
            <a:ext cx="8001000" cy="11430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The Federal System: </a:t>
            </a:r>
            <a:r>
              <a:rPr lang="en-US" altLang="ja-JP" sz="3600" dirty="0" smtClean="0">
                <a:solidFill>
                  <a:srgbClr val="0070C0"/>
                </a:solidFill>
                <a:latin typeface="+mn-lt"/>
              </a:rPr>
              <a:t>The Evolving Idea of Federalism</a:t>
            </a:r>
            <a:endParaRPr lang="en-US" sz="3600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676625"/>
            <a:ext cx="7620000" cy="3038375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Unfunded mandates</a:t>
            </a:r>
          </a:p>
          <a:p>
            <a:pPr lvl="1" eaLnBrk="1" hangingPunct="1"/>
            <a:r>
              <a:rPr lang="en-US" altLang="en-US" sz="2200" dirty="0" smtClean="0"/>
              <a:t>National government requires the states to implement policies but doesn’t pay for it</a:t>
            </a:r>
          </a:p>
          <a:p>
            <a:pPr lvl="2" eaLnBrk="1" hangingPunct="1"/>
            <a:r>
              <a:rPr lang="en-US" altLang="en-US" sz="2200" dirty="0" smtClean="0"/>
              <a:t>Civil rights</a:t>
            </a:r>
          </a:p>
          <a:p>
            <a:pPr lvl="2" eaLnBrk="1" hangingPunct="1"/>
            <a:r>
              <a:rPr lang="en-US" altLang="en-US" sz="2200" dirty="0" smtClean="0"/>
              <a:t>Ensuring equal access at public facilities for the disabled</a:t>
            </a:r>
          </a:p>
          <a:p>
            <a:pPr lvl="2" eaLnBrk="1" hangingPunct="1"/>
            <a:r>
              <a:rPr lang="en-US" altLang="en-US" sz="2200" dirty="0" smtClean="0"/>
              <a:t>Enforcing clean air standards</a:t>
            </a:r>
          </a:p>
          <a:p>
            <a:pPr lvl="2" eaLnBrk="1" hangingPunct="1"/>
            <a:r>
              <a:rPr lang="en-US" altLang="en-US" sz="2200" dirty="0" smtClean="0"/>
              <a:t>Providing public assistance for single parents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The Federal System: </a:t>
            </a:r>
            <a:r>
              <a:rPr lang="en-US" altLang="ja-JP" sz="3600" dirty="0" smtClean="0">
                <a:solidFill>
                  <a:srgbClr val="0070C0"/>
                </a:solidFill>
                <a:latin typeface="+mn-lt"/>
              </a:rPr>
              <a:t>The Evolving Idea of Federalism</a:t>
            </a:r>
            <a:endParaRPr lang="en-US" sz="3600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1" y="2600425"/>
            <a:ext cx="7620000" cy="3266975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Current controversies have intensified the federalism debate</a:t>
            </a:r>
          </a:p>
          <a:p>
            <a:pPr lvl="1" eaLnBrk="1" hangingPunct="1"/>
            <a:r>
              <a:rPr lang="en-US" altLang="en-US" sz="2200" dirty="0" smtClean="0"/>
              <a:t>Bailouts and stimulus packages in response to the 2008 economic downturn</a:t>
            </a:r>
          </a:p>
          <a:p>
            <a:pPr lvl="1" eaLnBrk="1" hangingPunct="1"/>
            <a:r>
              <a:rPr lang="en-US" altLang="en-US" sz="2200" dirty="0" smtClean="0"/>
              <a:t>The Affordable Care Act (Obamacare)</a:t>
            </a:r>
          </a:p>
          <a:p>
            <a:pPr lvl="1" eaLnBrk="1" hangingPunct="1"/>
            <a:r>
              <a:rPr lang="en-US" altLang="en-US" sz="2200" dirty="0" smtClean="0"/>
              <a:t>Gay marriage</a:t>
            </a:r>
          </a:p>
          <a:p>
            <a:pPr lvl="1" eaLnBrk="1" hangingPunct="1"/>
            <a:r>
              <a:rPr lang="en-US" altLang="en-US" sz="2200" dirty="0" smtClean="0"/>
              <a:t>Disasters</a:t>
            </a:r>
          </a:p>
          <a:p>
            <a:pPr lvl="2" eaLnBrk="1" hangingPunct="1"/>
            <a:r>
              <a:rPr lang="en-US" altLang="en-US" sz="2200" dirty="0" smtClean="0"/>
              <a:t>Hurricane Katrina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94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The Federal System: </a:t>
            </a:r>
            <a:r>
              <a:rPr lang="en-US" altLang="ja-JP" sz="3600" dirty="0" smtClean="0">
                <a:solidFill>
                  <a:srgbClr val="0070C0"/>
                </a:solidFill>
                <a:latin typeface="+mn-lt"/>
              </a:rPr>
              <a:t>The Evolving Idea of Federalism</a:t>
            </a:r>
            <a:endParaRPr lang="en-US" sz="3600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600425"/>
            <a:ext cx="7620000" cy="3647975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Gay marriage</a:t>
            </a:r>
          </a:p>
          <a:p>
            <a:pPr lvl="1" eaLnBrk="1" hangingPunct="1"/>
            <a:r>
              <a:rPr lang="en-US" altLang="en-US" sz="2200" dirty="0" smtClean="0"/>
              <a:t>Vermont civil unions and Massachusetts same-sex marriage</a:t>
            </a:r>
          </a:p>
          <a:p>
            <a:pPr lvl="1" eaLnBrk="1" hangingPunct="1"/>
            <a:r>
              <a:rPr lang="en-US" altLang="en-US" sz="2200" dirty="0" smtClean="0"/>
              <a:t>1996 Defense of Marriage Act overrode the Full Faith and Credit Clause</a:t>
            </a:r>
          </a:p>
          <a:p>
            <a:pPr lvl="1" eaLnBrk="1" hangingPunct="1"/>
            <a:r>
              <a:rPr lang="en-US" altLang="en-US" sz="2200" dirty="0" smtClean="0"/>
              <a:t>2015 Supreme Court decision enforced same-sex marriage nationwide, on equal protection grounds</a:t>
            </a:r>
          </a:p>
          <a:p>
            <a:pPr lvl="1" eaLnBrk="1" hangingPunct="1"/>
            <a:r>
              <a:rPr lang="en-US" altLang="en-US" sz="2200" dirty="0" smtClean="0"/>
              <a:t>In Texas, 44% support same-sex marriage, while 41% oppose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07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30480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Introduction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362200"/>
            <a:ext cx="7391400" cy="22098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Texans’ attitudes toward national power are largely similar to 1845 attitudes</a:t>
            </a:r>
          </a:p>
          <a:p>
            <a:pPr eaLnBrk="1" hangingPunct="1"/>
            <a:r>
              <a:rPr lang="en-US" altLang="en-US" sz="2200" dirty="0" smtClean="0"/>
              <a:t>Many believe the national government has grown too large</a:t>
            </a:r>
          </a:p>
          <a:p>
            <a:pPr eaLnBrk="1" hangingPunct="1"/>
            <a:r>
              <a:rPr lang="en-US" altLang="en-US" sz="2200" dirty="0" smtClean="0"/>
              <a:t>States should be more assertive and have more local policy control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85800"/>
            <a:ext cx="8001000" cy="11430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The Federal System: </a:t>
            </a:r>
            <a:r>
              <a:rPr lang="en-US" altLang="ja-JP" sz="3600" dirty="0" smtClean="0">
                <a:solidFill>
                  <a:srgbClr val="0070C0"/>
                </a:solidFill>
                <a:latin typeface="+mn-lt"/>
              </a:rPr>
              <a:t>The Evolving Idea of Federalism</a:t>
            </a:r>
            <a:endParaRPr lang="en-US" sz="3600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371825"/>
            <a:ext cx="7467600" cy="4181375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National health care policy</a:t>
            </a:r>
          </a:p>
          <a:p>
            <a:pPr lvl="1" eaLnBrk="1" hangingPunct="1"/>
            <a:r>
              <a:rPr lang="en-US" altLang="en-US" sz="2200" dirty="0"/>
              <a:t>National health care had been a goal for years</a:t>
            </a:r>
          </a:p>
          <a:p>
            <a:pPr lvl="2" eaLnBrk="1" hangingPunct="1"/>
            <a:r>
              <a:rPr lang="en-US" altLang="en-US" sz="2200" dirty="0" smtClean="0"/>
              <a:t>Ted Kennedy</a:t>
            </a:r>
          </a:p>
          <a:p>
            <a:pPr lvl="2" eaLnBrk="1" hangingPunct="1"/>
            <a:r>
              <a:rPr lang="en-US" altLang="en-US" sz="2200" dirty="0" smtClean="0"/>
              <a:t>Hillary Clinton as part of her 2008 campaign</a:t>
            </a:r>
          </a:p>
          <a:p>
            <a:pPr lvl="1" eaLnBrk="1" hangingPunct="1"/>
            <a:r>
              <a:rPr lang="en-US" altLang="en-US" sz="2200" dirty="0"/>
              <a:t>Obama’s Affordable Care Act</a:t>
            </a:r>
          </a:p>
          <a:p>
            <a:pPr lvl="1" eaLnBrk="1" hangingPunct="1"/>
            <a:r>
              <a:rPr lang="en-US" altLang="en-US" sz="2200" dirty="0"/>
              <a:t>Many provisions broadly popular</a:t>
            </a:r>
          </a:p>
          <a:p>
            <a:pPr lvl="1" eaLnBrk="1" hangingPunct="1"/>
            <a:r>
              <a:rPr lang="en-US" altLang="en-US" sz="2200" dirty="0"/>
              <a:t>Requiring all citizens to purchase insurance or pay a penalty remains controversial</a:t>
            </a:r>
          </a:p>
          <a:p>
            <a:pPr lvl="1" eaLnBrk="1" hangingPunct="1"/>
            <a:r>
              <a:rPr lang="en-US" altLang="en-US" sz="2200" dirty="0"/>
              <a:t>That policy originated with conservatives, who are now its strongest opponents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96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85800"/>
            <a:ext cx="5334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0070C0"/>
                </a:solidFill>
                <a:latin typeface="+mn-lt"/>
              </a:rPr>
              <a:t>Texas Constitutions and Immigration Rights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590800"/>
            <a:ext cx="7543800" cy="3581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Influences of Texas’</a:t>
            </a:r>
            <a:r>
              <a:rPr lang="en-US" altLang="ja-JP" sz="2200" dirty="0" smtClean="0"/>
              <a:t>s six constitutions</a:t>
            </a:r>
          </a:p>
          <a:p>
            <a:pPr lvl="1" eaLnBrk="1" hangingPunct="1"/>
            <a:r>
              <a:rPr lang="en-US" altLang="ja-JP" sz="2200" dirty="0"/>
              <a:t>Spanish, Mexican and English law</a:t>
            </a:r>
          </a:p>
          <a:p>
            <a:pPr eaLnBrk="1" hangingPunct="1"/>
            <a:r>
              <a:rPr lang="en-US" altLang="en-US" sz="2200" dirty="0" smtClean="0"/>
              <a:t>Texans’ minority status</a:t>
            </a:r>
          </a:p>
          <a:p>
            <a:pPr lvl="1" eaLnBrk="1" hangingPunct="1"/>
            <a:r>
              <a:rPr lang="en-US" altLang="en-US" sz="2200" dirty="0"/>
              <a:t>Limited voice under 1827 constitution</a:t>
            </a:r>
          </a:p>
          <a:p>
            <a:pPr lvl="1" eaLnBrk="1" hangingPunct="1"/>
            <a:r>
              <a:rPr lang="en-US" altLang="en-US" sz="2200" dirty="0"/>
              <a:t>Texans favored greater local control</a:t>
            </a:r>
          </a:p>
          <a:p>
            <a:pPr lvl="1" eaLnBrk="1" hangingPunct="1"/>
            <a:r>
              <a:rPr lang="en-US" altLang="en-US" sz="2200" dirty="0"/>
              <a:t>Mexico attempted to bar illegal immigrants</a:t>
            </a:r>
          </a:p>
          <a:p>
            <a:pPr eaLnBrk="1" hangingPunct="1"/>
            <a:r>
              <a:rPr lang="en-US" altLang="en-US" sz="2200" dirty="0" smtClean="0"/>
              <a:t>Hispanics in Texas today want many of the rights that Anglos demanded under Mexico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0070C0"/>
                </a:solidFill>
                <a:latin typeface="+mn-lt"/>
              </a:rPr>
              <a:t>The Constitution of 1836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990600" y="2143125"/>
            <a:ext cx="2895600" cy="523875"/>
          </a:xfrm>
          <a:prstGeom prst="rect">
            <a:avLst/>
          </a:prstGeom>
          <a:solidFill>
            <a:srgbClr val="00B050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800" dirty="0">
                <a:solidFill>
                  <a:schemeClr val="bg1"/>
                </a:solidFill>
              </a:rPr>
              <a:t>U.S. Constitution</a:t>
            </a:r>
          </a:p>
        </p:txBody>
      </p:sp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4876800" y="2133600"/>
            <a:ext cx="3124200" cy="523875"/>
          </a:xfrm>
          <a:prstGeom prst="rect">
            <a:avLst/>
          </a:prstGeom>
          <a:solidFill>
            <a:srgbClr val="00B050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800" dirty="0">
                <a:solidFill>
                  <a:schemeClr val="bg1"/>
                </a:solidFill>
              </a:rPr>
              <a:t>Texas Constitution</a:t>
            </a:r>
          </a:p>
        </p:txBody>
      </p:sp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914400" y="2971800"/>
            <a:ext cx="3962400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/>
              <a:t> Two-year terms for House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/>
              <a:t> Six-year terms for Senate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/>
              <a:t> Four-year terms for   president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/>
              <a:t> Federal Structure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/>
              <a:t> No specific powers over slavery </a:t>
            </a:r>
            <a:r>
              <a:rPr lang="en-US" altLang="en-US" sz="2200" dirty="0" smtClean="0"/>
              <a:t>mentioned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 smtClean="0"/>
              <a:t> Bill of rights</a:t>
            </a:r>
            <a:endParaRPr lang="en-US" altLang="en-US" sz="2200" dirty="0"/>
          </a:p>
        </p:txBody>
      </p:sp>
      <p:sp>
        <p:nvSpPr>
          <p:cNvPr id="16390" name="TextBox 6"/>
          <p:cNvSpPr txBox="1">
            <a:spLocks noChangeArrowheads="1"/>
          </p:cNvSpPr>
          <p:nvPr/>
        </p:nvSpPr>
        <p:spPr bwMode="auto">
          <a:xfrm>
            <a:off x="4876800" y="2971800"/>
            <a:ext cx="3810000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/>
              <a:t> One-year terms for House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/>
              <a:t> Three-year terms for </a:t>
            </a:r>
            <a:r>
              <a:rPr lang="en-US" altLang="en-US" sz="2200" dirty="0" smtClean="0"/>
              <a:t>Senate</a:t>
            </a:r>
            <a:endParaRPr lang="en-US" alt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/>
              <a:t> Three-year terms for </a:t>
            </a:r>
            <a:r>
              <a:rPr lang="en-US" altLang="en-US" sz="2200" dirty="0" smtClean="0"/>
              <a:t>president, </a:t>
            </a:r>
            <a:r>
              <a:rPr lang="en-US" altLang="en-US" sz="2200" dirty="0"/>
              <a:t>consecutive terms prohibited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/>
              <a:t> Unitary Structure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/>
              <a:t> Legalization of slavery specifically </a:t>
            </a:r>
            <a:r>
              <a:rPr lang="en-US" altLang="en-US" sz="2200" dirty="0" smtClean="0"/>
              <a:t>noted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 smtClean="0"/>
              <a:t> Declaration of rights</a:t>
            </a:r>
            <a:endParaRPr lang="en-US" alt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0070C0"/>
                </a:solidFill>
                <a:latin typeface="+mn-lt"/>
              </a:rPr>
              <a:t>Progress to Statehood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2133600"/>
            <a:ext cx="7543800" cy="28956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Many feared a war with Mexico</a:t>
            </a:r>
          </a:p>
          <a:p>
            <a:pPr eaLnBrk="1" hangingPunct="1"/>
            <a:r>
              <a:rPr lang="en-US" altLang="en-US" sz="2200" dirty="0" smtClean="0"/>
              <a:t>Abolitionists objected to adding slave state</a:t>
            </a:r>
          </a:p>
          <a:p>
            <a:pPr eaLnBrk="1" hangingPunct="1"/>
            <a:r>
              <a:rPr lang="en-US" altLang="en-US" sz="2200" dirty="0" smtClean="0"/>
              <a:t>Manifest Destiny</a:t>
            </a:r>
          </a:p>
          <a:p>
            <a:pPr eaLnBrk="1" hangingPunct="1"/>
            <a:r>
              <a:rPr lang="en-US" altLang="en-US" sz="2200" dirty="0" smtClean="0"/>
              <a:t>James K. Polk made Texas statehood an important part of his campaign</a:t>
            </a:r>
          </a:p>
          <a:p>
            <a:pPr eaLnBrk="1" hangingPunct="1"/>
            <a:r>
              <a:rPr lang="en-US" altLang="en-US" sz="2200" dirty="0" smtClean="0"/>
              <a:t>More Texans supported statehood than U.S. citizens outside Texas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0070C0"/>
                </a:solidFill>
                <a:latin typeface="+mn-lt"/>
              </a:rPr>
              <a:t>The Constitution of 1845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133600"/>
            <a:ext cx="7620000" cy="30480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Patterned after the U.S. Constitution</a:t>
            </a:r>
          </a:p>
          <a:p>
            <a:pPr eaLnBrk="1" hangingPunct="1"/>
            <a:r>
              <a:rPr lang="en-US" altLang="en-US" sz="2200" dirty="0" smtClean="0"/>
              <a:t>Emphasized individual rights and freedom, and limited government</a:t>
            </a:r>
          </a:p>
          <a:p>
            <a:pPr eaLnBrk="1" hangingPunct="1"/>
            <a:r>
              <a:rPr lang="en-US" altLang="en-US" sz="2200" dirty="0" smtClean="0"/>
              <a:t>No voting rights for women, Indians not taxed, and Africans and their descendants</a:t>
            </a:r>
          </a:p>
          <a:p>
            <a:pPr eaLnBrk="1" hangingPunct="1"/>
            <a:r>
              <a:rPr lang="en-US" altLang="en-US" sz="2200" dirty="0" smtClean="0"/>
              <a:t>Mandated that one-tenth of the state’</a:t>
            </a:r>
            <a:r>
              <a:rPr lang="en-US" altLang="ja-JP" sz="2200" dirty="0" smtClean="0"/>
              <a:t>s annual revenue be set aside to create a permanent school fund</a:t>
            </a:r>
            <a:endParaRPr lang="en-US" altLang="en-US" sz="2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55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0070C0"/>
                </a:solidFill>
                <a:latin typeface="+mn-lt"/>
              </a:rPr>
              <a:t>The Constitution of 1861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133600"/>
            <a:ext cx="7924800" cy="3429000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altLang="en-US" sz="2200" dirty="0"/>
              <a:t>Secession and the Constitution of 1861:</a:t>
            </a:r>
          </a:p>
          <a:p>
            <a:pPr eaLnBrk="1" hangingPunct="1"/>
            <a:r>
              <a:rPr lang="en-US" altLang="en-US" sz="2200" dirty="0" smtClean="0"/>
              <a:t>Same general structure as the 1845 Constitution</a:t>
            </a:r>
          </a:p>
          <a:p>
            <a:pPr lvl="1" eaLnBrk="1" hangingPunct="1"/>
            <a:r>
              <a:rPr lang="en-US" altLang="en-US" sz="2200" dirty="0"/>
              <a:t>Adopted over opposition of Sam Houston</a:t>
            </a:r>
          </a:p>
          <a:p>
            <a:pPr lvl="1" eaLnBrk="1" hangingPunct="1"/>
            <a:r>
              <a:rPr lang="en-US" altLang="en-US" sz="2200" dirty="0"/>
              <a:t>Largely just replaced U.S. with Confederate States of America in its language</a:t>
            </a:r>
          </a:p>
          <a:p>
            <a:pPr lvl="1" eaLnBrk="1" hangingPunct="1"/>
            <a:r>
              <a:rPr lang="en-US" altLang="en-US" sz="2200" dirty="0"/>
              <a:t>Stronger statements about states</a:t>
            </a:r>
            <a:r>
              <a:rPr lang="ja-JP" altLang="en-US" sz="2200" dirty="0"/>
              <a:t>’</a:t>
            </a:r>
            <a:r>
              <a:rPr lang="en-US" altLang="ja-JP" sz="2200" dirty="0"/>
              <a:t>rights </a:t>
            </a:r>
          </a:p>
          <a:p>
            <a:pPr lvl="1" eaLnBrk="1" hangingPunct="1"/>
            <a:r>
              <a:rPr lang="en-US" altLang="ja-JP" sz="2200" dirty="0"/>
              <a:t>Stronger protections for slavery; emancipation by the legislature or owners was prohibited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7239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0070C0"/>
                </a:solidFill>
                <a:latin typeface="+mn-lt"/>
              </a:rPr>
              <a:t>The Constitution of 1866</a:t>
            </a:r>
          </a:p>
        </p:txBody>
      </p:sp>
      <p:sp>
        <p:nvSpPr>
          <p:cNvPr id="19459" name="Content Placeholder 4"/>
          <p:cNvSpPr>
            <a:spLocks noGrp="1"/>
          </p:cNvSpPr>
          <p:nvPr>
            <p:ph idx="4294967295"/>
          </p:nvPr>
        </p:nvSpPr>
        <p:spPr>
          <a:xfrm>
            <a:off x="914400" y="2133600"/>
            <a:ext cx="7620000" cy="23622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Same general structure as the 1845 Constitution</a:t>
            </a:r>
          </a:p>
          <a:p>
            <a:pPr lvl="1" eaLnBrk="1" hangingPunct="1">
              <a:buFontTx/>
              <a:buChar char="–"/>
            </a:pPr>
            <a:r>
              <a:rPr lang="en-US" altLang="en-US" sz="2200" dirty="0"/>
              <a:t>Recognized the supremacy of the U.S. Constitution</a:t>
            </a:r>
          </a:p>
          <a:p>
            <a:pPr lvl="1" eaLnBrk="1" hangingPunct="1">
              <a:buFontTx/>
              <a:buChar char="–"/>
            </a:pPr>
            <a:r>
              <a:rPr lang="en-US" altLang="en-US" sz="2200" dirty="0"/>
              <a:t>Acknowledged the abolition of slavery</a:t>
            </a:r>
          </a:p>
          <a:p>
            <a:pPr lvl="1" eaLnBrk="1" hangingPunct="1">
              <a:buFontTx/>
              <a:buChar char="–"/>
            </a:pPr>
            <a:r>
              <a:rPr lang="en-US" altLang="en-US" sz="2200" dirty="0"/>
              <a:t>Repudiated Confederate war debt</a:t>
            </a:r>
          </a:p>
          <a:p>
            <a:pPr lvl="1" eaLnBrk="1" hangingPunct="1">
              <a:buFontTx/>
              <a:buChar char="–"/>
            </a:pPr>
            <a:r>
              <a:rPr lang="en-US" altLang="en-US" sz="2200" dirty="0"/>
              <a:t>Allowed for the acquisition of mineral rights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143000" y="1905000"/>
            <a:ext cx="6781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400"/>
              <a:t>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0"/>
            <a:ext cx="54102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0070C0"/>
                </a:solidFill>
                <a:latin typeface="+mn-lt"/>
              </a:rPr>
              <a:t>The Constitution of 1869</a:t>
            </a:r>
          </a:p>
        </p:txBody>
      </p:sp>
      <p:sp>
        <p:nvSpPr>
          <p:cNvPr id="20483" name="Content Placeholder 4"/>
          <p:cNvSpPr>
            <a:spLocks noGrp="1"/>
          </p:cNvSpPr>
          <p:nvPr>
            <p:ph idx="4294967295"/>
          </p:nvPr>
        </p:nvSpPr>
        <p:spPr>
          <a:xfrm>
            <a:off x="914400" y="2133600"/>
            <a:ext cx="7924800" cy="38100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Referred to as the Constitution of the Radical Republicans</a:t>
            </a:r>
          </a:p>
          <a:p>
            <a:pPr lvl="1" eaLnBrk="1" hangingPunct="1">
              <a:buFontTx/>
              <a:buChar char="–"/>
            </a:pPr>
            <a:r>
              <a:rPr lang="en-US" altLang="en-US" sz="2200" dirty="0"/>
              <a:t>Addressed concerns not met by the 1866 Constitution</a:t>
            </a:r>
          </a:p>
          <a:p>
            <a:pPr lvl="1" eaLnBrk="1" hangingPunct="1">
              <a:buFontTx/>
              <a:buChar char="–"/>
            </a:pPr>
            <a:r>
              <a:rPr lang="en-US" altLang="en-US" sz="2200" dirty="0"/>
              <a:t>Characterized by centralization of government</a:t>
            </a:r>
          </a:p>
          <a:p>
            <a:pPr eaLnBrk="1" hangingPunct="1"/>
            <a:r>
              <a:rPr lang="en-US" altLang="en-US" sz="2200" dirty="0" smtClean="0"/>
              <a:t>Viewed as an anomaly in Texas’s </a:t>
            </a:r>
            <a:r>
              <a:rPr lang="en-US" altLang="ja-JP" sz="2200" dirty="0" smtClean="0"/>
              <a:t>constitutional development</a:t>
            </a:r>
          </a:p>
          <a:p>
            <a:pPr eaLnBrk="1" hangingPunct="1"/>
            <a:r>
              <a:rPr lang="en-US" altLang="ja-JP" sz="2200" dirty="0" smtClean="0"/>
              <a:t>Centralized power and increased services and taxes</a:t>
            </a:r>
          </a:p>
          <a:p>
            <a:pPr eaLnBrk="1" hangingPunct="1"/>
            <a:r>
              <a:rPr lang="en-US" altLang="ja-JP" sz="2200" dirty="0" smtClean="0"/>
              <a:t>Ratified under military occupation; considered illegitimate</a:t>
            </a:r>
          </a:p>
          <a:p>
            <a:pPr eaLnBrk="1" hangingPunct="1"/>
            <a:r>
              <a:rPr lang="en-US" altLang="en-US" sz="2200" dirty="0" smtClean="0"/>
              <a:t>Under the administration of Republican and former Union commander E. J. Davis, the new constitution would have lasting effects on Texas government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72885"/>
            <a:ext cx="5562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0070C0"/>
                </a:solidFill>
                <a:latin typeface="+mn-lt"/>
              </a:rPr>
              <a:t>The Constitution of 1876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133600"/>
            <a:ext cx="6934200" cy="31242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Contained seventeen articles</a:t>
            </a:r>
          </a:p>
          <a:p>
            <a:pPr lvl="1" eaLnBrk="1" hangingPunct="1"/>
            <a:r>
              <a:rPr lang="en-US" altLang="en-US" sz="2200" dirty="0" smtClean="0"/>
              <a:t>Substantial detail of powers</a:t>
            </a:r>
          </a:p>
          <a:p>
            <a:pPr eaLnBrk="1" hangingPunct="1"/>
            <a:r>
              <a:rPr lang="en-US" altLang="en-US" sz="2200" dirty="0" smtClean="0"/>
              <a:t>Reflected a deep distrust of government</a:t>
            </a:r>
          </a:p>
          <a:p>
            <a:pPr lvl="1" eaLnBrk="1" hangingPunct="1"/>
            <a:r>
              <a:rPr lang="en-US" altLang="en-US" sz="2200" dirty="0" smtClean="0"/>
              <a:t>Jacksonian Democracy</a:t>
            </a:r>
          </a:p>
          <a:p>
            <a:pPr lvl="1" eaLnBrk="1" hangingPunct="1"/>
            <a:r>
              <a:rPr lang="en-US" altLang="en-US" sz="2200" dirty="0" smtClean="0"/>
              <a:t>Limited powers of state and local governments</a:t>
            </a:r>
          </a:p>
          <a:p>
            <a:pPr eaLnBrk="1" hangingPunct="1"/>
            <a:r>
              <a:rPr lang="en-US" altLang="en-US" sz="2200" dirty="0" smtClean="0"/>
              <a:t>Primarily concerned with agrarian interests</a:t>
            </a:r>
          </a:p>
          <a:p>
            <a:pPr lvl="1" eaLnBrk="1" hangingPunct="1"/>
            <a:r>
              <a:rPr lang="en-US" altLang="en-US" sz="2200" dirty="0" smtClean="0"/>
              <a:t>The Grange and mistrust of business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0070C0"/>
                </a:solidFill>
                <a:latin typeface="+mn-lt"/>
              </a:rPr>
              <a:t>The Constitution of 1876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133600"/>
            <a:ext cx="7620000" cy="3886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Embodied framers’ </a:t>
            </a:r>
            <a:r>
              <a:rPr lang="en-US" altLang="ja-JP" sz="2200" dirty="0" smtClean="0"/>
              <a:t>intention to limit the powers of government and the railroads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ja-JP" sz="2200" dirty="0" smtClean="0"/>
              <a:t>Fix injustices of Republican government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ja-JP" sz="2200" dirty="0" smtClean="0"/>
              <a:t>Reflects the framers’ fear of government following reconstruction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2200" dirty="0" smtClean="0"/>
              <a:t>“all political power is inherent in the people, and all free governments are founded on their authority . . . they have at all times the inalienable right to alter, reform or abolish their government in such manner as they may think expedient.” </a:t>
            </a:r>
            <a:endParaRPr lang="en-US" altLang="ja-JP" sz="2200" dirty="0" smtClean="0"/>
          </a:p>
          <a:p>
            <a:pPr lvl="1" eaLnBrk="1" hangingPunct="1">
              <a:lnSpc>
                <a:spcPct val="90000"/>
              </a:lnSpc>
            </a:pPr>
            <a:endParaRPr lang="en-US" altLang="en-US" sz="2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29718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Introduction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362200"/>
            <a:ext cx="7620000" cy="25146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Texans oppose national policies in most areas</a:t>
            </a:r>
          </a:p>
          <a:p>
            <a:pPr eaLnBrk="1" hangingPunct="1"/>
            <a:r>
              <a:rPr lang="en-US" altLang="en-US" sz="2200" dirty="0" smtClean="0"/>
              <a:t>Tea Party and </a:t>
            </a:r>
            <a:r>
              <a:rPr lang="en-US" altLang="en-US" sz="2200" dirty="0" err="1" smtClean="0"/>
              <a:t>Tenther</a:t>
            </a:r>
            <a:r>
              <a:rPr lang="en-US" altLang="en-US" sz="2200" dirty="0" smtClean="0"/>
              <a:t> groups less flexible</a:t>
            </a:r>
          </a:p>
          <a:p>
            <a:pPr eaLnBrk="1" hangingPunct="1"/>
            <a:r>
              <a:rPr lang="en-US" altLang="en-US" sz="2200" dirty="0" smtClean="0"/>
              <a:t>Religious Right supports national involvement in some areas</a:t>
            </a:r>
          </a:p>
          <a:p>
            <a:pPr lvl="1" eaLnBrk="1" hangingPunct="1"/>
            <a:r>
              <a:rPr lang="en-US" altLang="en-US" sz="2200" dirty="0" smtClean="0"/>
              <a:t>Expansion of health-care policy</a:t>
            </a:r>
          </a:p>
          <a:p>
            <a:pPr lvl="1" eaLnBrk="1" hangingPunct="1"/>
            <a:r>
              <a:rPr lang="en-US" altLang="en-US" sz="2200" dirty="0" smtClean="0"/>
              <a:t>The definition of marriage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02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0070C0"/>
                </a:solidFill>
                <a:latin typeface="+mn-lt"/>
              </a:rPr>
              <a:t>The Constitution of 1876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133600"/>
            <a:ext cx="7543800" cy="3276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Promoted individual freedom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Rights are extensive and affirmatively stated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Explicitly stated the rights of habeas corpus would never be suspended in reaction to Lincoln’s suspension of this right during the Civil War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Freedom of religion is protected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/>
              <a:t>S</a:t>
            </a:r>
            <a:r>
              <a:rPr lang="en-US" altLang="en-US" sz="2200" dirty="0" smtClean="0"/>
              <a:t>tate officeholders must acknowledge the existence of a Supreme Being, but state money may not be spent on any religious sect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0070C0"/>
                </a:solidFill>
                <a:latin typeface="+mn-lt"/>
              </a:rPr>
              <a:t>The Constitution of 1876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133600"/>
            <a:ext cx="7696200" cy="3505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Long ballot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Most positions elected rather than appointed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Legislative Branch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Part-time legislature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Minimal pay originally required amendment to increase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Meets biennially for 140 days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House: 2 years; Senate: 4 years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Thirty day special sessions can be called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56388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0070C0"/>
                </a:solidFill>
                <a:latin typeface="+mn-lt"/>
              </a:rPr>
              <a:t>The Constitution of 1876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133600"/>
            <a:ext cx="731520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Executive Branch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Plural executive, state-wide elected positions: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Governor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Lieutenant governor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Comptroller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Land commissioner 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Attorney general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Appointed positions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/>
              <a:t>Secretary of </a:t>
            </a:r>
            <a:r>
              <a:rPr lang="en-US" altLang="en-US" sz="2200" dirty="0" smtClean="0"/>
              <a:t>State (only executive position)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Boards and commissions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5562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0070C0"/>
                </a:solidFill>
                <a:latin typeface="+mn-lt"/>
              </a:rPr>
              <a:t>The Constitution of 1876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209800"/>
            <a:ext cx="7391400" cy="3505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Judicial Branch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Dual courts of final appeal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Supreme Court of Texas for civil cases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Court of Criminal Appeals for criminal cases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All state judges are elected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Judges forced to raise campaign funds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200" dirty="0" smtClean="0"/>
              <a:t>Contrasts with the appointment system of the national government which was designed to create an independent judiciary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51054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0070C0"/>
                </a:solidFill>
                <a:latin typeface="+mn-lt"/>
              </a:rPr>
              <a:t>Civil Rights in Texas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209800"/>
            <a:ext cx="5791200" cy="3200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Black Codes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Frequently also targeted Hispanics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Apprenticeship laws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Peonage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Voting restrictions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Poll tax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White primary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Segregated education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04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48768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0070C0"/>
                </a:solidFill>
                <a:latin typeface="+mn-lt"/>
              </a:rPr>
              <a:t>Civil Rights in Texas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209800"/>
            <a:ext cx="7620000" cy="3276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Women’s rights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Property rights based on Spanish law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Texas Equal Rights Amendment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dirty="0" smtClean="0"/>
              <a:t>LGBT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i="1" dirty="0" smtClean="0"/>
              <a:t>Lawrence v. Texas</a:t>
            </a:r>
            <a:r>
              <a:rPr lang="en-US" altLang="en-US" sz="2200" dirty="0" smtClean="0"/>
              <a:t> (2003)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2005 Texas marriage amendment invalidated by </a:t>
            </a:r>
            <a:r>
              <a:rPr lang="en-US" altLang="en-US" sz="2200" i="1" dirty="0" smtClean="0"/>
              <a:t>Obergefell v. Hodges</a:t>
            </a:r>
            <a:r>
              <a:rPr lang="en-US" altLang="en-US" sz="2200" dirty="0" smtClean="0"/>
              <a:t> (2015)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dirty="0" smtClean="0"/>
              <a:t>State law does not protect LGBT rights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63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838200"/>
            <a:ext cx="8001000" cy="5903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0070C0"/>
                </a:solidFill>
                <a:latin typeface="+mn-lt"/>
              </a:rPr>
              <a:t>Criticisms of the Texas Constitution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209800"/>
            <a:ext cx="7848600" cy="3962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Constitution written for cowboys and cattle drives is inadequate in today’s Texas</a:t>
            </a:r>
          </a:p>
          <a:p>
            <a:pPr eaLnBrk="1" hangingPunct="1"/>
            <a:r>
              <a:rPr lang="en-US" altLang="en-US" sz="2200" dirty="0" smtClean="0"/>
              <a:t>Powers, terms, and salaries of legislative and executive members were limited</a:t>
            </a:r>
          </a:p>
          <a:p>
            <a:pPr lvl="1" eaLnBrk="1" hangingPunct="1"/>
            <a:r>
              <a:rPr lang="en-US" altLang="en-US" sz="2200" dirty="0" smtClean="0"/>
              <a:t>Original intent of “citizen legislature” is impossible, because only wealthy can afford to serve</a:t>
            </a:r>
          </a:p>
          <a:p>
            <a:pPr eaLnBrk="1" hangingPunct="1"/>
            <a:r>
              <a:rPr lang="en-US" altLang="ja-JP" sz="2200" dirty="0" smtClean="0"/>
              <a:t>Texas Constitution is a long list of specific rules rather than of fundamental legal principles</a:t>
            </a:r>
          </a:p>
          <a:p>
            <a:pPr lvl="1" eaLnBrk="1" hangingPunct="1"/>
            <a:r>
              <a:rPr lang="en-US" altLang="ja-JP" sz="2200" dirty="0" smtClean="0"/>
              <a:t>Items that should be legislative policies must be adopted by constitutional amendment</a:t>
            </a:r>
            <a:endParaRPr lang="en-US" altLang="en-US" sz="2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838200"/>
            <a:ext cx="71628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0070C0"/>
                </a:solidFill>
                <a:latin typeface="+mn-lt"/>
              </a:rPr>
              <a:t>Amending the Texas Constitution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049383" y="2209800"/>
            <a:ext cx="7637417" cy="38100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Process</a:t>
            </a:r>
          </a:p>
          <a:p>
            <a:pPr lvl="1" eaLnBrk="1" hangingPunct="1"/>
            <a:r>
              <a:rPr lang="en-US" altLang="en-US" sz="2200" dirty="0" smtClean="0"/>
              <a:t>Two-thirds vote of both houses</a:t>
            </a:r>
          </a:p>
          <a:p>
            <a:pPr lvl="1" eaLnBrk="1" hangingPunct="1"/>
            <a:r>
              <a:rPr lang="en-US" altLang="en-US" sz="2200" dirty="0" smtClean="0"/>
              <a:t>Popular majority vote</a:t>
            </a:r>
          </a:p>
          <a:p>
            <a:pPr eaLnBrk="1" hangingPunct="1"/>
            <a:r>
              <a:rPr lang="en-US" altLang="en-US" sz="2200" dirty="0" smtClean="0"/>
              <a:t>Frequency</a:t>
            </a:r>
          </a:p>
          <a:p>
            <a:pPr lvl="1" eaLnBrk="1" hangingPunct="1"/>
            <a:r>
              <a:rPr lang="en-US" altLang="en-US" sz="2200" dirty="0" smtClean="0"/>
              <a:t>491 successful amendments since 1876</a:t>
            </a:r>
          </a:p>
          <a:p>
            <a:pPr eaLnBrk="1" hangingPunct="1"/>
            <a:r>
              <a:rPr lang="en-US" altLang="en-US" sz="2200" dirty="0" smtClean="0"/>
              <a:t>Popular sovereignty?</a:t>
            </a:r>
          </a:p>
          <a:p>
            <a:pPr lvl="1" eaLnBrk="1" hangingPunct="1"/>
            <a:r>
              <a:rPr lang="en-US" altLang="en-US" sz="2200" dirty="0" smtClean="0"/>
              <a:t>Elections often held in odd-numbered years, diminishing voter turnout, which averages 9.4%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838200"/>
            <a:ext cx="5562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0070C0"/>
                </a:solidFill>
                <a:latin typeface="+mn-lt"/>
              </a:rPr>
              <a:t>Constitutional Revision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066800" y="2286000"/>
            <a:ext cx="7696200" cy="35052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Numerous calls for revision over the decades</a:t>
            </a:r>
          </a:p>
          <a:p>
            <a:pPr eaLnBrk="1" hangingPunct="1"/>
            <a:r>
              <a:rPr lang="en-US" altLang="en-US" sz="2200" dirty="0" smtClean="0"/>
              <a:t>Closest to success in the 1970s</a:t>
            </a:r>
          </a:p>
          <a:p>
            <a:pPr lvl="1" eaLnBrk="1" hangingPunct="1"/>
            <a:r>
              <a:rPr lang="en-US" altLang="en-US" sz="2200" dirty="0" err="1" smtClean="0"/>
              <a:t>Sharpstown</a:t>
            </a:r>
            <a:r>
              <a:rPr lang="en-US" altLang="en-US" sz="2200" dirty="0" smtClean="0"/>
              <a:t> scandal</a:t>
            </a:r>
          </a:p>
          <a:p>
            <a:pPr eaLnBrk="1" hangingPunct="1"/>
            <a:r>
              <a:rPr lang="en-US" altLang="en-US" sz="2200" dirty="0" smtClean="0"/>
              <a:t>Ratliff-</a:t>
            </a:r>
            <a:r>
              <a:rPr lang="en-US" altLang="en-US" sz="2200" dirty="0" err="1" smtClean="0"/>
              <a:t>Junell</a:t>
            </a:r>
            <a:r>
              <a:rPr lang="en-US" altLang="en-US" sz="2200" dirty="0" smtClean="0"/>
              <a:t> - 1998</a:t>
            </a:r>
          </a:p>
          <a:p>
            <a:pPr lvl="1" eaLnBrk="1" hangingPunct="1"/>
            <a:r>
              <a:rPr lang="en-US" altLang="en-US" sz="2200" dirty="0" smtClean="0"/>
              <a:t>Failed to get out of the legislature</a:t>
            </a:r>
          </a:p>
          <a:p>
            <a:pPr eaLnBrk="1" hangingPunct="1"/>
            <a:r>
              <a:rPr lang="en-US" altLang="en-US" sz="2200" dirty="0" smtClean="0"/>
              <a:t>Resistance to change</a:t>
            </a:r>
          </a:p>
          <a:p>
            <a:pPr eaLnBrk="1" hangingPunct="1"/>
            <a:r>
              <a:rPr lang="en-US" altLang="en-US" sz="2200" dirty="0" smtClean="0"/>
              <a:t>Current constitution results in excessive influence by big business and narrow interests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95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5867400" cy="6858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Constitutional Government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14400" y="2362200"/>
            <a:ext cx="7391400" cy="22860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Constitutions provide stability by outlining government powers and limitations, and citizen rights, while being adaptable to changing demands</a:t>
            </a:r>
          </a:p>
          <a:p>
            <a:pPr eaLnBrk="1" hangingPunct="1"/>
            <a:r>
              <a:rPr lang="en-US" altLang="en-US" sz="2200" dirty="0" smtClean="0"/>
              <a:t>Where the U.S. Constitution is brief and flexible, the Texas Constitution is long, detailed, and rigid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57150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Constitutional Government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90451" y="2362200"/>
            <a:ext cx="6348549" cy="32004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U.S. Constitution embodies</a:t>
            </a:r>
          </a:p>
          <a:p>
            <a:pPr lvl="1" eaLnBrk="1" hangingPunct="1"/>
            <a:r>
              <a:rPr lang="en-US" altLang="en-US" sz="2200" dirty="0" smtClean="0"/>
              <a:t>Federalism</a:t>
            </a:r>
          </a:p>
          <a:p>
            <a:pPr lvl="1" eaLnBrk="1" hangingPunct="1"/>
            <a:r>
              <a:rPr lang="en-US" altLang="en-US" sz="2200" dirty="0" smtClean="0"/>
              <a:t>Separation of powers</a:t>
            </a:r>
          </a:p>
          <a:p>
            <a:pPr lvl="1" eaLnBrk="1" hangingPunct="1"/>
            <a:r>
              <a:rPr lang="en-US" altLang="en-US" sz="2200" dirty="0" smtClean="0"/>
              <a:t>Popular sovereignty</a:t>
            </a:r>
          </a:p>
          <a:p>
            <a:pPr eaLnBrk="1" hangingPunct="1"/>
            <a:r>
              <a:rPr lang="en-US" altLang="en-US" sz="2200" dirty="0" smtClean="0"/>
              <a:t>Avoids</a:t>
            </a:r>
          </a:p>
          <a:p>
            <a:pPr lvl="1" eaLnBrk="1" hangingPunct="1"/>
            <a:r>
              <a:rPr lang="en-US" altLang="en-US" sz="2200" dirty="0" smtClean="0"/>
              <a:t>Rule by divine right</a:t>
            </a:r>
          </a:p>
          <a:p>
            <a:pPr lvl="1" eaLnBrk="1" hangingPunct="1"/>
            <a:r>
              <a:rPr lang="en-US" altLang="en-US" sz="2200" dirty="0" smtClean="0"/>
              <a:t>Secular tyranny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34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838200"/>
            <a:ext cx="67818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The Federal System of the United States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066800" y="2590800"/>
            <a:ext cx="7315200" cy="41148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Confederal </a:t>
            </a:r>
          </a:p>
          <a:p>
            <a:pPr lvl="1" eaLnBrk="1" hangingPunct="1"/>
            <a:r>
              <a:rPr lang="en-US" altLang="en-US" sz="2200" dirty="0" smtClean="0"/>
              <a:t>Sub-national units of government are supreme</a:t>
            </a:r>
            <a:endParaRPr lang="en-US" altLang="en-US" sz="2200" dirty="0"/>
          </a:p>
          <a:p>
            <a:pPr lvl="1" eaLnBrk="1" hangingPunct="1"/>
            <a:r>
              <a:rPr lang="en-US" altLang="en-US" sz="2200" dirty="0" smtClean="0"/>
              <a:t>Confederate States of America</a:t>
            </a:r>
          </a:p>
          <a:p>
            <a:pPr lvl="1" eaLnBrk="1" hangingPunct="1"/>
            <a:r>
              <a:rPr lang="en-US" altLang="en-US" sz="2200" dirty="0" smtClean="0"/>
              <a:t>Belgium</a:t>
            </a:r>
            <a:r>
              <a:rPr lang="en-IN" sz="2400" dirty="0"/>
              <a:t>—</a:t>
            </a:r>
            <a:r>
              <a:rPr lang="en-US" altLang="en-US" sz="2200" dirty="0" smtClean="0"/>
              <a:t>a current example</a:t>
            </a:r>
          </a:p>
          <a:p>
            <a:pPr lvl="2" eaLnBrk="1" hangingPunct="1"/>
            <a:r>
              <a:rPr lang="en-US" altLang="en-US" sz="2200" dirty="0" smtClean="0"/>
              <a:t>Strength</a:t>
            </a:r>
            <a:r>
              <a:rPr lang="en-IN" sz="2000" dirty="0"/>
              <a:t>—</a:t>
            </a:r>
            <a:r>
              <a:rPr lang="en-US" altLang="en-US" sz="2200" dirty="0" smtClean="0"/>
              <a:t>gives local/ governments primary control over policy</a:t>
            </a:r>
          </a:p>
          <a:p>
            <a:pPr lvl="2" eaLnBrk="1" hangingPunct="1"/>
            <a:r>
              <a:rPr lang="en-US" altLang="en-US" sz="2200" dirty="0" smtClean="0"/>
              <a:t>Weakness—prevents the creation of uniform national policies for taxation, defense, education, etc.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67818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The Federal System of the United States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514600"/>
            <a:ext cx="7391400" cy="381000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Unitary System</a:t>
            </a:r>
          </a:p>
          <a:p>
            <a:pPr lvl="1" eaLnBrk="1" hangingPunct="1"/>
            <a:r>
              <a:rPr lang="en-US" altLang="en-US" sz="2200" dirty="0" smtClean="0"/>
              <a:t>Sub-national governments have no sovereignty</a:t>
            </a:r>
          </a:p>
          <a:p>
            <a:pPr lvl="1" eaLnBrk="1" hangingPunct="1"/>
            <a:r>
              <a:rPr lang="en-US" altLang="en-US" sz="2200" dirty="0" smtClean="0"/>
              <a:t>Contemporary France and Japan</a:t>
            </a:r>
          </a:p>
          <a:p>
            <a:pPr lvl="2" eaLnBrk="1" hangingPunct="1"/>
            <a:r>
              <a:rPr lang="en-US" altLang="en-US" sz="2200" dirty="0" smtClean="0"/>
              <a:t>Strengths</a:t>
            </a:r>
            <a:r>
              <a:rPr lang="en-IN" sz="2000" dirty="0"/>
              <a:t>—</a:t>
            </a:r>
            <a:r>
              <a:rPr lang="en-US" altLang="en-US" sz="2200" dirty="0" smtClean="0"/>
              <a:t>uniform policies for the entire country. This avoids the problem of differences in criminal law from region to region, state to state that we experience in the United States</a:t>
            </a:r>
          </a:p>
          <a:p>
            <a:pPr lvl="2" eaLnBrk="1" hangingPunct="1"/>
            <a:r>
              <a:rPr lang="en-US" altLang="en-US" sz="2200" dirty="0" smtClean="0"/>
              <a:t>Weakness</a:t>
            </a:r>
            <a:r>
              <a:rPr lang="en-IN" sz="2000" dirty="0"/>
              <a:t>—</a:t>
            </a:r>
            <a:r>
              <a:rPr lang="en-US" altLang="en-US" sz="2200" dirty="0" smtClean="0"/>
              <a:t>The system is not sensitive to regional differences in culture or circumstance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838200"/>
            <a:ext cx="6324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The Federal System of the United States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066800" y="2610050"/>
            <a:ext cx="7315200" cy="3562150"/>
          </a:xfrm>
        </p:spPr>
        <p:txBody>
          <a:bodyPr/>
          <a:lstStyle/>
          <a:p>
            <a:pPr eaLnBrk="1" hangingPunct="1"/>
            <a:r>
              <a:rPr lang="en-US" altLang="en-US" sz="2200" dirty="0" smtClean="0"/>
              <a:t>Federal System</a:t>
            </a:r>
          </a:p>
          <a:p>
            <a:pPr lvl="1" eaLnBrk="1" hangingPunct="1"/>
            <a:r>
              <a:rPr lang="en-US" altLang="en-US" sz="2200" dirty="0" smtClean="0"/>
              <a:t>Local and national government share sovereignty</a:t>
            </a:r>
          </a:p>
          <a:p>
            <a:pPr lvl="1" eaLnBrk="1" hangingPunct="1"/>
            <a:r>
              <a:rPr lang="en-US" altLang="en-US" sz="2200" dirty="0" smtClean="0"/>
              <a:t>Contemporary United States and Germany </a:t>
            </a:r>
          </a:p>
          <a:p>
            <a:pPr lvl="2" eaLnBrk="1" hangingPunct="1"/>
            <a:r>
              <a:rPr lang="en-US" altLang="en-US" sz="2200" dirty="0" smtClean="0"/>
              <a:t>Strengths</a:t>
            </a:r>
            <a:r>
              <a:rPr lang="en-IN" sz="2000" dirty="0"/>
              <a:t>—</a:t>
            </a:r>
            <a:r>
              <a:rPr lang="en-US" altLang="en-US" sz="2200" dirty="0" smtClean="0"/>
              <a:t>local government has power to address the unique needs of the community</a:t>
            </a:r>
          </a:p>
          <a:p>
            <a:pPr lvl="2" eaLnBrk="1" hangingPunct="1"/>
            <a:r>
              <a:rPr lang="en-US" altLang="en-US" sz="2200" dirty="0" smtClean="0"/>
              <a:t>Weaknesses</a:t>
            </a:r>
            <a:r>
              <a:rPr lang="en-IN" sz="2000" dirty="0"/>
              <a:t>—</a:t>
            </a:r>
            <a:r>
              <a:rPr lang="en-US" altLang="en-US" sz="2200" dirty="0" smtClean="0"/>
              <a:t>National uniform policy does not always exist. What may be a crime in one state may not be in another. This raises questions of equity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6400800" cy="11430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rgbClr val="0070C0"/>
                </a:solidFill>
                <a:latin typeface="+mn-lt"/>
              </a:rPr>
              <a:t>The Federal System</a:t>
            </a:r>
            <a:br>
              <a:rPr lang="en-US" sz="3600" dirty="0" smtClean="0">
                <a:solidFill>
                  <a:srgbClr val="0070C0"/>
                </a:solidFill>
                <a:latin typeface="+mn-lt"/>
              </a:rPr>
            </a:br>
            <a:r>
              <a:rPr lang="en-US" altLang="ja-JP" sz="3600" dirty="0" smtClean="0">
                <a:solidFill>
                  <a:srgbClr val="0070C0"/>
                </a:solidFill>
                <a:latin typeface="+mn-lt"/>
              </a:rPr>
              <a:t>Vertical and Horizontal Power</a:t>
            </a:r>
            <a:endParaRPr lang="en-US" sz="3600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90600" y="2743200"/>
            <a:ext cx="7315200" cy="28194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/>
              <a:t>Vertical </a:t>
            </a:r>
            <a:r>
              <a:rPr lang="en-US" sz="2200" dirty="0" smtClean="0"/>
              <a:t>federalism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dirty="0" smtClean="0"/>
              <a:t>Views the national governments power as supreme within their constitutional sphere, particularly in the matters of defense, foreign policy, and commerce</a:t>
            </a:r>
          </a:p>
          <a:p>
            <a:pPr lvl="1" eaLnBrk="1" hangingPunct="1">
              <a:defRPr/>
            </a:pPr>
            <a:r>
              <a:rPr lang="en-US" sz="2200" dirty="0" smtClean="0"/>
              <a:t>Supremacy </a:t>
            </a:r>
            <a:r>
              <a:rPr lang="en-US" sz="2200" smtClean="0"/>
              <a:t>Clause versus </a:t>
            </a:r>
            <a:r>
              <a:rPr lang="en-US" sz="2200" dirty="0" smtClean="0"/>
              <a:t>Reserved Powers</a:t>
            </a:r>
          </a:p>
          <a:p>
            <a:pPr lvl="1" eaLnBrk="1" hangingPunct="1">
              <a:defRPr/>
            </a:pPr>
            <a:r>
              <a:rPr lang="en-US" sz="2200" dirty="0" smtClean="0"/>
              <a:t>Views other matters such as education and public morality as the domain of the states</a:t>
            </a:r>
            <a:endParaRPr lang="en-US" sz="2200" dirty="0"/>
          </a:p>
          <a:p>
            <a:pPr marL="0" indent="0" eaLnBrk="1" hangingPunct="1">
              <a:buNone/>
              <a:defRPr/>
            </a:pP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63524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Collier,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Lone Star Politics 5e.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CQ Press, 2018.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oneStar3e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Arial Black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2981</TotalTime>
  <Words>2187</Words>
  <Application>Microsoft Office PowerPoint</Application>
  <PresentationFormat>On-screen Show (4:3)</PresentationFormat>
  <Paragraphs>312</Paragraphs>
  <Slides>38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LoneStar3e</vt:lpstr>
      <vt:lpstr>PowerPoint Presentation</vt:lpstr>
      <vt:lpstr>Introduction</vt:lpstr>
      <vt:lpstr>Introduction</vt:lpstr>
      <vt:lpstr>Constitutional Government</vt:lpstr>
      <vt:lpstr>Constitutional Government</vt:lpstr>
      <vt:lpstr>The Federal System of the United States</vt:lpstr>
      <vt:lpstr>The Federal System of the United States</vt:lpstr>
      <vt:lpstr>The Federal System of the United States</vt:lpstr>
      <vt:lpstr>The Federal System Vertical and Horizontal Power</vt:lpstr>
      <vt:lpstr>The Federal System Vertical and Horizontal Power</vt:lpstr>
      <vt:lpstr>The Federal System Vertical and Horizontal Power</vt:lpstr>
      <vt:lpstr>The Federal System Vertical and Horizontal Power</vt:lpstr>
      <vt:lpstr>The Federal System Vertical and Horizontal Power</vt:lpstr>
      <vt:lpstr>The Federal System Vertical and Horizontal Power</vt:lpstr>
      <vt:lpstr>The Federal System: The Evolving Idea of Federalism</vt:lpstr>
      <vt:lpstr>The Federal System: The Evolving Idea of Federalism</vt:lpstr>
      <vt:lpstr>The Federal System: The Evolving Idea of Federalism</vt:lpstr>
      <vt:lpstr>The Federal System: The Evolving Idea of Federalism</vt:lpstr>
      <vt:lpstr>The Federal System: The Evolving Idea of Federalism</vt:lpstr>
      <vt:lpstr>The Federal System: The Evolving Idea of Federalism</vt:lpstr>
      <vt:lpstr>Texas Constitutions and Immigration Rights</vt:lpstr>
      <vt:lpstr>The Constitution of 1836</vt:lpstr>
      <vt:lpstr>Progress to Statehood</vt:lpstr>
      <vt:lpstr>The Constitution of 1845</vt:lpstr>
      <vt:lpstr>The Constitution of 1861</vt:lpstr>
      <vt:lpstr>The Constitution of 1866</vt:lpstr>
      <vt:lpstr>The Constitution of 1869</vt:lpstr>
      <vt:lpstr>The Constitution of 1876</vt:lpstr>
      <vt:lpstr>The Constitution of 1876</vt:lpstr>
      <vt:lpstr>The Constitution of 1876</vt:lpstr>
      <vt:lpstr>The Constitution of 1876</vt:lpstr>
      <vt:lpstr>The Constitution of 1876</vt:lpstr>
      <vt:lpstr>The Constitution of 1876</vt:lpstr>
      <vt:lpstr>Civil Rights in Texas</vt:lpstr>
      <vt:lpstr>Civil Rights in Texas</vt:lpstr>
      <vt:lpstr>Criticisms of the Texas Constitution</vt:lpstr>
      <vt:lpstr>Amending the Texas Constitution</vt:lpstr>
      <vt:lpstr>Constitutional Revision</vt:lpstr>
    </vt:vector>
  </TitlesOfParts>
  <Company>Office 2004 Test Drive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2.</dc:title>
  <dc:creator>Office 2004 Test Drive User</dc:creator>
  <cp:lastModifiedBy>Palermini, Stephanie</cp:lastModifiedBy>
  <cp:revision>240</cp:revision>
  <dcterms:created xsi:type="dcterms:W3CDTF">2011-01-05T04:09:07Z</dcterms:created>
  <dcterms:modified xsi:type="dcterms:W3CDTF">2016-12-30T18:16:07Z</dcterms:modified>
</cp:coreProperties>
</file>