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5"/>
  </p:notesMasterIdLst>
  <p:sldIdLst>
    <p:sldId id="288" r:id="rId2"/>
    <p:sldId id="256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89" r:id="rId15"/>
    <p:sldId id="290" r:id="rId16"/>
    <p:sldId id="267" r:id="rId17"/>
    <p:sldId id="268" r:id="rId18"/>
    <p:sldId id="280" r:id="rId19"/>
    <p:sldId id="291" r:id="rId20"/>
    <p:sldId id="269" r:id="rId21"/>
    <p:sldId id="270" r:id="rId22"/>
    <p:sldId id="271" r:id="rId23"/>
    <p:sldId id="273" r:id="rId24"/>
    <p:sldId id="272" r:id="rId25"/>
    <p:sldId id="274" r:id="rId26"/>
    <p:sldId id="276" r:id="rId27"/>
    <p:sldId id="275" r:id="rId28"/>
    <p:sldId id="277" r:id="rId29"/>
    <p:sldId id="278" r:id="rId30"/>
    <p:sldId id="283" r:id="rId31"/>
    <p:sldId id="282" r:id="rId32"/>
    <p:sldId id="284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0D0CA-09F4-443A-B72D-AAFB02C1954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BD3E889-AF94-48A8-8E5E-7EC549418E6A}">
      <dgm:prSet phldrT="[Text]"/>
      <dgm:spPr/>
      <dgm:t>
        <a:bodyPr/>
        <a:lstStyle/>
        <a:p>
          <a:r>
            <a:rPr lang="en-US" dirty="0" smtClean="0"/>
            <a:t>Observations</a:t>
          </a:r>
          <a:endParaRPr lang="en-US" dirty="0"/>
        </a:p>
      </dgm:t>
    </dgm:pt>
    <dgm:pt modelId="{54FA6C51-6927-4B49-A51E-AD8890F51C7D}" type="parTrans" cxnId="{B0B76719-2CFF-4D2E-84C6-9090FA426124}">
      <dgm:prSet/>
      <dgm:spPr/>
      <dgm:t>
        <a:bodyPr/>
        <a:lstStyle/>
        <a:p>
          <a:endParaRPr lang="en-US"/>
        </a:p>
      </dgm:t>
    </dgm:pt>
    <dgm:pt modelId="{BBC49777-DEA9-4619-B239-F79992113386}" type="sibTrans" cxnId="{B0B76719-2CFF-4D2E-84C6-9090FA426124}">
      <dgm:prSet/>
      <dgm:spPr/>
      <dgm:t>
        <a:bodyPr/>
        <a:lstStyle/>
        <a:p>
          <a:endParaRPr lang="en-US" dirty="0"/>
        </a:p>
      </dgm:t>
    </dgm:pt>
    <dgm:pt modelId="{EE71A1EB-62F0-4CB1-82DB-58BFA2931592}">
      <dgm:prSet phldrT="[Text]"/>
      <dgm:spPr/>
      <dgm:t>
        <a:bodyPr/>
        <a:lstStyle/>
        <a:p>
          <a:r>
            <a:rPr lang="en-US" dirty="0" smtClean="0"/>
            <a:t>Understanding of a topic or problem</a:t>
          </a:r>
          <a:endParaRPr lang="en-US" dirty="0"/>
        </a:p>
      </dgm:t>
    </dgm:pt>
    <dgm:pt modelId="{219B5E85-4CBA-4B26-9860-B225A322E34B}" type="parTrans" cxnId="{740DAFE2-48B3-466D-961B-8AE655D0EDAC}">
      <dgm:prSet/>
      <dgm:spPr/>
      <dgm:t>
        <a:bodyPr/>
        <a:lstStyle/>
        <a:p>
          <a:endParaRPr lang="en-US"/>
        </a:p>
      </dgm:t>
    </dgm:pt>
    <dgm:pt modelId="{B9C2734B-54EE-4291-9225-667FF5845C23}" type="sibTrans" cxnId="{740DAFE2-48B3-466D-961B-8AE655D0EDAC}">
      <dgm:prSet/>
      <dgm:spPr/>
      <dgm:t>
        <a:bodyPr/>
        <a:lstStyle/>
        <a:p>
          <a:endParaRPr lang="en-US" dirty="0"/>
        </a:p>
      </dgm:t>
    </dgm:pt>
    <dgm:pt modelId="{7BBE8BBD-63EF-408F-AF06-4F958FE05AA4}">
      <dgm:prSet phldrT="[Text]"/>
      <dgm:spPr/>
      <dgm:t>
        <a:bodyPr/>
        <a:lstStyle/>
        <a:p>
          <a:r>
            <a:rPr lang="en-US" dirty="0" smtClean="0"/>
            <a:t>Creation of new theories of science</a:t>
          </a:r>
          <a:endParaRPr lang="en-US" dirty="0"/>
        </a:p>
      </dgm:t>
    </dgm:pt>
    <dgm:pt modelId="{05A6FC66-5740-428B-A156-E4AD06F77D98}" type="parTrans" cxnId="{17FB5910-7E56-457A-9D50-58154686D1DF}">
      <dgm:prSet/>
      <dgm:spPr/>
      <dgm:t>
        <a:bodyPr/>
        <a:lstStyle/>
        <a:p>
          <a:endParaRPr lang="en-US"/>
        </a:p>
      </dgm:t>
    </dgm:pt>
    <dgm:pt modelId="{ABF01C12-E2C4-477C-B77A-D53840CC346C}" type="sibTrans" cxnId="{17FB5910-7E56-457A-9D50-58154686D1DF}">
      <dgm:prSet/>
      <dgm:spPr/>
      <dgm:t>
        <a:bodyPr/>
        <a:lstStyle/>
        <a:p>
          <a:endParaRPr lang="en-US"/>
        </a:p>
      </dgm:t>
    </dgm:pt>
    <dgm:pt modelId="{0E8B8B31-5D6C-4683-B9EC-1EC583FACCD7}" type="pres">
      <dgm:prSet presAssocID="{9720D0CA-09F4-443A-B72D-AAFB02C1954E}" presName="linearFlow" presStyleCnt="0">
        <dgm:presLayoutVars>
          <dgm:resizeHandles val="exact"/>
        </dgm:presLayoutVars>
      </dgm:prSet>
      <dgm:spPr/>
    </dgm:pt>
    <dgm:pt modelId="{DA32B280-91BD-4FED-B158-45DEEDC16F8F}" type="pres">
      <dgm:prSet presAssocID="{ABD3E889-AF94-48A8-8E5E-7EC549418E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A752A-AB39-40EA-A1A3-E8AB09476FDB}" type="pres">
      <dgm:prSet presAssocID="{BBC49777-DEA9-4619-B239-F7999211338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AE288B2-95D2-473C-9800-61212866BD3B}" type="pres">
      <dgm:prSet presAssocID="{BBC49777-DEA9-4619-B239-F7999211338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69F5BD8-A932-486F-83EC-2E5482C7DE0B}" type="pres">
      <dgm:prSet presAssocID="{EE71A1EB-62F0-4CB1-82DB-58BFA2931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D99DA-BACD-412E-BDF7-96851D728637}" type="pres">
      <dgm:prSet presAssocID="{B9C2734B-54EE-4291-9225-667FF5845C2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FAE54A5-451A-4B29-B3FD-598C6CA5AF0D}" type="pres">
      <dgm:prSet presAssocID="{B9C2734B-54EE-4291-9225-667FF5845C2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1CA95B1-060D-4816-8487-45DCED9D882D}" type="pres">
      <dgm:prSet presAssocID="{7BBE8BBD-63EF-408F-AF06-4F958FE05A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39DE9-2DCB-4E56-BF4B-F912AE08146F}" type="presOf" srcId="{7BBE8BBD-63EF-408F-AF06-4F958FE05AA4}" destId="{01CA95B1-060D-4816-8487-45DCED9D882D}" srcOrd="0" destOrd="0" presId="urn:microsoft.com/office/officeart/2005/8/layout/process2"/>
    <dgm:cxn modelId="{B0B76719-2CFF-4D2E-84C6-9090FA426124}" srcId="{9720D0CA-09F4-443A-B72D-AAFB02C1954E}" destId="{ABD3E889-AF94-48A8-8E5E-7EC549418E6A}" srcOrd="0" destOrd="0" parTransId="{54FA6C51-6927-4B49-A51E-AD8890F51C7D}" sibTransId="{BBC49777-DEA9-4619-B239-F79992113386}"/>
    <dgm:cxn modelId="{4B140DF8-1D26-4991-9FA3-00994670AEA3}" type="presOf" srcId="{BBC49777-DEA9-4619-B239-F79992113386}" destId="{7A8A752A-AB39-40EA-A1A3-E8AB09476FDB}" srcOrd="0" destOrd="0" presId="urn:microsoft.com/office/officeart/2005/8/layout/process2"/>
    <dgm:cxn modelId="{50D26532-C70F-4637-8C38-5BC1D31D613C}" type="presOf" srcId="{EE71A1EB-62F0-4CB1-82DB-58BFA2931592}" destId="{A69F5BD8-A932-486F-83EC-2E5482C7DE0B}" srcOrd="0" destOrd="0" presId="urn:microsoft.com/office/officeart/2005/8/layout/process2"/>
    <dgm:cxn modelId="{17FB5910-7E56-457A-9D50-58154686D1DF}" srcId="{9720D0CA-09F4-443A-B72D-AAFB02C1954E}" destId="{7BBE8BBD-63EF-408F-AF06-4F958FE05AA4}" srcOrd="2" destOrd="0" parTransId="{05A6FC66-5740-428B-A156-E4AD06F77D98}" sibTransId="{ABF01C12-E2C4-477C-B77A-D53840CC346C}"/>
    <dgm:cxn modelId="{643794A1-7152-49B5-BA29-0E6858181F45}" type="presOf" srcId="{BBC49777-DEA9-4619-B239-F79992113386}" destId="{6AE288B2-95D2-473C-9800-61212866BD3B}" srcOrd="1" destOrd="0" presId="urn:microsoft.com/office/officeart/2005/8/layout/process2"/>
    <dgm:cxn modelId="{BAAADFA4-202E-437D-BCD9-7A141871C08E}" type="presOf" srcId="{9720D0CA-09F4-443A-B72D-AAFB02C1954E}" destId="{0E8B8B31-5D6C-4683-B9EC-1EC583FACCD7}" srcOrd="0" destOrd="0" presId="urn:microsoft.com/office/officeart/2005/8/layout/process2"/>
    <dgm:cxn modelId="{740DAFE2-48B3-466D-961B-8AE655D0EDAC}" srcId="{9720D0CA-09F4-443A-B72D-AAFB02C1954E}" destId="{EE71A1EB-62F0-4CB1-82DB-58BFA2931592}" srcOrd="1" destOrd="0" parTransId="{219B5E85-4CBA-4B26-9860-B225A322E34B}" sibTransId="{B9C2734B-54EE-4291-9225-667FF5845C23}"/>
    <dgm:cxn modelId="{F6E0D295-11C0-4680-B99F-2EB1716717F9}" type="presOf" srcId="{ABD3E889-AF94-48A8-8E5E-7EC549418E6A}" destId="{DA32B280-91BD-4FED-B158-45DEEDC16F8F}" srcOrd="0" destOrd="0" presId="urn:microsoft.com/office/officeart/2005/8/layout/process2"/>
    <dgm:cxn modelId="{BEE9ED40-7A1D-4875-AEA0-853DEE685068}" type="presOf" srcId="{B9C2734B-54EE-4291-9225-667FF5845C23}" destId="{FEFD99DA-BACD-412E-BDF7-96851D728637}" srcOrd="0" destOrd="0" presId="urn:microsoft.com/office/officeart/2005/8/layout/process2"/>
    <dgm:cxn modelId="{5DE3AA2C-8E0C-4F73-9A1E-0E6096334DD9}" type="presOf" srcId="{B9C2734B-54EE-4291-9225-667FF5845C23}" destId="{DFAE54A5-451A-4B29-B3FD-598C6CA5AF0D}" srcOrd="1" destOrd="0" presId="urn:microsoft.com/office/officeart/2005/8/layout/process2"/>
    <dgm:cxn modelId="{A065DD8C-CCDB-407B-977B-128D11DB921B}" type="presParOf" srcId="{0E8B8B31-5D6C-4683-B9EC-1EC583FACCD7}" destId="{DA32B280-91BD-4FED-B158-45DEEDC16F8F}" srcOrd="0" destOrd="0" presId="urn:microsoft.com/office/officeart/2005/8/layout/process2"/>
    <dgm:cxn modelId="{1F8F24F6-ACE3-4ADC-9B3B-CBC1C4FC58B8}" type="presParOf" srcId="{0E8B8B31-5D6C-4683-B9EC-1EC583FACCD7}" destId="{7A8A752A-AB39-40EA-A1A3-E8AB09476FDB}" srcOrd="1" destOrd="0" presId="urn:microsoft.com/office/officeart/2005/8/layout/process2"/>
    <dgm:cxn modelId="{83A257DC-BD16-4B64-87FA-D9FAA494C6CB}" type="presParOf" srcId="{7A8A752A-AB39-40EA-A1A3-E8AB09476FDB}" destId="{6AE288B2-95D2-473C-9800-61212866BD3B}" srcOrd="0" destOrd="0" presId="urn:microsoft.com/office/officeart/2005/8/layout/process2"/>
    <dgm:cxn modelId="{63663AFC-F3B0-4139-B69A-17DAF04C7849}" type="presParOf" srcId="{0E8B8B31-5D6C-4683-B9EC-1EC583FACCD7}" destId="{A69F5BD8-A932-486F-83EC-2E5482C7DE0B}" srcOrd="2" destOrd="0" presId="urn:microsoft.com/office/officeart/2005/8/layout/process2"/>
    <dgm:cxn modelId="{E6ECCD0F-2C23-4449-9A5D-1288BF6EA270}" type="presParOf" srcId="{0E8B8B31-5D6C-4683-B9EC-1EC583FACCD7}" destId="{FEFD99DA-BACD-412E-BDF7-96851D728637}" srcOrd="3" destOrd="0" presId="urn:microsoft.com/office/officeart/2005/8/layout/process2"/>
    <dgm:cxn modelId="{60A2D0FC-D9E7-4E0F-A0BE-AF294EE4FE4B}" type="presParOf" srcId="{FEFD99DA-BACD-412E-BDF7-96851D728637}" destId="{DFAE54A5-451A-4B29-B3FD-598C6CA5AF0D}" srcOrd="0" destOrd="0" presId="urn:microsoft.com/office/officeart/2005/8/layout/process2"/>
    <dgm:cxn modelId="{F4324676-A330-49A2-9CB0-7E4B016E8237}" type="presParOf" srcId="{0E8B8B31-5D6C-4683-B9EC-1EC583FACCD7}" destId="{01CA95B1-060D-4816-8487-45DCED9D882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20D0CA-09F4-443A-B72D-AAFB02C1954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BD3E889-AF94-48A8-8E5E-7EC549418E6A}">
      <dgm:prSet phldrT="[Text]"/>
      <dgm:spPr/>
      <dgm:t>
        <a:bodyPr/>
        <a:lstStyle/>
        <a:p>
          <a:r>
            <a:rPr lang="en-US" dirty="0" smtClean="0"/>
            <a:t>Theories of science</a:t>
          </a:r>
          <a:endParaRPr lang="en-US" dirty="0"/>
        </a:p>
      </dgm:t>
    </dgm:pt>
    <dgm:pt modelId="{54FA6C51-6927-4B49-A51E-AD8890F51C7D}" type="parTrans" cxnId="{B0B76719-2CFF-4D2E-84C6-9090FA426124}">
      <dgm:prSet/>
      <dgm:spPr/>
      <dgm:t>
        <a:bodyPr/>
        <a:lstStyle/>
        <a:p>
          <a:endParaRPr lang="en-US"/>
        </a:p>
      </dgm:t>
    </dgm:pt>
    <dgm:pt modelId="{BBC49777-DEA9-4619-B239-F79992113386}" type="sibTrans" cxnId="{B0B76719-2CFF-4D2E-84C6-9090FA426124}">
      <dgm:prSet/>
      <dgm:spPr/>
      <dgm:t>
        <a:bodyPr/>
        <a:lstStyle/>
        <a:p>
          <a:endParaRPr lang="en-US" dirty="0"/>
        </a:p>
      </dgm:t>
    </dgm:pt>
    <dgm:pt modelId="{EE71A1EB-62F0-4CB1-82DB-58BFA2931592}">
      <dgm:prSet phldrT="[Text]"/>
      <dgm:spPr/>
      <dgm:t>
        <a:bodyPr/>
        <a:lstStyle/>
        <a:p>
          <a:r>
            <a:rPr lang="en-US" dirty="0" smtClean="0"/>
            <a:t>Idea or concept</a:t>
          </a:r>
          <a:endParaRPr lang="en-US" dirty="0"/>
        </a:p>
      </dgm:t>
    </dgm:pt>
    <dgm:pt modelId="{219B5E85-4CBA-4B26-9860-B225A322E34B}" type="parTrans" cxnId="{740DAFE2-48B3-466D-961B-8AE655D0EDAC}">
      <dgm:prSet/>
      <dgm:spPr/>
      <dgm:t>
        <a:bodyPr/>
        <a:lstStyle/>
        <a:p>
          <a:endParaRPr lang="en-US"/>
        </a:p>
      </dgm:t>
    </dgm:pt>
    <dgm:pt modelId="{B9C2734B-54EE-4291-9225-667FF5845C23}" type="sibTrans" cxnId="{740DAFE2-48B3-466D-961B-8AE655D0EDAC}">
      <dgm:prSet/>
      <dgm:spPr/>
      <dgm:t>
        <a:bodyPr/>
        <a:lstStyle/>
        <a:p>
          <a:endParaRPr lang="en-US" dirty="0"/>
        </a:p>
      </dgm:t>
    </dgm:pt>
    <dgm:pt modelId="{7BBE8BBD-63EF-408F-AF06-4F958FE05AA4}">
      <dgm:prSet phldrT="[Text]"/>
      <dgm:spPr/>
      <dgm:t>
        <a:bodyPr/>
        <a:lstStyle/>
        <a:p>
          <a:r>
            <a:rPr lang="en-US" dirty="0" smtClean="0"/>
            <a:t>Test of this idea or concept</a:t>
          </a:r>
          <a:endParaRPr lang="en-US" dirty="0"/>
        </a:p>
      </dgm:t>
    </dgm:pt>
    <dgm:pt modelId="{05A6FC66-5740-428B-A156-E4AD06F77D98}" type="parTrans" cxnId="{17FB5910-7E56-457A-9D50-58154686D1DF}">
      <dgm:prSet/>
      <dgm:spPr/>
      <dgm:t>
        <a:bodyPr/>
        <a:lstStyle/>
        <a:p>
          <a:endParaRPr lang="en-US"/>
        </a:p>
      </dgm:t>
    </dgm:pt>
    <dgm:pt modelId="{ABF01C12-E2C4-477C-B77A-D53840CC346C}" type="sibTrans" cxnId="{17FB5910-7E56-457A-9D50-58154686D1DF}">
      <dgm:prSet/>
      <dgm:spPr/>
      <dgm:t>
        <a:bodyPr/>
        <a:lstStyle/>
        <a:p>
          <a:endParaRPr lang="en-US"/>
        </a:p>
      </dgm:t>
    </dgm:pt>
    <dgm:pt modelId="{0E8B8B31-5D6C-4683-B9EC-1EC583FACCD7}" type="pres">
      <dgm:prSet presAssocID="{9720D0CA-09F4-443A-B72D-AAFB02C1954E}" presName="linearFlow" presStyleCnt="0">
        <dgm:presLayoutVars>
          <dgm:resizeHandles val="exact"/>
        </dgm:presLayoutVars>
      </dgm:prSet>
      <dgm:spPr/>
    </dgm:pt>
    <dgm:pt modelId="{DA32B280-91BD-4FED-B158-45DEEDC16F8F}" type="pres">
      <dgm:prSet presAssocID="{ABD3E889-AF94-48A8-8E5E-7EC549418E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A752A-AB39-40EA-A1A3-E8AB09476FDB}" type="pres">
      <dgm:prSet presAssocID="{BBC49777-DEA9-4619-B239-F7999211338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AE288B2-95D2-473C-9800-61212866BD3B}" type="pres">
      <dgm:prSet presAssocID="{BBC49777-DEA9-4619-B239-F7999211338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69F5BD8-A932-486F-83EC-2E5482C7DE0B}" type="pres">
      <dgm:prSet presAssocID="{EE71A1EB-62F0-4CB1-82DB-58BFA2931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D99DA-BACD-412E-BDF7-96851D728637}" type="pres">
      <dgm:prSet presAssocID="{B9C2734B-54EE-4291-9225-667FF5845C2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FAE54A5-451A-4B29-B3FD-598C6CA5AF0D}" type="pres">
      <dgm:prSet presAssocID="{B9C2734B-54EE-4291-9225-667FF5845C2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1CA95B1-060D-4816-8487-45DCED9D882D}" type="pres">
      <dgm:prSet presAssocID="{7BBE8BBD-63EF-408F-AF06-4F958FE05A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39DE9-2DCB-4E56-BF4B-F912AE08146F}" type="presOf" srcId="{7BBE8BBD-63EF-408F-AF06-4F958FE05AA4}" destId="{01CA95B1-060D-4816-8487-45DCED9D882D}" srcOrd="0" destOrd="0" presId="urn:microsoft.com/office/officeart/2005/8/layout/process2"/>
    <dgm:cxn modelId="{B0B76719-2CFF-4D2E-84C6-9090FA426124}" srcId="{9720D0CA-09F4-443A-B72D-AAFB02C1954E}" destId="{ABD3E889-AF94-48A8-8E5E-7EC549418E6A}" srcOrd="0" destOrd="0" parTransId="{54FA6C51-6927-4B49-A51E-AD8890F51C7D}" sibTransId="{BBC49777-DEA9-4619-B239-F79992113386}"/>
    <dgm:cxn modelId="{4B140DF8-1D26-4991-9FA3-00994670AEA3}" type="presOf" srcId="{BBC49777-DEA9-4619-B239-F79992113386}" destId="{7A8A752A-AB39-40EA-A1A3-E8AB09476FDB}" srcOrd="0" destOrd="0" presId="urn:microsoft.com/office/officeart/2005/8/layout/process2"/>
    <dgm:cxn modelId="{50D26532-C70F-4637-8C38-5BC1D31D613C}" type="presOf" srcId="{EE71A1EB-62F0-4CB1-82DB-58BFA2931592}" destId="{A69F5BD8-A932-486F-83EC-2E5482C7DE0B}" srcOrd="0" destOrd="0" presId="urn:microsoft.com/office/officeart/2005/8/layout/process2"/>
    <dgm:cxn modelId="{17FB5910-7E56-457A-9D50-58154686D1DF}" srcId="{9720D0CA-09F4-443A-B72D-AAFB02C1954E}" destId="{7BBE8BBD-63EF-408F-AF06-4F958FE05AA4}" srcOrd="2" destOrd="0" parTransId="{05A6FC66-5740-428B-A156-E4AD06F77D98}" sibTransId="{ABF01C12-E2C4-477C-B77A-D53840CC346C}"/>
    <dgm:cxn modelId="{643794A1-7152-49B5-BA29-0E6858181F45}" type="presOf" srcId="{BBC49777-DEA9-4619-B239-F79992113386}" destId="{6AE288B2-95D2-473C-9800-61212866BD3B}" srcOrd="1" destOrd="0" presId="urn:microsoft.com/office/officeart/2005/8/layout/process2"/>
    <dgm:cxn modelId="{BAAADFA4-202E-437D-BCD9-7A141871C08E}" type="presOf" srcId="{9720D0CA-09F4-443A-B72D-AAFB02C1954E}" destId="{0E8B8B31-5D6C-4683-B9EC-1EC583FACCD7}" srcOrd="0" destOrd="0" presId="urn:microsoft.com/office/officeart/2005/8/layout/process2"/>
    <dgm:cxn modelId="{740DAFE2-48B3-466D-961B-8AE655D0EDAC}" srcId="{9720D0CA-09F4-443A-B72D-AAFB02C1954E}" destId="{EE71A1EB-62F0-4CB1-82DB-58BFA2931592}" srcOrd="1" destOrd="0" parTransId="{219B5E85-4CBA-4B26-9860-B225A322E34B}" sibTransId="{B9C2734B-54EE-4291-9225-667FF5845C23}"/>
    <dgm:cxn modelId="{F6E0D295-11C0-4680-B99F-2EB1716717F9}" type="presOf" srcId="{ABD3E889-AF94-48A8-8E5E-7EC549418E6A}" destId="{DA32B280-91BD-4FED-B158-45DEEDC16F8F}" srcOrd="0" destOrd="0" presId="urn:microsoft.com/office/officeart/2005/8/layout/process2"/>
    <dgm:cxn modelId="{BEE9ED40-7A1D-4875-AEA0-853DEE685068}" type="presOf" srcId="{B9C2734B-54EE-4291-9225-667FF5845C23}" destId="{FEFD99DA-BACD-412E-BDF7-96851D728637}" srcOrd="0" destOrd="0" presId="urn:microsoft.com/office/officeart/2005/8/layout/process2"/>
    <dgm:cxn modelId="{5DE3AA2C-8E0C-4F73-9A1E-0E6096334DD9}" type="presOf" srcId="{B9C2734B-54EE-4291-9225-667FF5845C23}" destId="{DFAE54A5-451A-4B29-B3FD-598C6CA5AF0D}" srcOrd="1" destOrd="0" presId="urn:microsoft.com/office/officeart/2005/8/layout/process2"/>
    <dgm:cxn modelId="{A065DD8C-CCDB-407B-977B-128D11DB921B}" type="presParOf" srcId="{0E8B8B31-5D6C-4683-B9EC-1EC583FACCD7}" destId="{DA32B280-91BD-4FED-B158-45DEEDC16F8F}" srcOrd="0" destOrd="0" presId="urn:microsoft.com/office/officeart/2005/8/layout/process2"/>
    <dgm:cxn modelId="{1F8F24F6-ACE3-4ADC-9B3B-CBC1C4FC58B8}" type="presParOf" srcId="{0E8B8B31-5D6C-4683-B9EC-1EC583FACCD7}" destId="{7A8A752A-AB39-40EA-A1A3-E8AB09476FDB}" srcOrd="1" destOrd="0" presId="urn:microsoft.com/office/officeart/2005/8/layout/process2"/>
    <dgm:cxn modelId="{83A257DC-BD16-4B64-87FA-D9FAA494C6CB}" type="presParOf" srcId="{7A8A752A-AB39-40EA-A1A3-E8AB09476FDB}" destId="{6AE288B2-95D2-473C-9800-61212866BD3B}" srcOrd="0" destOrd="0" presId="urn:microsoft.com/office/officeart/2005/8/layout/process2"/>
    <dgm:cxn modelId="{63663AFC-F3B0-4139-B69A-17DAF04C7849}" type="presParOf" srcId="{0E8B8B31-5D6C-4683-B9EC-1EC583FACCD7}" destId="{A69F5BD8-A932-486F-83EC-2E5482C7DE0B}" srcOrd="2" destOrd="0" presId="urn:microsoft.com/office/officeart/2005/8/layout/process2"/>
    <dgm:cxn modelId="{E6ECCD0F-2C23-4449-9A5D-1288BF6EA270}" type="presParOf" srcId="{0E8B8B31-5D6C-4683-B9EC-1EC583FACCD7}" destId="{FEFD99DA-BACD-412E-BDF7-96851D728637}" srcOrd="3" destOrd="0" presId="urn:microsoft.com/office/officeart/2005/8/layout/process2"/>
    <dgm:cxn modelId="{60A2D0FC-D9E7-4E0F-A0BE-AF294EE4FE4B}" type="presParOf" srcId="{FEFD99DA-BACD-412E-BDF7-96851D728637}" destId="{DFAE54A5-451A-4B29-B3FD-598C6CA5AF0D}" srcOrd="0" destOrd="0" presId="urn:microsoft.com/office/officeart/2005/8/layout/process2"/>
    <dgm:cxn modelId="{F4324676-A330-49A2-9CB0-7E4B016E8237}" type="presParOf" srcId="{0E8B8B31-5D6C-4683-B9EC-1EC583FACCD7}" destId="{01CA95B1-060D-4816-8487-45DCED9D882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2B280-91BD-4FED-B158-45DEEDC16F8F}">
      <dsp:nvSpPr>
        <dsp:cNvPr id="0" name=""/>
        <dsp:cNvSpPr/>
      </dsp:nvSpPr>
      <dsp:spPr>
        <a:xfrm>
          <a:off x="2274570" y="0"/>
          <a:ext cx="2080260" cy="1155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Observations</a:t>
          </a:r>
          <a:endParaRPr lang="en-US" sz="2200" kern="1200" dirty="0"/>
        </a:p>
      </dsp:txBody>
      <dsp:txXfrm>
        <a:off x="2308419" y="33849"/>
        <a:ext cx="2012562" cy="1088002"/>
      </dsp:txXfrm>
    </dsp:sp>
    <dsp:sp modelId="{7A8A752A-AB39-40EA-A1A3-E8AB09476FDB}">
      <dsp:nvSpPr>
        <dsp:cNvPr id="0" name=""/>
        <dsp:cNvSpPr/>
      </dsp:nvSpPr>
      <dsp:spPr>
        <a:xfrm rot="5400000">
          <a:off x="3098006" y="1184592"/>
          <a:ext cx="433387" cy="520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3158680" y="1227931"/>
        <a:ext cx="312039" cy="303371"/>
      </dsp:txXfrm>
    </dsp:sp>
    <dsp:sp modelId="{A69F5BD8-A932-486F-83EC-2E5482C7DE0B}">
      <dsp:nvSpPr>
        <dsp:cNvPr id="0" name=""/>
        <dsp:cNvSpPr/>
      </dsp:nvSpPr>
      <dsp:spPr>
        <a:xfrm>
          <a:off x="2274570" y="1733549"/>
          <a:ext cx="2080260" cy="1155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Understanding of a topic or problem</a:t>
          </a:r>
          <a:endParaRPr lang="en-US" sz="2200" kern="1200" dirty="0"/>
        </a:p>
      </dsp:txBody>
      <dsp:txXfrm>
        <a:off x="2308419" y="1767398"/>
        <a:ext cx="2012562" cy="1088002"/>
      </dsp:txXfrm>
    </dsp:sp>
    <dsp:sp modelId="{FEFD99DA-BACD-412E-BDF7-96851D728637}">
      <dsp:nvSpPr>
        <dsp:cNvPr id="0" name=""/>
        <dsp:cNvSpPr/>
      </dsp:nvSpPr>
      <dsp:spPr>
        <a:xfrm rot="5400000">
          <a:off x="3098006" y="2918142"/>
          <a:ext cx="433387" cy="520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3158680" y="2961481"/>
        <a:ext cx="312039" cy="303371"/>
      </dsp:txXfrm>
    </dsp:sp>
    <dsp:sp modelId="{01CA95B1-060D-4816-8487-45DCED9D882D}">
      <dsp:nvSpPr>
        <dsp:cNvPr id="0" name=""/>
        <dsp:cNvSpPr/>
      </dsp:nvSpPr>
      <dsp:spPr>
        <a:xfrm>
          <a:off x="2274570" y="3467100"/>
          <a:ext cx="2080260" cy="1155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Creation of new theories of science</a:t>
          </a:r>
          <a:endParaRPr lang="en-US" sz="2200" kern="1200" dirty="0"/>
        </a:p>
      </dsp:txBody>
      <dsp:txXfrm>
        <a:off x="2308419" y="3500949"/>
        <a:ext cx="2012562" cy="108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2B280-91BD-4FED-B158-45DEEDC16F8F}">
      <dsp:nvSpPr>
        <dsp:cNvPr id="0" name=""/>
        <dsp:cNvSpPr/>
      </dsp:nvSpPr>
      <dsp:spPr>
        <a:xfrm>
          <a:off x="2274570" y="0"/>
          <a:ext cx="2080260" cy="1155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Theories of science</a:t>
          </a:r>
          <a:endParaRPr lang="en-US" sz="2300" kern="1200" dirty="0"/>
        </a:p>
      </dsp:txBody>
      <dsp:txXfrm>
        <a:off x="2308419" y="33849"/>
        <a:ext cx="2012562" cy="1088002"/>
      </dsp:txXfrm>
    </dsp:sp>
    <dsp:sp modelId="{7A8A752A-AB39-40EA-A1A3-E8AB09476FDB}">
      <dsp:nvSpPr>
        <dsp:cNvPr id="0" name=""/>
        <dsp:cNvSpPr/>
      </dsp:nvSpPr>
      <dsp:spPr>
        <a:xfrm rot="5400000">
          <a:off x="3098006" y="1184592"/>
          <a:ext cx="433387" cy="520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3158680" y="1227931"/>
        <a:ext cx="312039" cy="303371"/>
      </dsp:txXfrm>
    </dsp:sp>
    <dsp:sp modelId="{A69F5BD8-A932-486F-83EC-2E5482C7DE0B}">
      <dsp:nvSpPr>
        <dsp:cNvPr id="0" name=""/>
        <dsp:cNvSpPr/>
      </dsp:nvSpPr>
      <dsp:spPr>
        <a:xfrm>
          <a:off x="2274570" y="1733549"/>
          <a:ext cx="2080260" cy="1155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Idea or concept</a:t>
          </a:r>
          <a:endParaRPr lang="en-US" sz="2300" kern="1200" dirty="0"/>
        </a:p>
      </dsp:txBody>
      <dsp:txXfrm>
        <a:off x="2308419" y="1767398"/>
        <a:ext cx="2012562" cy="1088002"/>
      </dsp:txXfrm>
    </dsp:sp>
    <dsp:sp modelId="{FEFD99DA-BACD-412E-BDF7-96851D728637}">
      <dsp:nvSpPr>
        <dsp:cNvPr id="0" name=""/>
        <dsp:cNvSpPr/>
      </dsp:nvSpPr>
      <dsp:spPr>
        <a:xfrm rot="5400000">
          <a:off x="3098006" y="2918142"/>
          <a:ext cx="433387" cy="520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3158680" y="2961481"/>
        <a:ext cx="312039" cy="303371"/>
      </dsp:txXfrm>
    </dsp:sp>
    <dsp:sp modelId="{01CA95B1-060D-4816-8487-45DCED9D882D}">
      <dsp:nvSpPr>
        <dsp:cNvPr id="0" name=""/>
        <dsp:cNvSpPr/>
      </dsp:nvSpPr>
      <dsp:spPr>
        <a:xfrm>
          <a:off x="2274570" y="3467100"/>
          <a:ext cx="2080260" cy="1155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Test of this idea or concept</a:t>
          </a:r>
          <a:endParaRPr lang="en-US" sz="2300" kern="1200" dirty="0"/>
        </a:p>
      </dsp:txBody>
      <dsp:txXfrm>
        <a:off x="2308419" y="3500949"/>
        <a:ext cx="2012562" cy="108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3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4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Pajo, Introduction to Research Methods. © SAGE Publications, 2017.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3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CA44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N" sz="1200" smtClean="0">
                <a:effectLst/>
              </a:defRPr>
            </a:lvl1pPr>
          </a:lstStyle>
          <a:p>
            <a:r>
              <a:rPr lang="en-IN" dirty="0" smtClean="0"/>
              <a:t>Pajo, Introduction to Research Methods, SAGE Publishing, 2018.</a:t>
            </a:r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8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Pajo, Introduction to Research Methods. © SAGE Publications, 2017.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6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06"/>
            <a:ext cx="9144000" cy="11636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4449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Click to edit Master title style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9144000" cy="37782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N" sz="1200" smtClean="0">
                <a:effectLst/>
              </a:defRPr>
            </a:lvl1pPr>
          </a:lstStyle>
          <a:p>
            <a:r>
              <a:rPr lang="en-IN" dirty="0" smtClean="0"/>
              <a:t>Pajo, Introduction to Research Methods, SAGE Publishing, 2018.</a:t>
            </a:r>
            <a:endParaRPr lang="en-IN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5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Pajo, Introduction to Research Methods. © SAGE Publications, 2017..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5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Pajo, Introduction to Research Methods. © SAGE Publications, 2017..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2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Pajo, Introduction to Research Methods. © SAGE Publications, 2017.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8432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993"/>
            <a:ext cx="4040188" cy="40378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8432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993"/>
            <a:ext cx="4041775" cy="40378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2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Pajo, Introduction to Research Methods. © SAGE Publications,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0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6758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007"/>
            <a:ext cx="3008313" cy="41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Pajo, Introduction to Research Methods. © SAGE Publications, 2017.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6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9144000" cy="3778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IN" sz="1200" smtClean="0">
                <a:effectLst/>
              </a:defRPr>
            </a:lvl1pPr>
          </a:lstStyle>
          <a:p>
            <a:r>
              <a:rPr lang="en-IN" dirty="0" smtClean="0"/>
              <a:t>Pajo, Introduction to Research Methods, SAGE Publishing, 2018.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hrp.nihtraining.com/users/login.php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dge.sagepub.com/pajo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77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Qualitative Research Methods</a:t>
            </a:r>
          </a:p>
          <a:p>
            <a:pPr lvl="1"/>
            <a:r>
              <a:rPr lang="en-US" dirty="0" smtClean="0"/>
              <a:t>Analysis of narratives in the form of words, texts, illustrations, videos, and other non-numerical formats</a:t>
            </a:r>
          </a:p>
          <a:p>
            <a:r>
              <a:rPr lang="en-US" dirty="0" smtClean="0"/>
              <a:t>Quantitative Research Methods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nalysis of numerical information</a:t>
            </a:r>
          </a:p>
          <a:p>
            <a:r>
              <a:rPr lang="en-US" dirty="0" smtClean="0"/>
              <a:t>Mixed Methods</a:t>
            </a:r>
          </a:p>
          <a:p>
            <a:pPr lvl="1"/>
            <a:r>
              <a:rPr lang="en-US" dirty="0" smtClean="0"/>
              <a:t>Combination of qualitative and quantitative research methods</a:t>
            </a:r>
          </a:p>
        </p:txBody>
      </p:sp>
    </p:spTree>
    <p:extLst>
      <p:ext uri="{BB962C8B-B14F-4D97-AF65-F5344CB8AC3E}">
        <p14:creationId xmlns:p14="http://schemas.microsoft.com/office/powerpoint/2010/main" val="192135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Qualitative 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Gaining insight and depth</a:t>
            </a:r>
          </a:p>
          <a:p>
            <a:r>
              <a:rPr lang="en-US" dirty="0" smtClean="0"/>
              <a:t>Often based on inductive reasoning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89318" y="1395845"/>
            <a:ext cx="42672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Qualitative researchers are:</a:t>
            </a:r>
          </a:p>
          <a:p>
            <a:r>
              <a:rPr lang="en-US" dirty="0" smtClean="0"/>
              <a:t>Contemplative</a:t>
            </a:r>
          </a:p>
          <a:p>
            <a:r>
              <a:rPr lang="en-US" dirty="0" smtClean="0"/>
              <a:t>Immerse themselves</a:t>
            </a:r>
          </a:p>
          <a:p>
            <a:r>
              <a:rPr lang="en-US" dirty="0" smtClean="0"/>
              <a:t>Attentive to details</a:t>
            </a:r>
          </a:p>
          <a:p>
            <a:r>
              <a:rPr lang="en-US" dirty="0" smtClean="0"/>
              <a:t>Determined</a:t>
            </a:r>
          </a:p>
          <a:p>
            <a:r>
              <a:rPr lang="en-US" dirty="0" smtClean="0"/>
              <a:t>Committed</a:t>
            </a:r>
          </a:p>
          <a:p>
            <a:r>
              <a:rPr lang="en-US" dirty="0" smtClean="0"/>
              <a:t>Creative</a:t>
            </a:r>
          </a:p>
        </p:txBody>
      </p:sp>
    </p:spTree>
    <p:extLst>
      <p:ext uri="{BB962C8B-B14F-4D97-AF65-F5344CB8AC3E}">
        <p14:creationId xmlns:p14="http://schemas.microsoft.com/office/powerpoint/2010/main" val="146108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Reasoning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8829806"/>
              </p:ext>
            </p:extLst>
          </p:nvPr>
        </p:nvGraphicFramePr>
        <p:xfrm>
          <a:off x="1524000" y="1397000"/>
          <a:ext cx="6629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71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5382" y="5888037"/>
            <a:ext cx="5486400" cy="566738"/>
          </a:xfrm>
        </p:spPr>
        <p:txBody>
          <a:bodyPr/>
          <a:lstStyle/>
          <a:p>
            <a:r>
              <a:rPr lang="en-US" dirty="0" smtClean="0"/>
              <a:t>Research in Action 1.1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241"/>
          <a:stretch/>
        </p:blipFill>
        <p:spPr>
          <a:xfrm>
            <a:off x="2648094" y="1174172"/>
            <a:ext cx="3962400" cy="495900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2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5382" y="5888037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Research in Action 1.1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-736" r="138" b="-1023"/>
          <a:stretch/>
        </p:blipFill>
        <p:spPr>
          <a:xfrm>
            <a:off x="2605072" y="1146626"/>
            <a:ext cx="3860832" cy="4935357"/>
          </a:xfrm>
        </p:spPr>
      </p:pic>
    </p:spTree>
    <p:extLst>
      <p:ext uri="{BB962C8B-B14F-4D97-AF65-F5344CB8AC3E}">
        <p14:creationId xmlns:p14="http://schemas.microsoft.com/office/powerpoint/2010/main" val="323717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5382" y="4953000"/>
            <a:ext cx="5486400" cy="566738"/>
          </a:xfrm>
        </p:spPr>
        <p:txBody>
          <a:bodyPr/>
          <a:lstStyle/>
          <a:p>
            <a:r>
              <a:rPr lang="en-US" dirty="0" smtClean="0"/>
              <a:t>Research in </a:t>
            </a:r>
            <a:r>
              <a:rPr lang="en-US" smtClean="0"/>
              <a:t>Action 1.1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" r="-1261"/>
          <a:stretch/>
        </p:blipFill>
        <p:spPr>
          <a:xfrm>
            <a:off x="1984664" y="1655440"/>
            <a:ext cx="5143499" cy="2635894"/>
          </a:xfrm>
        </p:spPr>
      </p:pic>
    </p:spTree>
    <p:extLst>
      <p:ext uri="{BB962C8B-B14F-4D97-AF65-F5344CB8AC3E}">
        <p14:creationId xmlns:p14="http://schemas.microsoft.com/office/powerpoint/2010/main" val="194263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Quantitative 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Requires specificity and pre-calculation</a:t>
            </a:r>
          </a:p>
          <a:p>
            <a:r>
              <a:rPr lang="en-US" dirty="0" smtClean="0"/>
              <a:t>Often utilizes structured questionnaires or surveys</a:t>
            </a:r>
          </a:p>
          <a:p>
            <a:r>
              <a:rPr lang="en-US" dirty="0" smtClean="0"/>
              <a:t>Often based on deductive reasoning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1371600"/>
            <a:ext cx="41148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Quantitative researchers are:</a:t>
            </a:r>
          </a:p>
          <a:p>
            <a:r>
              <a:rPr lang="en-US" dirty="0" smtClean="0"/>
              <a:t>Good at organizing, categorizing, and calculating</a:t>
            </a:r>
          </a:p>
          <a:p>
            <a:r>
              <a:rPr lang="en-US" dirty="0" smtClean="0"/>
              <a:t>Specific</a:t>
            </a:r>
          </a:p>
        </p:txBody>
      </p:sp>
    </p:spTree>
    <p:extLst>
      <p:ext uri="{BB962C8B-B14F-4D97-AF65-F5344CB8AC3E}">
        <p14:creationId xmlns:p14="http://schemas.microsoft.com/office/powerpoint/2010/main" val="141096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Reasoning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2765138"/>
              </p:ext>
            </p:extLst>
          </p:nvPr>
        </p:nvGraphicFramePr>
        <p:xfrm>
          <a:off x="1524000" y="1397000"/>
          <a:ext cx="6629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381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2288" y="5926137"/>
            <a:ext cx="5486400" cy="566738"/>
          </a:xfrm>
        </p:spPr>
        <p:txBody>
          <a:bodyPr/>
          <a:lstStyle/>
          <a:p>
            <a:r>
              <a:rPr lang="en-US" dirty="0" smtClean="0"/>
              <a:t>Illustration of a Quantitative Study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6" b="667"/>
          <a:stretch/>
        </p:blipFill>
        <p:spPr>
          <a:xfrm>
            <a:off x="2605072" y="1174178"/>
            <a:ext cx="3860832" cy="49460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7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2288" y="5926137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Illustration of a </a:t>
            </a:r>
            <a:r>
              <a:rPr lang="en-US" smtClean="0"/>
              <a:t>Quantitative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718"/>
          <a:stretch/>
        </p:blipFill>
        <p:spPr>
          <a:xfrm>
            <a:off x="2494887" y="1176352"/>
            <a:ext cx="4081202" cy="4945034"/>
          </a:xfrm>
        </p:spPr>
      </p:pic>
    </p:spTree>
    <p:extLst>
      <p:ext uri="{BB962C8B-B14F-4D97-AF65-F5344CB8AC3E}">
        <p14:creationId xmlns:p14="http://schemas.microsoft.com/office/powerpoint/2010/main" val="407826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The Purpose of Research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Shape 32"/>
          <p:cNvSpPr txBox="1"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095">
              <a:defRPr sz="1800"/>
            </a:pP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</a:t>
            </a:r>
            <a:endParaRPr lang="en-US" sz="4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methods are increasingly utilized and appreciated</a:t>
            </a:r>
          </a:p>
          <a:p>
            <a:r>
              <a:rPr lang="en-US" dirty="0" smtClean="0"/>
              <a:t>Many benefits to combining qualitative and quantitative research</a:t>
            </a:r>
          </a:p>
          <a:p>
            <a:pPr lvl="1"/>
            <a:r>
              <a:rPr lang="en-US" dirty="0" smtClean="0"/>
              <a:t>Allows the collection of a vast amount of information and details and depth</a:t>
            </a:r>
          </a:p>
          <a:p>
            <a:pPr lvl="1"/>
            <a:r>
              <a:rPr lang="en-US" dirty="0" smtClean="0"/>
              <a:t>Promotes more confidence in our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23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Ethics are a group of morals or values that govern our behaviors and decisions</a:t>
            </a:r>
          </a:p>
        </p:txBody>
      </p:sp>
    </p:spTree>
    <p:extLst>
      <p:ext uri="{BB962C8B-B14F-4D97-AF65-F5344CB8AC3E}">
        <p14:creationId xmlns:p14="http://schemas.microsoft.com/office/powerpoint/2010/main" val="507205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Ethics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ethics are rules or regulations that protect </a:t>
            </a:r>
            <a:r>
              <a:rPr lang="en-US" dirty="0" smtClean="0"/>
              <a:t>research study participants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How can we protect research participants?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32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Protecting Research Participants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Risks and Benefits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Provide </a:t>
            </a:r>
            <a:r>
              <a:rPr lang="en-US" dirty="0"/>
              <a:t>people with accurate information about the risks and benefits of participating in a study (e.g</a:t>
            </a:r>
            <a:r>
              <a:rPr lang="en-US" dirty="0" smtClean="0"/>
              <a:t>., </a:t>
            </a:r>
            <a:r>
              <a:rPr lang="en-US" dirty="0"/>
              <a:t>risk associated with participating in a drug study)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44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Protecting Research Participants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Protect the identity and data of your participants.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1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Protecting </a:t>
            </a:r>
            <a:r>
              <a:rPr lang="en-US" dirty="0"/>
              <a:t>R</a:t>
            </a:r>
            <a:r>
              <a:rPr lang="en-US" dirty="0" smtClean="0"/>
              <a:t>esearch Participants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Coercion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 not coerce your participants to take part in the research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00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Protecting </a:t>
            </a:r>
            <a:r>
              <a:rPr lang="en-US" dirty="0" smtClean="0"/>
              <a:t>Research Participants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 of interest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Acknowledge and disclose conflicts of interest to participants and when presenting research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35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Subjects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All researchers working with human participants must complete a free online training on ethics</a:t>
            </a:r>
          </a:p>
          <a:p>
            <a:r>
              <a:rPr lang="en-US" sz="3500" dirty="0" smtClean="0"/>
              <a:t>Access this at: </a:t>
            </a:r>
            <a:r>
              <a:rPr lang="en-US" sz="3500" dirty="0" smtClean="0">
                <a:hlinkClick r:id="rId2"/>
              </a:rPr>
              <a:t>https</a:t>
            </a:r>
            <a:r>
              <a:rPr lang="en-US" sz="3500" dirty="0">
                <a:hlinkClick r:id="rId2"/>
              </a:rPr>
              <a:t>://</a:t>
            </a:r>
            <a:r>
              <a:rPr lang="en-US" sz="3500" dirty="0" smtClean="0">
                <a:hlinkClick r:id="rId2"/>
              </a:rPr>
              <a:t>phrp.nihtraining.com/users/login.php</a:t>
            </a:r>
            <a:endParaRPr lang="en-US" sz="3500" dirty="0" smtClean="0"/>
          </a:p>
          <a:p>
            <a:r>
              <a:rPr lang="en-US" sz="3500" dirty="0" smtClean="0"/>
              <a:t>Three hours and seven modules</a:t>
            </a:r>
          </a:p>
          <a:p>
            <a:r>
              <a:rPr lang="en-US" sz="3500" dirty="0" smtClean="0"/>
              <a:t>Certificate of completion</a:t>
            </a:r>
            <a:endParaRPr lang="en-US" sz="35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9621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Violation of Ethics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Tuskegee Syphilis study (1932–1972)</a:t>
            </a:r>
          </a:p>
          <a:p>
            <a:r>
              <a:rPr lang="en-US" dirty="0" smtClean="0"/>
              <a:t>Intent was to study the effects of Syphilis on the human body</a:t>
            </a:r>
          </a:p>
          <a:p>
            <a:r>
              <a:rPr lang="en-US" dirty="0" smtClean="0"/>
              <a:t>Six hundred African American men were recruited to participate </a:t>
            </a:r>
          </a:p>
          <a:p>
            <a:r>
              <a:rPr lang="en-US" dirty="0" smtClean="0"/>
              <a:t>Study intent was not disclosed to the men </a:t>
            </a:r>
          </a:p>
          <a:p>
            <a:r>
              <a:rPr lang="en-US" dirty="0" smtClean="0"/>
              <a:t>An effective treatment (penicillin) was discovered in 1942; however, men were not treated</a:t>
            </a:r>
          </a:p>
          <a:p>
            <a:r>
              <a:rPr lang="en-US" dirty="0" smtClean="0"/>
              <a:t>Consequently countless men, women, and children were infected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75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Researcher Bias: Objectivity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Objectivity, or the ability to perceive something from different angles without personal preference or judgment, is critical to science</a:t>
            </a:r>
          </a:p>
          <a:p>
            <a:r>
              <a:rPr lang="en-US" dirty="0" smtClean="0"/>
              <a:t>Being objective requires</a:t>
            </a:r>
          </a:p>
          <a:p>
            <a:pPr lvl="1"/>
            <a:r>
              <a:rPr lang="en-US" dirty="0" smtClean="0"/>
              <a:t>Recognizing your own biases</a:t>
            </a:r>
          </a:p>
          <a:p>
            <a:pPr lvl="1"/>
            <a:r>
              <a:rPr lang="en-US" dirty="0" smtClean="0"/>
              <a:t>Minimizing your biases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2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</a:t>
            </a:r>
            <a:r>
              <a:rPr lang="en-US" dirty="0"/>
              <a:t>Y</a:t>
            </a:r>
            <a:r>
              <a:rPr lang="en-US" dirty="0" smtClean="0"/>
              <a:t>ou Learn to Do?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scientific research and its purpose in furthering </a:t>
            </a:r>
            <a:r>
              <a:rPr lang="en-US" dirty="0" smtClean="0"/>
              <a:t>knowledge </a:t>
            </a:r>
            <a:endParaRPr lang="en-US" dirty="0"/>
          </a:p>
          <a:p>
            <a:r>
              <a:rPr lang="en-US" dirty="0" smtClean="0"/>
              <a:t>Summarize </a:t>
            </a:r>
            <a:r>
              <a:rPr lang="en-US" dirty="0"/>
              <a:t>two theories of knowledge: falsifiability and </a:t>
            </a:r>
            <a:r>
              <a:rPr lang="en-US" dirty="0" smtClean="0"/>
              <a:t>the scientific </a:t>
            </a:r>
            <a:r>
              <a:rPr lang="en-US" dirty="0"/>
              <a:t>revolution </a:t>
            </a:r>
          </a:p>
          <a:p>
            <a:r>
              <a:rPr lang="en-US" dirty="0"/>
              <a:t>Compare and contrast qualitative, quantitative, and mixed </a:t>
            </a:r>
            <a:r>
              <a:rPr lang="en-US" dirty="0" smtClean="0"/>
              <a:t>methods </a:t>
            </a:r>
            <a:endParaRPr lang="en-US" dirty="0"/>
          </a:p>
          <a:p>
            <a:r>
              <a:rPr lang="en-US" dirty="0"/>
              <a:t>Explain the importance of ethics and objectivity in </a:t>
            </a:r>
            <a:r>
              <a:rPr lang="en-US" dirty="0" smtClean="0"/>
              <a:t>research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87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Researcher Biases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Subjective thinking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personal emotions, experiences, and </a:t>
            </a:r>
            <a:r>
              <a:rPr lang="en-US" dirty="0" smtClean="0"/>
              <a:t>prejudices</a:t>
            </a:r>
          </a:p>
          <a:p>
            <a:r>
              <a:rPr lang="en-US" dirty="0" smtClean="0"/>
              <a:t>Selective observation</a:t>
            </a:r>
          </a:p>
          <a:p>
            <a:pPr lvl="1"/>
            <a:r>
              <a:rPr lang="en-US" dirty="0" smtClean="0"/>
              <a:t>Conscious or unconscious focus on what interests us or failure to notice things that contradict our theory</a:t>
            </a:r>
          </a:p>
          <a:p>
            <a:r>
              <a:rPr lang="en-US" dirty="0" smtClean="0"/>
              <a:t>Overgeneralization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a small number of cases to draw </a:t>
            </a:r>
            <a:r>
              <a:rPr lang="en-US" dirty="0" smtClean="0"/>
              <a:t>conclusions about </a:t>
            </a:r>
            <a:r>
              <a:rPr lang="en-US" dirty="0"/>
              <a:t>the </a:t>
            </a:r>
            <a:r>
              <a:rPr lang="en-US" dirty="0" smtClean="0"/>
              <a:t>entire population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89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Researcher Bias: Subjectivity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Subjectivity is based on emotions, experiences, and prejudices </a:t>
            </a:r>
          </a:p>
          <a:p>
            <a:r>
              <a:rPr lang="en-US" dirty="0" smtClean="0"/>
              <a:t>For example, selective observation</a:t>
            </a:r>
          </a:p>
          <a:p>
            <a:pPr lvl="1"/>
            <a:r>
              <a:rPr lang="en-US" dirty="0" smtClean="0"/>
              <a:t>Focused on a specific occurrence or specific group of people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6442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Illustration of Researcher’s Bias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5946"/>
          <a:stretch/>
        </p:blipFill>
        <p:spPr>
          <a:xfrm>
            <a:off x="1792288" y="1496290"/>
            <a:ext cx="5486400" cy="327313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36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Open-Access Student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Action Plan </a:t>
            </a:r>
          </a:p>
          <a:p>
            <a:r>
              <a:rPr lang="en-US" dirty="0"/>
              <a:t>Quizzes </a:t>
            </a:r>
          </a:p>
          <a:p>
            <a:r>
              <a:rPr lang="en-US" dirty="0"/>
              <a:t>eFlashcards </a:t>
            </a:r>
          </a:p>
          <a:p>
            <a:r>
              <a:rPr lang="en-US" dirty="0"/>
              <a:t>SAGE Journal Articles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more </a:t>
            </a:r>
            <a:r>
              <a:rPr lang="en-US" dirty="0" smtClean="0"/>
              <a:t>at </a:t>
            </a:r>
            <a:r>
              <a:rPr lang="en-US" dirty="0">
                <a:hlinkClick r:id="rId2"/>
              </a:rPr>
              <a:t>edge.sagepub.com/pajo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3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</a:t>
            </a:r>
            <a:r>
              <a:rPr lang="en-US" dirty="0" smtClean="0"/>
              <a:t>About </a:t>
            </a:r>
            <a:r>
              <a:rPr lang="en-US" dirty="0"/>
              <a:t>the </a:t>
            </a:r>
            <a:r>
              <a:rPr lang="en-US" dirty="0" smtClean="0"/>
              <a:t>World </a:t>
            </a:r>
            <a:br>
              <a:rPr lang="en-US" dirty="0" smtClean="0"/>
            </a:br>
            <a:r>
              <a:rPr lang="en-US" dirty="0" smtClean="0"/>
              <a:t>Non-Scientifically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knowledge or “inherited knowledge” (e.g</a:t>
            </a:r>
            <a:r>
              <a:rPr lang="en-US" dirty="0" smtClean="0"/>
              <a:t>., </a:t>
            </a:r>
            <a:r>
              <a:rPr lang="en-US" dirty="0"/>
              <a:t>individualism)</a:t>
            </a:r>
          </a:p>
          <a:p>
            <a:r>
              <a:rPr lang="en-US" dirty="0"/>
              <a:t>Knowledge from authority (e.g</a:t>
            </a:r>
            <a:r>
              <a:rPr lang="en-US" dirty="0" smtClean="0"/>
              <a:t>., </a:t>
            </a:r>
            <a:r>
              <a:rPr lang="en-US" dirty="0"/>
              <a:t>taking an antibiotic will cure my illness)</a:t>
            </a:r>
          </a:p>
          <a:p>
            <a:pPr lvl="1"/>
            <a:r>
              <a:rPr lang="en-US" sz="2600" dirty="0"/>
              <a:t>Authority figures include parents, </a:t>
            </a:r>
            <a:r>
              <a:rPr lang="en-US" sz="2600" dirty="0" smtClean="0"/>
              <a:t>teachers, </a:t>
            </a:r>
            <a:r>
              <a:rPr lang="en-US" sz="2600" dirty="0"/>
              <a:t>and professional figures</a:t>
            </a:r>
          </a:p>
          <a:p>
            <a:r>
              <a:rPr lang="en-US" dirty="0"/>
              <a:t>Experiential knowledge (e.g</a:t>
            </a:r>
            <a:r>
              <a:rPr lang="en-US" dirty="0" smtClean="0"/>
              <a:t>., </a:t>
            </a:r>
            <a:r>
              <a:rPr lang="en-US" dirty="0"/>
              <a:t>touching a hot pot will cause a burn</a:t>
            </a:r>
            <a:r>
              <a:rPr lang="en-US" dirty="0" smtClean="0"/>
              <a:t>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2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About the World</a:t>
            </a:r>
            <a:br>
              <a:rPr lang="en-US" dirty="0" smtClean="0"/>
            </a:br>
            <a:r>
              <a:rPr lang="en-US" dirty="0" smtClean="0"/>
              <a:t>Through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knowledge</a:t>
            </a:r>
          </a:p>
          <a:p>
            <a:pPr lvl="1"/>
            <a:r>
              <a:rPr lang="en-US" dirty="0" smtClean="0"/>
              <a:t>Trustworthy</a:t>
            </a:r>
          </a:p>
          <a:p>
            <a:pPr lvl="1"/>
            <a:r>
              <a:rPr lang="en-US" dirty="0" smtClean="0"/>
              <a:t>Based on research studies</a:t>
            </a:r>
          </a:p>
          <a:p>
            <a:pPr lvl="1"/>
            <a:r>
              <a:rPr lang="en-US" dirty="0" smtClean="0"/>
              <a:t>Can be informed or driven by tradition, authority, and experience</a:t>
            </a:r>
          </a:p>
          <a:p>
            <a:r>
              <a:rPr lang="en-US" dirty="0" smtClean="0"/>
              <a:t>Scientific knowledge helps us understand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9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Participate in </a:t>
            </a:r>
            <a:r>
              <a:rPr lang="en-US" dirty="0"/>
              <a:t>S</a:t>
            </a:r>
            <a:r>
              <a:rPr lang="en-US" dirty="0" smtClean="0"/>
              <a:t>cientific Knowledge Generation?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fun!</a:t>
            </a:r>
          </a:p>
          <a:p>
            <a:r>
              <a:rPr lang="en-US" dirty="0" smtClean="0"/>
              <a:t>It can inform your career choices and develop your portfolio of skills</a:t>
            </a:r>
          </a:p>
          <a:p>
            <a:r>
              <a:rPr lang="en-US" dirty="0" smtClean="0"/>
              <a:t>It can make you an educated consumer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5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of Knowledge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theory is a conceptual framework</a:t>
            </a:r>
          </a:p>
          <a:p>
            <a:r>
              <a:rPr lang="en-US" dirty="0" smtClean="0"/>
              <a:t>Theories explain how knowledge is generated</a:t>
            </a:r>
          </a:p>
          <a:p>
            <a:r>
              <a:rPr lang="en-US" dirty="0" smtClean="0"/>
              <a:t>Two widely accepted theories</a:t>
            </a:r>
          </a:p>
          <a:p>
            <a:pPr lvl="1"/>
            <a:r>
              <a:rPr lang="en-US" dirty="0"/>
              <a:t>Karl </a:t>
            </a:r>
            <a:r>
              <a:rPr lang="en-US" dirty="0" smtClean="0"/>
              <a:t>Popper’s </a:t>
            </a:r>
            <a:r>
              <a:rPr lang="en-US" dirty="0"/>
              <a:t>falsifiability </a:t>
            </a:r>
            <a:endParaRPr lang="en-US" dirty="0" smtClean="0"/>
          </a:p>
          <a:p>
            <a:pPr lvl="1"/>
            <a:r>
              <a:rPr lang="en-US" dirty="0" smtClean="0"/>
              <a:t>Thomas Kuhn’s</a:t>
            </a:r>
            <a:r>
              <a:rPr lang="en-US" dirty="0"/>
              <a:t> </a:t>
            </a:r>
            <a:r>
              <a:rPr lang="en-US" dirty="0" smtClean="0"/>
              <a:t>structure </a:t>
            </a:r>
            <a:r>
              <a:rPr lang="en-US" dirty="0"/>
              <a:t>of scientific </a:t>
            </a:r>
            <a:r>
              <a:rPr lang="en-US" dirty="0" smtClean="0"/>
              <a:t>revolution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1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Karl Popper’s </a:t>
            </a:r>
            <a:r>
              <a:rPr lang="en-US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Falsifiability </a:t>
            </a:r>
            <a:endParaRPr lang="en-US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T</a:t>
            </a:r>
            <a:r>
              <a:rPr lang="en-US" sz="2400" dirty="0" smtClean="0"/>
              <a:t>wentieth</a:t>
            </a:r>
            <a:r>
              <a:rPr lang="en-US" sz="2600" dirty="0" smtClean="0"/>
              <a:t> century scientific philosopher</a:t>
            </a:r>
          </a:p>
          <a:p>
            <a:r>
              <a:rPr lang="en-US" sz="2600" dirty="0" smtClean="0"/>
              <a:t>Argued that we believe a theory to be true until we prove it to not to be true</a:t>
            </a:r>
          </a:p>
          <a:p>
            <a:r>
              <a:rPr lang="en-US" sz="2600" dirty="0" smtClean="0"/>
              <a:t>When we falsify this theory, we have added knowledge to the theory and advanced and built new knowledge</a:t>
            </a:r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53000" y="1364187"/>
            <a:ext cx="40549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PS1 -&gt; TT1 -&gt; EE1 -&gt; </a:t>
            </a:r>
            <a:r>
              <a:rPr lang="en-US" sz="2400" u="sng" dirty="0" smtClean="0"/>
              <a:t>PS2</a:t>
            </a:r>
          </a:p>
          <a:p>
            <a:endParaRPr lang="en-US" sz="2400" dirty="0"/>
          </a:p>
          <a:p>
            <a:r>
              <a:rPr lang="en-US" sz="2400" dirty="0" smtClean="0"/>
              <a:t>PS1: Problems that interest us</a:t>
            </a:r>
          </a:p>
          <a:p>
            <a:endParaRPr lang="en-US" sz="2400" dirty="0" smtClean="0"/>
          </a:p>
          <a:p>
            <a:r>
              <a:rPr lang="en-US" sz="2400" dirty="0" smtClean="0"/>
              <a:t>TT1: Tentative theory about the problem</a:t>
            </a:r>
          </a:p>
          <a:p>
            <a:endParaRPr lang="en-US" sz="2400" dirty="0"/>
          </a:p>
          <a:p>
            <a:r>
              <a:rPr lang="en-US" sz="2400" dirty="0" smtClean="0"/>
              <a:t>EE1: Error of elimination</a:t>
            </a:r>
          </a:p>
          <a:p>
            <a:endParaRPr lang="en-US" sz="2400" dirty="0"/>
          </a:p>
          <a:p>
            <a:r>
              <a:rPr lang="en-US" sz="2400" dirty="0" smtClean="0"/>
              <a:t>PS2: New problems that interest us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443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Pajo, Introduction to Research Methods, SAGE Publishing, 2018.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Thomas Kuhn’s </a:t>
            </a:r>
            <a:r>
              <a:rPr lang="en-US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Structure </a:t>
            </a:r>
            <a:r>
              <a:rPr 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of </a:t>
            </a:r>
            <a:r>
              <a:rPr lang="en-US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Scientific Revolution</a:t>
            </a:r>
            <a:endParaRPr lang="en-US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Many scientists preoccupy themselves with “normal science” </a:t>
            </a:r>
          </a:p>
          <a:p>
            <a:r>
              <a:rPr lang="en-US" sz="2800" dirty="0" smtClean="0"/>
              <a:t>Normal science:</a:t>
            </a:r>
          </a:p>
          <a:p>
            <a:pPr lvl="1"/>
            <a:r>
              <a:rPr lang="en-US" sz="2400" dirty="0" smtClean="0"/>
              <a:t>functions on what is already known </a:t>
            </a:r>
            <a:endParaRPr lang="en-US" sz="2400" dirty="0"/>
          </a:p>
          <a:p>
            <a:pPr lvl="1"/>
            <a:r>
              <a:rPr lang="en-US" sz="2400" dirty="0" smtClean="0"/>
              <a:t>relies on paradigms (an unchangeable pattern that we use repeatedly)</a:t>
            </a:r>
          </a:p>
          <a:p>
            <a:pPr lvl="1"/>
            <a:r>
              <a:rPr lang="en-US" sz="2400" dirty="0" smtClean="0"/>
              <a:t>is disrupted when we encounter anomalies (things that do not fit into our paradigms) and when these anomalies accumulate we have a </a:t>
            </a:r>
            <a:r>
              <a:rPr lang="en-US" sz="2400" i="1" dirty="0" smtClean="0"/>
              <a:t>crisis</a:t>
            </a:r>
          </a:p>
          <a:p>
            <a:r>
              <a:rPr lang="en-US" sz="2800" dirty="0" smtClean="0"/>
              <a:t>A crisis leads to a revolution and a paradigm shift</a:t>
            </a:r>
          </a:p>
        </p:txBody>
      </p:sp>
    </p:spTree>
    <p:extLst>
      <p:ext uri="{BB962C8B-B14F-4D97-AF65-F5344CB8AC3E}">
        <p14:creationId xmlns:p14="http://schemas.microsoft.com/office/powerpoint/2010/main" val="3738902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1283</Words>
  <Application>Microsoft Office PowerPoint</Application>
  <PresentationFormat>On-screen Show (4:3)</PresentationFormat>
  <Paragraphs>216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1_Office Theme</vt:lpstr>
      <vt:lpstr>PowerPoint Presentation</vt:lpstr>
      <vt:lpstr>Chapter 1</vt:lpstr>
      <vt:lpstr>What Will You Learn to Do?</vt:lpstr>
      <vt:lpstr>Learning About the World  Non-Scientifically</vt:lpstr>
      <vt:lpstr>Learning About the World Through Science</vt:lpstr>
      <vt:lpstr>Why Participate in Scientific Knowledge Generation?</vt:lpstr>
      <vt:lpstr>Theories of Knowledge</vt:lpstr>
      <vt:lpstr>Karl Popper’s Falsifiability </vt:lpstr>
      <vt:lpstr>Thomas Kuhn’s Structure of Scientific Revolution</vt:lpstr>
      <vt:lpstr>Research Methods</vt:lpstr>
      <vt:lpstr>Qualitative Research Methods</vt:lpstr>
      <vt:lpstr>Inductive Reasoning</vt:lpstr>
      <vt:lpstr>Research in Action 1.1</vt:lpstr>
      <vt:lpstr>Research in Action 1.1</vt:lpstr>
      <vt:lpstr>Research in Action 1.1</vt:lpstr>
      <vt:lpstr>Quantitative Research Methods</vt:lpstr>
      <vt:lpstr>Deductive Reasoning</vt:lpstr>
      <vt:lpstr>Illustration of a Quantitative Study</vt:lpstr>
      <vt:lpstr>Illustration of a Quantitative Study</vt:lpstr>
      <vt:lpstr>Mixed Methods</vt:lpstr>
      <vt:lpstr>Ethics</vt:lpstr>
      <vt:lpstr>Research Ethics</vt:lpstr>
      <vt:lpstr>Protecting Research Participants</vt:lpstr>
      <vt:lpstr>Protecting Research Participants</vt:lpstr>
      <vt:lpstr>Protecting Research Participants</vt:lpstr>
      <vt:lpstr>Protecting Research Participants</vt:lpstr>
      <vt:lpstr>Human Subjects Training</vt:lpstr>
      <vt:lpstr>Violation of Ethics</vt:lpstr>
      <vt:lpstr>Researcher Bias: Objectivity</vt:lpstr>
      <vt:lpstr>Researcher Biases</vt:lpstr>
      <vt:lpstr>Researcher Bias: Subjectivity</vt:lpstr>
      <vt:lpstr>Illustration of Researcher’s Bias</vt:lpstr>
      <vt:lpstr>Open-Access Student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Stephanie Palermini</cp:lastModifiedBy>
  <cp:revision>69</cp:revision>
  <dcterms:created xsi:type="dcterms:W3CDTF">2006-08-16T00:00:00Z</dcterms:created>
  <dcterms:modified xsi:type="dcterms:W3CDTF">2017-07-28T16:15:37Z</dcterms:modified>
</cp:coreProperties>
</file>