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</p:sldMasterIdLst>
  <p:notesMasterIdLst>
    <p:notesMasterId r:id="rId25"/>
  </p:notesMasterIdLst>
  <p:sldIdLst>
    <p:sldId id="280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51" autoAdjust="0"/>
    <p:restoredTop sz="94660"/>
  </p:normalViewPr>
  <p:slideViewPr>
    <p:cSldViewPr>
      <p:cViewPr varScale="1">
        <p:scale>
          <a:sx n="92" d="100"/>
          <a:sy n="92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7/28/2017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716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721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35083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456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38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rgbClr val="CA449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866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375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06"/>
            <a:ext cx="9144000" cy="11636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449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Click to edit Master title style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56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922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501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432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993"/>
            <a:ext cx="4040188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8432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993"/>
            <a:ext cx="4041775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840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526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3008313" cy="6758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007"/>
            <a:ext cx="3008313" cy="41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6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8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edge.sagepub.com/pajo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234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Literature, Hypotheses, Methodology, and Findings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addition to telling a story, show your audience that your work is professional, ethical, and thoughtful</a:t>
            </a:r>
          </a:p>
          <a:p>
            <a:r>
              <a:rPr lang="en-US" dirty="0" smtClean="0"/>
              <a:t>Explain what other studies say about your topic</a:t>
            </a:r>
          </a:p>
          <a:p>
            <a:r>
              <a:rPr lang="en-US" dirty="0" smtClean="0"/>
              <a:t>Briefly state your hypotheses and the relationships you are investigating</a:t>
            </a:r>
          </a:p>
          <a:p>
            <a:r>
              <a:rPr lang="en-US" dirty="0" smtClean="0"/>
              <a:t>Be succinct about your methodology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637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Aids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Visual aids are not the focus of your presentation though they are powerful attention grabbers</a:t>
            </a:r>
          </a:p>
          <a:p>
            <a:r>
              <a:rPr lang="en-US" dirty="0" smtClean="0"/>
              <a:t>Make sure your visual aid fits the needs of your study</a:t>
            </a:r>
          </a:p>
          <a:p>
            <a:r>
              <a:rPr lang="en-US" dirty="0" smtClean="0"/>
              <a:t>Remember fewer words = a better presentation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613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Tips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tone of your voice and your body language when you address the audience is important</a:t>
            </a:r>
          </a:p>
          <a:p>
            <a:r>
              <a:rPr lang="en-US" dirty="0" smtClean="0"/>
              <a:t>Make eye contact</a:t>
            </a:r>
          </a:p>
          <a:p>
            <a:r>
              <a:rPr lang="en-US" dirty="0" smtClean="0"/>
              <a:t>Keep your voice in check</a:t>
            </a:r>
          </a:p>
          <a:p>
            <a:r>
              <a:rPr lang="en-US" dirty="0" smtClean="0"/>
              <a:t>Use humor wisely</a:t>
            </a:r>
          </a:p>
          <a:p>
            <a:r>
              <a:rPr lang="en-US" dirty="0" smtClean="0"/>
              <a:t>Dress appropriately and stand up straight</a:t>
            </a:r>
          </a:p>
          <a:p>
            <a:r>
              <a:rPr lang="en-US" dirty="0" smtClean="0"/>
              <a:t>Practice, practice, practice!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76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to Conferences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universities organize their own conferences </a:t>
            </a:r>
          </a:p>
          <a:p>
            <a:r>
              <a:rPr lang="en-US" dirty="0" smtClean="0"/>
              <a:t>Browse to see  where your topic fits</a:t>
            </a:r>
          </a:p>
          <a:p>
            <a:r>
              <a:rPr lang="en-US" dirty="0" smtClean="0"/>
              <a:t>Identify regional conferences targeting undergraduate research and then present at national conferences</a:t>
            </a:r>
          </a:p>
          <a:p>
            <a:r>
              <a:rPr lang="en-US" dirty="0" smtClean="0"/>
              <a:t>Undergraduate typically present posters at conferences</a:t>
            </a:r>
          </a:p>
          <a:p>
            <a:r>
              <a:rPr lang="en-US" dirty="0" smtClean="0"/>
              <a:t>Poster presentations are excellent opportunities for networking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414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to Conferences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Respond to a </a:t>
            </a:r>
            <a:r>
              <a:rPr lang="en-US" i="1" dirty="0" smtClean="0"/>
              <a:t>call for abstracts</a:t>
            </a:r>
          </a:p>
          <a:p>
            <a:r>
              <a:rPr lang="en-US" dirty="0" smtClean="0"/>
              <a:t>Ask your professor for feedback on your abstract and make sure it represents the poster or paper you have prepared</a:t>
            </a:r>
          </a:p>
          <a:p>
            <a:r>
              <a:rPr lang="en-US" dirty="0" smtClean="0"/>
              <a:t>After an abstract is submitted it is reviewed by a committee of conference organizers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091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2659" y="5122863"/>
            <a:ext cx="2884941" cy="566738"/>
          </a:xfrm>
        </p:spPr>
        <p:txBody>
          <a:bodyPr/>
          <a:lstStyle/>
          <a:p>
            <a:r>
              <a:rPr lang="en-US" dirty="0" smtClean="0"/>
              <a:t>Table 14.1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772659" y="5751173"/>
            <a:ext cx="2884941" cy="804862"/>
          </a:xfrm>
        </p:spPr>
        <p:txBody>
          <a:bodyPr/>
          <a:lstStyle/>
          <a:p>
            <a:r>
              <a:rPr lang="en-US" dirty="0" smtClean="0"/>
              <a:t>Common Journals Dedicated to Undergraduate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8"/>
          <a:stretch/>
        </p:blipFill>
        <p:spPr>
          <a:xfrm>
            <a:off x="4038600" y="1214881"/>
            <a:ext cx="4268811" cy="516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771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Publishing an Article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journals are open to undergraduates who have conducted excellent research</a:t>
            </a:r>
          </a:p>
          <a:p>
            <a:r>
              <a:rPr lang="en-US" dirty="0" smtClean="0"/>
              <a:t>Universities also have journals dedicated to undergraduate research</a:t>
            </a:r>
          </a:p>
          <a:p>
            <a:r>
              <a:rPr lang="en-US" dirty="0" smtClean="0"/>
              <a:t>Most journals are peer-reviewed which guarantees the quality of the research</a:t>
            </a:r>
          </a:p>
          <a:p>
            <a:r>
              <a:rPr lang="en-US" dirty="0" smtClean="0"/>
              <a:t>Become familiar with the writing standards for a journal when trying to publish your work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313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Publishing an Article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Hoogenboon and Manske (2012) prepared a list of reviewer priorities when considering a study:</a:t>
            </a:r>
          </a:p>
          <a:p>
            <a:pPr lvl="1"/>
            <a:r>
              <a:rPr lang="en-US" dirty="0" smtClean="0"/>
              <a:t>relevance of a problem</a:t>
            </a:r>
          </a:p>
          <a:p>
            <a:pPr lvl="1"/>
            <a:r>
              <a:rPr lang="en-US" dirty="0" smtClean="0"/>
              <a:t>writing style</a:t>
            </a:r>
          </a:p>
          <a:p>
            <a:pPr lvl="1"/>
            <a:r>
              <a:rPr lang="en-US" dirty="0" smtClean="0"/>
              <a:t>study’s design</a:t>
            </a:r>
          </a:p>
          <a:p>
            <a:pPr lvl="1"/>
            <a:r>
              <a:rPr lang="en-US" dirty="0" smtClean="0"/>
              <a:t>quality of the literature review</a:t>
            </a:r>
          </a:p>
          <a:p>
            <a:pPr lvl="1"/>
            <a:r>
              <a:rPr lang="en-US" dirty="0" smtClean="0"/>
              <a:t>sample size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576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Relevance of a Problem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world may not share your enthusiasm for a research topic</a:t>
            </a:r>
          </a:p>
          <a:p>
            <a:r>
              <a:rPr lang="en-US" dirty="0" smtClean="0"/>
              <a:t>Ask yourself, is the study attempting to solve or offer insights on a problem that concerns our world today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304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Writing is a learned skill</a:t>
            </a:r>
          </a:p>
          <a:p>
            <a:r>
              <a:rPr lang="en-US" dirty="0" smtClean="0"/>
              <a:t>The more experience and practice you have the better you will become at it</a:t>
            </a:r>
          </a:p>
          <a:p>
            <a:r>
              <a:rPr lang="en-US" dirty="0" smtClean="0"/>
              <a:t>To improve your writing:</a:t>
            </a:r>
          </a:p>
          <a:p>
            <a:pPr lvl="1"/>
            <a:r>
              <a:rPr lang="en-US" dirty="0" smtClean="0"/>
              <a:t>read scientific articles and books</a:t>
            </a:r>
          </a:p>
          <a:p>
            <a:pPr lvl="1"/>
            <a:r>
              <a:rPr lang="en-US" dirty="0" smtClean="0"/>
              <a:t>write every day</a:t>
            </a:r>
          </a:p>
          <a:p>
            <a:pPr lvl="1"/>
            <a:r>
              <a:rPr lang="en-US" dirty="0" smtClean="0"/>
              <a:t>think ahead about your study design and presentation of your work</a:t>
            </a:r>
          </a:p>
          <a:p>
            <a:pPr lvl="1"/>
            <a:r>
              <a:rPr lang="en-US" dirty="0" smtClean="0"/>
              <a:t>avoid unnecessary words and information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240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Presenting </a:t>
            </a:r>
            <a:r>
              <a:rPr lang="en-US" dirty="0" smtClean="0"/>
              <a:t>Your </a:t>
            </a:r>
            <a:r>
              <a:rPr lang="en-US" dirty="0"/>
              <a:t>Research</a:t>
            </a:r>
          </a:p>
        </p:txBody>
      </p:sp>
      <p:sp>
        <p:nvSpPr>
          <p:cNvPr id="6" name="Shape 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14095">
              <a:tabLst>
                <a:tab pos="9144000" algn="l"/>
              </a:tabLst>
              <a:defRPr sz="1800"/>
            </a:pPr>
            <a:r>
              <a:rPr lang="en-US" sz="4500" b="1" dirty="0" smtClean="0">
                <a:solidFill>
                  <a:schemeClr val="tx1"/>
                </a:solidFill>
              </a:rPr>
              <a:t>Chapter 14</a:t>
            </a:r>
            <a:endParaRPr lang="en-US" sz="45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reading your study a reviewer will: 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hether your design selection fit the study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hether you were ethical in your data collection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you handled the data afterward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many people were involved in your analysis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level of sophistication of your study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7099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of the Literature Review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Reviewers will assess how familiar you are with the work of other researchers in the field</a:t>
            </a:r>
          </a:p>
          <a:p>
            <a:r>
              <a:rPr lang="en-US" dirty="0" smtClean="0"/>
              <a:t>If you have done a thorough job with this you will be able to:</a:t>
            </a:r>
          </a:p>
          <a:p>
            <a:pPr lvl="1"/>
            <a:r>
              <a:rPr lang="en-US" dirty="0"/>
              <a:t>k</a:t>
            </a:r>
            <a:r>
              <a:rPr lang="en-US" dirty="0" smtClean="0"/>
              <a:t>now </a:t>
            </a:r>
            <a:r>
              <a:rPr lang="en-US" dirty="0"/>
              <a:t>how many studies were </a:t>
            </a:r>
            <a:r>
              <a:rPr lang="en-US" dirty="0" smtClean="0"/>
              <a:t>conducted</a:t>
            </a:r>
          </a:p>
          <a:p>
            <a:pPr lvl="1"/>
            <a:r>
              <a:rPr lang="en-US" dirty="0"/>
              <a:t>k</a:t>
            </a:r>
            <a:r>
              <a:rPr lang="en-US" dirty="0" smtClean="0"/>
              <a:t>now what methodologies were used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hich populations were explored</a:t>
            </a:r>
          </a:p>
          <a:p>
            <a:pPr lvl="1"/>
            <a:r>
              <a:rPr lang="en-US" dirty="0" smtClean="0"/>
              <a:t>identify gaps in the literature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5149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Size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smaller sample size can limit the impact of a study</a:t>
            </a:r>
          </a:p>
          <a:p>
            <a:r>
              <a:rPr lang="en-US" dirty="0" smtClean="0"/>
              <a:t>A larger sample size results in a study with stronger validity and reliability</a:t>
            </a:r>
          </a:p>
          <a:p>
            <a:r>
              <a:rPr lang="en-US" dirty="0" smtClean="0"/>
              <a:t>Sample size is very important to a reviewer in both a quantitative and qualitative study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359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Open-Access Student Resources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Action </a:t>
            </a:r>
            <a:r>
              <a:rPr lang="en-US" dirty="0"/>
              <a:t>Plan </a:t>
            </a:r>
          </a:p>
          <a:p>
            <a:r>
              <a:rPr lang="en-US" dirty="0"/>
              <a:t>Quizzes </a:t>
            </a:r>
          </a:p>
          <a:p>
            <a:r>
              <a:rPr lang="en-US" dirty="0"/>
              <a:t>eFlashcards </a:t>
            </a:r>
          </a:p>
          <a:p>
            <a:r>
              <a:rPr lang="en-US" dirty="0"/>
              <a:t>SAGE Journal Articles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and </a:t>
            </a:r>
            <a:r>
              <a:rPr lang="en-US" dirty="0"/>
              <a:t>more </a:t>
            </a:r>
            <a:r>
              <a:rPr lang="en-US" dirty="0" smtClean="0"/>
              <a:t>at </a:t>
            </a:r>
            <a:r>
              <a:rPr lang="en-US" dirty="0">
                <a:hlinkClick r:id="rId2"/>
              </a:rPr>
              <a:t>edge.sagepub.com/pajo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815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Learn to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Explain how best to present your study to an audience</a:t>
            </a:r>
          </a:p>
          <a:p>
            <a:r>
              <a:rPr lang="en-US" dirty="0" smtClean="0"/>
              <a:t>Discuss </a:t>
            </a:r>
            <a:r>
              <a:rPr lang="en-US" dirty="0"/>
              <a:t>how to apply to regional and national </a:t>
            </a:r>
            <a:r>
              <a:rPr lang="en-US" dirty="0" smtClean="0"/>
              <a:t>conferences</a:t>
            </a:r>
            <a:endParaRPr lang="en-US" dirty="0"/>
          </a:p>
          <a:p>
            <a:r>
              <a:rPr lang="en-US" dirty="0"/>
              <a:t>Describe how to get an article published in a peer-reviewed </a:t>
            </a:r>
            <a:r>
              <a:rPr lang="en-US" dirty="0" smtClean="0"/>
              <a:t>journal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838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Presenting Your Findings </a:t>
            </a:r>
            <a:br>
              <a:rPr lang="en-US" dirty="0" smtClean="0"/>
            </a:br>
            <a:r>
              <a:rPr lang="en-US" dirty="0" smtClean="0"/>
              <a:t>to an Audience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Presenting your findings are as important as conducting the study</a:t>
            </a:r>
          </a:p>
          <a:p>
            <a:r>
              <a:rPr lang="en-US" dirty="0" smtClean="0"/>
              <a:t>Presentations allow you to spread the word about your work and open doors for opportunities such as publishing in a journal article</a:t>
            </a:r>
          </a:p>
          <a:p>
            <a:r>
              <a:rPr lang="en-US" dirty="0" smtClean="0"/>
              <a:t>Start by presenting your findings to your classmates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788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Presenting Your Findings </a:t>
            </a:r>
            <a:br>
              <a:rPr lang="en-US" dirty="0" smtClean="0"/>
            </a:br>
            <a:r>
              <a:rPr lang="en-US" dirty="0" smtClean="0"/>
              <a:t>to an Audience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yourself: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do you convert a potentially uninterested audience into an invested one?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do you involve and engage your audience?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do you encourage questions and inspire your audience?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304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the Main Points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creating PowerPoint slides think about the entire project first</a:t>
            </a:r>
          </a:p>
          <a:p>
            <a:r>
              <a:rPr lang="en-US" dirty="0" smtClean="0"/>
              <a:t>Which sections are most important to you, the background, methodology, results, discussion points, and so on?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543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 Your Topics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how much time you intend to spend on each topic</a:t>
            </a:r>
          </a:p>
          <a:p>
            <a:r>
              <a:rPr lang="en-US" dirty="0" smtClean="0"/>
              <a:t>Remember you need to include background information to put the study in context  but be careful about providing too many details of the literature review</a:t>
            </a:r>
          </a:p>
          <a:p>
            <a:r>
              <a:rPr lang="en-US" dirty="0" smtClean="0"/>
              <a:t>Manage your time carefully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00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Tell a Story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People are engaged when they hear a good story</a:t>
            </a:r>
          </a:p>
          <a:p>
            <a:r>
              <a:rPr lang="en-US" dirty="0" smtClean="0"/>
              <a:t>You are likely attracted to your research topic because of a personal story or connection</a:t>
            </a:r>
          </a:p>
          <a:p>
            <a:r>
              <a:rPr lang="en-US" dirty="0" smtClean="0"/>
              <a:t>Share a similar personal story or connection with your audience to help them understand the essence of your study 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043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Ethical Considerations: Accurate Presentations and Anonymity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careful about the ethical standards of our research</a:t>
            </a:r>
          </a:p>
          <a:p>
            <a:r>
              <a:rPr lang="en-US" dirty="0" smtClean="0"/>
              <a:t>Do not mislead the audience or misrepresent information</a:t>
            </a:r>
          </a:p>
          <a:p>
            <a:r>
              <a:rPr lang="en-US" dirty="0" smtClean="0"/>
              <a:t>Be careful to no harm or violate anyone’s privacy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54502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2325</TotalTime>
  <Words>1112</Words>
  <Application>Microsoft Office PowerPoint</Application>
  <PresentationFormat>On-screen Show (4:3)</PresentationFormat>
  <Paragraphs>151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1_Office Theme</vt:lpstr>
      <vt:lpstr>PowerPoint Presentation</vt:lpstr>
      <vt:lpstr>Chapter 14</vt:lpstr>
      <vt:lpstr>What Will You Learn to Do?</vt:lpstr>
      <vt:lpstr>Presenting Your Findings  to an Audience</vt:lpstr>
      <vt:lpstr>Presenting Your Findings  to an Audience</vt:lpstr>
      <vt:lpstr>Identify the Main Points</vt:lpstr>
      <vt:lpstr>Rank Your Topics</vt:lpstr>
      <vt:lpstr>Tell a Story</vt:lpstr>
      <vt:lpstr>Ethical Considerations: Accurate Presentations and Anonymity</vt:lpstr>
      <vt:lpstr>Literature, Hypotheses, Methodology, and Findings</vt:lpstr>
      <vt:lpstr>Visual Aids</vt:lpstr>
      <vt:lpstr>Practical Tips</vt:lpstr>
      <vt:lpstr>Applying to Conferences</vt:lpstr>
      <vt:lpstr>Applying to Conferences</vt:lpstr>
      <vt:lpstr>Table 14.1</vt:lpstr>
      <vt:lpstr>Publishing an Article</vt:lpstr>
      <vt:lpstr>Publishing an Article</vt:lpstr>
      <vt:lpstr>Relevance of a Problem</vt:lpstr>
      <vt:lpstr>Writing Style</vt:lpstr>
      <vt:lpstr>Study Design</vt:lpstr>
      <vt:lpstr>Quality of the Literature Review</vt:lpstr>
      <vt:lpstr>Sample Size</vt:lpstr>
      <vt:lpstr>Open-Access Student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Stephanie Palermini</cp:lastModifiedBy>
  <cp:revision>200</cp:revision>
  <dcterms:created xsi:type="dcterms:W3CDTF">2006-08-16T00:00:00Z</dcterms:created>
  <dcterms:modified xsi:type="dcterms:W3CDTF">2017-07-28T16:34:23Z</dcterms:modified>
</cp:coreProperties>
</file>