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</p:sldMasterIdLst>
  <p:notesMasterIdLst>
    <p:notesMasterId r:id="rId21"/>
  </p:notesMasterIdLst>
  <p:sldIdLst>
    <p:sldId id="276" r:id="rId2"/>
    <p:sldId id="256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6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1" autoAdjust="0"/>
    <p:restoredTop sz="94660"/>
  </p:normalViewPr>
  <p:slideViewPr>
    <p:cSldViewPr>
      <p:cViewPr varScale="1">
        <p:scale>
          <a:sx n="92" d="100"/>
          <a:sy n="92" d="100"/>
        </p:scale>
        <p:origin x="10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11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516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015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701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92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103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478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910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2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439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433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77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090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edge.sagepub.com/pajo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1121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in Qualitative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Format similar to quantitative studies</a:t>
            </a:r>
          </a:p>
          <a:p>
            <a:r>
              <a:rPr lang="en-US" dirty="0" smtClean="0"/>
              <a:t>Start with an overview of the demographics</a:t>
            </a:r>
          </a:p>
          <a:p>
            <a:r>
              <a:rPr lang="en-US" dirty="0" smtClean="0"/>
              <a:t>Then point out similarities and differences recognized during the analysis</a:t>
            </a:r>
          </a:p>
          <a:p>
            <a:r>
              <a:rPr lang="en-US" dirty="0"/>
              <a:t>Start with an outline to organize the results (e.g., in what order should I report the patterns)</a:t>
            </a:r>
            <a:endParaRPr lang="en-US" dirty="0" smtClean="0"/>
          </a:p>
          <a:p>
            <a:r>
              <a:rPr lang="en-US" dirty="0" smtClean="0"/>
              <a:t>Use quotations to add richness</a:t>
            </a:r>
          </a:p>
          <a:p>
            <a:r>
              <a:rPr lang="en-US" dirty="0" smtClean="0"/>
              <a:t>Diagrams and figures are also powerful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887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8691" y="4876800"/>
            <a:ext cx="2324509" cy="566738"/>
          </a:xfrm>
        </p:spPr>
        <p:txBody>
          <a:bodyPr/>
          <a:lstStyle/>
          <a:p>
            <a:r>
              <a:rPr lang="en-US" dirty="0" smtClean="0"/>
              <a:t>Figure 13.1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18691" y="5443538"/>
            <a:ext cx="2553109" cy="652462"/>
          </a:xfrm>
        </p:spPr>
        <p:txBody>
          <a:bodyPr/>
          <a:lstStyle/>
          <a:p>
            <a:r>
              <a:rPr lang="en-US" dirty="0" smtClean="0"/>
              <a:t>The Culinary Triangle From </a:t>
            </a:r>
            <a:r>
              <a:rPr lang="en-US" i="1" dirty="0" smtClean="0"/>
              <a:t>Feeding the City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530428"/>
            <a:ext cx="5514967" cy="448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735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Visually Presenting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Visual presentations can:</a:t>
            </a:r>
          </a:p>
          <a:p>
            <a:pPr lvl="1"/>
            <a:r>
              <a:rPr lang="en-US" dirty="0" smtClean="0"/>
              <a:t>help convey meaning, show dynamics, and depict details</a:t>
            </a:r>
          </a:p>
          <a:p>
            <a:pPr lvl="1"/>
            <a:r>
              <a:rPr lang="en-US" dirty="0" smtClean="0"/>
              <a:t>Grab our attention</a:t>
            </a:r>
          </a:p>
          <a:p>
            <a:r>
              <a:rPr lang="en-US" dirty="0" smtClean="0"/>
              <a:t>Tables and figures are most widely used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858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Tables can:</a:t>
            </a:r>
          </a:p>
          <a:p>
            <a:pPr lvl="1"/>
            <a:r>
              <a:rPr lang="en-US" dirty="0" smtClean="0"/>
              <a:t>deliver a large amount of information (e.g., demographics)</a:t>
            </a:r>
          </a:p>
          <a:p>
            <a:pPr lvl="1"/>
            <a:r>
              <a:rPr lang="en-US" dirty="0" smtClean="0"/>
              <a:t>help save space in the text</a:t>
            </a:r>
          </a:p>
          <a:p>
            <a:pPr lvl="1"/>
            <a:r>
              <a:rPr lang="en-US" dirty="0" smtClean="0"/>
              <a:t>allow for comparison across categories</a:t>
            </a:r>
          </a:p>
          <a:p>
            <a:pPr lvl="1"/>
            <a:r>
              <a:rPr lang="en-US" dirty="0" smtClean="0"/>
              <a:t>show missing values</a:t>
            </a:r>
          </a:p>
          <a:p>
            <a:r>
              <a:rPr lang="en-US" dirty="0" smtClean="0"/>
              <a:t>Avoid repeating information both in a table and in the text</a:t>
            </a:r>
          </a:p>
          <a:p>
            <a:r>
              <a:rPr lang="en-US" dirty="0" smtClean="0"/>
              <a:t>Utilize the American Psychological Association (APA) set of rules and regulations for writing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064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Charts, graphs, plots, and path diagrams (i.e., model depicting relationships between variables using arrow and connectors) are common figures</a:t>
            </a:r>
          </a:p>
          <a:p>
            <a:r>
              <a:rPr lang="en-US" dirty="0" smtClean="0"/>
              <a:t>Ask yourself these types of questions when to </a:t>
            </a:r>
            <a:r>
              <a:rPr lang="en-US" smtClean="0"/>
              <a:t>determine and what </a:t>
            </a:r>
            <a:r>
              <a:rPr lang="en-US" dirty="0" smtClean="0"/>
              <a:t>figure to use:</a:t>
            </a:r>
          </a:p>
          <a:p>
            <a:pPr lvl="1"/>
            <a:r>
              <a:rPr lang="en-US" dirty="0" smtClean="0"/>
              <a:t>Why am I selecting this figure?</a:t>
            </a:r>
          </a:p>
          <a:p>
            <a:pPr lvl="1"/>
            <a:r>
              <a:rPr lang="en-US" dirty="0" smtClean="0"/>
              <a:t>Is this figure useful in illustrating my point?</a:t>
            </a:r>
          </a:p>
          <a:p>
            <a:pPr lvl="1"/>
            <a:r>
              <a:rPr lang="en-US" dirty="0" smtClean="0"/>
              <a:t>Would an explanation in words work better?</a:t>
            </a:r>
          </a:p>
          <a:p>
            <a:pPr lvl="1"/>
            <a:r>
              <a:rPr lang="en-US" dirty="0" smtClean="0"/>
              <a:t>Is the figure a good representation of findings?</a:t>
            </a:r>
          </a:p>
          <a:p>
            <a:r>
              <a:rPr lang="en-US" dirty="0" smtClean="0"/>
              <a:t>Consider stylistic guidelines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95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181600"/>
            <a:ext cx="5486400" cy="566738"/>
          </a:xfrm>
        </p:spPr>
        <p:txBody>
          <a:bodyPr/>
          <a:lstStyle/>
          <a:p>
            <a:r>
              <a:rPr lang="en-US" dirty="0" smtClean="0"/>
              <a:t>Figure 13.2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5748338"/>
            <a:ext cx="5486400" cy="804862"/>
          </a:xfrm>
        </p:spPr>
        <p:txBody>
          <a:bodyPr/>
          <a:lstStyle/>
          <a:p>
            <a:r>
              <a:rPr lang="en-US" dirty="0" smtClean="0"/>
              <a:t>Path Diagram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35071"/>
            <a:ext cx="5738897" cy="356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9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Ethical Consideration: Misrepresenting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can be easily misrepresented depending on how it is presented</a:t>
            </a:r>
          </a:p>
          <a:p>
            <a:r>
              <a:rPr lang="en-US" dirty="0" smtClean="0"/>
              <a:t>Be careful to not manipulate results to draw particular conclusions, this is unethical and a form of deception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40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discussion is the most creative part of a research report</a:t>
            </a:r>
          </a:p>
          <a:p>
            <a:r>
              <a:rPr lang="en-US" dirty="0" smtClean="0"/>
              <a:t>Present the interpretation of the results in the discussion</a:t>
            </a:r>
          </a:p>
          <a:p>
            <a:pPr lvl="1"/>
            <a:r>
              <a:rPr lang="en-US" dirty="0" smtClean="0"/>
              <a:t>Start with the most important findings first</a:t>
            </a:r>
          </a:p>
          <a:p>
            <a:r>
              <a:rPr lang="en-US" dirty="0" smtClean="0"/>
              <a:t>Delineate the limitations in the discussion section</a:t>
            </a:r>
          </a:p>
          <a:p>
            <a:pPr lvl="1"/>
            <a:r>
              <a:rPr lang="en-US" dirty="0" smtClean="0"/>
              <a:t>In the limitations section discuss how the study could be improved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403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 from many studies can reveal several future directions</a:t>
            </a:r>
          </a:p>
          <a:p>
            <a:r>
              <a:rPr lang="en-US" dirty="0" smtClean="0"/>
              <a:t>Present these future directions in the methodology section of a paper including</a:t>
            </a:r>
          </a:p>
          <a:p>
            <a:pPr lvl="1"/>
            <a:r>
              <a:rPr lang="en-US" dirty="0" smtClean="0"/>
              <a:t>Recommendations on the methodology of future studies</a:t>
            </a:r>
          </a:p>
          <a:p>
            <a:pPr lvl="1"/>
            <a:r>
              <a:rPr lang="en-US" dirty="0" smtClean="0"/>
              <a:t>Recommendations on topics to explore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877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>
                <a:hlinkClick r:id="rId2"/>
              </a:rPr>
              <a:t>edge.sagepub.com/pajo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10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Results and Discussion</a:t>
            </a:r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tabLst>
                <a:tab pos="9144000" algn="l"/>
              </a:tabLst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13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Write a results section</a:t>
            </a:r>
          </a:p>
          <a:p>
            <a:r>
              <a:rPr lang="en-US" dirty="0" smtClean="0"/>
              <a:t>Describe </a:t>
            </a:r>
            <a:r>
              <a:rPr lang="en-US" dirty="0"/>
              <a:t>how to present results in quantitative studies</a:t>
            </a:r>
          </a:p>
          <a:p>
            <a:r>
              <a:rPr lang="en-US" dirty="0" smtClean="0"/>
              <a:t>Explain </a:t>
            </a:r>
            <a:r>
              <a:rPr lang="en-US" dirty="0"/>
              <a:t>how to present results in qualitative studies</a:t>
            </a:r>
          </a:p>
          <a:p>
            <a:r>
              <a:rPr lang="en-US" dirty="0" smtClean="0"/>
              <a:t>Prepare </a:t>
            </a:r>
            <a:r>
              <a:rPr lang="en-US" dirty="0"/>
              <a:t>visual representations of results</a:t>
            </a:r>
          </a:p>
          <a:p>
            <a:r>
              <a:rPr lang="en-US" dirty="0" smtClean="0"/>
              <a:t>Compose </a:t>
            </a:r>
            <a:r>
              <a:rPr lang="en-US" dirty="0"/>
              <a:t>a discussion section</a:t>
            </a:r>
          </a:p>
          <a:p>
            <a:r>
              <a:rPr lang="en-US" dirty="0" smtClean="0"/>
              <a:t>Develop </a:t>
            </a:r>
            <a:r>
              <a:rPr lang="en-US" dirty="0"/>
              <a:t>a recommendations section based on methodology or </a:t>
            </a:r>
            <a:r>
              <a:rPr lang="en-US" dirty="0" smtClean="0"/>
              <a:t>topic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3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results section of a paper is a complete report of your findings</a:t>
            </a:r>
          </a:p>
          <a:p>
            <a:r>
              <a:rPr lang="en-US" dirty="0" smtClean="0"/>
              <a:t>Presenting your work can be intimidating</a:t>
            </a:r>
          </a:p>
          <a:p>
            <a:r>
              <a:rPr lang="en-US" dirty="0" smtClean="0"/>
              <a:t>Start with what you are most comfortable with then expand from there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503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 Section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 the results section with sample demographics (e.g., gender, race and ethnicity, age, etc.)</a:t>
            </a:r>
          </a:p>
          <a:p>
            <a:r>
              <a:rPr lang="en-US" dirty="0" smtClean="0"/>
              <a:t>Be descriptive, detailed, and exact</a:t>
            </a:r>
          </a:p>
          <a:p>
            <a:r>
              <a:rPr lang="en-US" dirty="0" smtClean="0"/>
              <a:t>Don’t ask your reader to “do additional work” or math</a:t>
            </a:r>
          </a:p>
          <a:p>
            <a:r>
              <a:rPr lang="en-US" dirty="0" smtClean="0"/>
              <a:t>Demographic information can provide a context for the findings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204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findings for the key variables</a:t>
            </a:r>
          </a:p>
          <a:p>
            <a:r>
              <a:rPr lang="en-US" dirty="0" smtClean="0"/>
              <a:t>Use measures such as frequency, averages, or percentages</a:t>
            </a:r>
          </a:p>
          <a:p>
            <a:r>
              <a:rPr lang="en-US" dirty="0" smtClean="0"/>
              <a:t>First present information on the participants, then present findings related to the relationships between two or more variables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129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in Quantitative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 information on:</a:t>
            </a:r>
            <a:endParaRPr lang="en-US" dirty="0"/>
          </a:p>
          <a:p>
            <a:pPr lvl="1"/>
            <a:r>
              <a:rPr lang="en-US" dirty="0" smtClean="0"/>
              <a:t>Whether variables are correlated</a:t>
            </a:r>
          </a:p>
          <a:p>
            <a:pPr lvl="1"/>
            <a:r>
              <a:rPr lang="en-US" dirty="0" smtClean="0"/>
              <a:t>The strength and direction of the relationship between variables</a:t>
            </a:r>
          </a:p>
          <a:p>
            <a:pPr lvl="1"/>
            <a:r>
              <a:rPr lang="en-US" dirty="0" smtClean="0"/>
              <a:t>Whether one variable decreases or increases as the other increases</a:t>
            </a:r>
          </a:p>
          <a:p>
            <a:r>
              <a:rPr lang="en-US" dirty="0" smtClean="0"/>
              <a:t>Just present the findings in a direct manner</a:t>
            </a:r>
          </a:p>
          <a:p>
            <a:r>
              <a:rPr lang="en-US" dirty="0" smtClean="0"/>
              <a:t>Use tables and figures as appropriate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778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Rejecting the Null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reject the null hypothesis</a:t>
            </a:r>
          </a:p>
          <a:p>
            <a:pPr lvl="1"/>
            <a:r>
              <a:rPr lang="en-US" dirty="0" smtClean="0"/>
              <a:t> assume that the alternative hypothesis is a possibility </a:t>
            </a:r>
          </a:p>
          <a:p>
            <a:pPr lvl="1"/>
            <a:r>
              <a:rPr lang="en-US" dirty="0" smtClean="0"/>
              <a:t>this does not mean you have unequivocally proved your  alternative hypothesis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763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Failing to Reject the Null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fail to reject the null hypothesis you have built new knowledge or potentially identified new relationships</a:t>
            </a:r>
          </a:p>
          <a:p>
            <a:r>
              <a:rPr lang="en-US" dirty="0" smtClean="0"/>
              <a:t>This is still a contribution to science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3813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2340</TotalTime>
  <Words>870</Words>
  <Application>Microsoft Office PowerPoint</Application>
  <PresentationFormat>On-screen Show (4:3)</PresentationFormat>
  <Paragraphs>126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1_Office Theme</vt:lpstr>
      <vt:lpstr>PowerPoint Presentation</vt:lpstr>
      <vt:lpstr>Chapter 13</vt:lpstr>
      <vt:lpstr>What Will You Learn to Do?</vt:lpstr>
      <vt:lpstr>Reporting Results</vt:lpstr>
      <vt:lpstr>Demographics Section</vt:lpstr>
      <vt:lpstr>Findings Section</vt:lpstr>
      <vt:lpstr>Results in Quantitative Studies</vt:lpstr>
      <vt:lpstr>Rejecting the Null Hypothesis</vt:lpstr>
      <vt:lpstr>Failing to Reject the Null Hypothesis</vt:lpstr>
      <vt:lpstr>Results in Qualitative Studies</vt:lpstr>
      <vt:lpstr>Figure 13.1</vt:lpstr>
      <vt:lpstr>Visually Presenting Results</vt:lpstr>
      <vt:lpstr>Tables</vt:lpstr>
      <vt:lpstr>Figures</vt:lpstr>
      <vt:lpstr>Figure 13.2</vt:lpstr>
      <vt:lpstr>Ethical Consideration: Misrepresenting Results</vt:lpstr>
      <vt:lpstr>Discussion</vt:lpstr>
      <vt:lpstr>Recommendations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224</cp:revision>
  <dcterms:created xsi:type="dcterms:W3CDTF">2006-08-16T00:00:00Z</dcterms:created>
  <dcterms:modified xsi:type="dcterms:W3CDTF">2017-07-28T16:33:34Z</dcterms:modified>
</cp:coreProperties>
</file>