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</p:sldMasterIdLst>
  <p:notesMasterIdLst>
    <p:notesMasterId r:id="rId24"/>
  </p:notesMasterIdLst>
  <p:sldIdLst>
    <p:sldId id="27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78" r:id="rId10"/>
    <p:sldId id="279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1" autoAdjust="0"/>
    <p:restoredTop sz="94660"/>
  </p:normalViewPr>
  <p:slideViewPr>
    <p:cSldViewPr>
      <p:cViewPr varScale="1">
        <p:scale>
          <a:sx n="92" d="100"/>
          <a:sy n="92" d="100"/>
        </p:scale>
        <p:origin x="10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7/28/2017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491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399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35083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679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846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rgbClr val="CA449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508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304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06"/>
            <a:ext cx="9144000" cy="11636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449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Click to edit Master title style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6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363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160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432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993"/>
            <a:ext cx="4040188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8432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993"/>
            <a:ext cx="4041775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286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129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3008313" cy="6758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007"/>
            <a:ext cx="3008313" cy="41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55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099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edge.sagepub.com/pajo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81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4488" y="4800600"/>
            <a:ext cx="3008312" cy="5667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in Action 12.2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344488" y="5334000"/>
            <a:ext cx="1295400" cy="804862"/>
          </a:xfrm>
        </p:spPr>
        <p:txBody>
          <a:bodyPr/>
          <a:lstStyle/>
          <a:p>
            <a:r>
              <a:rPr lang="en-US" dirty="0" smtClean="0"/>
              <a:t>Diagrams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801" y="1207983"/>
            <a:ext cx="3878180" cy="519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558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Qualitative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presented with written information we examine it to search for the underlying meaning</a:t>
            </a:r>
          </a:p>
          <a:p>
            <a:r>
              <a:rPr lang="en-US" dirty="0" smtClean="0"/>
              <a:t>To find this meaning coding is necessary</a:t>
            </a:r>
          </a:p>
          <a:p>
            <a:r>
              <a:rPr lang="en-US" dirty="0" smtClean="0"/>
              <a:t>A code is a word or few words that capture common meaning or categorization</a:t>
            </a:r>
          </a:p>
          <a:p>
            <a:r>
              <a:rPr lang="en-US" dirty="0" smtClean="0"/>
              <a:t>Coding involves aggregating the text or visual data into small categories of information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961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Qualitative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types of coding are available when we organize our written materials</a:t>
            </a:r>
          </a:p>
          <a:p>
            <a:pPr lvl="1"/>
            <a:r>
              <a:rPr lang="en-US" dirty="0" smtClean="0"/>
              <a:t>In vivo coding or when we see a word or expression in the text that seems important (e.g., vegetarian)</a:t>
            </a:r>
          </a:p>
          <a:p>
            <a:pPr lvl="1"/>
            <a:r>
              <a:rPr lang="en-US" dirty="0" smtClean="0"/>
              <a:t>Pre-existing codes (created before we start coding by making a list of things we are hoping to find in the text)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244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Qualitative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coding, we can group codes into larger categories</a:t>
            </a:r>
          </a:p>
          <a:p>
            <a:r>
              <a:rPr lang="en-US" dirty="0" smtClean="0"/>
              <a:t>Examples of categories include:</a:t>
            </a:r>
          </a:p>
          <a:p>
            <a:pPr lvl="1"/>
            <a:r>
              <a:rPr lang="en-US" dirty="0" smtClean="0"/>
              <a:t>similarities/differences in expressing the same phenomena</a:t>
            </a:r>
          </a:p>
          <a:p>
            <a:pPr lvl="1"/>
            <a:r>
              <a:rPr lang="en-US" dirty="0"/>
              <a:t>similarities/differences in </a:t>
            </a:r>
            <a:r>
              <a:rPr lang="en-US" dirty="0" smtClean="0"/>
              <a:t>attitudes regarding a similar problem or situation</a:t>
            </a:r>
          </a:p>
          <a:p>
            <a:r>
              <a:rPr lang="en-US" dirty="0"/>
              <a:t>After categorizing, we connect these groups into broader groups called themes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919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Qualitative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qualitative analytic process can be challenging as each researcher is unique</a:t>
            </a:r>
          </a:p>
          <a:p>
            <a:r>
              <a:rPr lang="en-US" dirty="0" smtClean="0"/>
              <a:t>Qualitative analysis when performed correctly can correct for individual differences between researchers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679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Recognizing Patterns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Qualitative work is about looking for similarities in actions, words, events, or feelings</a:t>
            </a:r>
          </a:p>
          <a:p>
            <a:r>
              <a:rPr lang="en-US" dirty="0" smtClean="0"/>
              <a:t>These patterns emerge as you analyze the data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187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Categories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Qualitative analysis, similar to organizing your room, is about bringing order from disorder</a:t>
            </a:r>
          </a:p>
          <a:p>
            <a:pPr lvl="1"/>
            <a:r>
              <a:rPr lang="en-US" u="sng" dirty="0" smtClean="0"/>
              <a:t>Step 1</a:t>
            </a:r>
            <a:r>
              <a:rPr lang="en-US" dirty="0" smtClean="0"/>
              <a:t>: Remove extraneous information while keeping valuable information</a:t>
            </a:r>
          </a:p>
          <a:p>
            <a:pPr lvl="1"/>
            <a:r>
              <a:rPr lang="en-US" u="sng" dirty="0" smtClean="0"/>
              <a:t>Step 2</a:t>
            </a:r>
            <a:r>
              <a:rPr lang="en-US" dirty="0" smtClean="0"/>
              <a:t>: Assemble similarly coded information and organize it into larger categories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65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for Frequency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Frequency can play a role in qualitative analysis</a:t>
            </a:r>
          </a:p>
          <a:p>
            <a:r>
              <a:rPr lang="en-US" dirty="0" smtClean="0"/>
              <a:t>Various packages or software programs can help us visualize our data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7895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Diversity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must be open minded and consider diversity in our findings</a:t>
            </a:r>
          </a:p>
          <a:p>
            <a:r>
              <a:rPr lang="en-US" dirty="0" smtClean="0"/>
              <a:t>In our research, we may find diversity in terms of gender, sexual orientation, religiosity, education, income, and other characteristics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184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Remembering the Past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Past experiences, personal history, or other backgrounds can influence participants and impact responses</a:t>
            </a:r>
          </a:p>
          <a:p>
            <a:r>
              <a:rPr lang="en-US" dirty="0" smtClean="0"/>
              <a:t>Considering these elements will yield higher quality data analysis and a stronger study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64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Entering, </a:t>
            </a:r>
            <a:r>
              <a:rPr lang="en-US" dirty="0" smtClean="0"/>
              <a:t>Coding, </a:t>
            </a:r>
            <a:r>
              <a:rPr lang="en-US" dirty="0"/>
              <a:t>and </a:t>
            </a:r>
          </a:p>
          <a:p>
            <a:r>
              <a:rPr lang="en-US" dirty="0"/>
              <a:t>Analyzing Qualitative Data</a:t>
            </a:r>
          </a:p>
        </p:txBody>
      </p:sp>
      <p:sp>
        <p:nvSpPr>
          <p:cNvPr id="6" name="Shape 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14095">
              <a:tabLst>
                <a:tab pos="9144000" algn="l"/>
              </a:tabLst>
              <a:defRPr sz="1800"/>
            </a:pPr>
            <a:r>
              <a:rPr lang="en-US" sz="4500" b="1" dirty="0" smtClean="0">
                <a:solidFill>
                  <a:schemeClr val="tx1"/>
                </a:solidFill>
              </a:rPr>
              <a:t>Chapter 12</a:t>
            </a:r>
            <a:endParaRPr lang="en-US" sz="45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Theoretically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Countless theories are available to us many of which we may not remember</a:t>
            </a:r>
          </a:p>
          <a:p>
            <a:r>
              <a:rPr lang="en-US" dirty="0" smtClean="0"/>
              <a:t>Refresh your memory on some key theories and use them to make connections between your data and the larger theoretical context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1268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Critically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ability to think critically is developed over time by exposure to different ideas</a:t>
            </a:r>
          </a:p>
          <a:p>
            <a:r>
              <a:rPr lang="en-US" dirty="0" smtClean="0"/>
              <a:t>Remember that if you are fully clear and certain about your direction in the analysis it will not be a learning process</a:t>
            </a:r>
          </a:p>
          <a:p>
            <a:r>
              <a:rPr lang="en-US" dirty="0" smtClean="0"/>
              <a:t>Be comfortable with a degree of initial uncertainty and confusion</a:t>
            </a:r>
          </a:p>
          <a:p>
            <a:r>
              <a:rPr lang="en-US" dirty="0" smtClean="0"/>
              <a:t>Remember confusion can encourage productive critical thinking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5034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Action Plan </a:t>
            </a:r>
          </a:p>
          <a:p>
            <a:r>
              <a:rPr lang="en-US" dirty="0"/>
              <a:t>Quizzes </a:t>
            </a:r>
          </a:p>
          <a:p>
            <a:r>
              <a:rPr lang="en-US" dirty="0"/>
              <a:t>eFlashcards </a:t>
            </a:r>
          </a:p>
          <a:p>
            <a:r>
              <a:rPr lang="en-US" dirty="0"/>
              <a:t>SAGE Journal Articles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more </a:t>
            </a:r>
            <a:r>
              <a:rPr lang="en-US" dirty="0" smtClean="0"/>
              <a:t>at </a:t>
            </a:r>
            <a:r>
              <a:rPr lang="en-US" dirty="0">
                <a:hlinkClick r:id="rId2"/>
              </a:rPr>
              <a:t>edge.sagepub.com/pajo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006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Learn to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Describe how to enter, clean, and organize qualitative data</a:t>
            </a:r>
          </a:p>
          <a:p>
            <a:r>
              <a:rPr lang="en-US" dirty="0" smtClean="0"/>
              <a:t>Examine </a:t>
            </a:r>
            <a:r>
              <a:rPr lang="en-US" dirty="0"/>
              <a:t>and code raw data</a:t>
            </a:r>
          </a:p>
          <a:p>
            <a:r>
              <a:rPr lang="en-US" dirty="0" smtClean="0"/>
              <a:t>Analyze </a:t>
            </a:r>
            <a:r>
              <a:rPr lang="en-US" dirty="0"/>
              <a:t>qualitative data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838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Enter, Clean, and Organize Qualitative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Qualitative information needs to be sorted, organized, and coded just like quantitative data</a:t>
            </a:r>
          </a:p>
          <a:p>
            <a:r>
              <a:rPr lang="en-US" dirty="0" smtClean="0"/>
              <a:t>In addition to raw data, create a separate file with records including how many interviews/case studies/observations were conducted</a:t>
            </a:r>
          </a:p>
          <a:p>
            <a:r>
              <a:rPr lang="en-US" dirty="0" smtClean="0"/>
              <a:t>Include basic information (e.g., date, time, location, duration of event, etc.)</a:t>
            </a:r>
          </a:p>
          <a:p>
            <a:r>
              <a:rPr lang="en-US" dirty="0" smtClean="0"/>
              <a:t>Create name codes for participants to protect their confidentiality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859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Write down everything you hear from a recorded interview including nonverbal sounds</a:t>
            </a:r>
          </a:p>
          <a:p>
            <a:r>
              <a:rPr lang="en-US" dirty="0" smtClean="0"/>
              <a:t>Taking the time to do this thoroughly allows you to become familiar with your data</a:t>
            </a:r>
          </a:p>
          <a:p>
            <a:r>
              <a:rPr lang="en-US" dirty="0" smtClean="0"/>
              <a:t>Create a set of ground rules for transcription</a:t>
            </a:r>
          </a:p>
          <a:p>
            <a:r>
              <a:rPr lang="en-US" dirty="0" smtClean="0"/>
              <a:t>Protect the confidentiality of your participants when transcribing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761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 a first step, after transcribing, read the transcribed interviews a few times</a:t>
            </a:r>
          </a:p>
          <a:p>
            <a:r>
              <a:rPr lang="en-US" dirty="0" smtClean="0"/>
              <a:t>Take extensive memos and notes</a:t>
            </a:r>
          </a:p>
          <a:p>
            <a:r>
              <a:rPr lang="en-US" dirty="0" smtClean="0"/>
              <a:t>At first, don’t worry about categorizing the data while memoing</a:t>
            </a:r>
          </a:p>
          <a:p>
            <a:r>
              <a:rPr lang="en-US" dirty="0" smtClean="0"/>
              <a:t>Then classify your memos</a:t>
            </a:r>
          </a:p>
          <a:p>
            <a:pPr lvl="1"/>
            <a:r>
              <a:rPr lang="en-US" dirty="0" smtClean="0"/>
              <a:t>Theoretical memos (relate to theory)</a:t>
            </a:r>
          </a:p>
          <a:p>
            <a:pPr lvl="1"/>
            <a:r>
              <a:rPr lang="en-US" dirty="0" smtClean="0"/>
              <a:t>Self-reflection memos (connect with past experiences)</a:t>
            </a:r>
          </a:p>
          <a:p>
            <a:pPr lvl="1"/>
            <a:r>
              <a:rPr lang="en-US" dirty="0" smtClean="0"/>
              <a:t>Hypothetical memos (propose relationships between different parts of the narrative)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66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Diagrams can assist with record keeping and can provide a systematic and organized view of the data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239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622" y="1223880"/>
            <a:ext cx="4135578" cy="5163066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44488" y="4800600"/>
            <a:ext cx="3008312" cy="5667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in Action 12.2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half" idx="2"/>
          </p:nvPr>
        </p:nvSpPr>
        <p:spPr>
          <a:xfrm>
            <a:off x="344488" y="5334000"/>
            <a:ext cx="1295400" cy="804862"/>
          </a:xfrm>
        </p:spPr>
        <p:txBody>
          <a:bodyPr/>
          <a:lstStyle/>
          <a:p>
            <a:r>
              <a:rPr lang="en-US" dirty="0" smtClean="0"/>
              <a:t>Diagrams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01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854" y="1207251"/>
            <a:ext cx="4173546" cy="5212178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44488" y="4800600"/>
            <a:ext cx="3008312" cy="5667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in Action 12.2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half" idx="2"/>
          </p:nvPr>
        </p:nvSpPr>
        <p:spPr>
          <a:xfrm>
            <a:off x="344488" y="5334000"/>
            <a:ext cx="1295400" cy="804862"/>
          </a:xfrm>
        </p:spPr>
        <p:txBody>
          <a:bodyPr/>
          <a:lstStyle/>
          <a:p>
            <a:r>
              <a:rPr lang="en-US" dirty="0" smtClean="0"/>
              <a:t>Diagrams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10247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2337</TotalTime>
  <Words>964</Words>
  <Application>Microsoft Office PowerPoint</Application>
  <PresentationFormat>On-screen Show (4:3)</PresentationFormat>
  <Paragraphs>125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1_Office Theme</vt:lpstr>
      <vt:lpstr>PowerPoint Presentation</vt:lpstr>
      <vt:lpstr>Chapter 12</vt:lpstr>
      <vt:lpstr>What Will You Learn to Do?</vt:lpstr>
      <vt:lpstr>Enter, Clean, and Organize Qualitative Data</vt:lpstr>
      <vt:lpstr>Transcription</vt:lpstr>
      <vt:lpstr>Memoing</vt:lpstr>
      <vt:lpstr>Diagrams</vt:lpstr>
      <vt:lpstr>Research in Action 12.2</vt:lpstr>
      <vt:lpstr>Research in Action 12.2</vt:lpstr>
      <vt:lpstr>Research in Action 12.2</vt:lpstr>
      <vt:lpstr>Coding Qualitative Data</vt:lpstr>
      <vt:lpstr>Coding Qualitative Data</vt:lpstr>
      <vt:lpstr>Coding Qualitative Data</vt:lpstr>
      <vt:lpstr>Analyzing Qualitative Data</vt:lpstr>
      <vt:lpstr>Recognizing Patterns</vt:lpstr>
      <vt:lpstr>Creating Categories</vt:lpstr>
      <vt:lpstr>Searching for Frequency</vt:lpstr>
      <vt:lpstr>Coding Diversity</vt:lpstr>
      <vt:lpstr>Remembering the Past</vt:lpstr>
      <vt:lpstr>Thinking Theoretically</vt:lpstr>
      <vt:lpstr>Thinking Critically</vt:lpstr>
      <vt:lpstr>Open-Access Student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Stephanie Palermini</cp:lastModifiedBy>
  <cp:revision>193</cp:revision>
  <dcterms:created xsi:type="dcterms:W3CDTF">2006-08-16T00:00:00Z</dcterms:created>
  <dcterms:modified xsi:type="dcterms:W3CDTF">2017-07-28T16:33:00Z</dcterms:modified>
</cp:coreProperties>
</file>