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27"/>
  </p:notesMasterIdLst>
  <p:sldIdLst>
    <p:sldId id="284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0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92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836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21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8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27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41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851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46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59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656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07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26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dge.sagepub.com/pajo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0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Fieldwork and Participant Observation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complete </a:t>
            </a:r>
            <a:r>
              <a:rPr lang="en-US" dirty="0" smtClean="0"/>
              <a:t>participant:</a:t>
            </a:r>
          </a:p>
          <a:p>
            <a:pPr lvl="1"/>
            <a:r>
              <a:rPr lang="en-US" dirty="0" smtClean="0"/>
              <a:t>is experiencing everything that participants experience first hand</a:t>
            </a:r>
          </a:p>
          <a:p>
            <a:pPr lvl="1"/>
            <a:r>
              <a:rPr lang="en-US" dirty="0" smtClean="0"/>
              <a:t>must be careful not to “go native” </a:t>
            </a:r>
          </a:p>
          <a:p>
            <a:r>
              <a:rPr lang="en-US" dirty="0" smtClean="0"/>
              <a:t>A </a:t>
            </a:r>
            <a:r>
              <a:rPr lang="en-US" dirty="0"/>
              <a:t>complete </a:t>
            </a:r>
            <a:r>
              <a:rPr lang="en-US" dirty="0" smtClean="0"/>
              <a:t>observer:</a:t>
            </a:r>
          </a:p>
          <a:p>
            <a:pPr lvl="1"/>
            <a:r>
              <a:rPr lang="en-US" dirty="0" smtClean="0"/>
              <a:t>is simply observing without participating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ay not fully experience the group’s culture or understand and appreciate this culture  </a:t>
            </a:r>
          </a:p>
          <a:p>
            <a:r>
              <a:rPr lang="en-US" dirty="0" smtClean="0"/>
              <a:t>Participant</a:t>
            </a:r>
            <a:r>
              <a:rPr lang="en-US" dirty="0"/>
              <a:t>–</a:t>
            </a:r>
            <a:r>
              <a:rPr lang="en-US" dirty="0" smtClean="0"/>
              <a:t>observers: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ave more flexibility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lean more to one side or another depending on the circumstances</a:t>
            </a:r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57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/>
              <a:t>Ethnographic Fieldwork </a:t>
            </a:r>
            <a:r>
              <a:rPr lang="en-US" sz="3600" dirty="0" smtClean="0"/>
              <a:t>and Participant Observation: Ethical Considerations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Ethical issues abound in fieldwork</a:t>
            </a:r>
          </a:p>
          <a:p>
            <a:r>
              <a:rPr lang="en-US" dirty="0" smtClean="0"/>
              <a:t>Researchers are engaged directly, constantly, and continuously in social interactions with the study participants</a:t>
            </a:r>
          </a:p>
          <a:p>
            <a:r>
              <a:rPr lang="en-US" dirty="0" smtClean="0"/>
              <a:t>Questions arise including: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to inform participants about your role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to respond to divisions in a group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90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Fieldwork and Participant Observation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Informants, or group members, can help in “showing you the ropes” and can assist in making connections</a:t>
            </a:r>
          </a:p>
          <a:p>
            <a:r>
              <a:rPr lang="en-US" dirty="0" smtClean="0"/>
              <a:t>Keep a field journal during your work to document everything you are seeing or hearing</a:t>
            </a:r>
          </a:p>
          <a:p>
            <a:pPr lvl="1"/>
            <a:r>
              <a:rPr lang="en-US" dirty="0" smtClean="0"/>
              <a:t>Write them soon after an experience </a:t>
            </a:r>
          </a:p>
          <a:p>
            <a:pPr lvl="1"/>
            <a:r>
              <a:rPr lang="en-US" dirty="0" smtClean="0"/>
              <a:t>They can serve as a place for methodological or theoretical reflection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35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691" y="0"/>
            <a:ext cx="8894618" cy="1143000"/>
          </a:xfrm>
        </p:spPr>
        <p:txBody>
          <a:bodyPr>
            <a:noAutofit/>
          </a:bodyPr>
          <a:lstStyle/>
          <a:p>
            <a:r>
              <a:rPr lang="en-US" sz="3600" dirty="0"/>
              <a:t>Ethnographic Fieldwork and Participant </a:t>
            </a:r>
            <a:r>
              <a:rPr lang="en-US" sz="3600" dirty="0" smtClean="0"/>
              <a:t>Observation: Theory Development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Ethnographic fieldwork can bring forth new theories</a:t>
            </a:r>
          </a:p>
          <a:p>
            <a:pPr lvl="1"/>
            <a:r>
              <a:rPr lang="en-US" dirty="0" smtClean="0"/>
              <a:t>Theory development can be done inductively using a grounded theory method, pioneered by Glasser and Strauss (1967)</a:t>
            </a:r>
          </a:p>
          <a:p>
            <a:pPr lvl="1"/>
            <a:r>
              <a:rPr lang="en-US" dirty="0" smtClean="0"/>
              <a:t>Theory development can be done deductively and also occur using the extended case method, pioneered by </a:t>
            </a:r>
            <a:r>
              <a:rPr lang="en-US" dirty="0" err="1" smtClean="0"/>
              <a:t>Burawoy</a:t>
            </a:r>
            <a:r>
              <a:rPr lang="en-US" dirty="0" smtClean="0"/>
              <a:t> (1988)             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103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In-depth interviewing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method asks participants a series of open-ended questions which probe a topic</a:t>
            </a:r>
          </a:p>
          <a:p>
            <a:r>
              <a:rPr lang="en-US" dirty="0" smtClean="0"/>
              <a:t>These are typically recorded and then transcribed later</a:t>
            </a:r>
          </a:p>
          <a:p>
            <a:r>
              <a:rPr lang="en-US" dirty="0" smtClean="0"/>
              <a:t>These can be</a:t>
            </a:r>
          </a:p>
          <a:p>
            <a:pPr lvl="1"/>
            <a:r>
              <a:rPr lang="en-US" dirty="0" smtClean="0"/>
              <a:t>Structured </a:t>
            </a:r>
          </a:p>
          <a:p>
            <a:pPr lvl="1"/>
            <a:r>
              <a:rPr lang="en-US" dirty="0" smtClean="0"/>
              <a:t>Semi-structured</a:t>
            </a:r>
          </a:p>
          <a:p>
            <a:pPr lvl="1"/>
            <a:r>
              <a:rPr lang="en-US" dirty="0" smtClean="0"/>
              <a:t>Unstructured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24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In-depth interviewing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Structured Interviews</a:t>
            </a:r>
          </a:p>
          <a:p>
            <a:pPr lvl="1"/>
            <a:r>
              <a:rPr lang="en-US" dirty="0" smtClean="0"/>
              <a:t>Questions composing the interview schedule are worked out ahead of time</a:t>
            </a:r>
          </a:p>
          <a:p>
            <a:pPr lvl="1"/>
            <a:r>
              <a:rPr lang="en-US" dirty="0" smtClean="0"/>
              <a:t>Every participant is asked the same questions </a:t>
            </a:r>
          </a:p>
          <a:p>
            <a:r>
              <a:rPr lang="en-US" dirty="0" smtClean="0"/>
              <a:t>Semi-structured</a:t>
            </a:r>
          </a:p>
          <a:p>
            <a:pPr lvl="1"/>
            <a:r>
              <a:rPr lang="en-US" dirty="0" smtClean="0"/>
              <a:t>Interviewer uses a schedule but has the freedom to adapt during the interview</a:t>
            </a:r>
          </a:p>
          <a:p>
            <a:r>
              <a:rPr lang="en-US" dirty="0" smtClean="0"/>
              <a:t>Unstructured</a:t>
            </a:r>
          </a:p>
          <a:p>
            <a:pPr lvl="1"/>
            <a:r>
              <a:rPr lang="en-US" dirty="0" smtClean="0"/>
              <a:t>There is no interview schedule just broad topics and questions</a:t>
            </a:r>
          </a:p>
          <a:p>
            <a:pPr lvl="1"/>
            <a:r>
              <a:rPr lang="en-US" dirty="0" smtClean="0"/>
              <a:t>The interview is like a “leisurely conversation”</a:t>
            </a:r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In-depth </a:t>
            </a:r>
            <a:r>
              <a:rPr lang="en-US" dirty="0" smtClean="0"/>
              <a:t>interviewing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Utilize open-ended questions rather than yes or no questions as much as possible</a:t>
            </a:r>
          </a:p>
          <a:p>
            <a:r>
              <a:rPr lang="en-US" dirty="0" smtClean="0"/>
              <a:t>Be clear</a:t>
            </a:r>
          </a:p>
          <a:p>
            <a:r>
              <a:rPr lang="en-US" dirty="0" smtClean="0"/>
              <a:t>Pay attention to the answers so you can follow-up</a:t>
            </a:r>
          </a:p>
          <a:p>
            <a:r>
              <a:rPr lang="en-US" dirty="0" smtClean="0"/>
              <a:t>Avoid leading questions</a:t>
            </a:r>
          </a:p>
          <a:p>
            <a:r>
              <a:rPr lang="en-US" dirty="0" smtClean="0"/>
              <a:t>Work to avoid judgment or bias</a:t>
            </a:r>
          </a:p>
          <a:p>
            <a:r>
              <a:rPr lang="en-US" dirty="0" smtClean="0"/>
              <a:t>Know that maintaining a good rapport is critical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450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In-depth </a:t>
            </a:r>
            <a:r>
              <a:rPr lang="en-US" dirty="0" smtClean="0"/>
              <a:t>interviewing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Allow participants to control the conversation (you can direct without leading)</a:t>
            </a:r>
          </a:p>
          <a:p>
            <a:r>
              <a:rPr lang="en-US" dirty="0" smtClean="0"/>
              <a:t>Your job is not to show, describe, or summarize, let the participant do this</a:t>
            </a:r>
          </a:p>
          <a:p>
            <a:r>
              <a:rPr lang="en-US" dirty="0" smtClean="0"/>
              <a:t>Restate what the participant told you to make sure you understood it</a:t>
            </a:r>
          </a:p>
          <a:p>
            <a:r>
              <a:rPr lang="en-US" dirty="0" smtClean="0"/>
              <a:t>Tolerate silence or long pauses</a:t>
            </a:r>
          </a:p>
          <a:p>
            <a:r>
              <a:rPr lang="en-US" dirty="0"/>
              <a:t>Invest in a recorder, read the </a:t>
            </a:r>
            <a:r>
              <a:rPr lang="en-US" dirty="0" smtClean="0"/>
              <a:t>instructions, </a:t>
            </a:r>
            <a:r>
              <a:rPr lang="en-US" dirty="0"/>
              <a:t>and test it ahead of time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38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In-depth </a:t>
            </a:r>
            <a:r>
              <a:rPr lang="en-US" dirty="0" smtClean="0"/>
              <a:t>interviewing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 where your interview will occur</a:t>
            </a:r>
          </a:p>
          <a:p>
            <a:r>
              <a:rPr lang="en-US" dirty="0" smtClean="0"/>
              <a:t>At the start of the interview identify yourself and record the date, time, and location of the interview</a:t>
            </a:r>
          </a:p>
          <a:p>
            <a:r>
              <a:rPr lang="en-US" dirty="0" smtClean="0"/>
              <a:t>Keep your eyes on the interview schedule</a:t>
            </a:r>
          </a:p>
          <a:p>
            <a:r>
              <a:rPr lang="en-US" dirty="0" smtClean="0"/>
              <a:t>Take notes afterward and download your audio file</a:t>
            </a:r>
          </a:p>
          <a:p>
            <a:r>
              <a:rPr lang="en-US" dirty="0" smtClean="0"/>
              <a:t>Write a thank you note to your participant</a:t>
            </a:r>
          </a:p>
          <a:p>
            <a:r>
              <a:rPr lang="en-US" dirty="0" smtClean="0"/>
              <a:t>Practice, practice, practice!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5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Interviewing a group of participants</a:t>
            </a:r>
          </a:p>
          <a:p>
            <a:r>
              <a:rPr lang="en-US" dirty="0" smtClean="0"/>
              <a:t>Attractive for researchers because they are cost and time effective and work well for sensitive topics</a:t>
            </a:r>
          </a:p>
          <a:p>
            <a:r>
              <a:rPr lang="en-US" dirty="0" smtClean="0"/>
              <a:t>Led by a facilitator who directs the discussion</a:t>
            </a:r>
          </a:p>
          <a:p>
            <a:r>
              <a:rPr lang="en-US" dirty="0" smtClean="0"/>
              <a:t>Challenges can include issues with managing groups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38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Qualitative Designs and Data Collection: Understanding </a:t>
            </a:r>
            <a:r>
              <a:rPr lang="en-US" dirty="0" smtClean="0"/>
              <a:t>What </a:t>
            </a:r>
            <a:r>
              <a:rPr lang="en-US" dirty="0"/>
              <a:t>Behavior Means in Context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tabLst>
                <a:tab pos="9144000" algn="l"/>
              </a:tabLst>
              <a:defRPr sz="1800"/>
            </a:pPr>
            <a:r>
              <a:rPr lang="en-US" sz="4500" dirty="0" smtClean="0">
                <a:solidFill>
                  <a:schemeClr val="tx1"/>
                </a:solidFill>
              </a:rPr>
              <a:t>Chapter 11</a:t>
            </a:r>
            <a:endParaRPr lang="en-US" sz="45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Focus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Establish rapport and set the tone for the conversation</a:t>
            </a:r>
          </a:p>
          <a:p>
            <a:r>
              <a:rPr lang="en-US" dirty="0" smtClean="0"/>
              <a:t>Listen carefully to participants</a:t>
            </a:r>
          </a:p>
          <a:p>
            <a:r>
              <a:rPr lang="en-US" dirty="0" smtClean="0"/>
              <a:t>Avoid biased expressions (e.g., “I cannot believe that happened”)</a:t>
            </a:r>
          </a:p>
          <a:p>
            <a:r>
              <a:rPr lang="en-US" dirty="0" smtClean="0"/>
              <a:t>Make sure participants are representative of the population</a:t>
            </a:r>
          </a:p>
          <a:p>
            <a:r>
              <a:rPr lang="en-US" dirty="0" smtClean="0"/>
              <a:t>Make sure subjects know their participation is voluntary and ensure confidentiality (e.g., use of pseudonyms)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20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209" y="0"/>
            <a:ext cx="8707582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Unobtrusive Data Collection and Additional Sources of Qualitative Data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Unobtrusive data collection means the researcher has no contact with research subjects</a:t>
            </a:r>
          </a:p>
          <a:p>
            <a:r>
              <a:rPr lang="en-US" dirty="0" smtClean="0"/>
              <a:t>He or she gathers cultural artifacts or traces that the population has left behind</a:t>
            </a:r>
          </a:p>
          <a:p>
            <a:r>
              <a:rPr lang="en-US" dirty="0" smtClean="0"/>
              <a:t>Examples include physical objects, still images, sounds, moving images, and texts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69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Unobtrusive Data Collection and Additional Sources of Qualitative Data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an unobtrusive approach there is no “reactivity” between the researcher and subject also known as the Hawthorne effect</a:t>
            </a:r>
          </a:p>
          <a:p>
            <a:r>
              <a:rPr lang="en-US" dirty="0" smtClean="0"/>
              <a:t>Allows you to do research without interacting with others</a:t>
            </a:r>
          </a:p>
          <a:p>
            <a:r>
              <a:rPr lang="en-US" dirty="0" smtClean="0"/>
              <a:t>Allows for the study of historical trends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201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255" y="0"/>
            <a:ext cx="881149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Unobtrusive Data Collection and Additional Sources of Qualitative Data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Content analysis is one unobtrusive method</a:t>
            </a:r>
          </a:p>
          <a:p>
            <a:r>
              <a:rPr lang="en-US" dirty="0" smtClean="0"/>
              <a:t>In order to do this, you must: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efine the universe of content (e.g., country music songs)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arrow the range of observations</a:t>
            </a:r>
          </a:p>
          <a:p>
            <a:pPr lvl="1"/>
            <a:r>
              <a:rPr lang="en-US" dirty="0" smtClean="0"/>
              <a:t>code and categorize the content </a:t>
            </a:r>
          </a:p>
          <a:p>
            <a:r>
              <a:rPr lang="en-US" dirty="0" smtClean="0"/>
              <a:t>Sometimes the content is manifested (in plain site) and sometimes it is latent (meaning is not clear on the surface)</a:t>
            </a:r>
          </a:p>
          <a:p>
            <a:r>
              <a:rPr lang="en-US" dirty="0" smtClean="0"/>
              <a:t>Is an iterative process where there is a constant back and forth between the material being coded and the coding categories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405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that combine elements of both qualitative and quantitative methods</a:t>
            </a:r>
          </a:p>
          <a:p>
            <a:r>
              <a:rPr lang="en-US" dirty="0" smtClean="0"/>
              <a:t>Combining approaches facilitates the best of both analytic worlds answering broad and generalizable questions in depth and detail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10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2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57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Understand </a:t>
            </a:r>
            <a:r>
              <a:rPr lang="en-US" dirty="0"/>
              <a:t>the differences between quantitative and </a:t>
            </a:r>
            <a:r>
              <a:rPr lang="en-US" dirty="0" smtClean="0"/>
              <a:t>qualitative </a:t>
            </a:r>
            <a:r>
              <a:rPr lang="en-US" dirty="0"/>
              <a:t>approaches to research </a:t>
            </a:r>
          </a:p>
          <a:p>
            <a:r>
              <a:rPr lang="en-US" dirty="0" smtClean="0"/>
              <a:t>Familiarize </a:t>
            </a:r>
            <a:r>
              <a:rPr lang="en-US" dirty="0"/>
              <a:t>yourself with participant observation and </a:t>
            </a:r>
            <a:r>
              <a:rPr lang="en-US" dirty="0" smtClean="0"/>
              <a:t>in</a:t>
            </a:r>
            <a:r>
              <a:rPr lang="en-US" dirty="0"/>
              <a:t>-</a:t>
            </a:r>
            <a:r>
              <a:rPr lang="en-US" dirty="0" smtClean="0"/>
              <a:t>depth </a:t>
            </a:r>
            <a:r>
              <a:rPr lang="en-US" dirty="0"/>
              <a:t>interviewing </a:t>
            </a:r>
            <a:endParaRPr lang="en-US" dirty="0" smtClean="0"/>
          </a:p>
          <a:p>
            <a:r>
              <a:rPr lang="en-US" dirty="0" smtClean="0"/>
              <a:t>Gain </a:t>
            </a:r>
            <a:r>
              <a:rPr lang="en-US" dirty="0"/>
              <a:t>knowledge on other sources of qualitative data </a:t>
            </a:r>
          </a:p>
          <a:p>
            <a:r>
              <a:rPr lang="en-US" dirty="0" smtClean="0"/>
              <a:t>Get </a:t>
            </a:r>
            <a:r>
              <a:rPr lang="en-US" dirty="0"/>
              <a:t>exposure with unobtrusive methods, including content </a:t>
            </a:r>
            <a:r>
              <a:rPr lang="en-US" dirty="0" smtClean="0"/>
              <a:t>analysis </a:t>
            </a:r>
            <a:endParaRPr lang="en-US" dirty="0"/>
          </a:p>
          <a:p>
            <a:r>
              <a:rPr lang="en-US" dirty="0" smtClean="0"/>
              <a:t>Understand </a:t>
            </a:r>
            <a:r>
              <a:rPr lang="en-US" dirty="0"/>
              <a:t>how research can employ mixed methods and the </a:t>
            </a:r>
            <a:r>
              <a:rPr lang="en-US" dirty="0" smtClean="0"/>
              <a:t>benefits </a:t>
            </a:r>
            <a:r>
              <a:rPr lang="en-US" dirty="0"/>
              <a:t>of doing </a:t>
            </a:r>
            <a:r>
              <a:rPr lang="en-US" dirty="0" smtClean="0"/>
              <a:t>so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Research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Qualitative research, unlike quantitative research, relies heavily on descriptive language to convey central findings</a:t>
            </a:r>
          </a:p>
          <a:p>
            <a:r>
              <a:rPr lang="en-US" dirty="0" smtClean="0"/>
              <a:t>It seeks to represent social phenomena focusing on how members of a group understand their own subjective experiences</a:t>
            </a:r>
          </a:p>
          <a:p>
            <a:r>
              <a:rPr lang="en-US" dirty="0" smtClean="0"/>
              <a:t>Qualitative researchers employ ethnographic fieldwork and intensive interviewing as techniques for gathering information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7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Research Design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Qualitative researchers are interested in interpreting and understanding behavior within its context</a:t>
            </a:r>
          </a:p>
          <a:p>
            <a:r>
              <a:rPr lang="en-US" dirty="0" smtClean="0"/>
              <a:t>The primary goal is to provide a “thick description” or vivid account of the social interactions that take place between people</a:t>
            </a:r>
          </a:p>
          <a:p>
            <a:r>
              <a:rPr lang="en-US" dirty="0" smtClean="0"/>
              <a:t>Qualitative designs take an inductive approach to data collection</a:t>
            </a:r>
          </a:p>
          <a:p>
            <a:r>
              <a:rPr lang="en-US" dirty="0" smtClean="0"/>
              <a:t>The goal is to move toward theory construction</a:t>
            </a:r>
          </a:p>
          <a:p>
            <a:r>
              <a:rPr lang="en-US" dirty="0" smtClean="0"/>
              <a:t>Data in qualitative research takes the form of narrative often using the words of participants themselves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87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of Collecting Qualitative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common data collection techniques</a:t>
            </a:r>
          </a:p>
          <a:p>
            <a:pPr lvl="1"/>
            <a:r>
              <a:rPr lang="en-US" dirty="0" smtClean="0"/>
              <a:t>Ethnographic field work (carried out through direct observation called participant observation)</a:t>
            </a:r>
          </a:p>
          <a:p>
            <a:pPr lvl="1"/>
            <a:r>
              <a:rPr lang="en-US" dirty="0" smtClean="0"/>
              <a:t>In-depth interviewing (uses elicitation techniques to draw information from a study participant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4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Ethnographic Fieldwork and Participant Observation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Ethnographic fieldwork is a staple of cultural anthropology since the end of the 19th century</a:t>
            </a:r>
          </a:p>
          <a:p>
            <a:r>
              <a:rPr lang="en-US" dirty="0" smtClean="0"/>
              <a:t>The goal was to chronicle the cultures of non-Western tribal groups who were under threat of cultural extinction</a:t>
            </a:r>
          </a:p>
          <a:p>
            <a:r>
              <a:rPr lang="en-US" dirty="0" smtClean="0"/>
              <a:t>The final product was often an ethnography or piece of cultural writing</a:t>
            </a:r>
          </a:p>
          <a:p>
            <a:r>
              <a:rPr lang="en-US" dirty="0" smtClean="0"/>
              <a:t>The discipline of sociology also has a rich tradition of fieldwork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91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Fieldwork and Participant Observation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Fieldwork enables a researcher to: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nter a social setting and spend an extended period of time there interacting with members of a group</a:t>
            </a:r>
          </a:p>
          <a:p>
            <a:pPr lvl="1"/>
            <a:r>
              <a:rPr lang="en-US" dirty="0" smtClean="0"/>
              <a:t>engage in work that is long and laborious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ut themselves in the position of their participants to understand their behaviors, actions, feelings, customs, and other social phenomena</a:t>
            </a:r>
          </a:p>
          <a:p>
            <a:pPr lvl="1"/>
            <a:r>
              <a:rPr lang="en-US" dirty="0" smtClean="0"/>
              <a:t>develop rapport or trust with their subjects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80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Fieldwork and Participant Observation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the course of fieldwork researchers become participant observers within a group or organization being studied</a:t>
            </a:r>
          </a:p>
          <a:p>
            <a:r>
              <a:rPr lang="en-US" dirty="0" smtClean="0"/>
              <a:t>A researcher can take the role of:</a:t>
            </a:r>
          </a:p>
          <a:p>
            <a:pPr lvl="1"/>
            <a:r>
              <a:rPr lang="en-US" dirty="0" smtClean="0"/>
              <a:t>A complete participant</a:t>
            </a:r>
          </a:p>
          <a:p>
            <a:pPr lvl="1"/>
            <a:r>
              <a:rPr lang="en-US" dirty="0" smtClean="0"/>
              <a:t>A complete observer</a:t>
            </a:r>
          </a:p>
          <a:p>
            <a:pPr lvl="1"/>
            <a:r>
              <a:rPr lang="en-US" dirty="0" smtClean="0"/>
              <a:t>A combination of participant–observer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528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1507</Words>
  <Application>Microsoft Office PowerPoint</Application>
  <PresentationFormat>On-screen Show (4:3)</PresentationFormat>
  <Paragraphs>186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1_Office Theme</vt:lpstr>
      <vt:lpstr>PowerPoint Presentation</vt:lpstr>
      <vt:lpstr>Chapter 11</vt:lpstr>
      <vt:lpstr>What Will You Learn to Do?</vt:lpstr>
      <vt:lpstr>Qualitative Research Design</vt:lpstr>
      <vt:lpstr>Qualitative Research Design</vt:lpstr>
      <vt:lpstr>Ways of Collecting Qualitative Data</vt:lpstr>
      <vt:lpstr>Ethnographic Fieldwork and Participant Observation</vt:lpstr>
      <vt:lpstr>Ethnographic Fieldwork and Participant Observation</vt:lpstr>
      <vt:lpstr>Ethnographic Fieldwork and Participant Observation</vt:lpstr>
      <vt:lpstr>Ethnographic Fieldwork and Participant Observation</vt:lpstr>
      <vt:lpstr>Ethnographic Fieldwork and Participant Observation: Ethical Considerations</vt:lpstr>
      <vt:lpstr>Ethnographic Fieldwork and Participant Observation</vt:lpstr>
      <vt:lpstr>Ethnographic Fieldwork and Participant Observation: Theory Development</vt:lpstr>
      <vt:lpstr>In-depth interviewing</vt:lpstr>
      <vt:lpstr>In-depth interviewing</vt:lpstr>
      <vt:lpstr>In-depth interviewing</vt:lpstr>
      <vt:lpstr>In-depth interviewing</vt:lpstr>
      <vt:lpstr>In-depth interviewing</vt:lpstr>
      <vt:lpstr>Focus Groups</vt:lpstr>
      <vt:lpstr>Preparing for Focus Groups</vt:lpstr>
      <vt:lpstr>Unobtrusive Data Collection and Additional Sources of Qualitative Data</vt:lpstr>
      <vt:lpstr>Unobtrusive Data Collection and Additional Sources of Qualitative Data</vt:lpstr>
      <vt:lpstr>Unobtrusive Data Collection and Additional Sources of Qualitative Data</vt:lpstr>
      <vt:lpstr>Mixed Methods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186</cp:revision>
  <dcterms:created xsi:type="dcterms:W3CDTF">2006-08-16T00:00:00Z</dcterms:created>
  <dcterms:modified xsi:type="dcterms:W3CDTF">2017-07-28T16:31:16Z</dcterms:modified>
</cp:coreProperties>
</file>