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37"/>
  </p:notesMasterIdLst>
  <p:sldIdLst>
    <p:sldId id="293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  <p:sldId id="279" r:id="rId16"/>
    <p:sldId id="273" r:id="rId17"/>
    <p:sldId id="280" r:id="rId18"/>
    <p:sldId id="274" r:id="rId19"/>
    <p:sldId id="275" r:id="rId20"/>
    <p:sldId id="282" r:id="rId21"/>
    <p:sldId id="281" r:id="rId22"/>
    <p:sldId id="283" r:id="rId23"/>
    <p:sldId id="276" r:id="rId24"/>
    <p:sldId id="277" r:id="rId25"/>
    <p:sldId id="278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6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50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1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1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27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320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374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880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225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67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162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2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07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7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dge.sagepub.com/paj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831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Related to bar graphs and used for quantitative variables where categories are related to each other</a:t>
            </a:r>
          </a:p>
          <a:p>
            <a:r>
              <a:rPr lang="en-US" dirty="0" smtClean="0"/>
              <a:t>Bars are connected and you can see how each category relates to all the other categories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40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410200"/>
            <a:ext cx="5486400" cy="566738"/>
          </a:xfrm>
        </p:spPr>
        <p:txBody>
          <a:bodyPr/>
          <a:lstStyle/>
          <a:p>
            <a:r>
              <a:rPr lang="en-US" dirty="0" smtClean="0"/>
              <a:t>Figure 10.2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3" b="1278"/>
          <a:stretch/>
        </p:blipFill>
        <p:spPr>
          <a:xfrm>
            <a:off x="1925427" y="1295400"/>
            <a:ext cx="5220122" cy="4261123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5976938"/>
            <a:ext cx="5486400" cy="804862"/>
          </a:xfrm>
        </p:spPr>
        <p:txBody>
          <a:bodyPr/>
          <a:lstStyle/>
          <a:p>
            <a:r>
              <a:rPr lang="en-US" dirty="0" smtClean="0"/>
              <a:t>Histogram of the Number of Hours Participants Watch Television in One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8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connecting points in a distribution</a:t>
            </a:r>
          </a:p>
          <a:p>
            <a:r>
              <a:rPr lang="en-US" dirty="0" smtClean="0"/>
              <a:t>Useful in depicting two or more categories</a:t>
            </a:r>
          </a:p>
          <a:p>
            <a:r>
              <a:rPr lang="en-US" dirty="0" smtClean="0"/>
              <a:t>Useful in demonstrating relationships between variables</a:t>
            </a:r>
          </a:p>
          <a:p>
            <a:r>
              <a:rPr lang="en-US" dirty="0" smtClean="0"/>
              <a:t>Horizontal axis = </a:t>
            </a:r>
            <a:r>
              <a:rPr lang="en-US" i="1" dirty="0" smtClean="0"/>
              <a:t>x</a:t>
            </a:r>
            <a:r>
              <a:rPr lang="en-US" dirty="0" smtClean="0"/>
              <a:t>-axis</a:t>
            </a:r>
          </a:p>
          <a:p>
            <a:r>
              <a:rPr lang="en-US" dirty="0" smtClean="0"/>
              <a:t>Vertical axis = </a:t>
            </a:r>
            <a:r>
              <a:rPr lang="en-US" i="1" dirty="0" smtClean="0"/>
              <a:t>y</a:t>
            </a:r>
            <a:r>
              <a:rPr lang="en-US" dirty="0" smtClean="0"/>
              <a:t>-axis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977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424054"/>
            <a:ext cx="5486400" cy="566738"/>
          </a:xfrm>
        </p:spPr>
        <p:txBody>
          <a:bodyPr/>
          <a:lstStyle/>
          <a:p>
            <a:r>
              <a:rPr lang="en-US" dirty="0" smtClean="0"/>
              <a:t>Figure 10.3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0" b="908"/>
          <a:stretch/>
        </p:blipFill>
        <p:spPr>
          <a:xfrm>
            <a:off x="2186199" y="1232750"/>
            <a:ext cx="4698578" cy="4422718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5990792"/>
            <a:ext cx="5486400" cy="804862"/>
          </a:xfrm>
        </p:spPr>
        <p:txBody>
          <a:bodyPr/>
          <a:lstStyle/>
          <a:p>
            <a:r>
              <a:rPr lang="en-US" dirty="0" smtClean="0"/>
              <a:t>The Relationship Between Advertising on TV and Sales Expressed in a Line Graph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40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Ethical Consideration: Representation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manipulating graphs to make an impact on an audience</a:t>
            </a:r>
          </a:p>
          <a:p>
            <a:r>
              <a:rPr lang="en-US" dirty="0" smtClean="0"/>
              <a:t>For example, consider the scaling of your axis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953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10.4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9" t="15303" r="-1352" b="4730"/>
          <a:stretch/>
        </p:blipFill>
        <p:spPr>
          <a:xfrm>
            <a:off x="883227" y="1756064"/>
            <a:ext cx="7346373" cy="2805545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Two Graphs on the Same Variable but Different Scales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17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 representation of a variable’s distribution that can impact on audience</a:t>
            </a:r>
          </a:p>
          <a:p>
            <a:r>
              <a:rPr lang="en-US" dirty="0" smtClean="0"/>
              <a:t>Works best with categorical variables</a:t>
            </a:r>
          </a:p>
          <a:p>
            <a:r>
              <a:rPr lang="en-US" dirty="0" smtClean="0"/>
              <a:t>Avoid overcrowding a pie chart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7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507182"/>
            <a:ext cx="5486400" cy="566738"/>
          </a:xfrm>
        </p:spPr>
        <p:txBody>
          <a:bodyPr/>
          <a:lstStyle/>
          <a:p>
            <a:r>
              <a:rPr lang="en-US" dirty="0" smtClean="0"/>
              <a:t>Figure 10.5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3" b="1686"/>
          <a:stretch/>
        </p:blipFill>
        <p:spPr>
          <a:xfrm>
            <a:off x="1792288" y="1600200"/>
            <a:ext cx="5486400" cy="40005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6073920"/>
            <a:ext cx="5486400" cy="41895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Pie Chart Depicting Participants’ Confidence in the Education System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11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Measures of Central Tendency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value that numerically summarizes a variable</a:t>
            </a:r>
          </a:p>
          <a:p>
            <a:pPr lvl="1"/>
            <a:r>
              <a:rPr lang="en-US" u="sng" dirty="0" smtClean="0"/>
              <a:t>Mean</a:t>
            </a:r>
            <a:r>
              <a:rPr lang="en-US" dirty="0" smtClean="0"/>
              <a:t>: Average (sensitive to outliers)</a:t>
            </a:r>
          </a:p>
          <a:p>
            <a:pPr lvl="1"/>
            <a:r>
              <a:rPr lang="en-US" u="sng" dirty="0" smtClean="0"/>
              <a:t>Median</a:t>
            </a:r>
            <a:r>
              <a:rPr lang="en-US" dirty="0" smtClean="0"/>
              <a:t>: Middle point in a distribution</a:t>
            </a:r>
          </a:p>
          <a:p>
            <a:pPr lvl="1"/>
            <a:r>
              <a:rPr lang="en-US" u="sng" dirty="0" smtClean="0"/>
              <a:t>Mode</a:t>
            </a:r>
            <a:r>
              <a:rPr lang="en-US" dirty="0" smtClean="0"/>
              <a:t>: Most frequent number(s) (preferred when outliers exist in data)</a:t>
            </a:r>
          </a:p>
          <a:p>
            <a:pPr lvl="2"/>
            <a:r>
              <a:rPr lang="en-US" dirty="0" smtClean="0"/>
              <a:t>Unimodal (one mode)</a:t>
            </a:r>
          </a:p>
          <a:p>
            <a:pPr lvl="2"/>
            <a:r>
              <a:rPr lang="en-US" dirty="0" smtClean="0"/>
              <a:t>Bimodal (two modes)</a:t>
            </a:r>
          </a:p>
          <a:p>
            <a:pPr lvl="2"/>
            <a:r>
              <a:rPr lang="en-US" dirty="0" smtClean="0"/>
              <a:t>Multimodal (three or more modes)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12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Measures of </a:t>
            </a:r>
            <a:r>
              <a:rPr lang="en-US" dirty="0" smtClean="0"/>
              <a:t>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numbers in a data set deviate from the center value, the data set has a lot of variability (heterogeneous); when numbers don’t deviate from the enter value, the data set has low variability (homogenous) </a:t>
            </a:r>
          </a:p>
          <a:p>
            <a:r>
              <a:rPr lang="en-US" dirty="0" smtClean="0"/>
              <a:t>This is one measures of variability:</a:t>
            </a:r>
          </a:p>
          <a:p>
            <a:pPr lvl="1"/>
            <a:r>
              <a:rPr lang="en-US" u="sng" dirty="0" smtClean="0"/>
              <a:t>Range</a:t>
            </a:r>
            <a:r>
              <a:rPr lang="en-US" dirty="0"/>
              <a:t>: The difference between the maximum and minimum values in a set of numbers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896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Analyzing Quantitative Data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10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Measures of </a:t>
            </a:r>
            <a:r>
              <a:rPr lang="en-US" dirty="0" smtClean="0"/>
              <a:t>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3000" dirty="0"/>
              <a:t>These are </a:t>
            </a:r>
            <a:r>
              <a:rPr lang="en-US" sz="3000" dirty="0" smtClean="0"/>
              <a:t>also measures </a:t>
            </a:r>
            <a:r>
              <a:rPr lang="en-US" sz="3000" dirty="0"/>
              <a:t>of variability</a:t>
            </a:r>
            <a:r>
              <a:rPr lang="en-US" sz="3000" dirty="0" smtClean="0"/>
              <a:t>:</a:t>
            </a:r>
            <a:endParaRPr lang="en-US" sz="3000" dirty="0"/>
          </a:p>
          <a:p>
            <a:pPr lvl="1"/>
            <a:r>
              <a:rPr lang="en-US" u="sng" dirty="0"/>
              <a:t>Quartiles</a:t>
            </a:r>
            <a:r>
              <a:rPr lang="en-US" dirty="0"/>
              <a:t>: Division of a distribution in </a:t>
            </a:r>
            <a:r>
              <a:rPr lang="en-US" dirty="0" smtClean="0"/>
              <a:t>quarters</a:t>
            </a:r>
          </a:p>
          <a:p>
            <a:pPr lvl="2"/>
            <a:r>
              <a:rPr lang="en-US" u="sng" dirty="0" smtClean="0"/>
              <a:t>Interquartile Range</a:t>
            </a:r>
            <a:r>
              <a:rPr lang="en-US" dirty="0" smtClean="0"/>
              <a:t>: Measurement of the middle 50% of the scores in the variable</a:t>
            </a:r>
            <a:endParaRPr lang="en-US" u="sng" dirty="0" smtClean="0"/>
          </a:p>
          <a:p>
            <a:pPr lvl="1"/>
            <a:r>
              <a:rPr lang="en-US" u="sng" dirty="0" smtClean="0"/>
              <a:t>Standard Deviation</a:t>
            </a:r>
            <a:r>
              <a:rPr lang="en-US" dirty="0" smtClean="0"/>
              <a:t>: Square root of the variance</a:t>
            </a:r>
            <a:r>
              <a:rPr lang="en-US" u="sng" dirty="0" smtClean="0"/>
              <a:t> </a:t>
            </a:r>
          </a:p>
          <a:p>
            <a:pPr lvl="1"/>
            <a:r>
              <a:rPr lang="en-US" u="sng" dirty="0" smtClean="0"/>
              <a:t>Variance</a:t>
            </a:r>
            <a:r>
              <a:rPr lang="en-US" dirty="0"/>
              <a:t>: Spread of a distribution from the mean</a:t>
            </a:r>
          </a:p>
          <a:p>
            <a:pPr lvl="1"/>
            <a:r>
              <a:rPr lang="en-US" u="sng" dirty="0"/>
              <a:t>Outliers</a:t>
            </a:r>
            <a:r>
              <a:rPr lang="en-US" dirty="0"/>
              <a:t>: Data on the far ends of a distribution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45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of 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Normal distribution</a:t>
            </a:r>
          </a:p>
          <a:p>
            <a:pPr lvl="1"/>
            <a:r>
              <a:rPr lang="en-US" dirty="0" smtClean="0"/>
              <a:t>A perfect distribution where the mean, mode, and median are equal to one another</a:t>
            </a:r>
          </a:p>
          <a:p>
            <a:pPr lvl="1"/>
            <a:r>
              <a:rPr lang="en-US" dirty="0" smtClean="0"/>
              <a:t>50% of the values are less than the mean and 50% are greater than the mean</a:t>
            </a:r>
          </a:p>
          <a:p>
            <a:pPr lvl="1"/>
            <a:r>
              <a:rPr lang="en-US" dirty="0" smtClean="0"/>
              <a:t>Divided into standard </a:t>
            </a:r>
            <a:r>
              <a:rPr lang="en-US" dirty="0"/>
              <a:t>(number of standard deviations in a distribution)</a:t>
            </a:r>
            <a:r>
              <a:rPr lang="en-US" dirty="0" smtClean="0"/>
              <a:t> or </a:t>
            </a:r>
            <a:r>
              <a:rPr lang="en-US" i="1" dirty="0" smtClean="0"/>
              <a:t>z</a:t>
            </a:r>
            <a:r>
              <a:rPr lang="en-US" dirty="0" smtClean="0"/>
              <a:t> scores</a:t>
            </a:r>
          </a:p>
          <a:p>
            <a:pPr lvl="1"/>
            <a:r>
              <a:rPr lang="en-US" dirty="0" smtClean="0"/>
              <a:t>68% of the scores fall between one standard deviation above and below the mean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983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562600"/>
            <a:ext cx="5486400" cy="566738"/>
          </a:xfrm>
        </p:spPr>
        <p:txBody>
          <a:bodyPr/>
          <a:lstStyle/>
          <a:p>
            <a:r>
              <a:rPr lang="en-US" dirty="0" smtClean="0"/>
              <a:t>Figure 10.7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8" b="2761"/>
          <a:stretch/>
        </p:blipFill>
        <p:spPr>
          <a:xfrm>
            <a:off x="1792288" y="1600200"/>
            <a:ext cx="5486400" cy="387249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6129338"/>
            <a:ext cx="5486400" cy="363537"/>
          </a:xfrm>
        </p:spPr>
        <p:txBody>
          <a:bodyPr/>
          <a:lstStyle/>
          <a:p>
            <a:r>
              <a:rPr lang="en-US" dirty="0" smtClean="0"/>
              <a:t>Normal Distribution in Python 2.7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664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Skewed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distributions are not normal</a:t>
            </a:r>
          </a:p>
          <a:p>
            <a:r>
              <a:rPr lang="en-US" dirty="0" smtClean="0"/>
              <a:t>These distributions can skew on the right (positively skewed) or left side (negatively skewed)</a:t>
            </a:r>
          </a:p>
          <a:p>
            <a:r>
              <a:rPr lang="en-US" dirty="0" smtClean="0"/>
              <a:t>The measures of central tendency (mean, median, and mode) are shifted in a skewed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7323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Continuous and Discrete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Discrete variables</a:t>
            </a:r>
          </a:p>
          <a:p>
            <a:pPr lvl="1"/>
            <a:r>
              <a:rPr lang="en-US" dirty="0" smtClean="0"/>
              <a:t>Categorical variables that only take on whole numbers (e.g., number of children)</a:t>
            </a:r>
          </a:p>
          <a:p>
            <a:r>
              <a:rPr lang="en-US" dirty="0" smtClean="0"/>
              <a:t>Continuous variables</a:t>
            </a:r>
          </a:p>
          <a:p>
            <a:pPr lvl="1"/>
            <a:r>
              <a:rPr lang="en-US" dirty="0" smtClean="0"/>
              <a:t>Numerical variable that can take all possible units (e.g., income)</a:t>
            </a:r>
          </a:p>
          <a:p>
            <a:r>
              <a:rPr lang="en-US" dirty="0" smtClean="0"/>
              <a:t>Certain measures are more appropriate for certain variable types (e.g., mean, median, and mode are appropriate with continuous variables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565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Bivariate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to investigate the relationship between two variables (i.e., whether changes in one variable are reflected by changes in another variable)</a:t>
            </a:r>
          </a:p>
          <a:p>
            <a:r>
              <a:rPr lang="en-US" dirty="0" smtClean="0"/>
              <a:t>Correlation determines the extent to which two quantitative variable approximate a linear relationship</a:t>
            </a:r>
          </a:p>
          <a:p>
            <a:r>
              <a:rPr lang="en-US" dirty="0" smtClean="0"/>
              <a:t>Regression identifies the line that describes this relationship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44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Linear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linear relationship is a “perfect” relationship between two variables that resembles a straight line</a:t>
            </a:r>
          </a:p>
          <a:p>
            <a:r>
              <a:rPr lang="en-US" dirty="0" smtClean="0"/>
              <a:t>In a linear relationship, the change in units of one variable is reflected in specific changes in the other variable</a:t>
            </a:r>
          </a:p>
          <a:p>
            <a:r>
              <a:rPr lang="en-US" dirty="0" smtClean="0"/>
              <a:t>Rare to find linear relationships in research</a:t>
            </a:r>
          </a:p>
          <a:p>
            <a:r>
              <a:rPr lang="en-US" dirty="0" smtClean="0"/>
              <a:t>The linear relationship is expressed as </a:t>
            </a: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bx</a:t>
            </a:r>
            <a:r>
              <a:rPr lang="en-US" dirty="0" smtClean="0"/>
              <a:t> (</a:t>
            </a:r>
            <a:r>
              <a:rPr lang="en-US" i="1" dirty="0" smtClean="0"/>
              <a:t>b</a:t>
            </a:r>
            <a:r>
              <a:rPr lang="en-US" dirty="0" smtClean="0"/>
              <a:t> is the slope or the units by which </a:t>
            </a:r>
            <a:r>
              <a:rPr lang="en-US" i="1" dirty="0" smtClean="0"/>
              <a:t>y</a:t>
            </a:r>
            <a:r>
              <a:rPr lang="en-US" dirty="0" smtClean="0"/>
              <a:t> changes every time </a:t>
            </a:r>
            <a:r>
              <a:rPr lang="en-US" i="1" dirty="0" smtClean="0"/>
              <a:t>x</a:t>
            </a:r>
            <a:r>
              <a:rPr lang="en-US" dirty="0" smtClean="0"/>
              <a:t> changes)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1551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469082"/>
            <a:ext cx="5486400" cy="566738"/>
          </a:xfrm>
        </p:spPr>
        <p:txBody>
          <a:bodyPr/>
          <a:lstStyle/>
          <a:p>
            <a:r>
              <a:rPr lang="en-US" dirty="0" smtClean="0"/>
              <a:t>Table 10.4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5" b="-1428"/>
          <a:stretch/>
        </p:blipFill>
        <p:spPr>
          <a:xfrm>
            <a:off x="2661846" y="1170060"/>
            <a:ext cx="3747285" cy="4582391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6035820"/>
            <a:ext cx="5486400" cy="457055"/>
          </a:xfrm>
        </p:spPr>
        <p:txBody>
          <a:bodyPr/>
          <a:lstStyle/>
          <a:p>
            <a:r>
              <a:rPr lang="en-US" dirty="0" smtClean="0"/>
              <a:t>Tomato Plants and Amount Paid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199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Pearson correlation coefficient (</a:t>
            </a:r>
            <a:r>
              <a:rPr lang="en-US" i="1" dirty="0" smtClean="0"/>
              <a:t>r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Can range from −1 to 1</a:t>
            </a:r>
          </a:p>
          <a:p>
            <a:r>
              <a:rPr lang="en-US" dirty="0" smtClean="0"/>
              <a:t>The closer the value is to 1 the more linear the relationship</a:t>
            </a:r>
          </a:p>
          <a:p>
            <a:r>
              <a:rPr lang="en-US" dirty="0" smtClean="0"/>
              <a:t>The closer the value is to 0 the less likely the variables are correlated with each other</a:t>
            </a:r>
          </a:p>
          <a:p>
            <a:r>
              <a:rPr lang="en-US" dirty="0" smtClean="0"/>
              <a:t>A correlation of </a:t>
            </a:r>
            <a:r>
              <a:rPr lang="en-US" dirty="0"/>
              <a:t>− 1 </a:t>
            </a:r>
            <a:r>
              <a:rPr lang="en-US" dirty="0" smtClean="0"/>
              <a:t>or 1 indicates perfect negative and positive correlations, respectively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34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562600"/>
            <a:ext cx="5486400" cy="566738"/>
          </a:xfrm>
        </p:spPr>
        <p:txBody>
          <a:bodyPr/>
          <a:lstStyle/>
          <a:p>
            <a:r>
              <a:rPr lang="en-US" dirty="0" smtClean="0"/>
              <a:t>Figure 10.11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6" b="1394"/>
          <a:stretch/>
        </p:blipFill>
        <p:spPr>
          <a:xfrm>
            <a:off x="2474481" y="1327026"/>
            <a:ext cx="4122014" cy="4317524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6129338"/>
            <a:ext cx="5486400" cy="363537"/>
          </a:xfrm>
        </p:spPr>
        <p:txBody>
          <a:bodyPr/>
          <a:lstStyle/>
          <a:p>
            <a:r>
              <a:rPr lang="en-US" dirty="0" smtClean="0"/>
              <a:t>Positive Relationship Between Father’s Height and Son’s Height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52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why statistics are used in research </a:t>
            </a:r>
            <a:r>
              <a:rPr lang="en-US" dirty="0" smtClean="0"/>
              <a:t>methods</a:t>
            </a:r>
            <a:endParaRPr lang="en-US" dirty="0"/>
          </a:p>
          <a:p>
            <a:r>
              <a:rPr lang="en-US" dirty="0"/>
              <a:t>Conduct univariate </a:t>
            </a:r>
            <a:r>
              <a:rPr lang="en-US" dirty="0" smtClean="0"/>
              <a:t>analysis</a:t>
            </a:r>
            <a:endParaRPr lang="en-US" dirty="0"/>
          </a:p>
          <a:p>
            <a:r>
              <a:rPr lang="en-US" dirty="0"/>
              <a:t>Describe the various ways to graphically represent </a:t>
            </a:r>
            <a:r>
              <a:rPr lang="en-US" dirty="0" smtClean="0"/>
              <a:t>data</a:t>
            </a:r>
            <a:endParaRPr lang="en-US" dirty="0"/>
          </a:p>
          <a:p>
            <a:r>
              <a:rPr lang="en-US" dirty="0"/>
              <a:t>Explain the measures of central </a:t>
            </a:r>
            <a:r>
              <a:rPr lang="en-US" dirty="0" smtClean="0"/>
              <a:t>tendency</a:t>
            </a:r>
            <a:endParaRPr lang="en-US" dirty="0"/>
          </a:p>
          <a:p>
            <a:r>
              <a:rPr lang="en-US" dirty="0"/>
              <a:t>Conduct bivariate analysis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Correlation does not imply causation</a:t>
            </a:r>
          </a:p>
          <a:p>
            <a:r>
              <a:rPr lang="en-US" dirty="0" smtClean="0"/>
              <a:t>Spurious relationship is when the correlation between two variables is affected by a third variable that interferes with the relationship we are studying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0530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imaginary line that will best represent the closest possible linear relationship between two variables</a:t>
            </a:r>
          </a:p>
          <a:p>
            <a:r>
              <a:rPr lang="en-US" dirty="0" smtClean="0"/>
              <a:t>Represented by </a:t>
            </a:r>
            <a:r>
              <a:rPr lang="en-US" i="1" dirty="0" smtClean="0"/>
              <a:t>Y</a:t>
            </a:r>
            <a:r>
              <a:rPr lang="en-US" dirty="0" smtClean="0"/>
              <a:t>=</a:t>
            </a:r>
            <a:r>
              <a:rPr lang="en-US" i="1" dirty="0" smtClean="0"/>
              <a:t>a</a:t>
            </a:r>
            <a:r>
              <a:rPr lang="en-US" dirty="0" smtClean="0"/>
              <a:t>+</a:t>
            </a:r>
            <a:r>
              <a:rPr lang="en-US" i="1" dirty="0" smtClean="0"/>
              <a:t>bX</a:t>
            </a:r>
          </a:p>
          <a:p>
            <a:pPr lvl="1"/>
            <a:r>
              <a:rPr lang="en-US" i="1" dirty="0"/>
              <a:t>a</a:t>
            </a:r>
            <a:r>
              <a:rPr lang="en-US" dirty="0" smtClean="0"/>
              <a:t> = intercept of the </a:t>
            </a:r>
            <a:r>
              <a:rPr lang="en-US" i="1" dirty="0" smtClean="0"/>
              <a:t>y</a:t>
            </a:r>
            <a:r>
              <a:rPr lang="en-US" dirty="0" smtClean="0"/>
              <a:t>-axis</a:t>
            </a:r>
          </a:p>
          <a:p>
            <a:pPr lvl="1"/>
            <a:r>
              <a:rPr lang="en-US" i="1" dirty="0" smtClean="0"/>
              <a:t>b </a:t>
            </a:r>
            <a:r>
              <a:rPr lang="en-US" dirty="0" smtClean="0"/>
              <a:t>= slope of the relationship</a:t>
            </a:r>
          </a:p>
          <a:p>
            <a:r>
              <a:rPr lang="en-US" dirty="0" smtClean="0"/>
              <a:t>Nonlinear relationships can be assessed using polynomial regression or curvilinear regression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025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Depict a bivariate relationship</a:t>
            </a:r>
          </a:p>
          <a:p>
            <a:r>
              <a:rPr lang="en-US" dirty="0" smtClean="0"/>
              <a:t>Dots that represent the relationship between two quantitative variables (dependent and independent)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304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6" b="2096"/>
          <a:stretch/>
        </p:blipFill>
        <p:spPr>
          <a:xfrm>
            <a:off x="2417606" y="1146657"/>
            <a:ext cx="4440394" cy="4608588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517573"/>
            <a:ext cx="5486400" cy="566738"/>
          </a:xfrm>
        </p:spPr>
        <p:txBody>
          <a:bodyPr/>
          <a:lstStyle/>
          <a:p>
            <a:r>
              <a:rPr lang="en-US" dirty="0" smtClean="0"/>
              <a:t>Figure 10.14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6084311"/>
            <a:ext cx="5486400" cy="804862"/>
          </a:xfrm>
        </p:spPr>
        <p:txBody>
          <a:bodyPr/>
          <a:lstStyle/>
          <a:p>
            <a:r>
              <a:rPr lang="en-US" dirty="0" smtClean="0"/>
              <a:t>Scatterplot of Body Fat and Weight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836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Outliers can distort research findings</a:t>
            </a:r>
          </a:p>
          <a:p>
            <a:r>
              <a:rPr lang="en-US" dirty="0" smtClean="0"/>
              <a:t>Be sure to assess the presence of outliers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500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fontAlgn="t"/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 smtClean="0">
                <a:hlinkClick r:id="rId3"/>
              </a:rPr>
              <a:t>edge.sagepub.com/pajo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51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Quantitative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branch of mathematics called statistics is used to analyze large amounts of data</a:t>
            </a:r>
          </a:p>
          <a:p>
            <a:r>
              <a:rPr lang="en-US" dirty="0" smtClean="0"/>
              <a:t>Statistics uses mathematical logic to interpret phenomena and draw conclusions about accumulated data</a:t>
            </a:r>
          </a:p>
          <a:p>
            <a:r>
              <a:rPr lang="en-US" dirty="0" smtClean="0"/>
              <a:t>It establishes relationship between variables and attempts to predict future behaviors or relationships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1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Univariate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Analysis of only one variable</a:t>
            </a:r>
          </a:p>
          <a:p>
            <a:r>
              <a:rPr lang="en-US" u="sng" dirty="0" smtClean="0"/>
              <a:t>Descriptive analysis</a:t>
            </a:r>
            <a:r>
              <a:rPr lang="en-US" dirty="0" smtClean="0"/>
              <a:t> or a first-time impression of a variable allows researchers to sketch the details of variables and become familiar with their sample</a:t>
            </a:r>
          </a:p>
          <a:p>
            <a:r>
              <a:rPr lang="en-US" u="sng" dirty="0" smtClean="0"/>
              <a:t>Inferential analysis</a:t>
            </a:r>
            <a:r>
              <a:rPr lang="en-US" dirty="0" smtClean="0"/>
              <a:t> provides a deeper understanding of a variable because it draws conclusions from a sample to a population</a:t>
            </a:r>
            <a:endParaRPr lang="en-US" u="sng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63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Univariate Analysis: </a:t>
            </a:r>
            <a:br>
              <a:rPr lang="en-US" dirty="0" smtClean="0"/>
            </a:br>
            <a:r>
              <a:rPr lang="en-US" dirty="0" smtClean="0"/>
              <a:t>Frequency Distribution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frequency distribution can illustrate the key characteristics of participants in your sample</a:t>
            </a:r>
          </a:p>
          <a:p>
            <a:r>
              <a:rPr lang="en-US" dirty="0" smtClean="0"/>
              <a:t>An absolute frequency is the number of times an event or instance has been repeated (percentage of participants who have completed high school)</a:t>
            </a:r>
          </a:p>
          <a:p>
            <a:r>
              <a:rPr lang="en-US" dirty="0" smtClean="0"/>
              <a:t>A cumulative percent shows the collective percentage of categories together (e.g., </a:t>
            </a:r>
            <a:r>
              <a:rPr lang="en-US" dirty="0"/>
              <a:t>percentage </a:t>
            </a:r>
            <a:r>
              <a:rPr lang="en-US" dirty="0" smtClean="0"/>
              <a:t>of participants who have more than a college education)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466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Graphical Representation of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graphical presentation of data can have a powerful impact on a broader audience</a:t>
            </a:r>
          </a:p>
          <a:p>
            <a:r>
              <a:rPr lang="en-US" dirty="0" smtClean="0"/>
              <a:t>A graph can depict relationships and patterns</a:t>
            </a:r>
          </a:p>
          <a:p>
            <a:r>
              <a:rPr lang="en-US" dirty="0" smtClean="0"/>
              <a:t>Common graphs include:</a:t>
            </a:r>
          </a:p>
          <a:p>
            <a:pPr lvl="1"/>
            <a:r>
              <a:rPr lang="en-US" dirty="0" smtClean="0"/>
              <a:t>Bar graphs</a:t>
            </a:r>
          </a:p>
          <a:p>
            <a:pPr lvl="1"/>
            <a:r>
              <a:rPr lang="en-US" dirty="0" smtClean="0"/>
              <a:t>Histograms</a:t>
            </a:r>
          </a:p>
          <a:p>
            <a:pPr lvl="1"/>
            <a:r>
              <a:rPr lang="en-US" dirty="0" smtClean="0"/>
              <a:t>Scatterplots</a:t>
            </a:r>
          </a:p>
          <a:p>
            <a:pPr lvl="1"/>
            <a:r>
              <a:rPr lang="en-US" dirty="0" smtClean="0"/>
              <a:t>Line graphs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30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Graphs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vertical bars to represent each variable being studied</a:t>
            </a:r>
          </a:p>
          <a:p>
            <a:r>
              <a:rPr lang="en-US" dirty="0" smtClean="0"/>
              <a:t>Longer bars represent higher frequency while shorter bars represent lower frequency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7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2288" y="5514109"/>
            <a:ext cx="5486400" cy="566738"/>
          </a:xfrm>
        </p:spPr>
        <p:txBody>
          <a:bodyPr/>
          <a:lstStyle/>
          <a:p>
            <a:r>
              <a:rPr lang="en-US" dirty="0" smtClean="0"/>
              <a:t>Figure 10.1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6" b="2389"/>
          <a:stretch/>
        </p:blipFill>
        <p:spPr>
          <a:xfrm>
            <a:off x="2138977" y="1206629"/>
            <a:ext cx="4793020" cy="4517664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792288" y="6080847"/>
            <a:ext cx="5486400" cy="319953"/>
          </a:xfrm>
        </p:spPr>
        <p:txBody>
          <a:bodyPr/>
          <a:lstStyle/>
          <a:p>
            <a:r>
              <a:rPr lang="en-US" dirty="0" smtClean="0"/>
              <a:t>Race and Ethnicity Bar Graph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8089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2262</TotalTime>
  <Words>1551</Words>
  <Application>Microsoft Office PowerPoint</Application>
  <PresentationFormat>On-screen Show (4:3)</PresentationFormat>
  <Paragraphs>207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1_Office Theme</vt:lpstr>
      <vt:lpstr>PowerPoint Presentation</vt:lpstr>
      <vt:lpstr>Chapter 10</vt:lpstr>
      <vt:lpstr>What Will You Learn to Do?</vt:lpstr>
      <vt:lpstr>Analyzing Quantitative Data</vt:lpstr>
      <vt:lpstr>Univariate Analysis</vt:lpstr>
      <vt:lpstr>Univariate Analysis:  Frequency Distribution</vt:lpstr>
      <vt:lpstr>Graphical Representation of Data</vt:lpstr>
      <vt:lpstr>Bar Graphs</vt:lpstr>
      <vt:lpstr>Figure 10.1</vt:lpstr>
      <vt:lpstr>Histograms</vt:lpstr>
      <vt:lpstr>Figure 10.2</vt:lpstr>
      <vt:lpstr>Line Graphs</vt:lpstr>
      <vt:lpstr>Figure 10.3</vt:lpstr>
      <vt:lpstr>Ethical Consideration: Representation of Data</vt:lpstr>
      <vt:lpstr>Figure 10.4</vt:lpstr>
      <vt:lpstr>Pie Charts</vt:lpstr>
      <vt:lpstr>Figure 10.5</vt:lpstr>
      <vt:lpstr>Measures of Central Tendency</vt:lpstr>
      <vt:lpstr>Measures of Variability</vt:lpstr>
      <vt:lpstr>Measures of Variability</vt:lpstr>
      <vt:lpstr>Measures of Variability</vt:lpstr>
      <vt:lpstr>Figure 10.7</vt:lpstr>
      <vt:lpstr>Skewed Distributions</vt:lpstr>
      <vt:lpstr>Continuous and Discrete Variables</vt:lpstr>
      <vt:lpstr>Bivariate Analysis</vt:lpstr>
      <vt:lpstr>The Linear Model</vt:lpstr>
      <vt:lpstr>Table 10.4</vt:lpstr>
      <vt:lpstr>Correlation</vt:lpstr>
      <vt:lpstr>Figure 10.11</vt:lpstr>
      <vt:lpstr>Causation</vt:lpstr>
      <vt:lpstr>Regression</vt:lpstr>
      <vt:lpstr>Scatterplots</vt:lpstr>
      <vt:lpstr>Figure 10.14</vt:lpstr>
      <vt:lpstr>Outliers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227</cp:revision>
  <dcterms:created xsi:type="dcterms:W3CDTF">2006-08-16T00:00:00Z</dcterms:created>
  <dcterms:modified xsi:type="dcterms:W3CDTF">2017-07-28T16:26:44Z</dcterms:modified>
</cp:coreProperties>
</file>