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19"/>
  </p:notesMasterIdLst>
  <p:sldIdLst>
    <p:sldId id="275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1" autoAdjust="0"/>
    <p:restoredTop sz="94660"/>
  </p:normalViewPr>
  <p:slideViewPr>
    <p:cSldViewPr>
      <p:cViewPr varScale="1">
        <p:scale>
          <a:sx n="92" d="100"/>
          <a:sy n="92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7/28/2017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856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799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00"/>
            <a:ext cx="5486400" cy="3508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644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87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CA449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049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612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06"/>
            <a:ext cx="9144000" cy="1163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449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Click to edit Master title style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737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636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341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432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993"/>
            <a:ext cx="4040188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8432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993"/>
            <a:ext cx="4041775" cy="40378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914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451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008313" cy="675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007"/>
            <a:ext cx="3008313" cy="41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54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9144000" cy="3778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IN" sz="1200" smtClean="0">
                <a:effectLst/>
              </a:defRPr>
            </a:lvl1pPr>
          </a:lstStyle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919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dge.sagepub.com/paj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474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Example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Participants can indicate </a:t>
            </a:r>
            <a:r>
              <a:rPr lang="en-US" sz="2800" dirty="0"/>
              <a:t>their </a:t>
            </a:r>
            <a:r>
              <a:rPr lang="en-US" sz="2800" dirty="0" smtClean="0"/>
              <a:t>gender on a survey as (</a:t>
            </a:r>
            <a:r>
              <a:rPr lang="en-US" sz="2800" dirty="0"/>
              <a:t>A) female or (B) male. </a:t>
            </a:r>
            <a:endParaRPr lang="en-US" sz="2800" dirty="0" smtClean="0"/>
          </a:p>
          <a:p>
            <a:r>
              <a:rPr lang="en-US" sz="2800" dirty="0" smtClean="0"/>
              <a:t>We code this </a:t>
            </a:r>
            <a:r>
              <a:rPr lang="en-US" sz="2800" dirty="0"/>
              <a:t>information into a numerical value on a spreadsheet. </a:t>
            </a:r>
            <a:endParaRPr lang="en-US" sz="2800" dirty="0" smtClean="0"/>
          </a:p>
          <a:p>
            <a:r>
              <a:rPr lang="en-US" sz="2800" dirty="0" smtClean="0"/>
              <a:t>We enter </a:t>
            </a:r>
            <a:r>
              <a:rPr lang="en-US" sz="2800" dirty="0"/>
              <a:t>“0” for </a:t>
            </a:r>
            <a:r>
              <a:rPr lang="en-US" sz="2800" dirty="0" smtClean="0"/>
              <a:t>people </a:t>
            </a:r>
            <a:r>
              <a:rPr lang="en-US" sz="2800" dirty="0"/>
              <a:t>who choose “female” and “1” for </a:t>
            </a:r>
            <a:r>
              <a:rPr lang="en-US" sz="2800" dirty="0" smtClean="0"/>
              <a:t>people </a:t>
            </a:r>
            <a:r>
              <a:rPr lang="en-US" sz="2800" dirty="0"/>
              <a:t>who choose “male”</a:t>
            </a:r>
          </a:p>
          <a:p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417403"/>
            <a:ext cx="8534400" cy="83099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This is a nominal (or qualitative) variable, a type of variable with categories that don’t mathematically relate to each other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8290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Variable Types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u="sng" dirty="0" smtClean="0"/>
              <a:t>Ordinal</a:t>
            </a:r>
            <a:r>
              <a:rPr lang="en-US" dirty="0" smtClean="0"/>
              <a:t> variables don’t have numeric values but have an inherent ordering (e.g., variable with response choices from </a:t>
            </a:r>
            <a:r>
              <a:rPr lang="en-US" i="1" dirty="0" smtClean="0"/>
              <a:t>strongly agree</a:t>
            </a:r>
            <a:r>
              <a:rPr lang="en-US" dirty="0" smtClean="0"/>
              <a:t> to </a:t>
            </a:r>
            <a:r>
              <a:rPr lang="en-US" i="1" dirty="0" smtClean="0"/>
              <a:t>strongly disagree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u="sng" dirty="0" smtClean="0"/>
              <a:t>Numerical</a:t>
            </a:r>
            <a:r>
              <a:rPr lang="en-US" dirty="0" smtClean="0"/>
              <a:t> variables (ratio or interval), also known as quantitative variables, are expressed in terms of numerical values (e.g., age, income, or height)</a:t>
            </a:r>
          </a:p>
          <a:p>
            <a:pPr lvl="1"/>
            <a:r>
              <a:rPr lang="en-US" u="sng" dirty="0" smtClean="0"/>
              <a:t>Interval</a:t>
            </a:r>
            <a:r>
              <a:rPr lang="en-US" dirty="0" smtClean="0"/>
              <a:t> variables lack a true zero and cannot be expressed as a ratio (e.g., temperature in degree Celsius, or Fahrenheit)</a:t>
            </a:r>
          </a:p>
          <a:p>
            <a:pPr lvl="1"/>
            <a:r>
              <a:rPr lang="en-US" u="sng" dirty="0" smtClean="0"/>
              <a:t>Ratio</a:t>
            </a:r>
            <a:r>
              <a:rPr lang="en-US" dirty="0" smtClean="0"/>
              <a:t> variables have a true zero point (e.g., the number of children someone has)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529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Participants sometimes don’t answer all the questions</a:t>
            </a:r>
          </a:p>
          <a:p>
            <a:r>
              <a:rPr lang="en-US" dirty="0" smtClean="0"/>
              <a:t>Decide ahead of time how you will handle missing data</a:t>
            </a:r>
          </a:p>
          <a:p>
            <a:r>
              <a:rPr lang="en-US" dirty="0" smtClean="0"/>
              <a:t>Patterns in missing data can suggest an underlying problem</a:t>
            </a:r>
          </a:p>
          <a:p>
            <a:r>
              <a:rPr lang="en-US" dirty="0" smtClean="0"/>
              <a:t>When coding missing data you can leave the variable blank or use a standard code like 9999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34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Organizing and Inputting Variables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 data set each row represents one case or participant and every column represents one variable</a:t>
            </a:r>
          </a:p>
          <a:p>
            <a:r>
              <a:rPr lang="en-US" dirty="0" smtClean="0"/>
              <a:t>Choose a good descriptive name for each column and follow these best practices:</a:t>
            </a:r>
          </a:p>
          <a:p>
            <a:pPr lvl="1"/>
            <a:r>
              <a:rPr lang="en-US" dirty="0" smtClean="0"/>
              <a:t>Name the variable with one single word</a:t>
            </a:r>
          </a:p>
          <a:p>
            <a:pPr lvl="1"/>
            <a:r>
              <a:rPr lang="en-US" dirty="0" smtClean="0"/>
              <a:t>Incorporate numbers if needed</a:t>
            </a:r>
          </a:p>
          <a:p>
            <a:pPr lvl="1"/>
            <a:r>
              <a:rPr lang="en-US" dirty="0" smtClean="0"/>
              <a:t>Keep the variable length short (maximum length of 30–40 characters)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869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Descriptions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entering your data directly into SPSS or SAS include a brief description of your variable in the program</a:t>
            </a:r>
          </a:p>
          <a:p>
            <a:r>
              <a:rPr lang="en-US" dirty="0" smtClean="0"/>
              <a:t>If using a different program like Excel, create a Word file to log your descriptive records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137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Notations for Responses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your answer choices before beginning data entry</a:t>
            </a:r>
          </a:p>
          <a:p>
            <a:pPr lvl="1"/>
            <a:r>
              <a:rPr lang="en-US" dirty="0" smtClean="0"/>
              <a:t>For example, what does the number “5” represent in the “marstatus” variable?</a:t>
            </a:r>
          </a:p>
          <a:p>
            <a:r>
              <a:rPr lang="en-US" dirty="0" smtClean="0"/>
              <a:t>Store your notation separately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70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Psychometric scales are universally accepted measures that ensure accuracy and avoid subjectivity</a:t>
            </a:r>
          </a:p>
          <a:p>
            <a:r>
              <a:rPr lang="en-US" u="sng" dirty="0" smtClean="0"/>
              <a:t>For example</a:t>
            </a:r>
            <a:r>
              <a:rPr lang="en-US" dirty="0" smtClean="0"/>
              <a:t>: Ask participants to state their income using income ranges</a:t>
            </a:r>
          </a:p>
          <a:p>
            <a:r>
              <a:rPr lang="en-US" dirty="0" smtClean="0"/>
              <a:t>Scales are useful when measuring difficult concepts such as acculturation and the strength of  the relationship between parents and children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837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Plan </a:t>
            </a:r>
          </a:p>
          <a:p>
            <a:r>
              <a:rPr lang="en-US" dirty="0"/>
              <a:t>Quizzes </a:t>
            </a:r>
          </a:p>
          <a:p>
            <a:r>
              <a:rPr lang="en-US" dirty="0"/>
              <a:t>eFlashcards </a:t>
            </a:r>
          </a:p>
          <a:p>
            <a:r>
              <a:rPr lang="en-US" dirty="0"/>
              <a:t>SAGE Journal Articles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more </a:t>
            </a:r>
            <a:r>
              <a:rPr lang="en-US" dirty="0" smtClean="0"/>
              <a:t>at </a:t>
            </a:r>
            <a:r>
              <a:rPr lang="en-US" dirty="0">
                <a:hlinkClick r:id="rId3"/>
              </a:rPr>
              <a:t>edge.sagepub.com/pajo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724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Entering and </a:t>
            </a:r>
            <a:r>
              <a:rPr lang="en-US" dirty="0" smtClean="0"/>
              <a:t>Organizing</a:t>
            </a:r>
            <a:endParaRPr lang="en-US" dirty="0"/>
          </a:p>
          <a:p>
            <a:r>
              <a:rPr lang="en-US" dirty="0"/>
              <a:t>Quantitative Data</a:t>
            </a:r>
          </a:p>
        </p:txBody>
      </p:sp>
      <p:sp>
        <p:nvSpPr>
          <p:cNvPr id="6" name="Shape 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095">
              <a:defRPr sz="1800"/>
            </a:pPr>
            <a:r>
              <a:rPr lang="en-US" sz="4500" b="1" dirty="0" smtClean="0">
                <a:solidFill>
                  <a:schemeClr val="tx1"/>
                </a:solidFill>
              </a:rPr>
              <a:t>Chapter 9</a:t>
            </a:r>
            <a:endParaRPr lang="en-US" sz="45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IN" dirty="0" smtClean="0"/>
              <a:t>Pajo, Introduction to Research Methods, SAGE Publishing, 2018.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Explain the purpose of entering and organizing data logically  </a:t>
            </a:r>
          </a:p>
          <a:p>
            <a:pPr lvl="0"/>
            <a:r>
              <a:rPr lang="en-US" dirty="0"/>
              <a:t>Summarize the steps needed to prepare to enter data </a:t>
            </a:r>
          </a:p>
          <a:p>
            <a:pPr lvl="0"/>
            <a:r>
              <a:rPr lang="en-US" dirty="0"/>
              <a:t>Describe how to organize and input variables and their information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3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Purpose of Entering and Organizing Quantitative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place the results in various categories where they belong</a:t>
            </a:r>
          </a:p>
          <a:p>
            <a:r>
              <a:rPr lang="en-US" dirty="0" smtClean="0"/>
              <a:t>To remove or fix any information that will affect our study or our analysis</a:t>
            </a:r>
          </a:p>
          <a:p>
            <a:r>
              <a:rPr lang="en-US" dirty="0" smtClean="0"/>
              <a:t>If we fail to do this, we will be left with a lot of information but limited understanding of the content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135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Data Entry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task can be repetitive and time-consuming but it is critical</a:t>
            </a:r>
          </a:p>
          <a:p>
            <a:r>
              <a:rPr lang="en-US" dirty="0" smtClean="0"/>
              <a:t>Online data collection tools that include SurveyMonkey, Qualtrics, or Esurvey Creator eliminate the need to enter data so only cleaning is necessary</a:t>
            </a:r>
          </a:p>
          <a:p>
            <a:r>
              <a:rPr lang="en-US" dirty="0" smtClean="0"/>
              <a:t>When entering data there are a few important considerations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62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Formatting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a logical format</a:t>
            </a:r>
          </a:p>
          <a:p>
            <a:r>
              <a:rPr lang="en-US" dirty="0" smtClean="0"/>
              <a:t>Review your survey before beginning data entry to save time and frustration</a:t>
            </a:r>
          </a:p>
          <a:p>
            <a:r>
              <a:rPr lang="en-US" dirty="0" smtClean="0"/>
              <a:t>Determine how best to organize variables (e.g., which variable should be entered first)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176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Packages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 software package</a:t>
            </a:r>
          </a:p>
          <a:p>
            <a:pPr lvl="1"/>
            <a:r>
              <a:rPr lang="en-US" dirty="0" smtClean="0"/>
              <a:t>Excel</a:t>
            </a:r>
          </a:p>
          <a:p>
            <a:pPr lvl="1"/>
            <a:r>
              <a:rPr lang="en-US" dirty="0" smtClean="0"/>
              <a:t>Statistical Package for Social Sciences (SPSS)</a:t>
            </a:r>
          </a:p>
          <a:p>
            <a:pPr lvl="1"/>
            <a:r>
              <a:rPr lang="en-US" dirty="0" smtClean="0"/>
              <a:t>Statistical Analysis Systems (SAS)</a:t>
            </a:r>
          </a:p>
          <a:p>
            <a:pPr lvl="1"/>
            <a:r>
              <a:rPr lang="en-US" dirty="0" smtClean="0"/>
              <a:t>Statistics and Data (STATA)</a:t>
            </a:r>
          </a:p>
          <a:p>
            <a:pPr lvl="1"/>
            <a:r>
              <a:rPr lang="en-US" dirty="0" smtClean="0"/>
              <a:t>Software for Statistical Analysis (Minitab)</a:t>
            </a:r>
          </a:p>
          <a:p>
            <a:pPr lvl="1"/>
            <a:r>
              <a:rPr lang="en-US" dirty="0" smtClean="0"/>
              <a:t>Statistical Discovery Software (JMP)</a:t>
            </a:r>
          </a:p>
          <a:p>
            <a:pPr lvl="1"/>
            <a:r>
              <a:rPr lang="en-US" dirty="0" smtClean="0"/>
              <a:t>R-studio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5525353"/>
            <a:ext cx="8229600" cy="83099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Most software programs have a trial version </a:t>
            </a:r>
          </a:p>
          <a:p>
            <a:pPr algn="ctr"/>
            <a:r>
              <a:rPr lang="en-US" sz="2400" dirty="0" smtClean="0"/>
              <a:t>that lasts from a few weeks to a month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0552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Identification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Certain rules must be established before data entry can begin</a:t>
            </a:r>
          </a:p>
          <a:p>
            <a:r>
              <a:rPr lang="en-US" dirty="0" smtClean="0"/>
              <a:t>Assign a unique identification number to every participant or case in your study</a:t>
            </a:r>
          </a:p>
          <a:p>
            <a:r>
              <a:rPr lang="en-US" dirty="0" smtClean="0"/>
              <a:t>For example 001, 002, and 003</a:t>
            </a:r>
          </a:p>
          <a:p>
            <a:r>
              <a:rPr lang="en-US" dirty="0" smtClean="0"/>
              <a:t>Protecting participant anonymity is crucial during data entry even when the information appears benign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212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and Codebooks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Determine how the responses to specific questions will be represented in your spreadsheet</a:t>
            </a:r>
          </a:p>
          <a:p>
            <a:r>
              <a:rPr lang="en-US" dirty="0" smtClean="0"/>
              <a:t>Code the information in order to facilitate analysis</a:t>
            </a:r>
          </a:p>
          <a:p>
            <a:r>
              <a:rPr lang="en-US" dirty="0" smtClean="0"/>
              <a:t>Codebook is extremely important because it is the “key” to your research process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Pajo, Introduction to Research Methods, SAGE Publishing,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1995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2283</TotalTime>
  <Words>942</Words>
  <Application>Microsoft Office PowerPoint</Application>
  <PresentationFormat>On-screen Show (4:3)</PresentationFormat>
  <Paragraphs>111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1_Office Theme</vt:lpstr>
      <vt:lpstr>PowerPoint Presentation</vt:lpstr>
      <vt:lpstr>Chapter 9</vt:lpstr>
      <vt:lpstr>What Will You Learn to Do?</vt:lpstr>
      <vt:lpstr>Purpose of Entering and Organizing Quantitative Data</vt:lpstr>
      <vt:lpstr>Preparing for Data Entry</vt:lpstr>
      <vt:lpstr>Logical Formatting</vt:lpstr>
      <vt:lpstr>Software Packages</vt:lpstr>
      <vt:lpstr>Unique Identification</vt:lpstr>
      <vt:lpstr>Coding and Codebooks</vt:lpstr>
      <vt:lpstr>Coding Example</vt:lpstr>
      <vt:lpstr>Other Variable Types</vt:lpstr>
      <vt:lpstr>Missing Data</vt:lpstr>
      <vt:lpstr>Organizing and Inputting Variables</vt:lpstr>
      <vt:lpstr>Variable Descriptions</vt:lpstr>
      <vt:lpstr>Notations for Responses</vt:lpstr>
      <vt:lpstr>Scales</vt:lpstr>
      <vt:lpstr>Open-Access Student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Stephanie Palermini</cp:lastModifiedBy>
  <cp:revision>152</cp:revision>
  <dcterms:created xsi:type="dcterms:W3CDTF">2006-08-16T00:00:00Z</dcterms:created>
  <dcterms:modified xsi:type="dcterms:W3CDTF">2017-07-28T16:24:59Z</dcterms:modified>
</cp:coreProperties>
</file>