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</p:sldMasterIdLst>
  <p:notesMasterIdLst>
    <p:notesMasterId r:id="rId18"/>
  </p:notesMasterIdLst>
  <p:sldIdLst>
    <p:sldId id="274" r:id="rId2"/>
    <p:sldId id="256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22B10-FE80-4935-B9C9-55F2DE02CE53}" type="datetimeFigureOut">
              <a:rPr lang="en-US" smtClean="0"/>
              <a:t>7/28/2017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74C31-EB4A-4B21-8134-CB5741A1DC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43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87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696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290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200"/>
            <a:ext cx="5486400" cy="35083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116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328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 b="1">
                <a:solidFill>
                  <a:srgbClr val="CA449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280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690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606"/>
            <a:ext cx="9144000" cy="116360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4497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/>
              <a:t>Click to edit Master title style</a:t>
            </a:r>
            <a:endParaRPr lang="en-US" sz="4000" b="1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5"/>
            <a:ext cx="9144000" cy="37782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263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087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906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8432"/>
            <a:ext cx="4040188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993"/>
            <a:ext cx="4040188" cy="40378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18432"/>
            <a:ext cx="4041775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993"/>
            <a:ext cx="4041775" cy="40378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002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71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3008313" cy="67583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19200"/>
            <a:ext cx="5111750" cy="4906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97007"/>
            <a:ext cx="3008313" cy="41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008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5"/>
            <a:ext cx="9144000" cy="37782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900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edge.sagepub.com/pajo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38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Effectiveness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Primary data collection can be costly and often requires a large budget</a:t>
            </a:r>
          </a:p>
          <a:p>
            <a:r>
              <a:rPr lang="en-US" dirty="0" smtClean="0"/>
              <a:t>Primary data collection costs include funds for tools, participant incentives, and so on</a:t>
            </a:r>
          </a:p>
          <a:p>
            <a:r>
              <a:rPr lang="en-US" dirty="0" smtClean="0"/>
              <a:t>These costs are not present when working with secondary data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715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Data Sets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secondary data the researcher is able to use large amounts of data (e.g., census data)</a:t>
            </a:r>
          </a:p>
          <a:p>
            <a:r>
              <a:rPr lang="en-US" dirty="0" smtClean="0"/>
              <a:t>Large data sets also allow the researcher the ability to generalize his or her findings to the population at large</a:t>
            </a:r>
          </a:p>
          <a:p>
            <a:r>
              <a:rPr lang="en-US" dirty="0" smtClean="0"/>
              <a:t>Data scraping is a method by which researchers extract large amounts of information from websites (e.g., social media and media sites) into a readable spreadsheet (e.g., Excel)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613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Major Sources of Secondary Data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Government statistics (e.g., Centers for Disease Control and Prevention and the National Institutes for Health)</a:t>
            </a:r>
          </a:p>
          <a:p>
            <a:r>
              <a:rPr lang="en-US" dirty="0" smtClean="0"/>
              <a:t>Research University Data (e.g., Panel Study of Income Dynamics, data collected by a specific researcher)</a:t>
            </a:r>
          </a:p>
          <a:p>
            <a:r>
              <a:rPr lang="en-US" dirty="0" smtClean="0"/>
              <a:t>Institutional Data (e.g., institutional information on students, staff, and other employees)</a:t>
            </a:r>
          </a:p>
          <a:p>
            <a:r>
              <a:rPr lang="en-US" dirty="0" smtClean="0"/>
              <a:t>Online Sources (e.g., Facebook and Twitter)</a:t>
            </a:r>
          </a:p>
          <a:p>
            <a:r>
              <a:rPr lang="en-US" dirty="0" smtClean="0"/>
              <a:t>Popular data sources (e.g., Driven Data, Kaggle, and Enigma)</a:t>
            </a:r>
          </a:p>
          <a:p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63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2288" y="5365173"/>
            <a:ext cx="5486400" cy="566738"/>
          </a:xfrm>
        </p:spPr>
        <p:txBody>
          <a:bodyPr/>
          <a:lstStyle/>
          <a:p>
            <a:r>
              <a:rPr lang="en-US" dirty="0" smtClean="0"/>
              <a:t>Table 8.1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4" b="2147"/>
          <a:stretch/>
        </p:blipFill>
        <p:spPr>
          <a:xfrm>
            <a:off x="1792288" y="1447800"/>
            <a:ext cx="5486400" cy="4083628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792288" y="5931911"/>
            <a:ext cx="5486400" cy="560964"/>
          </a:xfrm>
        </p:spPr>
        <p:txBody>
          <a:bodyPr/>
          <a:lstStyle/>
          <a:p>
            <a:r>
              <a:rPr lang="en-US" dirty="0" smtClean="0"/>
              <a:t>Resources for Secondary Data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0640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Disadvantages of </a:t>
            </a:r>
            <a:br>
              <a:rPr lang="en-US" dirty="0" smtClean="0"/>
            </a:br>
            <a:r>
              <a:rPr lang="en-US" dirty="0" smtClean="0"/>
              <a:t>Secondary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7545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Uncertainty of constructs</a:t>
            </a:r>
          </a:p>
          <a:p>
            <a:pPr lvl="1"/>
            <a:r>
              <a:rPr lang="en-US" dirty="0" smtClean="0"/>
              <a:t>The original study focus may be different from your study focus</a:t>
            </a:r>
          </a:p>
          <a:p>
            <a:r>
              <a:rPr lang="en-US" dirty="0" smtClean="0"/>
              <a:t>Ambiguity of measurement error</a:t>
            </a:r>
          </a:p>
          <a:p>
            <a:pPr lvl="1"/>
            <a:r>
              <a:rPr lang="en-US" dirty="0" smtClean="0"/>
              <a:t>With secondary data, you may not be aware of all the details of the study procedures</a:t>
            </a:r>
          </a:p>
          <a:p>
            <a:r>
              <a:rPr lang="en-US" dirty="0" smtClean="0"/>
              <a:t>Passage of time</a:t>
            </a:r>
          </a:p>
          <a:p>
            <a:pPr lvl="1"/>
            <a:r>
              <a:rPr lang="en-US" dirty="0" smtClean="0"/>
              <a:t>With secondary data, the information may be outdated (e.g., census data is collected once every 10 years). This is both a limitation and a strength if one is interested in studying how a concept has changed over time.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2645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Secondary Data and </a:t>
            </a:r>
            <a:br>
              <a:rPr lang="en-US" dirty="0" smtClean="0"/>
            </a:br>
            <a:r>
              <a:rPr lang="en-US" dirty="0" smtClean="0"/>
              <a:t>Ethical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Though a researcher using secondary data does not interact with the study participants ethical concerns are still important to consider</a:t>
            </a:r>
          </a:p>
          <a:p>
            <a:pPr lvl="1"/>
            <a:r>
              <a:rPr lang="en-US" dirty="0" smtClean="0"/>
              <a:t>Consider the ethical decisions made in the original study</a:t>
            </a:r>
          </a:p>
          <a:p>
            <a:pPr lvl="1"/>
            <a:r>
              <a:rPr lang="en-US" dirty="0" smtClean="0"/>
              <a:t>Consider how much information you intend to reveal in your study and be responsible for protecting the identities of your participants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4548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Open-Access Student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Action Plan </a:t>
            </a:r>
          </a:p>
          <a:p>
            <a:r>
              <a:rPr lang="en-US" dirty="0"/>
              <a:t>Quizzes </a:t>
            </a:r>
          </a:p>
          <a:p>
            <a:r>
              <a:rPr lang="en-US" dirty="0"/>
              <a:t>eFlashcards </a:t>
            </a:r>
          </a:p>
          <a:p>
            <a:r>
              <a:rPr lang="en-US" dirty="0"/>
              <a:t>SAGE Journal Articles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and more </a:t>
            </a:r>
            <a:r>
              <a:rPr lang="en-US" dirty="0" smtClean="0"/>
              <a:t>at </a:t>
            </a:r>
            <a:r>
              <a:rPr lang="en-US" dirty="0">
                <a:hlinkClick r:id="rId2"/>
              </a:rPr>
              <a:t>edge.sagepub.com/pajo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34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Secondary </a:t>
            </a:r>
            <a:r>
              <a:rPr lang="en-US" dirty="0"/>
              <a:t>Data</a:t>
            </a:r>
          </a:p>
        </p:txBody>
      </p:sp>
      <p:sp>
        <p:nvSpPr>
          <p:cNvPr id="6" name="Shape 3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14095">
              <a:defRPr sz="1800"/>
            </a:pPr>
            <a:r>
              <a:rPr lang="en-US" sz="4500" b="1" dirty="0" smtClean="0">
                <a:solidFill>
                  <a:schemeClr val="tx1"/>
                </a:solidFill>
              </a:rPr>
              <a:t>Chapter 8</a:t>
            </a:r>
            <a:endParaRPr lang="en-US" sz="4500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00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You Learn to Do?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Describe </a:t>
            </a:r>
            <a:r>
              <a:rPr lang="en-US" dirty="0"/>
              <a:t>the benefits of using secondary </a:t>
            </a:r>
            <a:r>
              <a:rPr lang="en-US" dirty="0" smtClean="0"/>
              <a:t>data</a:t>
            </a:r>
            <a:endParaRPr lang="en-US" dirty="0"/>
          </a:p>
          <a:p>
            <a:r>
              <a:rPr lang="en-US" dirty="0" smtClean="0"/>
              <a:t>Identify </a:t>
            </a:r>
            <a:r>
              <a:rPr lang="en-US" dirty="0"/>
              <a:t>the major sources of secondary </a:t>
            </a:r>
            <a:r>
              <a:rPr lang="en-US" dirty="0" smtClean="0"/>
              <a:t>data</a:t>
            </a:r>
            <a:endParaRPr lang="en-US" dirty="0"/>
          </a:p>
          <a:p>
            <a:r>
              <a:rPr lang="en-US" dirty="0" smtClean="0"/>
              <a:t>Explain </a:t>
            </a:r>
            <a:r>
              <a:rPr lang="en-US" dirty="0"/>
              <a:t>the drawbacks of using secondary </a:t>
            </a:r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838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Secondary Versus Primary Data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Secondary data</a:t>
            </a:r>
            <a:r>
              <a:rPr lang="en-US" dirty="0" smtClean="0"/>
              <a:t> is data or raw information collected by other researchers versus </a:t>
            </a:r>
            <a:r>
              <a:rPr lang="en-US" i="1" dirty="0" smtClean="0"/>
              <a:t>primary data</a:t>
            </a:r>
            <a:r>
              <a:rPr lang="en-US" dirty="0" smtClean="0"/>
              <a:t> collected for a specific purpose by a researcher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446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Secondary Data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Availability of information</a:t>
            </a:r>
          </a:p>
          <a:p>
            <a:pPr lvl="0"/>
            <a:r>
              <a:rPr lang="en-US" dirty="0"/>
              <a:t>Opportunities for replication </a:t>
            </a:r>
          </a:p>
          <a:p>
            <a:pPr lvl="0"/>
            <a:r>
              <a:rPr lang="en-US" dirty="0"/>
              <a:t>Protection of participants </a:t>
            </a:r>
          </a:p>
          <a:p>
            <a:pPr lvl="0"/>
            <a:r>
              <a:rPr lang="en-US" dirty="0"/>
              <a:t>Time effectiveness </a:t>
            </a:r>
          </a:p>
          <a:p>
            <a:pPr lvl="0"/>
            <a:r>
              <a:rPr lang="en-US" dirty="0"/>
              <a:t>Cost effectiveness</a:t>
            </a:r>
          </a:p>
          <a:p>
            <a:pPr lvl="0"/>
            <a:r>
              <a:rPr lang="en-US" dirty="0"/>
              <a:t>Large data sets 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35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Availability of Information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use of data that may have since become impossible to collect</a:t>
            </a:r>
          </a:p>
          <a:p>
            <a:r>
              <a:rPr lang="en-US" u="sng" dirty="0" smtClean="0"/>
              <a:t>For example</a:t>
            </a:r>
            <a:r>
              <a:rPr lang="en-US" dirty="0" smtClean="0"/>
              <a:t>: Emile Durkheim used secondary data to examine government statistics on suicide from different countries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462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Opportunities for Replication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Replication can happen in two ways</a:t>
            </a:r>
          </a:p>
          <a:p>
            <a:pPr lvl="1"/>
            <a:r>
              <a:rPr lang="en-US" dirty="0" smtClean="0"/>
              <a:t>Through primary data collection similar to the original study but with different populations and in a different location</a:t>
            </a:r>
          </a:p>
          <a:p>
            <a:pPr lvl="1"/>
            <a:r>
              <a:rPr lang="en-US" dirty="0" smtClean="0"/>
              <a:t>Through use of secondary data to which we add additional information, in some cases from the original study participants, that may be missing from the original study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996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of Participants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some instances utilizing secondary data can be useful with sensitive populations of interest </a:t>
            </a:r>
          </a:p>
          <a:p>
            <a:r>
              <a:rPr lang="en-US" dirty="0" smtClean="0"/>
              <a:t>For example, a researcher interested in conducting research with victims of childhood abuse can gather secondary data such as through police reports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498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Effectiveness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Collecting primary data requires a great deal of time</a:t>
            </a:r>
          </a:p>
          <a:p>
            <a:r>
              <a:rPr lang="en-US" dirty="0" smtClean="0"/>
              <a:t>Collecting quantitative and qualitative data can take a few months to a few years, particularly for larger studies</a:t>
            </a:r>
          </a:p>
          <a:p>
            <a:r>
              <a:rPr lang="en-US" dirty="0" smtClean="0"/>
              <a:t>Secondary data eliminates the time and effort involved with primary data collection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45984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2166</TotalTime>
  <Words>796</Words>
  <Application>Microsoft Office PowerPoint</Application>
  <PresentationFormat>On-screen Show (4:3)</PresentationFormat>
  <Paragraphs>96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1_Office Theme</vt:lpstr>
      <vt:lpstr>PowerPoint Presentation</vt:lpstr>
      <vt:lpstr>Chapter 8</vt:lpstr>
      <vt:lpstr>What Will You Learn to Do?</vt:lpstr>
      <vt:lpstr>Secondary Versus Primary Data</vt:lpstr>
      <vt:lpstr>Benefits of Secondary Data</vt:lpstr>
      <vt:lpstr>Availability of Information</vt:lpstr>
      <vt:lpstr>Opportunities for Replication</vt:lpstr>
      <vt:lpstr>Protection of Participants</vt:lpstr>
      <vt:lpstr>Time Effectiveness</vt:lpstr>
      <vt:lpstr>Cost Effectiveness</vt:lpstr>
      <vt:lpstr>Large Data Sets</vt:lpstr>
      <vt:lpstr>Major Sources of Secondary Data</vt:lpstr>
      <vt:lpstr>Table 8.1</vt:lpstr>
      <vt:lpstr>Disadvantages of  Secondary Data</vt:lpstr>
      <vt:lpstr>Secondary Data and  Ethical Considerations</vt:lpstr>
      <vt:lpstr>Open-Access Student 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Ancheta, Katie</dc:creator>
  <cp:lastModifiedBy>Stephanie Palermini</cp:lastModifiedBy>
  <cp:revision>148</cp:revision>
  <dcterms:created xsi:type="dcterms:W3CDTF">2006-08-16T00:00:00Z</dcterms:created>
  <dcterms:modified xsi:type="dcterms:W3CDTF">2017-07-28T16:24:28Z</dcterms:modified>
</cp:coreProperties>
</file>