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2" r:id="rId1"/>
  </p:sldMasterIdLst>
  <p:notesMasterIdLst>
    <p:notesMasterId r:id="rId25"/>
  </p:notesMasterIdLst>
  <p:sldIdLst>
    <p:sldId id="281" r:id="rId2"/>
    <p:sldId id="256" r:id="rId3"/>
    <p:sldId id="259"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276" r:id="rId20"/>
    <p:sldId id="277" r:id="rId21"/>
    <p:sldId id="278" r:id="rId22"/>
    <p:sldId id="279" r:id="rId23"/>
    <p:sldId id="280"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661" autoAdjust="0"/>
    <p:restoredTop sz="94660"/>
  </p:normalViewPr>
  <p:slideViewPr>
    <p:cSldViewPr>
      <p:cViewPr varScale="1">
        <p:scale>
          <a:sx n="92" d="100"/>
          <a:sy n="92" d="100"/>
        </p:scale>
        <p:origin x="1110" y="9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6422B10-FE80-4935-B9C9-55F2DE02CE53}" type="datetimeFigureOut">
              <a:rPr lang="en-US" smtClean="0"/>
              <a:t>7/28/2017</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974C31-EB4A-4B21-8134-CB5741A1DC5F}" type="slidenum">
              <a:rPr lang="en-US" smtClean="0"/>
              <a:t>‹#›</a:t>
            </a:fld>
            <a:endParaRPr lang="en-US" dirty="0"/>
          </a:p>
        </p:txBody>
      </p:sp>
    </p:spTree>
    <p:extLst>
      <p:ext uri="{BB962C8B-B14F-4D97-AF65-F5344CB8AC3E}">
        <p14:creationId xmlns:p14="http://schemas.microsoft.com/office/powerpoint/2010/main" val="21131433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974C31-EB4A-4B21-8134-CB5741A1DC5F}" type="slidenum">
              <a:rPr lang="en-US" smtClean="0"/>
              <a:t>2</a:t>
            </a:fld>
            <a:endParaRPr lang="en-US" dirty="0"/>
          </a:p>
        </p:txBody>
      </p:sp>
    </p:spTree>
    <p:extLst>
      <p:ext uri="{BB962C8B-B14F-4D97-AF65-F5344CB8AC3E}">
        <p14:creationId xmlns:p14="http://schemas.microsoft.com/office/powerpoint/2010/main" val="23737921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974C31-EB4A-4B21-8134-CB5741A1DC5F}" type="slidenum">
              <a:rPr lang="en-US" smtClean="0"/>
              <a:t>3</a:t>
            </a:fld>
            <a:endParaRPr lang="en-US" dirty="0"/>
          </a:p>
        </p:txBody>
      </p:sp>
    </p:spTree>
    <p:extLst>
      <p:ext uri="{BB962C8B-B14F-4D97-AF65-F5344CB8AC3E}">
        <p14:creationId xmlns:p14="http://schemas.microsoft.com/office/powerpoint/2010/main" val="213346376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blank" preserve="1">
  <p:cSld name="1_Blank">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89147704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dirty="0" smtClean="0"/>
              <a:t>Pajo, Introduction to Research Methods, SAGE Publishing, 2018. </a:t>
            </a:r>
            <a:endParaRPr lang="en-US" dirty="0"/>
          </a:p>
        </p:txBody>
      </p:sp>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1219200"/>
            <a:ext cx="5486400" cy="350837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2404356507"/>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Footer Placeholder 2"/>
          <p:cNvSpPr>
            <a:spLocks noGrp="1"/>
          </p:cNvSpPr>
          <p:nvPr>
            <p:ph type="ftr" sz="quarter" idx="10"/>
          </p:nvPr>
        </p:nvSpPr>
        <p:spPr/>
        <p:txBody>
          <a:bodyPr/>
          <a:lstStyle/>
          <a:p>
            <a:r>
              <a:rPr lang="en-IN" dirty="0" smtClean="0"/>
              <a:t>Pajo, Introduction to Research Methods, SAGE Publishing, 2018.</a:t>
            </a:r>
            <a:endParaRPr lang="en-IN" dirty="0"/>
          </a:p>
        </p:txBody>
      </p:sp>
      <p:sp>
        <p:nvSpPr>
          <p:cNvPr id="4" name="Slide Number Placeholder 3"/>
          <p:cNvSpPr>
            <a:spLocks noGrp="1"/>
          </p:cNvSpPr>
          <p:nvPr>
            <p:ph type="sldNum" sz="quarter" idx="11"/>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33583461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505200"/>
            <a:ext cx="6400800" cy="1752600"/>
          </a:xfrm>
        </p:spPr>
        <p:txBody>
          <a:bodyPr>
            <a:normAutofit/>
          </a:bodyPr>
          <a:lstStyle>
            <a:lvl1pPr marL="0" indent="0" algn="ctr">
              <a:buNone/>
              <a:defRPr sz="3600" b="1">
                <a:solidFill>
                  <a:srgbClr val="CA449A"/>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Footer Placeholder 4"/>
          <p:cNvSpPr>
            <a:spLocks noGrp="1"/>
          </p:cNvSpPr>
          <p:nvPr>
            <p:ph type="ftr" sz="quarter" idx="3"/>
          </p:nvPr>
        </p:nvSpPr>
        <p:spPr>
          <a:xfrm>
            <a:off x="457200" y="6492875"/>
            <a:ext cx="7543800" cy="365125"/>
          </a:xfrm>
          <a:prstGeom prst="rect">
            <a:avLst/>
          </a:prstGeom>
        </p:spPr>
        <p:txBody>
          <a:bodyPr vert="horz" lIns="91440" tIns="45720" rIns="91440" bIns="45720" rtlCol="0" anchor="ctr"/>
          <a:lstStyle>
            <a:lvl1pPr algn="ctr">
              <a:defRPr lang="en-IN" sz="1200" smtClean="0">
                <a:effectLst/>
              </a:defRPr>
            </a:lvl1pPr>
          </a:lstStyle>
          <a:p>
            <a:r>
              <a:rPr lang="en-IN" dirty="0" smtClean="0"/>
              <a:t>Pajo, Introduction to Research Methods, SAGE Publishing, 2018.</a:t>
            </a:r>
            <a:endParaRPr lang="en-IN" dirty="0"/>
          </a:p>
        </p:txBody>
      </p:sp>
      <p:sp>
        <p:nvSpPr>
          <p:cNvPr id="9" name="Slide Number Placeholder 5"/>
          <p:cNvSpPr>
            <a:spLocks noGrp="1"/>
          </p:cNvSpPr>
          <p:nvPr>
            <p:ph type="sldNum" sz="quarter" idx="4"/>
          </p:nvPr>
        </p:nvSpPr>
        <p:spPr>
          <a:xfrm>
            <a:off x="8229600" y="6492875"/>
            <a:ext cx="457200" cy="365125"/>
          </a:xfrm>
          <a:prstGeom prst="rect">
            <a:avLst/>
          </a:prstGeom>
        </p:spPr>
        <p:txBody>
          <a:bodyPr vert="horz" lIns="91440" tIns="45720" rIns="91440" bIns="45720" rtlCol="0" anchor="ctr"/>
          <a:lstStyle>
            <a:lvl1pPr algn="ctr">
              <a:defRPr sz="1200" b="1">
                <a:solidFill>
                  <a:schemeClr val="tx1"/>
                </a:solidFill>
                <a:effectLst>
                  <a:outerShdw blurRad="38100" dist="38100" dir="2700000" algn="tl">
                    <a:srgbClr val="000000">
                      <a:alpha val="43137"/>
                    </a:srgbClr>
                  </a:outerShdw>
                </a:effectLst>
              </a:defRPr>
            </a:lvl1pPr>
          </a:lstStyle>
          <a:p>
            <a:fld id="{B6F15528-21DE-4FAA-801E-634DDDAF4B2B}" type="slidenum">
              <a:rPr lang="en-US" smtClean="0"/>
              <a:pPr/>
              <a:t>‹#›</a:t>
            </a:fld>
            <a:endParaRPr lang="en-US" dirty="0"/>
          </a:p>
        </p:txBody>
      </p:sp>
      <p:sp>
        <p:nvSpPr>
          <p:cNvPr id="6" name="Title Placeholder 1"/>
          <p:cNvSpPr>
            <a:spLocks noGrp="1"/>
          </p:cNvSpPr>
          <p:nvPr>
            <p:ph type="title"/>
          </p:nvPr>
        </p:nvSpPr>
        <p:spPr>
          <a:xfrm>
            <a:off x="457200" y="2362200"/>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Tree>
    <p:extLst>
      <p:ext uri="{BB962C8B-B14F-4D97-AF65-F5344CB8AC3E}">
        <p14:creationId xmlns:p14="http://schemas.microsoft.com/office/powerpoint/2010/main" val="424988403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Content Placeholder 2"/>
          <p:cNvSpPr>
            <a:spLocks noGrp="1"/>
          </p:cNvSpPr>
          <p:nvPr>
            <p:ph idx="1"/>
          </p:nvPr>
        </p:nvSpPr>
        <p:spPr>
          <a:xfrm>
            <a:off x="457200" y="1371600"/>
            <a:ext cx="8229600" cy="475456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Footer Placeholder 4"/>
          <p:cNvSpPr>
            <a:spLocks noGrp="1"/>
          </p:cNvSpPr>
          <p:nvPr>
            <p:ph type="ftr" sz="quarter" idx="3"/>
          </p:nvPr>
        </p:nvSpPr>
        <p:spPr>
          <a:xfrm>
            <a:off x="457200" y="6492875"/>
            <a:ext cx="7543800" cy="365125"/>
          </a:xfrm>
          <a:prstGeom prst="rect">
            <a:avLst/>
          </a:prstGeom>
        </p:spPr>
        <p:txBody>
          <a:bodyPr vert="horz" lIns="91440" tIns="45720" rIns="91440" bIns="45720" rtlCol="0" anchor="ctr"/>
          <a:lstStyle>
            <a:lvl1pPr algn="ctr">
              <a:defRPr lang="en-IN" sz="1200" smtClean="0">
                <a:effectLst/>
              </a:defRPr>
            </a:lvl1pPr>
          </a:lstStyle>
          <a:p>
            <a:r>
              <a:rPr lang="en-IN" dirty="0" smtClean="0"/>
              <a:t>Pajo, Introduction to Research Methods, SAGE Publishing, 2018.</a:t>
            </a:r>
            <a:endParaRPr lang="en-IN" dirty="0"/>
          </a:p>
        </p:txBody>
      </p:sp>
      <p:sp>
        <p:nvSpPr>
          <p:cNvPr id="8" name="Slide Number Placeholder 5"/>
          <p:cNvSpPr>
            <a:spLocks noGrp="1"/>
          </p:cNvSpPr>
          <p:nvPr>
            <p:ph type="sldNum" sz="quarter" idx="4"/>
          </p:nvPr>
        </p:nvSpPr>
        <p:spPr>
          <a:xfrm>
            <a:off x="8229600" y="6492875"/>
            <a:ext cx="457200" cy="365125"/>
          </a:xfrm>
          <a:prstGeom prst="rect">
            <a:avLst/>
          </a:prstGeom>
        </p:spPr>
        <p:txBody>
          <a:bodyPr vert="horz" lIns="91440" tIns="45720" rIns="91440" bIns="45720" rtlCol="0" anchor="ctr"/>
          <a:lstStyle>
            <a:lvl1pPr algn="ctr">
              <a:defRPr sz="1200" b="1">
                <a:solidFill>
                  <a:schemeClr val="tx1"/>
                </a:solidFill>
                <a:effectLst>
                  <a:outerShdw blurRad="38100" dist="38100" dir="2700000" algn="tl">
                    <a:srgbClr val="000000">
                      <a:alpha val="43137"/>
                    </a:srgbClr>
                  </a:outerShdw>
                </a:effectLst>
              </a:defRPr>
            </a:lvl1p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192085573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1_Title and Content">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0606"/>
            <a:ext cx="9144000" cy="1163605"/>
          </a:xfrm>
          <a:prstGeom prst="rect">
            <a:avLst/>
          </a:prstGeom>
        </p:spPr>
      </p:pic>
      <p:sp>
        <p:nvSpPr>
          <p:cNvPr id="3" name="Content Placeholder 2"/>
          <p:cNvSpPr>
            <a:spLocks noGrp="1"/>
          </p:cNvSpPr>
          <p:nvPr>
            <p:ph idx="1"/>
          </p:nvPr>
        </p:nvSpPr>
        <p:spPr>
          <a:xfrm>
            <a:off x="990600" y="1295400"/>
            <a:ext cx="7696200" cy="444976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1"/>
          <p:cNvSpPr txBox="1">
            <a:spLocks/>
          </p:cNvSpPr>
          <p:nvPr userDrawn="1"/>
        </p:nvSpPr>
        <p:spPr>
          <a:xfrm>
            <a:off x="457200" y="0"/>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effectLst>
                  <a:outerShdw blurRad="38100" dist="38100" dir="2700000" algn="tl">
                    <a:srgbClr val="000000">
                      <a:alpha val="43137"/>
                    </a:srgbClr>
                  </a:outerShdw>
                </a:effectLst>
                <a:latin typeface="+mj-lt"/>
                <a:ea typeface="+mj-ea"/>
                <a:cs typeface="+mj-cs"/>
              </a:defRPr>
            </a:lvl1pPr>
          </a:lstStyle>
          <a:p>
            <a:r>
              <a:rPr lang="en-US" sz="4000" b="1" dirty="0" smtClean="0"/>
              <a:t>Click to edit Master title style</a:t>
            </a:r>
            <a:endParaRPr lang="en-US" sz="4000" b="1" dirty="0"/>
          </a:p>
        </p:txBody>
      </p:sp>
      <p:pic>
        <p:nvPicPr>
          <p:cNvPr id="7" name="Picture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6492875"/>
            <a:ext cx="9144000" cy="377825"/>
          </a:xfrm>
          <a:prstGeom prst="rect">
            <a:avLst/>
          </a:prstGeom>
        </p:spPr>
      </p:pic>
      <p:sp>
        <p:nvSpPr>
          <p:cNvPr id="8" name="Footer Placeholder 4"/>
          <p:cNvSpPr>
            <a:spLocks noGrp="1"/>
          </p:cNvSpPr>
          <p:nvPr>
            <p:ph type="ftr" sz="quarter" idx="3"/>
          </p:nvPr>
        </p:nvSpPr>
        <p:spPr>
          <a:xfrm>
            <a:off x="457200" y="6492875"/>
            <a:ext cx="7543800" cy="365125"/>
          </a:xfrm>
          <a:prstGeom prst="rect">
            <a:avLst/>
          </a:prstGeom>
        </p:spPr>
        <p:txBody>
          <a:bodyPr vert="horz" lIns="91440" tIns="45720" rIns="91440" bIns="45720" rtlCol="0" anchor="ctr"/>
          <a:lstStyle>
            <a:lvl1pPr algn="ctr">
              <a:defRPr lang="en-IN" sz="1200" smtClean="0">
                <a:effectLst/>
              </a:defRPr>
            </a:lvl1pPr>
          </a:lstStyle>
          <a:p>
            <a:r>
              <a:rPr lang="en-IN" dirty="0" smtClean="0"/>
              <a:t>Pajo, Introduction to Research Methods, SAGE Publishing, 2018.</a:t>
            </a:r>
            <a:endParaRPr lang="en-IN" dirty="0"/>
          </a:p>
        </p:txBody>
      </p:sp>
      <p:sp>
        <p:nvSpPr>
          <p:cNvPr id="11" name="Slide Number Placeholder 5"/>
          <p:cNvSpPr>
            <a:spLocks noGrp="1"/>
          </p:cNvSpPr>
          <p:nvPr>
            <p:ph type="sldNum" sz="quarter" idx="4"/>
          </p:nvPr>
        </p:nvSpPr>
        <p:spPr>
          <a:xfrm>
            <a:off x="8229600" y="6492875"/>
            <a:ext cx="457200" cy="365125"/>
          </a:xfrm>
          <a:prstGeom prst="rect">
            <a:avLst/>
          </a:prstGeom>
        </p:spPr>
        <p:txBody>
          <a:bodyPr vert="horz" lIns="91440" tIns="45720" rIns="91440" bIns="45720" rtlCol="0" anchor="ctr"/>
          <a:lstStyle>
            <a:lvl1pPr algn="ctr">
              <a:defRPr sz="1200" b="1">
                <a:solidFill>
                  <a:schemeClr val="tx1"/>
                </a:solidFill>
                <a:effectLst>
                  <a:outerShdw blurRad="38100" dist="38100" dir="2700000" algn="tl">
                    <a:srgbClr val="000000">
                      <a:alpha val="43137"/>
                    </a:srgbClr>
                  </a:outerShdw>
                </a:effectLst>
              </a:defRPr>
            </a:lvl1p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321695175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Footer Placeholder 4"/>
          <p:cNvSpPr>
            <a:spLocks noGrp="1"/>
          </p:cNvSpPr>
          <p:nvPr>
            <p:ph type="ftr" sz="quarter" idx="3"/>
          </p:nvPr>
        </p:nvSpPr>
        <p:spPr>
          <a:xfrm>
            <a:off x="457200" y="6492875"/>
            <a:ext cx="7543800" cy="365125"/>
          </a:xfrm>
          <a:prstGeom prst="rect">
            <a:avLst/>
          </a:prstGeom>
        </p:spPr>
        <p:txBody>
          <a:bodyPr vert="horz" lIns="91440" tIns="45720" rIns="91440" bIns="45720" rtlCol="0" anchor="ctr"/>
          <a:lstStyle>
            <a:lvl1pPr algn="ctr">
              <a:defRPr lang="en-IN" sz="1200" smtClean="0">
                <a:effectLst/>
              </a:defRPr>
            </a:lvl1pPr>
          </a:lstStyle>
          <a:p>
            <a:r>
              <a:rPr lang="en-IN" dirty="0" smtClean="0"/>
              <a:t>Pajo, Introduction to Research Methods, SAGE Publishing, 2018.</a:t>
            </a:r>
            <a:endParaRPr lang="en-IN" dirty="0"/>
          </a:p>
        </p:txBody>
      </p:sp>
      <p:sp>
        <p:nvSpPr>
          <p:cNvPr id="8" name="Slide Number Placeholder 5"/>
          <p:cNvSpPr>
            <a:spLocks noGrp="1"/>
          </p:cNvSpPr>
          <p:nvPr>
            <p:ph type="sldNum" sz="quarter" idx="4"/>
          </p:nvPr>
        </p:nvSpPr>
        <p:spPr>
          <a:xfrm>
            <a:off x="8229600" y="6492875"/>
            <a:ext cx="457200" cy="365125"/>
          </a:xfrm>
          <a:prstGeom prst="rect">
            <a:avLst/>
          </a:prstGeom>
        </p:spPr>
        <p:txBody>
          <a:bodyPr vert="horz" lIns="91440" tIns="45720" rIns="91440" bIns="45720" rtlCol="0" anchor="ctr"/>
          <a:lstStyle>
            <a:lvl1pPr algn="ctr">
              <a:defRPr sz="1200" b="1">
                <a:solidFill>
                  <a:schemeClr val="tx1"/>
                </a:solidFill>
                <a:effectLst>
                  <a:outerShdw blurRad="38100" dist="38100" dir="2700000" algn="tl">
                    <a:srgbClr val="000000">
                      <a:alpha val="43137"/>
                    </a:srgbClr>
                  </a:outerShdw>
                </a:effectLst>
              </a:defRPr>
            </a:lvl1p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172329376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3716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3716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Footer Placeholder 4"/>
          <p:cNvSpPr>
            <a:spLocks noGrp="1"/>
          </p:cNvSpPr>
          <p:nvPr>
            <p:ph type="ftr" sz="quarter" idx="3"/>
          </p:nvPr>
        </p:nvSpPr>
        <p:spPr>
          <a:xfrm>
            <a:off x="457200" y="6492875"/>
            <a:ext cx="7543800" cy="365125"/>
          </a:xfrm>
          <a:prstGeom prst="rect">
            <a:avLst/>
          </a:prstGeom>
        </p:spPr>
        <p:txBody>
          <a:bodyPr vert="horz" lIns="91440" tIns="45720" rIns="91440" bIns="45720" rtlCol="0" anchor="ctr"/>
          <a:lstStyle>
            <a:lvl1pPr algn="ctr">
              <a:defRPr lang="en-IN" sz="1200" smtClean="0">
                <a:effectLst/>
              </a:defRPr>
            </a:lvl1pPr>
          </a:lstStyle>
          <a:p>
            <a:r>
              <a:rPr lang="en-IN" dirty="0" smtClean="0"/>
              <a:t>Pajo, Introduction to Research Methods, SAGE Publishing, 2018.</a:t>
            </a:r>
            <a:endParaRPr lang="en-IN" dirty="0"/>
          </a:p>
        </p:txBody>
      </p:sp>
      <p:sp>
        <p:nvSpPr>
          <p:cNvPr id="9" name="Slide Number Placeholder 5"/>
          <p:cNvSpPr>
            <a:spLocks noGrp="1"/>
          </p:cNvSpPr>
          <p:nvPr>
            <p:ph type="sldNum" sz="quarter" idx="4"/>
          </p:nvPr>
        </p:nvSpPr>
        <p:spPr>
          <a:xfrm>
            <a:off x="8229600" y="6492875"/>
            <a:ext cx="457200" cy="365125"/>
          </a:xfrm>
          <a:prstGeom prst="rect">
            <a:avLst/>
          </a:prstGeom>
        </p:spPr>
        <p:txBody>
          <a:bodyPr vert="horz" lIns="91440" tIns="45720" rIns="91440" bIns="45720" rtlCol="0" anchor="ctr"/>
          <a:lstStyle>
            <a:lvl1pPr algn="ctr">
              <a:defRPr sz="1200" b="1">
                <a:solidFill>
                  <a:schemeClr val="tx1"/>
                </a:solidFill>
                <a:effectLst>
                  <a:outerShdw blurRad="38100" dist="38100" dir="2700000" algn="tl">
                    <a:srgbClr val="000000">
                      <a:alpha val="43137"/>
                    </a:srgbClr>
                  </a:outerShdw>
                </a:effectLst>
              </a:defRPr>
            </a:lvl1p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28873868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8" name="Footer Placeholder 7"/>
          <p:cNvSpPr>
            <a:spLocks noGrp="1"/>
          </p:cNvSpPr>
          <p:nvPr>
            <p:ph type="ftr" sz="quarter" idx="11"/>
          </p:nvPr>
        </p:nvSpPr>
        <p:spPr/>
        <p:txBody>
          <a:bodyPr/>
          <a:lstStyle>
            <a:lvl1pPr>
              <a:defRPr/>
            </a:lvl1pPr>
          </a:lstStyle>
          <a:p>
            <a:r>
              <a:rPr lang="en-US" dirty="0" smtClean="0"/>
              <a:t>Pajo, Introduction to Research Methods, SAGE Publishing, 2018. </a:t>
            </a:r>
            <a:endParaRPr lang="en-US" dirty="0"/>
          </a:p>
        </p:txBody>
      </p:sp>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418432"/>
            <a:ext cx="4040188"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1981993"/>
            <a:ext cx="4040188" cy="403780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418432"/>
            <a:ext cx="4041775"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1981993"/>
            <a:ext cx="4041775" cy="403780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2996607253"/>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dirty="0" smtClean="0"/>
              <a:t>Pajo, Introduction to Research Methods, SAGE Publishing, 2018. </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221153948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219200"/>
            <a:ext cx="3008313" cy="675835"/>
          </a:xfrm>
        </p:spPr>
        <p:txBody>
          <a:bodyPr anchor="b"/>
          <a:lstStyle>
            <a:lvl1pPr algn="l">
              <a:defRPr sz="2000" b="1"/>
            </a:lvl1pPr>
          </a:lstStyle>
          <a:p>
            <a:r>
              <a:rPr lang="en-US" dirty="0" smtClean="0"/>
              <a:t>Click to edit Master title style</a:t>
            </a:r>
            <a:endParaRPr lang="en-US" dirty="0"/>
          </a:p>
        </p:txBody>
      </p:sp>
      <p:sp>
        <p:nvSpPr>
          <p:cNvPr id="3" name="Content Placeholder 2"/>
          <p:cNvSpPr>
            <a:spLocks noGrp="1"/>
          </p:cNvSpPr>
          <p:nvPr>
            <p:ph idx="1"/>
          </p:nvPr>
        </p:nvSpPr>
        <p:spPr>
          <a:xfrm>
            <a:off x="3575050" y="1219200"/>
            <a:ext cx="5111750" cy="49069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997007"/>
            <a:ext cx="3008313" cy="412915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6" name="Footer Placeholder 5"/>
          <p:cNvSpPr>
            <a:spLocks noGrp="1"/>
          </p:cNvSpPr>
          <p:nvPr>
            <p:ph type="ftr" sz="quarter" idx="11"/>
          </p:nvPr>
        </p:nvSpPr>
        <p:spPr/>
        <p:txBody>
          <a:bodyPr/>
          <a:lstStyle/>
          <a:p>
            <a:r>
              <a:rPr lang="en-US" dirty="0" smtClean="0"/>
              <a:t>Pajo, Introduction to Research Methods, SAGE Publishing, 2018. </a:t>
            </a:r>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292783121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2133600"/>
            <a:ext cx="8229600" cy="39925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9" name="Picture 8"/>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6492875"/>
            <a:ext cx="9144000" cy="377825"/>
          </a:xfrm>
          <a:prstGeom prst="rect">
            <a:avLst/>
          </a:prstGeom>
        </p:spPr>
      </p:pic>
      <p:sp>
        <p:nvSpPr>
          <p:cNvPr id="5" name="Footer Placeholder 4"/>
          <p:cNvSpPr>
            <a:spLocks noGrp="1"/>
          </p:cNvSpPr>
          <p:nvPr>
            <p:ph type="ftr" sz="quarter" idx="3"/>
          </p:nvPr>
        </p:nvSpPr>
        <p:spPr>
          <a:xfrm>
            <a:off x="457200" y="6492875"/>
            <a:ext cx="7543800" cy="365125"/>
          </a:xfrm>
          <a:prstGeom prst="rect">
            <a:avLst/>
          </a:prstGeom>
        </p:spPr>
        <p:txBody>
          <a:bodyPr vert="horz" lIns="91440" tIns="45720" rIns="91440" bIns="45720" rtlCol="0" anchor="ctr"/>
          <a:lstStyle>
            <a:lvl1pPr algn="ctr">
              <a:defRPr lang="en-IN" sz="1200" smtClean="0">
                <a:effectLst/>
              </a:defRPr>
            </a:lvl1pPr>
          </a:lstStyle>
          <a:p>
            <a:r>
              <a:rPr lang="en-IN" dirty="0" smtClean="0"/>
              <a:t>Pajo, Introduction to Research Methods, SAGE Publishing, 2018.</a:t>
            </a:r>
            <a:endParaRPr lang="en-IN" dirty="0"/>
          </a:p>
        </p:txBody>
      </p:sp>
      <p:sp>
        <p:nvSpPr>
          <p:cNvPr id="6" name="Slide Number Placeholder 5"/>
          <p:cNvSpPr>
            <a:spLocks noGrp="1"/>
          </p:cNvSpPr>
          <p:nvPr>
            <p:ph type="sldNum" sz="quarter" idx="4"/>
          </p:nvPr>
        </p:nvSpPr>
        <p:spPr>
          <a:xfrm>
            <a:off x="8229600" y="6492875"/>
            <a:ext cx="457200" cy="365125"/>
          </a:xfrm>
          <a:prstGeom prst="rect">
            <a:avLst/>
          </a:prstGeom>
        </p:spPr>
        <p:txBody>
          <a:bodyPr vert="horz" lIns="91440" tIns="45720" rIns="91440" bIns="45720" rtlCol="0" anchor="ctr"/>
          <a:lstStyle>
            <a:lvl1pPr algn="ctr">
              <a:defRPr sz="1200" b="1">
                <a:solidFill>
                  <a:schemeClr val="tx1"/>
                </a:solidFill>
                <a:effectLst>
                  <a:outerShdw blurRad="38100" dist="38100" dir="2700000" algn="tl">
                    <a:srgbClr val="000000">
                      <a:alpha val="43137"/>
                    </a:srgbClr>
                  </a:outerShdw>
                </a:effectLst>
              </a:defRPr>
            </a:lvl1pPr>
          </a:lstStyle>
          <a:p>
            <a:fld id="{B6F15528-21DE-4FAA-801E-634DDDAF4B2B}" type="slidenum">
              <a:rPr lang="en-US" smtClean="0"/>
              <a:pPr/>
              <a:t>‹#›</a:t>
            </a:fld>
            <a:endParaRPr lang="en-US" dirty="0"/>
          </a:p>
        </p:txBody>
      </p:sp>
      <p:pic>
        <p:nvPicPr>
          <p:cNvPr id="10" name="Picture 9"/>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9144000" cy="1143000"/>
          </a:xfrm>
          <a:prstGeom prst="rect">
            <a:avLst/>
          </a:prstGeom>
        </p:spPr>
      </p:pic>
      <p:sp>
        <p:nvSpPr>
          <p:cNvPr id="2" name="Title Placeholder 1"/>
          <p:cNvSpPr>
            <a:spLocks noGrp="1"/>
          </p:cNvSpPr>
          <p:nvPr>
            <p:ph type="title"/>
          </p:nvPr>
        </p:nvSpPr>
        <p:spPr>
          <a:xfrm>
            <a:off x="457200" y="0"/>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Tree>
    <p:extLst>
      <p:ext uri="{BB962C8B-B14F-4D97-AF65-F5344CB8AC3E}">
        <p14:creationId xmlns:p14="http://schemas.microsoft.com/office/powerpoint/2010/main" val="3628555516"/>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iming>
    <p:tnLst>
      <p:par>
        <p:cTn id="1" dur="indefinite" restart="never" nodeType="tmRoot"/>
      </p:par>
    </p:tnLst>
  </p:timing>
  <p:hf hdr="0" dt="0"/>
  <p:txStyles>
    <p:titleStyle>
      <a:lvl1pPr algn="ctr" defTabSz="914400" rtl="0" eaLnBrk="1" latinLnBrk="0" hangingPunct="1">
        <a:spcBef>
          <a:spcPct val="0"/>
        </a:spcBef>
        <a:buNone/>
        <a:defRPr sz="4000" b="1" kern="1200">
          <a:solidFill>
            <a:schemeClr val="tx1"/>
          </a:solidFill>
          <a:effectLst>
            <a:outerShdw blurRad="38100" dist="38100" dir="2700000" algn="tl">
              <a:srgbClr val="000000">
                <a:alpha val="43137"/>
              </a:srgbClr>
            </a:outerShdw>
          </a:effectLst>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hyperlink" Target="http://www.surveypro.com/" TargetMode="External"/><Relationship Id="rId2" Type="http://schemas.openxmlformats.org/officeDocument/2006/relationships/hyperlink" Target="http://www.surveymonkey.com/" TargetMode="External"/><Relationship Id="rId1" Type="http://schemas.openxmlformats.org/officeDocument/2006/relationships/slideLayout" Target="../slideLayouts/slideLayout3.xml"/><Relationship Id="rId4" Type="http://schemas.openxmlformats.org/officeDocument/2006/relationships/hyperlink" Target="http://www.zoomerang.com/"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hyperlink" Target="http://edge.sagepub.com/pajo" TargetMode="Externa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hyperlink" Target="https://www.citiprogram.org/index.cfm?pageID=265" TargetMode="Externa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4357330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Designing Questionnaires: </a:t>
            </a:r>
            <a:br>
              <a:rPr lang="en-US" dirty="0" smtClean="0"/>
            </a:br>
            <a:r>
              <a:rPr lang="en-US" dirty="0" smtClean="0"/>
              <a:t>Step 3</a:t>
            </a:r>
            <a:endParaRPr lang="en-US" dirty="0"/>
          </a:p>
        </p:txBody>
      </p:sp>
      <p:sp>
        <p:nvSpPr>
          <p:cNvPr id="4" name="Content Placeholder 3"/>
          <p:cNvSpPr>
            <a:spLocks noGrp="1"/>
          </p:cNvSpPr>
          <p:nvPr>
            <p:ph idx="1"/>
          </p:nvPr>
        </p:nvSpPr>
        <p:spPr/>
        <p:txBody>
          <a:bodyPr>
            <a:normAutofit/>
          </a:bodyPr>
          <a:lstStyle/>
          <a:p>
            <a:r>
              <a:rPr lang="en-US" dirty="0" smtClean="0"/>
              <a:t>Think of all possible answers to these questions</a:t>
            </a:r>
          </a:p>
          <a:p>
            <a:pPr lvl="1"/>
            <a:r>
              <a:rPr lang="en-US" dirty="0" smtClean="0"/>
              <a:t>Some questions will be simple</a:t>
            </a:r>
          </a:p>
          <a:p>
            <a:pPr lvl="1"/>
            <a:r>
              <a:rPr lang="en-US" dirty="0" smtClean="0"/>
              <a:t>Answers should always be mutually exclusive (e.g., when answer choices do not overlap with each other)</a:t>
            </a:r>
          </a:p>
          <a:p>
            <a:pPr lvl="1"/>
            <a:endParaRPr lang="en-US" dirty="0" smtClean="0"/>
          </a:p>
          <a:p>
            <a:pPr lvl="1"/>
            <a:endParaRPr lang="en-US" dirty="0" smtClean="0"/>
          </a:p>
          <a:p>
            <a:pPr marL="0" indent="0">
              <a:buNone/>
            </a:pPr>
            <a:endParaRPr lang="en-US" dirty="0"/>
          </a:p>
        </p:txBody>
      </p:sp>
      <p:sp>
        <p:nvSpPr>
          <p:cNvPr id="2" name="Footer Placeholder 1"/>
          <p:cNvSpPr>
            <a:spLocks noGrp="1"/>
          </p:cNvSpPr>
          <p:nvPr>
            <p:ph type="ftr" sz="quarter" idx="3"/>
          </p:nvPr>
        </p:nvSpPr>
        <p:spPr/>
        <p:txBody>
          <a:bodyPr/>
          <a:lstStyle/>
          <a:p>
            <a:r>
              <a:rPr lang="en-US" dirty="0" smtClean="0"/>
              <a:t>Pajo, Introduction to Research Methods, SAGE Publishing, 2018.</a:t>
            </a:r>
            <a:endParaRPr lang="en-US" dirty="0"/>
          </a:p>
        </p:txBody>
      </p:sp>
      <p:sp>
        <p:nvSpPr>
          <p:cNvPr id="5" name="Slide Number Placeholder 4"/>
          <p:cNvSpPr>
            <a:spLocks noGrp="1"/>
          </p:cNvSpPr>
          <p:nvPr>
            <p:ph type="sldNum" sz="quarter" idx="4"/>
          </p:nvPr>
        </p:nvSpPr>
        <p:spPr/>
        <p:txBody>
          <a:bodyPr/>
          <a:lstStyle/>
          <a:p>
            <a:fld id="{B6F15528-21DE-4FAA-801E-634DDDAF4B2B}" type="slidenum">
              <a:rPr lang="en-US" smtClean="0"/>
              <a:pPr/>
              <a:t>10</a:t>
            </a:fld>
            <a:endParaRPr lang="en-US" dirty="0"/>
          </a:p>
        </p:txBody>
      </p:sp>
    </p:spTree>
    <p:extLst>
      <p:ext uri="{BB962C8B-B14F-4D97-AF65-F5344CB8AC3E}">
        <p14:creationId xmlns:p14="http://schemas.microsoft.com/office/powerpoint/2010/main" val="28437875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Designing Questionnaires: </a:t>
            </a:r>
            <a:br>
              <a:rPr lang="en-US" dirty="0" smtClean="0"/>
            </a:br>
            <a:r>
              <a:rPr lang="en-US" dirty="0" smtClean="0"/>
              <a:t>Step 4</a:t>
            </a:r>
            <a:endParaRPr lang="en-US" dirty="0"/>
          </a:p>
        </p:txBody>
      </p:sp>
      <p:sp>
        <p:nvSpPr>
          <p:cNvPr id="4" name="Content Placeholder 3"/>
          <p:cNvSpPr>
            <a:spLocks noGrp="1"/>
          </p:cNvSpPr>
          <p:nvPr>
            <p:ph idx="1"/>
          </p:nvPr>
        </p:nvSpPr>
        <p:spPr/>
        <p:txBody>
          <a:bodyPr>
            <a:normAutofit fontScale="92500" lnSpcReduction="10000"/>
          </a:bodyPr>
          <a:lstStyle/>
          <a:p>
            <a:r>
              <a:rPr lang="en-US" dirty="0" smtClean="0"/>
              <a:t>Avoid misleading, socially desirable, double-barreled questions or overly technical terms</a:t>
            </a:r>
          </a:p>
          <a:p>
            <a:pPr lvl="1"/>
            <a:r>
              <a:rPr lang="en-US" dirty="0" smtClean="0"/>
              <a:t>Word questions clearly</a:t>
            </a:r>
          </a:p>
          <a:p>
            <a:pPr lvl="1"/>
            <a:r>
              <a:rPr lang="en-US" dirty="0" smtClean="0"/>
              <a:t>Be grammatically correct</a:t>
            </a:r>
          </a:p>
          <a:p>
            <a:pPr lvl="1"/>
            <a:r>
              <a:rPr lang="en-US" dirty="0" smtClean="0"/>
              <a:t>Avoid leading or biased language</a:t>
            </a:r>
          </a:p>
          <a:p>
            <a:pPr lvl="1"/>
            <a:r>
              <a:rPr lang="en-US" dirty="0" smtClean="0"/>
              <a:t>Technical terms can confuse participants</a:t>
            </a:r>
          </a:p>
          <a:p>
            <a:pPr lvl="1"/>
            <a:r>
              <a:rPr lang="en-US" dirty="0" smtClean="0"/>
              <a:t>Avoid double-barreled questions (</a:t>
            </a:r>
            <a:r>
              <a:rPr lang="en-US" dirty="0"/>
              <a:t>i</a:t>
            </a:r>
            <a:r>
              <a:rPr lang="en-US" dirty="0" smtClean="0"/>
              <a:t>.e., ask about multiple concepts in one question but only allow one answer) </a:t>
            </a:r>
          </a:p>
          <a:p>
            <a:pPr lvl="1"/>
            <a:r>
              <a:rPr lang="en-US" dirty="0" smtClean="0"/>
              <a:t>Consider the language literacy needs of your population</a:t>
            </a:r>
          </a:p>
          <a:p>
            <a:pPr marL="0" indent="0">
              <a:buNone/>
            </a:pPr>
            <a:endParaRPr lang="en-US" dirty="0"/>
          </a:p>
        </p:txBody>
      </p:sp>
      <p:sp>
        <p:nvSpPr>
          <p:cNvPr id="2" name="Footer Placeholder 1"/>
          <p:cNvSpPr>
            <a:spLocks noGrp="1"/>
          </p:cNvSpPr>
          <p:nvPr>
            <p:ph type="ftr" sz="quarter" idx="3"/>
          </p:nvPr>
        </p:nvSpPr>
        <p:spPr/>
        <p:txBody>
          <a:bodyPr/>
          <a:lstStyle/>
          <a:p>
            <a:r>
              <a:rPr lang="en-US" dirty="0" smtClean="0"/>
              <a:t>Pajo, Introduction to Research Methods, SAGE Publishing, 2018.</a:t>
            </a:r>
            <a:endParaRPr lang="en-US" dirty="0"/>
          </a:p>
        </p:txBody>
      </p:sp>
      <p:sp>
        <p:nvSpPr>
          <p:cNvPr id="5" name="Slide Number Placeholder 4"/>
          <p:cNvSpPr>
            <a:spLocks noGrp="1"/>
          </p:cNvSpPr>
          <p:nvPr>
            <p:ph type="sldNum" sz="quarter" idx="4"/>
          </p:nvPr>
        </p:nvSpPr>
        <p:spPr/>
        <p:txBody>
          <a:bodyPr/>
          <a:lstStyle/>
          <a:p>
            <a:fld id="{B6F15528-21DE-4FAA-801E-634DDDAF4B2B}" type="slidenum">
              <a:rPr lang="en-US" smtClean="0"/>
              <a:pPr/>
              <a:t>11</a:t>
            </a:fld>
            <a:endParaRPr lang="en-US" dirty="0"/>
          </a:p>
        </p:txBody>
      </p:sp>
    </p:spTree>
    <p:extLst>
      <p:ext uri="{BB962C8B-B14F-4D97-AF65-F5344CB8AC3E}">
        <p14:creationId xmlns:p14="http://schemas.microsoft.com/office/powerpoint/2010/main" val="7059040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Designing Questionnaires: </a:t>
            </a:r>
            <a:br>
              <a:rPr lang="en-US" dirty="0" smtClean="0"/>
            </a:br>
            <a:r>
              <a:rPr lang="en-US" dirty="0" smtClean="0"/>
              <a:t>Step 5</a:t>
            </a:r>
            <a:endParaRPr lang="en-US" dirty="0"/>
          </a:p>
        </p:txBody>
      </p:sp>
      <p:sp>
        <p:nvSpPr>
          <p:cNvPr id="4" name="Content Placeholder 3"/>
          <p:cNvSpPr>
            <a:spLocks noGrp="1"/>
          </p:cNvSpPr>
          <p:nvPr>
            <p:ph idx="1"/>
          </p:nvPr>
        </p:nvSpPr>
        <p:spPr/>
        <p:txBody>
          <a:bodyPr>
            <a:normAutofit fontScale="92500" lnSpcReduction="10000"/>
          </a:bodyPr>
          <a:lstStyle/>
          <a:p>
            <a:r>
              <a:rPr lang="en-US" dirty="0" smtClean="0"/>
              <a:t>Organization that attracts and holds participant attention</a:t>
            </a:r>
          </a:p>
          <a:p>
            <a:pPr lvl="1"/>
            <a:r>
              <a:rPr lang="en-US" dirty="0" smtClean="0"/>
              <a:t>Consider the ordering of questions in your survey (e.g., combine all the demographic questions at the end after the “attention-grabbing” questions)</a:t>
            </a:r>
          </a:p>
          <a:p>
            <a:pPr lvl="1"/>
            <a:r>
              <a:rPr lang="en-US" dirty="0" smtClean="0"/>
              <a:t>Follow a logical continuity (e.g., group all religiosity questions together)</a:t>
            </a:r>
          </a:p>
          <a:p>
            <a:pPr lvl="1"/>
            <a:r>
              <a:rPr lang="en-US" dirty="0" smtClean="0"/>
              <a:t>Be careful about using only scale measurements (i.e., </a:t>
            </a:r>
            <a:r>
              <a:rPr lang="en-US" i="1" dirty="0" smtClean="0"/>
              <a:t>strongly agree</a:t>
            </a:r>
            <a:r>
              <a:rPr lang="en-US" dirty="0" smtClean="0"/>
              <a:t>, over </a:t>
            </a:r>
            <a:r>
              <a:rPr lang="en-US" i="1" dirty="0" smtClean="0"/>
              <a:t>very unlikely</a:t>
            </a:r>
            <a:r>
              <a:rPr lang="en-US" dirty="0" smtClean="0"/>
              <a:t>), as participants may start skipping or answering questions repetitively</a:t>
            </a:r>
          </a:p>
          <a:p>
            <a:pPr marL="0" indent="0">
              <a:buNone/>
            </a:pPr>
            <a:endParaRPr lang="en-US" dirty="0"/>
          </a:p>
        </p:txBody>
      </p:sp>
      <p:sp>
        <p:nvSpPr>
          <p:cNvPr id="2" name="Footer Placeholder 1"/>
          <p:cNvSpPr>
            <a:spLocks noGrp="1"/>
          </p:cNvSpPr>
          <p:nvPr>
            <p:ph type="ftr" sz="quarter" idx="3"/>
          </p:nvPr>
        </p:nvSpPr>
        <p:spPr/>
        <p:txBody>
          <a:bodyPr/>
          <a:lstStyle/>
          <a:p>
            <a:r>
              <a:rPr lang="en-US" dirty="0" smtClean="0"/>
              <a:t>Pajo, Introduction to Research Methods, SAGE Publishing, 2018.</a:t>
            </a:r>
            <a:endParaRPr lang="en-US" dirty="0"/>
          </a:p>
        </p:txBody>
      </p:sp>
      <p:sp>
        <p:nvSpPr>
          <p:cNvPr id="5" name="Slide Number Placeholder 4"/>
          <p:cNvSpPr>
            <a:spLocks noGrp="1"/>
          </p:cNvSpPr>
          <p:nvPr>
            <p:ph type="sldNum" sz="quarter" idx="4"/>
          </p:nvPr>
        </p:nvSpPr>
        <p:spPr/>
        <p:txBody>
          <a:bodyPr/>
          <a:lstStyle/>
          <a:p>
            <a:fld id="{B6F15528-21DE-4FAA-801E-634DDDAF4B2B}" type="slidenum">
              <a:rPr lang="en-US" smtClean="0"/>
              <a:pPr/>
              <a:t>12</a:t>
            </a:fld>
            <a:endParaRPr lang="en-US" dirty="0"/>
          </a:p>
        </p:txBody>
      </p:sp>
    </p:spTree>
    <p:extLst>
      <p:ext uri="{BB962C8B-B14F-4D97-AF65-F5344CB8AC3E}">
        <p14:creationId xmlns:p14="http://schemas.microsoft.com/office/powerpoint/2010/main" val="35359342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Designing Questionnaires: </a:t>
            </a:r>
            <a:br>
              <a:rPr lang="en-US" dirty="0" smtClean="0"/>
            </a:br>
            <a:r>
              <a:rPr lang="en-US" dirty="0" smtClean="0"/>
              <a:t>Step 6</a:t>
            </a:r>
            <a:endParaRPr lang="en-US" dirty="0"/>
          </a:p>
        </p:txBody>
      </p:sp>
      <p:sp>
        <p:nvSpPr>
          <p:cNvPr id="4" name="Content Placeholder 3"/>
          <p:cNvSpPr>
            <a:spLocks noGrp="1"/>
          </p:cNvSpPr>
          <p:nvPr>
            <p:ph idx="1"/>
          </p:nvPr>
        </p:nvSpPr>
        <p:spPr/>
        <p:txBody>
          <a:bodyPr>
            <a:normAutofit/>
          </a:bodyPr>
          <a:lstStyle/>
          <a:p>
            <a:r>
              <a:rPr lang="en-US" dirty="0" smtClean="0"/>
              <a:t>Clarity and brevity</a:t>
            </a:r>
          </a:p>
          <a:p>
            <a:pPr lvl="1"/>
            <a:r>
              <a:rPr lang="en-US" dirty="0" smtClean="0"/>
              <a:t>Make sure all the questions are clear, simple, and lack ambiguity</a:t>
            </a:r>
          </a:p>
          <a:p>
            <a:pPr lvl="1"/>
            <a:r>
              <a:rPr lang="en-US" dirty="0" smtClean="0"/>
              <a:t>When questions are difficult to understand participants may become frustrated</a:t>
            </a:r>
          </a:p>
          <a:p>
            <a:pPr lvl="1"/>
            <a:r>
              <a:rPr lang="en-US" dirty="0" smtClean="0"/>
              <a:t>Construct short questions when possible</a:t>
            </a:r>
          </a:p>
          <a:p>
            <a:pPr marL="0" indent="0">
              <a:buNone/>
            </a:pPr>
            <a:endParaRPr lang="en-US" dirty="0"/>
          </a:p>
        </p:txBody>
      </p:sp>
      <p:sp>
        <p:nvSpPr>
          <p:cNvPr id="2" name="Footer Placeholder 1"/>
          <p:cNvSpPr>
            <a:spLocks noGrp="1"/>
          </p:cNvSpPr>
          <p:nvPr>
            <p:ph type="ftr" sz="quarter" idx="3"/>
          </p:nvPr>
        </p:nvSpPr>
        <p:spPr/>
        <p:txBody>
          <a:bodyPr/>
          <a:lstStyle/>
          <a:p>
            <a:r>
              <a:rPr lang="en-US" dirty="0" smtClean="0"/>
              <a:t>Pajo, Introduction to Research Methods, SAGE Publishing, 2018.</a:t>
            </a:r>
            <a:endParaRPr lang="en-US" dirty="0"/>
          </a:p>
        </p:txBody>
      </p:sp>
      <p:sp>
        <p:nvSpPr>
          <p:cNvPr id="5" name="Slide Number Placeholder 4"/>
          <p:cNvSpPr>
            <a:spLocks noGrp="1"/>
          </p:cNvSpPr>
          <p:nvPr>
            <p:ph type="sldNum" sz="quarter" idx="4"/>
          </p:nvPr>
        </p:nvSpPr>
        <p:spPr/>
        <p:txBody>
          <a:bodyPr/>
          <a:lstStyle/>
          <a:p>
            <a:fld id="{B6F15528-21DE-4FAA-801E-634DDDAF4B2B}" type="slidenum">
              <a:rPr lang="en-US" smtClean="0"/>
              <a:pPr/>
              <a:t>13</a:t>
            </a:fld>
            <a:endParaRPr lang="en-US" dirty="0"/>
          </a:p>
        </p:txBody>
      </p:sp>
    </p:spTree>
    <p:extLst>
      <p:ext uri="{BB962C8B-B14F-4D97-AF65-F5344CB8AC3E}">
        <p14:creationId xmlns:p14="http://schemas.microsoft.com/office/powerpoint/2010/main" val="27518798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Designing Questionnaires: </a:t>
            </a:r>
            <a:br>
              <a:rPr lang="en-US" dirty="0" smtClean="0"/>
            </a:br>
            <a:r>
              <a:rPr lang="en-US" dirty="0" smtClean="0"/>
              <a:t>Step 7</a:t>
            </a:r>
            <a:endParaRPr lang="en-US" dirty="0"/>
          </a:p>
        </p:txBody>
      </p:sp>
      <p:sp>
        <p:nvSpPr>
          <p:cNvPr id="4" name="Content Placeholder 3"/>
          <p:cNvSpPr>
            <a:spLocks noGrp="1"/>
          </p:cNvSpPr>
          <p:nvPr>
            <p:ph idx="1"/>
          </p:nvPr>
        </p:nvSpPr>
        <p:spPr/>
        <p:txBody>
          <a:bodyPr>
            <a:normAutofit/>
          </a:bodyPr>
          <a:lstStyle/>
          <a:p>
            <a:r>
              <a:rPr lang="en-US" dirty="0" smtClean="0"/>
              <a:t>Attention to contingency questions</a:t>
            </a:r>
          </a:p>
          <a:p>
            <a:pPr lvl="1"/>
            <a:r>
              <a:rPr lang="en-US" dirty="0" smtClean="0"/>
              <a:t>Contingency questions are follow-up questions</a:t>
            </a:r>
          </a:p>
          <a:p>
            <a:pPr lvl="1"/>
            <a:r>
              <a:rPr lang="en-US" dirty="0" smtClean="0"/>
              <a:t>Creating these types of questions requires you to think ahead</a:t>
            </a:r>
            <a:endParaRPr lang="en-US" u="sng" dirty="0" smtClean="0"/>
          </a:p>
          <a:p>
            <a:pPr lvl="1"/>
            <a:r>
              <a:rPr lang="en-US" u="sng" dirty="0" smtClean="0"/>
              <a:t>For example</a:t>
            </a:r>
            <a:r>
              <a:rPr lang="en-US" dirty="0" smtClean="0"/>
              <a:t>: </a:t>
            </a:r>
            <a:r>
              <a:rPr lang="en-US" i="1" dirty="0" smtClean="0"/>
              <a:t>Do you use psychiatric medications? Yes or No. </a:t>
            </a:r>
            <a:r>
              <a:rPr lang="en-US" dirty="0" smtClean="0"/>
              <a:t>If the participant chooses </a:t>
            </a:r>
            <a:r>
              <a:rPr lang="en-US" i="1" dirty="0" smtClean="0"/>
              <a:t>Yes </a:t>
            </a:r>
            <a:r>
              <a:rPr lang="en-US" dirty="0" smtClean="0"/>
              <a:t>we may follow-up and ask about the types of medications they use</a:t>
            </a:r>
            <a:endParaRPr lang="en-US" i="1" dirty="0" smtClean="0"/>
          </a:p>
          <a:p>
            <a:pPr marL="0" indent="0">
              <a:buNone/>
            </a:pPr>
            <a:endParaRPr lang="en-US" dirty="0"/>
          </a:p>
        </p:txBody>
      </p:sp>
      <p:sp>
        <p:nvSpPr>
          <p:cNvPr id="2" name="Footer Placeholder 1"/>
          <p:cNvSpPr>
            <a:spLocks noGrp="1"/>
          </p:cNvSpPr>
          <p:nvPr>
            <p:ph type="ftr" sz="quarter" idx="3"/>
          </p:nvPr>
        </p:nvSpPr>
        <p:spPr/>
        <p:txBody>
          <a:bodyPr/>
          <a:lstStyle/>
          <a:p>
            <a:r>
              <a:rPr lang="en-US" dirty="0" smtClean="0"/>
              <a:t>Pajo, Introduction to Research Methods, SAGE Publishing, 2018.</a:t>
            </a:r>
            <a:endParaRPr lang="en-US" dirty="0"/>
          </a:p>
        </p:txBody>
      </p:sp>
      <p:sp>
        <p:nvSpPr>
          <p:cNvPr id="5" name="Slide Number Placeholder 4"/>
          <p:cNvSpPr>
            <a:spLocks noGrp="1"/>
          </p:cNvSpPr>
          <p:nvPr>
            <p:ph type="sldNum" sz="quarter" idx="4"/>
          </p:nvPr>
        </p:nvSpPr>
        <p:spPr/>
        <p:txBody>
          <a:bodyPr/>
          <a:lstStyle/>
          <a:p>
            <a:fld id="{B6F15528-21DE-4FAA-801E-634DDDAF4B2B}" type="slidenum">
              <a:rPr lang="en-US" smtClean="0"/>
              <a:pPr/>
              <a:t>14</a:t>
            </a:fld>
            <a:endParaRPr lang="en-US" dirty="0"/>
          </a:p>
        </p:txBody>
      </p:sp>
    </p:spTree>
    <p:extLst>
      <p:ext uri="{BB962C8B-B14F-4D97-AF65-F5344CB8AC3E}">
        <p14:creationId xmlns:p14="http://schemas.microsoft.com/office/powerpoint/2010/main" val="5809311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Designing Questionnaires: </a:t>
            </a:r>
            <a:br>
              <a:rPr lang="en-US" dirty="0" smtClean="0"/>
            </a:br>
            <a:r>
              <a:rPr lang="en-US" dirty="0" smtClean="0"/>
              <a:t>Step 8</a:t>
            </a:r>
            <a:endParaRPr lang="en-US" dirty="0"/>
          </a:p>
        </p:txBody>
      </p:sp>
      <p:sp>
        <p:nvSpPr>
          <p:cNvPr id="4" name="Content Placeholder 3"/>
          <p:cNvSpPr>
            <a:spLocks noGrp="1"/>
          </p:cNvSpPr>
          <p:nvPr>
            <p:ph idx="1"/>
          </p:nvPr>
        </p:nvSpPr>
        <p:spPr/>
        <p:txBody>
          <a:bodyPr>
            <a:normAutofit fontScale="85000" lnSpcReduction="20000"/>
          </a:bodyPr>
          <a:lstStyle/>
          <a:p>
            <a:r>
              <a:rPr lang="en-US" dirty="0" smtClean="0"/>
              <a:t>Create an answer scale</a:t>
            </a:r>
          </a:p>
          <a:p>
            <a:pPr lvl="1"/>
            <a:r>
              <a:rPr lang="en-US" dirty="0" smtClean="0"/>
              <a:t>When measuring attitudes, belief, and opinions, group the answers in a scale</a:t>
            </a:r>
          </a:p>
          <a:p>
            <a:pPr lvl="1"/>
            <a:r>
              <a:rPr lang="en-US" dirty="0" err="1" smtClean="0"/>
              <a:t>Likert</a:t>
            </a:r>
            <a:r>
              <a:rPr lang="en-US" dirty="0" smtClean="0"/>
              <a:t>-type scales or likability scales (e.g., scales from </a:t>
            </a:r>
            <a:r>
              <a:rPr lang="en-US" i="1" dirty="0" smtClean="0"/>
              <a:t>very likely</a:t>
            </a:r>
            <a:r>
              <a:rPr lang="en-US" dirty="0" smtClean="0"/>
              <a:t> to </a:t>
            </a:r>
            <a:r>
              <a:rPr lang="en-US" i="1" dirty="0" smtClean="0"/>
              <a:t>unlikely</a:t>
            </a:r>
            <a:r>
              <a:rPr lang="en-US" dirty="0" smtClean="0"/>
              <a:t> in scales of 4 or 5) are usually utilized</a:t>
            </a:r>
          </a:p>
          <a:p>
            <a:pPr lvl="1"/>
            <a:r>
              <a:rPr lang="en-US" dirty="0" smtClean="0"/>
              <a:t>Remember to create a scale that measures the same concept (different concepts can create confusion) from a minimum to a maximum.</a:t>
            </a:r>
          </a:p>
          <a:p>
            <a:pPr lvl="1"/>
            <a:r>
              <a:rPr lang="en-US" dirty="0" smtClean="0"/>
              <a:t>Consider the number of response choices (odd or even)</a:t>
            </a:r>
          </a:p>
          <a:p>
            <a:pPr lvl="2"/>
            <a:r>
              <a:rPr lang="en-US" dirty="0" smtClean="0"/>
              <a:t>To force participants to pick a choice = Even</a:t>
            </a:r>
          </a:p>
          <a:p>
            <a:pPr lvl="2"/>
            <a:r>
              <a:rPr lang="en-US" dirty="0" smtClean="0"/>
              <a:t>To allow a neutral point for participant to pick = Odd</a:t>
            </a:r>
          </a:p>
          <a:p>
            <a:pPr lvl="1"/>
            <a:r>
              <a:rPr lang="en-US" dirty="0" smtClean="0"/>
              <a:t>Make sure answers are inclusive of all options</a:t>
            </a:r>
          </a:p>
          <a:p>
            <a:pPr marL="0" indent="0">
              <a:buNone/>
            </a:pPr>
            <a:endParaRPr lang="en-US" dirty="0"/>
          </a:p>
        </p:txBody>
      </p:sp>
      <p:sp>
        <p:nvSpPr>
          <p:cNvPr id="2" name="Footer Placeholder 1"/>
          <p:cNvSpPr>
            <a:spLocks noGrp="1"/>
          </p:cNvSpPr>
          <p:nvPr>
            <p:ph type="ftr" sz="quarter" idx="3"/>
          </p:nvPr>
        </p:nvSpPr>
        <p:spPr/>
        <p:txBody>
          <a:bodyPr/>
          <a:lstStyle/>
          <a:p>
            <a:r>
              <a:rPr lang="en-US" dirty="0" smtClean="0"/>
              <a:t>Pajo, Introduction to Research Methods, SAGE Publishing, 2018.</a:t>
            </a:r>
            <a:endParaRPr lang="en-US" dirty="0"/>
          </a:p>
        </p:txBody>
      </p:sp>
      <p:sp>
        <p:nvSpPr>
          <p:cNvPr id="5" name="Slide Number Placeholder 4"/>
          <p:cNvSpPr>
            <a:spLocks noGrp="1"/>
          </p:cNvSpPr>
          <p:nvPr>
            <p:ph type="sldNum" sz="quarter" idx="4"/>
          </p:nvPr>
        </p:nvSpPr>
        <p:spPr/>
        <p:txBody>
          <a:bodyPr/>
          <a:lstStyle/>
          <a:p>
            <a:fld id="{B6F15528-21DE-4FAA-801E-634DDDAF4B2B}" type="slidenum">
              <a:rPr lang="en-US" smtClean="0"/>
              <a:pPr/>
              <a:t>15</a:t>
            </a:fld>
            <a:endParaRPr lang="en-US" dirty="0"/>
          </a:p>
        </p:txBody>
      </p:sp>
    </p:spTree>
    <p:extLst>
      <p:ext uri="{BB962C8B-B14F-4D97-AF65-F5344CB8AC3E}">
        <p14:creationId xmlns:p14="http://schemas.microsoft.com/office/powerpoint/2010/main" val="19970184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Designing Questionnaires: </a:t>
            </a:r>
            <a:br>
              <a:rPr lang="en-US" dirty="0" smtClean="0"/>
            </a:br>
            <a:r>
              <a:rPr lang="en-US" dirty="0" smtClean="0"/>
              <a:t>Step 9</a:t>
            </a:r>
            <a:endParaRPr lang="en-US" dirty="0"/>
          </a:p>
        </p:txBody>
      </p:sp>
      <p:sp>
        <p:nvSpPr>
          <p:cNvPr id="4" name="Content Placeholder 3"/>
          <p:cNvSpPr>
            <a:spLocks noGrp="1"/>
          </p:cNvSpPr>
          <p:nvPr>
            <p:ph idx="1"/>
          </p:nvPr>
        </p:nvSpPr>
        <p:spPr/>
        <p:txBody>
          <a:bodyPr>
            <a:normAutofit lnSpcReduction="10000"/>
          </a:bodyPr>
          <a:lstStyle/>
          <a:p>
            <a:r>
              <a:rPr lang="en-US" dirty="0" smtClean="0"/>
              <a:t>Conduct a pretest to evaluate the instrument</a:t>
            </a:r>
          </a:p>
          <a:p>
            <a:pPr lvl="1"/>
            <a:r>
              <a:rPr lang="en-US" dirty="0" smtClean="0"/>
              <a:t>Test your instrument with a group of people</a:t>
            </a:r>
          </a:p>
          <a:p>
            <a:pPr lvl="1"/>
            <a:r>
              <a:rPr lang="en-US" dirty="0" smtClean="0"/>
              <a:t>This allows you to assess:</a:t>
            </a:r>
          </a:p>
          <a:p>
            <a:pPr lvl="2"/>
            <a:r>
              <a:rPr lang="en-US" dirty="0"/>
              <a:t>h</a:t>
            </a:r>
            <a:r>
              <a:rPr lang="en-US" dirty="0" smtClean="0"/>
              <a:t>ow long it takes to complete your instrument</a:t>
            </a:r>
          </a:p>
          <a:p>
            <a:pPr lvl="2"/>
            <a:r>
              <a:rPr lang="en-US" dirty="0"/>
              <a:t>a</a:t>
            </a:r>
            <a:r>
              <a:rPr lang="en-US" dirty="0" smtClean="0"/>
              <a:t>ny issues in question understanding</a:t>
            </a:r>
          </a:p>
          <a:p>
            <a:pPr lvl="2"/>
            <a:r>
              <a:rPr lang="en-US" dirty="0" smtClean="0"/>
              <a:t>any issues with participant discomfort</a:t>
            </a:r>
          </a:p>
          <a:p>
            <a:pPr lvl="1">
              <a:tabLst>
                <a:tab pos="2806700" algn="l"/>
              </a:tabLst>
            </a:pPr>
            <a:r>
              <a:rPr lang="en-US" dirty="0" smtClean="0"/>
              <a:t>If you enter your data after you collect it, this also allows you to identify issues that may arise </a:t>
            </a:r>
          </a:p>
          <a:p>
            <a:pPr marL="0" indent="0">
              <a:buNone/>
            </a:pPr>
            <a:endParaRPr lang="en-US" dirty="0"/>
          </a:p>
        </p:txBody>
      </p:sp>
      <p:sp>
        <p:nvSpPr>
          <p:cNvPr id="2" name="Footer Placeholder 1"/>
          <p:cNvSpPr>
            <a:spLocks noGrp="1"/>
          </p:cNvSpPr>
          <p:nvPr>
            <p:ph type="ftr" sz="quarter" idx="3"/>
          </p:nvPr>
        </p:nvSpPr>
        <p:spPr/>
        <p:txBody>
          <a:bodyPr/>
          <a:lstStyle/>
          <a:p>
            <a:r>
              <a:rPr lang="en-US" dirty="0" smtClean="0"/>
              <a:t>Pajo, Introduction to Research Methods, SAGE Publishing, 2018.</a:t>
            </a:r>
            <a:endParaRPr lang="en-US" dirty="0"/>
          </a:p>
        </p:txBody>
      </p:sp>
      <p:sp>
        <p:nvSpPr>
          <p:cNvPr id="5" name="Slide Number Placeholder 4"/>
          <p:cNvSpPr>
            <a:spLocks noGrp="1"/>
          </p:cNvSpPr>
          <p:nvPr>
            <p:ph type="sldNum" sz="quarter" idx="4"/>
          </p:nvPr>
        </p:nvSpPr>
        <p:spPr/>
        <p:txBody>
          <a:bodyPr/>
          <a:lstStyle/>
          <a:p>
            <a:fld id="{B6F15528-21DE-4FAA-801E-634DDDAF4B2B}" type="slidenum">
              <a:rPr lang="en-US" smtClean="0"/>
              <a:pPr/>
              <a:t>16</a:t>
            </a:fld>
            <a:endParaRPr lang="en-US" dirty="0"/>
          </a:p>
        </p:txBody>
      </p:sp>
    </p:spTree>
    <p:extLst>
      <p:ext uri="{BB962C8B-B14F-4D97-AF65-F5344CB8AC3E}">
        <p14:creationId xmlns:p14="http://schemas.microsoft.com/office/powerpoint/2010/main" val="12958723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Methods of Data Collection</a:t>
            </a:r>
            <a:endParaRPr lang="en-US" dirty="0"/>
          </a:p>
        </p:txBody>
      </p:sp>
      <p:sp>
        <p:nvSpPr>
          <p:cNvPr id="4" name="Content Placeholder 3"/>
          <p:cNvSpPr>
            <a:spLocks noGrp="1"/>
          </p:cNvSpPr>
          <p:nvPr>
            <p:ph idx="1"/>
          </p:nvPr>
        </p:nvSpPr>
        <p:spPr/>
        <p:txBody>
          <a:bodyPr/>
          <a:lstStyle/>
          <a:p>
            <a:r>
              <a:rPr lang="en-US" dirty="0" smtClean="0"/>
              <a:t>Personally collecting information</a:t>
            </a:r>
          </a:p>
          <a:p>
            <a:r>
              <a:rPr lang="en-US" dirty="0" smtClean="0"/>
              <a:t>Computer-assisted telephone interviews</a:t>
            </a:r>
          </a:p>
          <a:p>
            <a:r>
              <a:rPr lang="en-US" dirty="0" smtClean="0"/>
              <a:t>Virtual collection of data</a:t>
            </a:r>
            <a:endParaRPr lang="en-US" dirty="0"/>
          </a:p>
        </p:txBody>
      </p:sp>
      <p:sp>
        <p:nvSpPr>
          <p:cNvPr id="2" name="Footer Placeholder 1"/>
          <p:cNvSpPr>
            <a:spLocks noGrp="1"/>
          </p:cNvSpPr>
          <p:nvPr>
            <p:ph type="ftr" sz="quarter" idx="3"/>
          </p:nvPr>
        </p:nvSpPr>
        <p:spPr/>
        <p:txBody>
          <a:bodyPr/>
          <a:lstStyle/>
          <a:p>
            <a:r>
              <a:rPr lang="en-US" dirty="0" smtClean="0"/>
              <a:t>Pajo, Introduction to Research Methods, SAGE Publishing, 2018.</a:t>
            </a:r>
            <a:endParaRPr lang="en-US" dirty="0"/>
          </a:p>
        </p:txBody>
      </p:sp>
      <p:sp>
        <p:nvSpPr>
          <p:cNvPr id="5" name="Slide Number Placeholder 4"/>
          <p:cNvSpPr>
            <a:spLocks noGrp="1"/>
          </p:cNvSpPr>
          <p:nvPr>
            <p:ph type="sldNum" sz="quarter" idx="4"/>
          </p:nvPr>
        </p:nvSpPr>
        <p:spPr/>
        <p:txBody>
          <a:bodyPr/>
          <a:lstStyle/>
          <a:p>
            <a:fld id="{B6F15528-21DE-4FAA-801E-634DDDAF4B2B}" type="slidenum">
              <a:rPr lang="en-US" smtClean="0"/>
              <a:pPr/>
              <a:t>17</a:t>
            </a:fld>
            <a:endParaRPr lang="en-US" dirty="0"/>
          </a:p>
        </p:txBody>
      </p:sp>
    </p:spTree>
    <p:extLst>
      <p:ext uri="{BB962C8B-B14F-4D97-AF65-F5344CB8AC3E}">
        <p14:creationId xmlns:p14="http://schemas.microsoft.com/office/powerpoint/2010/main" val="20693942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Personally Collecting Information</a:t>
            </a:r>
            <a:endParaRPr lang="en-US" dirty="0"/>
          </a:p>
        </p:txBody>
      </p:sp>
      <p:sp>
        <p:nvSpPr>
          <p:cNvPr id="4" name="Content Placeholder 3"/>
          <p:cNvSpPr>
            <a:spLocks noGrp="1"/>
          </p:cNvSpPr>
          <p:nvPr>
            <p:ph idx="1"/>
          </p:nvPr>
        </p:nvSpPr>
        <p:spPr/>
        <p:txBody>
          <a:bodyPr>
            <a:normAutofit fontScale="92500" lnSpcReduction="20000"/>
          </a:bodyPr>
          <a:lstStyle/>
          <a:p>
            <a:r>
              <a:rPr lang="en-US" dirty="0" smtClean="0"/>
              <a:t>Can be laborious due to large sample sizes</a:t>
            </a:r>
          </a:p>
          <a:p>
            <a:r>
              <a:rPr lang="en-US" dirty="0" smtClean="0"/>
              <a:t>Widely employed  by researchers</a:t>
            </a:r>
          </a:p>
          <a:p>
            <a:r>
              <a:rPr lang="en-US" dirty="0" smtClean="0"/>
              <a:t>Researchers will approach people individually and ask them questions verbally or ask them to complete a questionnaire</a:t>
            </a:r>
          </a:p>
          <a:p>
            <a:r>
              <a:rPr lang="en-US" dirty="0" smtClean="0"/>
              <a:t>Advantages include the ability to note body language, record impressions and keep records, maximize participation in study, and maximize completion of the questionnaire</a:t>
            </a:r>
          </a:p>
          <a:p>
            <a:r>
              <a:rPr lang="en-US" dirty="0" smtClean="0"/>
              <a:t>Disadvantages include cost and time limitations</a:t>
            </a:r>
            <a:endParaRPr lang="en-US" dirty="0"/>
          </a:p>
        </p:txBody>
      </p:sp>
      <p:sp>
        <p:nvSpPr>
          <p:cNvPr id="2" name="Footer Placeholder 1"/>
          <p:cNvSpPr>
            <a:spLocks noGrp="1"/>
          </p:cNvSpPr>
          <p:nvPr>
            <p:ph type="ftr" sz="quarter" idx="3"/>
          </p:nvPr>
        </p:nvSpPr>
        <p:spPr/>
        <p:txBody>
          <a:bodyPr/>
          <a:lstStyle/>
          <a:p>
            <a:r>
              <a:rPr lang="en-US" dirty="0" smtClean="0"/>
              <a:t>Pajo, Introduction to Research Methods, SAGE Publishing, 2018.</a:t>
            </a:r>
            <a:endParaRPr lang="en-US" dirty="0"/>
          </a:p>
        </p:txBody>
      </p:sp>
      <p:sp>
        <p:nvSpPr>
          <p:cNvPr id="5" name="Slide Number Placeholder 4"/>
          <p:cNvSpPr>
            <a:spLocks noGrp="1"/>
          </p:cNvSpPr>
          <p:nvPr>
            <p:ph type="sldNum" sz="quarter" idx="4"/>
          </p:nvPr>
        </p:nvSpPr>
        <p:spPr/>
        <p:txBody>
          <a:bodyPr/>
          <a:lstStyle/>
          <a:p>
            <a:fld id="{B6F15528-21DE-4FAA-801E-634DDDAF4B2B}" type="slidenum">
              <a:rPr lang="en-US" smtClean="0"/>
              <a:pPr/>
              <a:t>18</a:t>
            </a:fld>
            <a:endParaRPr lang="en-US" dirty="0"/>
          </a:p>
        </p:txBody>
      </p:sp>
    </p:spTree>
    <p:extLst>
      <p:ext uri="{BB962C8B-B14F-4D97-AF65-F5344CB8AC3E}">
        <p14:creationId xmlns:p14="http://schemas.microsoft.com/office/powerpoint/2010/main" val="37741585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3800" dirty="0" smtClean="0"/>
              <a:t>Computer-Assisted Telephone Interviewing (CATI)</a:t>
            </a:r>
            <a:endParaRPr lang="en-US" sz="3800" dirty="0"/>
          </a:p>
        </p:txBody>
      </p:sp>
      <p:sp>
        <p:nvSpPr>
          <p:cNvPr id="4" name="Content Placeholder 3"/>
          <p:cNvSpPr>
            <a:spLocks noGrp="1"/>
          </p:cNvSpPr>
          <p:nvPr>
            <p:ph idx="1"/>
          </p:nvPr>
        </p:nvSpPr>
        <p:spPr/>
        <p:txBody>
          <a:bodyPr>
            <a:normAutofit lnSpcReduction="10000"/>
          </a:bodyPr>
          <a:lstStyle/>
          <a:p>
            <a:r>
              <a:rPr lang="en-US" dirty="0" smtClean="0"/>
              <a:t>CATI involves collection of data electronically (e.g., interviews conducted by a computer)</a:t>
            </a:r>
          </a:p>
          <a:p>
            <a:r>
              <a:rPr lang="en-US" dirty="0" smtClean="0"/>
              <a:t>Even when using this method, it is critical that interviewers be trained well. Interviewers need to consider:</a:t>
            </a:r>
          </a:p>
          <a:p>
            <a:pPr lvl="1"/>
            <a:r>
              <a:rPr lang="en-US" dirty="0"/>
              <a:t>f</a:t>
            </a:r>
            <a:r>
              <a:rPr lang="en-US" dirty="0" smtClean="0"/>
              <a:t>amiliarity with content</a:t>
            </a:r>
          </a:p>
          <a:p>
            <a:pPr lvl="1"/>
            <a:r>
              <a:rPr lang="en-US" dirty="0" smtClean="0"/>
              <a:t>be mindful of bias and judgment</a:t>
            </a:r>
          </a:p>
          <a:p>
            <a:pPr lvl="1"/>
            <a:r>
              <a:rPr lang="en-US" dirty="0"/>
              <a:t>s</a:t>
            </a:r>
            <a:r>
              <a:rPr lang="en-US" dirty="0" smtClean="0"/>
              <a:t>et a comfortable environment and tone</a:t>
            </a:r>
          </a:p>
          <a:p>
            <a:pPr lvl="1"/>
            <a:r>
              <a:rPr lang="en-US" dirty="0"/>
              <a:t>n</a:t>
            </a:r>
            <a:r>
              <a:rPr lang="en-US" dirty="0" smtClean="0"/>
              <a:t>ot lead the participant</a:t>
            </a:r>
          </a:p>
          <a:p>
            <a:pPr lvl="1"/>
            <a:endParaRPr lang="en-US" dirty="0" smtClean="0"/>
          </a:p>
          <a:p>
            <a:pPr marL="457200" lvl="1" indent="0">
              <a:buNone/>
            </a:pPr>
            <a:endParaRPr lang="en-US" dirty="0" smtClean="0"/>
          </a:p>
          <a:p>
            <a:pPr lvl="1"/>
            <a:endParaRPr lang="en-US" dirty="0" smtClean="0"/>
          </a:p>
          <a:p>
            <a:endParaRPr lang="en-US" dirty="0"/>
          </a:p>
        </p:txBody>
      </p:sp>
      <p:sp>
        <p:nvSpPr>
          <p:cNvPr id="2" name="Footer Placeholder 1"/>
          <p:cNvSpPr>
            <a:spLocks noGrp="1"/>
          </p:cNvSpPr>
          <p:nvPr>
            <p:ph type="ftr" sz="quarter" idx="3"/>
          </p:nvPr>
        </p:nvSpPr>
        <p:spPr/>
        <p:txBody>
          <a:bodyPr/>
          <a:lstStyle/>
          <a:p>
            <a:r>
              <a:rPr lang="en-US" dirty="0" smtClean="0"/>
              <a:t>Pajo, Introduction to Research Methods, SAGE Publishing, 2018.</a:t>
            </a:r>
            <a:endParaRPr lang="en-US" dirty="0"/>
          </a:p>
        </p:txBody>
      </p:sp>
      <p:sp>
        <p:nvSpPr>
          <p:cNvPr id="5" name="Slide Number Placeholder 4"/>
          <p:cNvSpPr>
            <a:spLocks noGrp="1"/>
          </p:cNvSpPr>
          <p:nvPr>
            <p:ph type="sldNum" sz="quarter" idx="4"/>
          </p:nvPr>
        </p:nvSpPr>
        <p:spPr/>
        <p:txBody>
          <a:bodyPr/>
          <a:lstStyle/>
          <a:p>
            <a:fld id="{B6F15528-21DE-4FAA-801E-634DDDAF4B2B}" type="slidenum">
              <a:rPr lang="en-US" smtClean="0"/>
              <a:pPr/>
              <a:t>19</a:t>
            </a:fld>
            <a:endParaRPr lang="en-US" dirty="0"/>
          </a:p>
        </p:txBody>
      </p:sp>
    </p:spTree>
    <p:extLst>
      <p:ext uri="{BB962C8B-B14F-4D97-AF65-F5344CB8AC3E}">
        <p14:creationId xmlns:p14="http://schemas.microsoft.com/office/powerpoint/2010/main" val="31913585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a:t>Data Collection for </a:t>
            </a:r>
          </a:p>
          <a:p>
            <a:r>
              <a:rPr lang="en-US" dirty="0"/>
              <a:t>Quantitative Research</a:t>
            </a:r>
          </a:p>
        </p:txBody>
      </p:sp>
      <p:sp>
        <p:nvSpPr>
          <p:cNvPr id="6" name="Shape 32"/>
          <p:cNvSpPr txBox="1">
            <a:spLocks noGrp="1"/>
          </p:cNvSpPr>
          <p:nvPr>
            <p:ph type="title"/>
          </p:nvPr>
        </p:nvSpPr>
        <p:spPr>
          <a:prstGeom prst="rect">
            <a:avLst/>
          </a:prstGeom>
        </p:spPr>
        <p:txBody>
          <a:bodyPr>
            <a:normAutofit/>
          </a:bodyPr>
          <a:lstStyle>
            <a:lvl1pPr algn="ctr" defTabSz="914400" rtl="0" eaLnBrk="1" latinLnBrk="0" hangingPunct="1">
              <a:spcBef>
                <a:spcPct val="0"/>
              </a:spcBef>
              <a:buNone/>
              <a:defRPr sz="4400" kern="1200">
                <a:solidFill>
                  <a:schemeClr val="tx2"/>
                </a:solidFill>
                <a:latin typeface="+mj-lt"/>
                <a:ea typeface="+mj-ea"/>
                <a:cs typeface="+mj-cs"/>
              </a:defRPr>
            </a:lvl1pPr>
          </a:lstStyle>
          <a:p>
            <a:pPr defTabSz="514095">
              <a:defRPr sz="1800"/>
            </a:pPr>
            <a:r>
              <a:rPr lang="en-US" sz="4500" b="1" dirty="0" smtClean="0">
                <a:solidFill>
                  <a:schemeClr val="tx1"/>
                </a:solidFill>
              </a:rPr>
              <a:t>Chapter 7</a:t>
            </a:r>
            <a:endParaRPr lang="en-US" sz="4500" b="1" dirty="0">
              <a:solidFill>
                <a:schemeClr val="tx1"/>
              </a:solidFill>
            </a:endParaRPr>
          </a:p>
        </p:txBody>
      </p:sp>
      <p:sp>
        <p:nvSpPr>
          <p:cNvPr id="4" name="Footer Placeholder 3"/>
          <p:cNvSpPr>
            <a:spLocks noGrp="1"/>
          </p:cNvSpPr>
          <p:nvPr>
            <p:ph type="ftr" sz="quarter" idx="3"/>
          </p:nvPr>
        </p:nvSpPr>
        <p:spPr/>
        <p:txBody>
          <a:bodyPr/>
          <a:lstStyle/>
          <a:p>
            <a:r>
              <a:rPr lang="en-IN" dirty="0" smtClean="0"/>
              <a:t>Pajo, Introduction to Research Methods, SAGE Publishing, 2018.</a:t>
            </a:r>
            <a:endParaRPr lang="en-IN" dirty="0"/>
          </a:p>
        </p:txBody>
      </p:sp>
      <p:sp>
        <p:nvSpPr>
          <p:cNvPr id="7" name="Slide Number Placeholder 6"/>
          <p:cNvSpPr>
            <a:spLocks noGrp="1"/>
          </p:cNvSpPr>
          <p:nvPr>
            <p:ph type="sldNum" sz="quarter" idx="4"/>
          </p:nvPr>
        </p:nvSpPr>
        <p:spPr/>
        <p:txBody>
          <a:bodyPr/>
          <a:lstStyle/>
          <a:p>
            <a:fld id="{B6F15528-21DE-4FAA-801E-634DDDAF4B2B}" type="slidenum">
              <a:rPr lang="en-US" smtClean="0"/>
              <a:pPr/>
              <a:t>2</a:t>
            </a:fld>
            <a:endParaRPr lang="en-US" dirty="0"/>
          </a:p>
        </p:txBody>
      </p:sp>
    </p:spTree>
    <p:extLst>
      <p:ext uri="{BB962C8B-B14F-4D97-AF65-F5344CB8AC3E}">
        <p14:creationId xmlns:p14="http://schemas.microsoft.com/office/powerpoint/2010/main" val="256500893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Virtual Data Collection</a:t>
            </a:r>
            <a:endParaRPr lang="en-US" dirty="0"/>
          </a:p>
        </p:txBody>
      </p:sp>
      <p:sp>
        <p:nvSpPr>
          <p:cNvPr id="4" name="Content Placeholder 3"/>
          <p:cNvSpPr>
            <a:spLocks noGrp="1"/>
          </p:cNvSpPr>
          <p:nvPr>
            <p:ph idx="1"/>
          </p:nvPr>
        </p:nvSpPr>
        <p:spPr/>
        <p:txBody>
          <a:bodyPr>
            <a:normAutofit fontScale="92500" lnSpcReduction="10000"/>
          </a:bodyPr>
          <a:lstStyle/>
          <a:p>
            <a:r>
              <a:rPr lang="en-US" dirty="0" smtClean="0"/>
              <a:t>Online surveys are very popular and can access a large number of participants in a manner of minutes with a higher response rate than face-to-face data or telephone data collection</a:t>
            </a:r>
          </a:p>
          <a:p>
            <a:r>
              <a:rPr lang="en-US" dirty="0" smtClean="0"/>
              <a:t>Limitations include the fact that many people do not have access to the Internet, the fact that people who feel strongly about an issue will be more likely to participate, and the researcher cannot guarantee participant confidentiality</a:t>
            </a:r>
            <a:endParaRPr lang="en-US" dirty="0"/>
          </a:p>
        </p:txBody>
      </p:sp>
      <p:sp>
        <p:nvSpPr>
          <p:cNvPr id="2" name="Footer Placeholder 1"/>
          <p:cNvSpPr>
            <a:spLocks noGrp="1"/>
          </p:cNvSpPr>
          <p:nvPr>
            <p:ph type="ftr" sz="quarter" idx="3"/>
          </p:nvPr>
        </p:nvSpPr>
        <p:spPr/>
        <p:txBody>
          <a:bodyPr/>
          <a:lstStyle/>
          <a:p>
            <a:r>
              <a:rPr lang="en-US" dirty="0" smtClean="0"/>
              <a:t>Pajo, Introduction to Research Methods, SAGE Publishing, 2018.</a:t>
            </a:r>
            <a:endParaRPr lang="en-US" dirty="0"/>
          </a:p>
        </p:txBody>
      </p:sp>
      <p:sp>
        <p:nvSpPr>
          <p:cNvPr id="5" name="Slide Number Placeholder 4"/>
          <p:cNvSpPr>
            <a:spLocks noGrp="1"/>
          </p:cNvSpPr>
          <p:nvPr>
            <p:ph type="sldNum" sz="quarter" idx="4"/>
          </p:nvPr>
        </p:nvSpPr>
        <p:spPr/>
        <p:txBody>
          <a:bodyPr/>
          <a:lstStyle/>
          <a:p>
            <a:fld id="{B6F15528-21DE-4FAA-801E-634DDDAF4B2B}" type="slidenum">
              <a:rPr lang="en-US" smtClean="0"/>
              <a:pPr/>
              <a:t>20</a:t>
            </a:fld>
            <a:endParaRPr lang="en-US" dirty="0"/>
          </a:p>
        </p:txBody>
      </p:sp>
    </p:spTree>
    <p:extLst>
      <p:ext uri="{BB962C8B-B14F-4D97-AF65-F5344CB8AC3E}">
        <p14:creationId xmlns:p14="http://schemas.microsoft.com/office/powerpoint/2010/main" val="14854839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Virtual Data Collection</a:t>
            </a:r>
            <a:endParaRPr lang="en-US" dirty="0"/>
          </a:p>
        </p:txBody>
      </p:sp>
      <p:sp>
        <p:nvSpPr>
          <p:cNvPr id="4" name="Content Placeholder 3"/>
          <p:cNvSpPr>
            <a:spLocks noGrp="1"/>
          </p:cNvSpPr>
          <p:nvPr>
            <p:ph idx="1"/>
          </p:nvPr>
        </p:nvSpPr>
        <p:spPr/>
        <p:txBody>
          <a:bodyPr/>
          <a:lstStyle/>
          <a:p>
            <a:r>
              <a:rPr lang="en-US" dirty="0" smtClean="0"/>
              <a:t>Online survey websites</a:t>
            </a:r>
          </a:p>
          <a:p>
            <a:pPr lvl="1"/>
            <a:r>
              <a:rPr lang="en-US" dirty="0" smtClean="0">
                <a:hlinkClick r:id="rId2"/>
              </a:rPr>
              <a:t>www.surveymonkey.com</a:t>
            </a:r>
            <a:endParaRPr lang="en-US" dirty="0" smtClean="0"/>
          </a:p>
          <a:p>
            <a:pPr lvl="1"/>
            <a:r>
              <a:rPr lang="en-US" dirty="0" smtClean="0">
                <a:hlinkClick r:id="rId3"/>
              </a:rPr>
              <a:t>www.surveypro.com</a:t>
            </a:r>
            <a:endParaRPr lang="en-US" dirty="0" smtClean="0"/>
          </a:p>
          <a:p>
            <a:pPr lvl="1"/>
            <a:r>
              <a:rPr lang="en-US" dirty="0" smtClean="0">
                <a:hlinkClick r:id="rId4"/>
              </a:rPr>
              <a:t>www.zoomerang.com</a:t>
            </a:r>
            <a:endParaRPr lang="en-US" dirty="0" smtClean="0"/>
          </a:p>
          <a:p>
            <a:pPr marL="457200" lvl="1" indent="0">
              <a:buNone/>
            </a:pPr>
            <a:endParaRPr lang="en-US" dirty="0"/>
          </a:p>
        </p:txBody>
      </p:sp>
      <p:sp>
        <p:nvSpPr>
          <p:cNvPr id="2" name="Footer Placeholder 1"/>
          <p:cNvSpPr>
            <a:spLocks noGrp="1"/>
          </p:cNvSpPr>
          <p:nvPr>
            <p:ph type="ftr" sz="quarter" idx="3"/>
          </p:nvPr>
        </p:nvSpPr>
        <p:spPr/>
        <p:txBody>
          <a:bodyPr/>
          <a:lstStyle/>
          <a:p>
            <a:r>
              <a:rPr lang="en-US" dirty="0" smtClean="0"/>
              <a:t>Pajo, Introduction to Research Methods, SAGE Publishing, 2018.</a:t>
            </a:r>
            <a:endParaRPr lang="en-US" dirty="0"/>
          </a:p>
        </p:txBody>
      </p:sp>
      <p:sp>
        <p:nvSpPr>
          <p:cNvPr id="5" name="Slide Number Placeholder 4"/>
          <p:cNvSpPr>
            <a:spLocks noGrp="1"/>
          </p:cNvSpPr>
          <p:nvPr>
            <p:ph type="sldNum" sz="quarter" idx="4"/>
          </p:nvPr>
        </p:nvSpPr>
        <p:spPr/>
        <p:txBody>
          <a:bodyPr/>
          <a:lstStyle/>
          <a:p>
            <a:fld id="{B6F15528-21DE-4FAA-801E-634DDDAF4B2B}" type="slidenum">
              <a:rPr lang="en-US" smtClean="0"/>
              <a:pPr/>
              <a:t>21</a:t>
            </a:fld>
            <a:endParaRPr lang="en-US" dirty="0"/>
          </a:p>
        </p:txBody>
      </p:sp>
    </p:spTree>
    <p:extLst>
      <p:ext uri="{BB962C8B-B14F-4D97-AF65-F5344CB8AC3E}">
        <p14:creationId xmlns:p14="http://schemas.microsoft.com/office/powerpoint/2010/main" val="35722572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Survey Development Considerations</a:t>
            </a:r>
            <a:endParaRPr lang="en-US" dirty="0"/>
          </a:p>
        </p:txBody>
      </p:sp>
      <p:sp>
        <p:nvSpPr>
          <p:cNvPr id="4" name="Content Placeholder 3"/>
          <p:cNvSpPr>
            <a:spLocks noGrp="1"/>
          </p:cNvSpPr>
          <p:nvPr>
            <p:ph idx="1"/>
          </p:nvPr>
        </p:nvSpPr>
        <p:spPr/>
        <p:txBody>
          <a:bodyPr>
            <a:normAutofit/>
          </a:bodyPr>
          <a:lstStyle/>
          <a:p>
            <a:r>
              <a:rPr lang="en-US" dirty="0" smtClean="0"/>
              <a:t>Start with a clear introduction that includes the study focus</a:t>
            </a:r>
          </a:p>
          <a:p>
            <a:r>
              <a:rPr lang="en-US" dirty="0" smtClean="0"/>
              <a:t>Assure participants of confidentiality</a:t>
            </a:r>
          </a:p>
          <a:p>
            <a:r>
              <a:rPr lang="en-US" dirty="0" smtClean="0"/>
              <a:t>Create consistent and visually appealing questions</a:t>
            </a:r>
          </a:p>
          <a:p>
            <a:r>
              <a:rPr lang="en-US" dirty="0" smtClean="0"/>
              <a:t>Be mindful of requiring answers to questions and the ethical implications of doing this</a:t>
            </a:r>
            <a:endParaRPr lang="en-US" dirty="0"/>
          </a:p>
        </p:txBody>
      </p:sp>
      <p:sp>
        <p:nvSpPr>
          <p:cNvPr id="2" name="Footer Placeholder 1"/>
          <p:cNvSpPr>
            <a:spLocks noGrp="1"/>
          </p:cNvSpPr>
          <p:nvPr>
            <p:ph type="ftr" sz="quarter" idx="3"/>
          </p:nvPr>
        </p:nvSpPr>
        <p:spPr/>
        <p:txBody>
          <a:bodyPr/>
          <a:lstStyle/>
          <a:p>
            <a:r>
              <a:rPr lang="en-US" dirty="0" smtClean="0"/>
              <a:t>Pajo, Introduction to Research Methods, SAGE Publishing, 2018.</a:t>
            </a:r>
            <a:endParaRPr lang="en-US" dirty="0"/>
          </a:p>
        </p:txBody>
      </p:sp>
      <p:sp>
        <p:nvSpPr>
          <p:cNvPr id="5" name="Slide Number Placeholder 4"/>
          <p:cNvSpPr>
            <a:spLocks noGrp="1"/>
          </p:cNvSpPr>
          <p:nvPr>
            <p:ph type="sldNum" sz="quarter" idx="4"/>
          </p:nvPr>
        </p:nvSpPr>
        <p:spPr/>
        <p:txBody>
          <a:bodyPr/>
          <a:lstStyle/>
          <a:p>
            <a:fld id="{B6F15528-21DE-4FAA-801E-634DDDAF4B2B}" type="slidenum">
              <a:rPr lang="en-US" smtClean="0"/>
              <a:pPr/>
              <a:t>22</a:t>
            </a:fld>
            <a:endParaRPr lang="en-US" dirty="0"/>
          </a:p>
        </p:txBody>
      </p:sp>
    </p:spTree>
    <p:extLst>
      <p:ext uri="{BB962C8B-B14F-4D97-AF65-F5344CB8AC3E}">
        <p14:creationId xmlns:p14="http://schemas.microsoft.com/office/powerpoint/2010/main" val="96372393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Open-Access Student Resources</a:t>
            </a:r>
          </a:p>
        </p:txBody>
      </p:sp>
      <p:sp>
        <p:nvSpPr>
          <p:cNvPr id="3" name="Content Placeholder 2"/>
          <p:cNvSpPr>
            <a:spLocks noGrp="1"/>
          </p:cNvSpPr>
          <p:nvPr>
            <p:ph idx="1"/>
          </p:nvPr>
        </p:nvSpPr>
        <p:spPr/>
        <p:txBody>
          <a:bodyPr/>
          <a:lstStyle/>
          <a:p>
            <a:r>
              <a:rPr lang="en-US" dirty="0"/>
              <a:t>Action Plan </a:t>
            </a:r>
          </a:p>
          <a:p>
            <a:r>
              <a:rPr lang="en-US" dirty="0"/>
              <a:t>Quizzes </a:t>
            </a:r>
          </a:p>
          <a:p>
            <a:r>
              <a:rPr lang="en-US" dirty="0"/>
              <a:t>eFlashcards </a:t>
            </a:r>
          </a:p>
          <a:p>
            <a:r>
              <a:rPr lang="en-US" dirty="0"/>
              <a:t>SAGE Journal Articles </a:t>
            </a:r>
          </a:p>
          <a:p>
            <a:pPr marL="0" indent="0">
              <a:buNone/>
            </a:pPr>
            <a:endParaRPr lang="en-US" dirty="0"/>
          </a:p>
          <a:p>
            <a:pPr marL="0" indent="0">
              <a:buNone/>
            </a:pPr>
            <a:r>
              <a:rPr lang="en-US" dirty="0"/>
              <a:t>and more </a:t>
            </a:r>
            <a:r>
              <a:rPr lang="en-US" dirty="0" smtClean="0"/>
              <a:t>at </a:t>
            </a:r>
            <a:r>
              <a:rPr lang="en-US" dirty="0">
                <a:hlinkClick r:id="rId2"/>
              </a:rPr>
              <a:t>edge.sagepub.com/pajo</a:t>
            </a:r>
            <a:endParaRPr lang="en-US" dirty="0"/>
          </a:p>
          <a:p>
            <a:pPr marL="0" indent="0">
              <a:buNone/>
            </a:pPr>
            <a:endParaRPr lang="en-US" dirty="0"/>
          </a:p>
          <a:p>
            <a:endParaRPr lang="en-US" dirty="0"/>
          </a:p>
          <a:p>
            <a:endParaRPr lang="en-US" dirty="0"/>
          </a:p>
        </p:txBody>
      </p:sp>
      <p:sp>
        <p:nvSpPr>
          <p:cNvPr id="4" name="Footer Placeholder 3"/>
          <p:cNvSpPr>
            <a:spLocks noGrp="1"/>
          </p:cNvSpPr>
          <p:nvPr>
            <p:ph type="ftr" sz="quarter" idx="3"/>
          </p:nvPr>
        </p:nvSpPr>
        <p:spPr/>
        <p:txBody>
          <a:bodyPr/>
          <a:lstStyle/>
          <a:p>
            <a:r>
              <a:rPr lang="en-US" dirty="0" smtClean="0"/>
              <a:t>Pajo, Introduction to Research Methods, SAGE Publishing, 2018.</a:t>
            </a:r>
            <a:endParaRPr lang="en-US" dirty="0"/>
          </a:p>
        </p:txBody>
      </p:sp>
      <p:sp>
        <p:nvSpPr>
          <p:cNvPr id="5" name="Slide Number Placeholder 4"/>
          <p:cNvSpPr>
            <a:spLocks noGrp="1"/>
          </p:cNvSpPr>
          <p:nvPr>
            <p:ph type="sldNum" sz="quarter" idx="4"/>
          </p:nvPr>
        </p:nvSpPr>
        <p:spPr/>
        <p:txBody>
          <a:bodyPr/>
          <a:lstStyle/>
          <a:p>
            <a:fld id="{B6F15528-21DE-4FAA-801E-634DDDAF4B2B}" type="slidenum">
              <a:rPr lang="en-US" smtClean="0"/>
              <a:pPr/>
              <a:t>23</a:t>
            </a:fld>
            <a:endParaRPr lang="en-US" dirty="0"/>
          </a:p>
        </p:txBody>
      </p:sp>
    </p:spTree>
    <p:extLst>
      <p:ext uri="{BB962C8B-B14F-4D97-AF65-F5344CB8AC3E}">
        <p14:creationId xmlns:p14="http://schemas.microsoft.com/office/powerpoint/2010/main" val="9602402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What Will You Learn to Do?</a:t>
            </a:r>
            <a:endParaRPr lang="en-US" dirty="0"/>
          </a:p>
        </p:txBody>
      </p:sp>
      <p:sp>
        <p:nvSpPr>
          <p:cNvPr id="4" name="Content Placeholder 3"/>
          <p:cNvSpPr>
            <a:spLocks noGrp="1"/>
          </p:cNvSpPr>
          <p:nvPr>
            <p:ph idx="1"/>
          </p:nvPr>
        </p:nvSpPr>
        <p:spPr/>
        <p:txBody>
          <a:bodyPr>
            <a:normAutofit/>
          </a:bodyPr>
          <a:lstStyle/>
          <a:p>
            <a:pPr lvl="0"/>
            <a:r>
              <a:rPr lang="en-US" dirty="0"/>
              <a:t>Review the characteristics of experimental </a:t>
            </a:r>
            <a:r>
              <a:rPr lang="en-US" dirty="0" smtClean="0"/>
              <a:t>research</a:t>
            </a:r>
            <a:endParaRPr lang="en-US" dirty="0"/>
          </a:p>
          <a:p>
            <a:pPr lvl="0"/>
            <a:r>
              <a:rPr lang="en-US" dirty="0"/>
              <a:t>Describe the steps necessary in preparing and collecting data using a </a:t>
            </a:r>
            <a:r>
              <a:rPr lang="en-US" dirty="0" smtClean="0"/>
              <a:t>questionnaire</a:t>
            </a:r>
            <a:endParaRPr lang="en-US" dirty="0"/>
          </a:p>
          <a:p>
            <a:pPr lvl="0"/>
            <a:r>
              <a:rPr lang="en-US" dirty="0"/>
              <a:t>Compare and contrast the different methods of data </a:t>
            </a:r>
            <a:r>
              <a:rPr lang="en-US" dirty="0" smtClean="0"/>
              <a:t>collection</a:t>
            </a:r>
            <a:endParaRPr lang="en-US" dirty="0"/>
          </a:p>
          <a:p>
            <a:endParaRPr lang="en-US" dirty="0"/>
          </a:p>
        </p:txBody>
      </p:sp>
      <p:sp>
        <p:nvSpPr>
          <p:cNvPr id="2" name="Footer Placeholder 1"/>
          <p:cNvSpPr>
            <a:spLocks noGrp="1"/>
          </p:cNvSpPr>
          <p:nvPr>
            <p:ph type="ftr" sz="quarter" idx="3"/>
          </p:nvPr>
        </p:nvSpPr>
        <p:spPr/>
        <p:txBody>
          <a:bodyPr/>
          <a:lstStyle/>
          <a:p>
            <a:r>
              <a:rPr lang="en-US" dirty="0" smtClean="0"/>
              <a:t>Pajo, Introduction to Research Methods, SAGE Publishing, 2018.</a:t>
            </a:r>
            <a:endParaRPr lang="en-US" dirty="0"/>
          </a:p>
        </p:txBody>
      </p:sp>
      <p:sp>
        <p:nvSpPr>
          <p:cNvPr id="5" name="Slide Number Placeholder 4"/>
          <p:cNvSpPr>
            <a:spLocks noGrp="1"/>
          </p:cNvSpPr>
          <p:nvPr>
            <p:ph type="sldNum" sz="quarter" idx="4"/>
          </p:nvPr>
        </p:nvSpPr>
        <p:spPr/>
        <p:txBody>
          <a:bodyPr/>
          <a:lstStyle/>
          <a:p>
            <a:fld id="{B6F15528-21DE-4FAA-801E-634DDDAF4B2B}" type="slidenum">
              <a:rPr lang="en-US" smtClean="0"/>
              <a:pPr/>
              <a:t>3</a:t>
            </a:fld>
            <a:endParaRPr lang="en-US" dirty="0"/>
          </a:p>
        </p:txBody>
      </p:sp>
    </p:spTree>
    <p:extLst>
      <p:ext uri="{BB962C8B-B14F-4D97-AF65-F5344CB8AC3E}">
        <p14:creationId xmlns:p14="http://schemas.microsoft.com/office/powerpoint/2010/main" val="12928383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Experimental Research</a:t>
            </a:r>
            <a:endParaRPr lang="en-US" dirty="0"/>
          </a:p>
        </p:txBody>
      </p:sp>
      <p:sp>
        <p:nvSpPr>
          <p:cNvPr id="4" name="Content Placeholder 3"/>
          <p:cNvSpPr>
            <a:spLocks noGrp="1"/>
          </p:cNvSpPr>
          <p:nvPr>
            <p:ph idx="1"/>
          </p:nvPr>
        </p:nvSpPr>
        <p:spPr/>
        <p:txBody>
          <a:bodyPr/>
          <a:lstStyle/>
          <a:p>
            <a:r>
              <a:rPr lang="en-US" dirty="0" smtClean="0"/>
              <a:t>In experimental research, a group is exposed to a variable of study (e.g., testing a new drug or trying out an intervention)</a:t>
            </a:r>
          </a:p>
          <a:p>
            <a:r>
              <a:rPr lang="en-US" dirty="0" smtClean="0"/>
              <a:t>We must assess whether any changes observed in the experimental group are due to the experimental condition</a:t>
            </a:r>
            <a:endParaRPr lang="en-US" dirty="0"/>
          </a:p>
        </p:txBody>
      </p:sp>
      <p:sp>
        <p:nvSpPr>
          <p:cNvPr id="2" name="Footer Placeholder 1"/>
          <p:cNvSpPr>
            <a:spLocks noGrp="1"/>
          </p:cNvSpPr>
          <p:nvPr>
            <p:ph type="ftr" sz="quarter" idx="3"/>
          </p:nvPr>
        </p:nvSpPr>
        <p:spPr/>
        <p:txBody>
          <a:bodyPr/>
          <a:lstStyle/>
          <a:p>
            <a:r>
              <a:rPr lang="en-US" dirty="0" smtClean="0"/>
              <a:t>Pajo, Introduction to Research Methods, SAGE Publishing, 2018.</a:t>
            </a:r>
            <a:endParaRPr lang="en-US" dirty="0"/>
          </a:p>
        </p:txBody>
      </p:sp>
      <p:sp>
        <p:nvSpPr>
          <p:cNvPr id="5" name="Slide Number Placeholder 4"/>
          <p:cNvSpPr>
            <a:spLocks noGrp="1"/>
          </p:cNvSpPr>
          <p:nvPr>
            <p:ph type="sldNum" sz="quarter" idx="4"/>
          </p:nvPr>
        </p:nvSpPr>
        <p:spPr/>
        <p:txBody>
          <a:bodyPr/>
          <a:lstStyle/>
          <a:p>
            <a:fld id="{B6F15528-21DE-4FAA-801E-634DDDAF4B2B}" type="slidenum">
              <a:rPr lang="en-US" smtClean="0"/>
              <a:pPr/>
              <a:t>4</a:t>
            </a:fld>
            <a:endParaRPr lang="en-US" dirty="0"/>
          </a:p>
        </p:txBody>
      </p:sp>
    </p:spTree>
    <p:extLst>
      <p:ext uri="{BB962C8B-B14F-4D97-AF65-F5344CB8AC3E}">
        <p14:creationId xmlns:p14="http://schemas.microsoft.com/office/powerpoint/2010/main" val="15204469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Ethical Considerations</a:t>
            </a:r>
            <a:endParaRPr lang="en-US" dirty="0"/>
          </a:p>
        </p:txBody>
      </p:sp>
      <p:sp>
        <p:nvSpPr>
          <p:cNvPr id="4" name="Content Placeholder 3"/>
          <p:cNvSpPr>
            <a:spLocks noGrp="1"/>
          </p:cNvSpPr>
          <p:nvPr>
            <p:ph idx="1"/>
          </p:nvPr>
        </p:nvSpPr>
        <p:spPr/>
        <p:txBody>
          <a:bodyPr>
            <a:normAutofit/>
          </a:bodyPr>
          <a:lstStyle/>
          <a:p>
            <a:r>
              <a:rPr lang="en-US" sz="2800" dirty="0" smtClean="0"/>
              <a:t>When conducting experimental research be vigilant about ethical issues</a:t>
            </a:r>
          </a:p>
          <a:p>
            <a:r>
              <a:rPr lang="en-US" sz="2800" dirty="0" smtClean="0"/>
              <a:t>Treat participants with respect</a:t>
            </a:r>
          </a:p>
          <a:p>
            <a:r>
              <a:rPr lang="en-US" sz="2800" dirty="0" smtClean="0"/>
              <a:t>Notify participants about risks </a:t>
            </a:r>
          </a:p>
          <a:p>
            <a:r>
              <a:rPr lang="en-US" sz="2800" dirty="0" smtClean="0"/>
              <a:t>Obtain consent to participate</a:t>
            </a:r>
          </a:p>
          <a:p>
            <a:r>
              <a:rPr lang="en-US" sz="2800" dirty="0" smtClean="0"/>
              <a:t>Visit </a:t>
            </a:r>
            <a:r>
              <a:rPr lang="en-US" sz="2800" u="sng" dirty="0">
                <a:hlinkClick r:id="rId2"/>
              </a:rPr>
              <a:t>https://www.citiprogram.org/index.cfm?pageID=265</a:t>
            </a:r>
            <a:r>
              <a:rPr lang="en-US" sz="2800" dirty="0"/>
              <a:t> </a:t>
            </a:r>
            <a:r>
              <a:rPr lang="en-US" sz="2800" dirty="0" smtClean="0"/>
              <a:t>to read about the research code of ethics</a:t>
            </a:r>
            <a:endParaRPr lang="en-US" sz="2800" dirty="0"/>
          </a:p>
        </p:txBody>
      </p:sp>
      <p:sp>
        <p:nvSpPr>
          <p:cNvPr id="2" name="Footer Placeholder 1"/>
          <p:cNvSpPr>
            <a:spLocks noGrp="1"/>
          </p:cNvSpPr>
          <p:nvPr>
            <p:ph type="ftr" sz="quarter" idx="3"/>
          </p:nvPr>
        </p:nvSpPr>
        <p:spPr/>
        <p:txBody>
          <a:bodyPr/>
          <a:lstStyle/>
          <a:p>
            <a:r>
              <a:rPr lang="en-US" dirty="0" smtClean="0"/>
              <a:t>Pajo, Introduction to Research Methods, SAGE Publishing, 2018.</a:t>
            </a:r>
            <a:endParaRPr lang="en-US" dirty="0"/>
          </a:p>
        </p:txBody>
      </p:sp>
      <p:sp>
        <p:nvSpPr>
          <p:cNvPr id="5" name="Slide Number Placeholder 4"/>
          <p:cNvSpPr>
            <a:spLocks noGrp="1"/>
          </p:cNvSpPr>
          <p:nvPr>
            <p:ph type="sldNum" sz="quarter" idx="4"/>
          </p:nvPr>
        </p:nvSpPr>
        <p:spPr/>
        <p:txBody>
          <a:bodyPr/>
          <a:lstStyle/>
          <a:p>
            <a:fld id="{B6F15528-21DE-4FAA-801E-634DDDAF4B2B}" type="slidenum">
              <a:rPr lang="en-US" smtClean="0"/>
              <a:pPr/>
              <a:t>5</a:t>
            </a:fld>
            <a:endParaRPr lang="en-US" dirty="0"/>
          </a:p>
        </p:txBody>
      </p:sp>
    </p:spTree>
    <p:extLst>
      <p:ext uri="{BB962C8B-B14F-4D97-AF65-F5344CB8AC3E}">
        <p14:creationId xmlns:p14="http://schemas.microsoft.com/office/powerpoint/2010/main" val="25173565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Quasi-Experimental Research</a:t>
            </a:r>
            <a:endParaRPr lang="en-US" dirty="0"/>
          </a:p>
        </p:txBody>
      </p:sp>
      <p:sp>
        <p:nvSpPr>
          <p:cNvPr id="4" name="Content Placeholder 3"/>
          <p:cNvSpPr>
            <a:spLocks noGrp="1"/>
          </p:cNvSpPr>
          <p:nvPr>
            <p:ph idx="1"/>
          </p:nvPr>
        </p:nvSpPr>
        <p:spPr/>
        <p:txBody>
          <a:bodyPr/>
          <a:lstStyle/>
          <a:p>
            <a:r>
              <a:rPr lang="en-US" dirty="0" smtClean="0"/>
              <a:t>Experimental designs, namely our ability to randomly assign participants to control and experimental groups, are not possible in every context</a:t>
            </a:r>
            <a:endParaRPr lang="en-US" dirty="0"/>
          </a:p>
        </p:txBody>
      </p:sp>
      <p:sp>
        <p:nvSpPr>
          <p:cNvPr id="2" name="Footer Placeholder 1"/>
          <p:cNvSpPr>
            <a:spLocks noGrp="1"/>
          </p:cNvSpPr>
          <p:nvPr>
            <p:ph type="ftr" sz="quarter" idx="3"/>
          </p:nvPr>
        </p:nvSpPr>
        <p:spPr/>
        <p:txBody>
          <a:bodyPr/>
          <a:lstStyle/>
          <a:p>
            <a:r>
              <a:rPr lang="en-US" dirty="0" smtClean="0"/>
              <a:t>Pajo, Introduction to Research Methods, SAGE Publishing, 2018.</a:t>
            </a:r>
            <a:endParaRPr lang="en-US" dirty="0"/>
          </a:p>
        </p:txBody>
      </p:sp>
      <p:sp>
        <p:nvSpPr>
          <p:cNvPr id="5" name="Slide Number Placeholder 4"/>
          <p:cNvSpPr>
            <a:spLocks noGrp="1"/>
          </p:cNvSpPr>
          <p:nvPr>
            <p:ph type="sldNum" sz="quarter" idx="4"/>
          </p:nvPr>
        </p:nvSpPr>
        <p:spPr/>
        <p:txBody>
          <a:bodyPr/>
          <a:lstStyle/>
          <a:p>
            <a:fld id="{B6F15528-21DE-4FAA-801E-634DDDAF4B2B}" type="slidenum">
              <a:rPr lang="en-US" smtClean="0"/>
              <a:pPr/>
              <a:t>6</a:t>
            </a:fld>
            <a:endParaRPr lang="en-US" dirty="0"/>
          </a:p>
        </p:txBody>
      </p:sp>
    </p:spTree>
    <p:extLst>
      <p:ext uri="{BB962C8B-B14F-4D97-AF65-F5344CB8AC3E}">
        <p14:creationId xmlns:p14="http://schemas.microsoft.com/office/powerpoint/2010/main" val="32752313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Collecting Data Through Questionnaires</a:t>
            </a:r>
            <a:endParaRPr lang="en-US" dirty="0"/>
          </a:p>
        </p:txBody>
      </p:sp>
      <p:sp>
        <p:nvSpPr>
          <p:cNvPr id="4" name="Content Placeholder 3"/>
          <p:cNvSpPr>
            <a:spLocks noGrp="1"/>
          </p:cNvSpPr>
          <p:nvPr>
            <p:ph idx="1"/>
          </p:nvPr>
        </p:nvSpPr>
        <p:spPr/>
        <p:txBody>
          <a:bodyPr>
            <a:normAutofit fontScale="85000" lnSpcReduction="10000"/>
          </a:bodyPr>
          <a:lstStyle/>
          <a:p>
            <a:r>
              <a:rPr lang="en-US" dirty="0" smtClean="0"/>
              <a:t>Conducting surveys is a common procedure for data collection particularly in social science</a:t>
            </a:r>
          </a:p>
          <a:p>
            <a:r>
              <a:rPr lang="en-US" dirty="0" smtClean="0"/>
              <a:t>A survey refers to the method of data collection</a:t>
            </a:r>
          </a:p>
          <a:p>
            <a:r>
              <a:rPr lang="en-US" dirty="0" smtClean="0"/>
              <a:t>A questionnaire is the instrument containing the questions</a:t>
            </a:r>
          </a:p>
          <a:p>
            <a:r>
              <a:rPr lang="en-US" u="sng" dirty="0" smtClean="0"/>
              <a:t>Untested questionnaires </a:t>
            </a:r>
            <a:r>
              <a:rPr lang="en-US" dirty="0" smtClean="0"/>
              <a:t>= non-standardized survey questionnaires</a:t>
            </a:r>
          </a:p>
          <a:p>
            <a:r>
              <a:rPr lang="en-US" u="sng" dirty="0" smtClean="0"/>
              <a:t>Tested questionnaires</a:t>
            </a:r>
            <a:r>
              <a:rPr lang="en-US" dirty="0" smtClean="0"/>
              <a:t> = standardized survey questionnaires (e.g., math, writing or reading tests we complete in school)</a:t>
            </a:r>
          </a:p>
        </p:txBody>
      </p:sp>
      <p:sp>
        <p:nvSpPr>
          <p:cNvPr id="2" name="Footer Placeholder 1"/>
          <p:cNvSpPr>
            <a:spLocks noGrp="1"/>
          </p:cNvSpPr>
          <p:nvPr>
            <p:ph type="ftr" sz="quarter" idx="3"/>
          </p:nvPr>
        </p:nvSpPr>
        <p:spPr/>
        <p:txBody>
          <a:bodyPr/>
          <a:lstStyle/>
          <a:p>
            <a:r>
              <a:rPr lang="en-US" dirty="0" smtClean="0"/>
              <a:t>Pajo, Introduction to Research Methods, SAGE Publishing, 2018.</a:t>
            </a:r>
            <a:endParaRPr lang="en-US" dirty="0"/>
          </a:p>
        </p:txBody>
      </p:sp>
      <p:sp>
        <p:nvSpPr>
          <p:cNvPr id="5" name="Slide Number Placeholder 4"/>
          <p:cNvSpPr>
            <a:spLocks noGrp="1"/>
          </p:cNvSpPr>
          <p:nvPr>
            <p:ph type="sldNum" sz="quarter" idx="4"/>
          </p:nvPr>
        </p:nvSpPr>
        <p:spPr/>
        <p:txBody>
          <a:bodyPr/>
          <a:lstStyle/>
          <a:p>
            <a:fld id="{B6F15528-21DE-4FAA-801E-634DDDAF4B2B}" type="slidenum">
              <a:rPr lang="en-US" smtClean="0"/>
              <a:pPr/>
              <a:t>7</a:t>
            </a:fld>
            <a:endParaRPr lang="en-US" dirty="0"/>
          </a:p>
        </p:txBody>
      </p:sp>
    </p:spTree>
    <p:extLst>
      <p:ext uri="{BB962C8B-B14F-4D97-AF65-F5344CB8AC3E}">
        <p14:creationId xmlns:p14="http://schemas.microsoft.com/office/powerpoint/2010/main" val="22843526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Designing Questionnaires: </a:t>
            </a:r>
            <a:br>
              <a:rPr lang="en-US" dirty="0" smtClean="0"/>
            </a:br>
            <a:r>
              <a:rPr lang="en-US" dirty="0" smtClean="0"/>
              <a:t>Step 1</a:t>
            </a:r>
            <a:endParaRPr lang="en-US" dirty="0"/>
          </a:p>
        </p:txBody>
      </p:sp>
      <p:sp>
        <p:nvSpPr>
          <p:cNvPr id="4" name="Content Placeholder 3"/>
          <p:cNvSpPr>
            <a:spLocks noGrp="1"/>
          </p:cNvSpPr>
          <p:nvPr>
            <p:ph idx="1"/>
          </p:nvPr>
        </p:nvSpPr>
        <p:spPr/>
        <p:txBody>
          <a:bodyPr/>
          <a:lstStyle/>
          <a:p>
            <a:r>
              <a:rPr lang="en-US" dirty="0" smtClean="0"/>
              <a:t>Develop a list of constructs</a:t>
            </a:r>
          </a:p>
          <a:p>
            <a:pPr lvl="1"/>
            <a:r>
              <a:rPr lang="en-US" dirty="0" smtClean="0"/>
              <a:t>Examine your hypothesis and develop a list of constructs to be measured </a:t>
            </a:r>
          </a:p>
          <a:p>
            <a:pPr lvl="1"/>
            <a:r>
              <a:rPr lang="en-US" u="sng" dirty="0" smtClean="0"/>
              <a:t>For example</a:t>
            </a:r>
            <a:r>
              <a:rPr lang="en-US" dirty="0" smtClean="0"/>
              <a:t>: If we hypothesize gender influences college students’ choice of major, then gender is one construct and major is another. Other constructs of interest may be race, age, parental education, and so on</a:t>
            </a:r>
          </a:p>
          <a:p>
            <a:pPr lvl="1"/>
            <a:endParaRPr lang="en-US" dirty="0" smtClean="0"/>
          </a:p>
          <a:p>
            <a:pPr lvl="1"/>
            <a:endParaRPr lang="en-US" dirty="0" smtClean="0"/>
          </a:p>
          <a:p>
            <a:pPr marL="0" indent="0">
              <a:buNone/>
            </a:pPr>
            <a:endParaRPr lang="en-US" dirty="0"/>
          </a:p>
        </p:txBody>
      </p:sp>
      <p:sp>
        <p:nvSpPr>
          <p:cNvPr id="2" name="Footer Placeholder 1"/>
          <p:cNvSpPr>
            <a:spLocks noGrp="1"/>
          </p:cNvSpPr>
          <p:nvPr>
            <p:ph type="ftr" sz="quarter" idx="3"/>
          </p:nvPr>
        </p:nvSpPr>
        <p:spPr/>
        <p:txBody>
          <a:bodyPr/>
          <a:lstStyle/>
          <a:p>
            <a:r>
              <a:rPr lang="en-US" dirty="0" smtClean="0"/>
              <a:t>Pajo, Introduction to Research Methods, SAGE Publishing, 2018.</a:t>
            </a:r>
            <a:endParaRPr lang="en-US" dirty="0"/>
          </a:p>
        </p:txBody>
      </p:sp>
      <p:sp>
        <p:nvSpPr>
          <p:cNvPr id="5" name="Slide Number Placeholder 4"/>
          <p:cNvSpPr>
            <a:spLocks noGrp="1"/>
          </p:cNvSpPr>
          <p:nvPr>
            <p:ph type="sldNum" sz="quarter" idx="4"/>
          </p:nvPr>
        </p:nvSpPr>
        <p:spPr/>
        <p:txBody>
          <a:bodyPr/>
          <a:lstStyle/>
          <a:p>
            <a:fld id="{B6F15528-21DE-4FAA-801E-634DDDAF4B2B}" type="slidenum">
              <a:rPr lang="en-US" smtClean="0"/>
              <a:pPr/>
              <a:t>8</a:t>
            </a:fld>
            <a:endParaRPr lang="en-US" dirty="0"/>
          </a:p>
        </p:txBody>
      </p:sp>
    </p:spTree>
    <p:extLst>
      <p:ext uri="{BB962C8B-B14F-4D97-AF65-F5344CB8AC3E}">
        <p14:creationId xmlns:p14="http://schemas.microsoft.com/office/powerpoint/2010/main" val="37730360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Designing Questionnaires: </a:t>
            </a:r>
            <a:br>
              <a:rPr lang="en-US" dirty="0" smtClean="0"/>
            </a:br>
            <a:r>
              <a:rPr lang="en-US" dirty="0" smtClean="0"/>
              <a:t>Step 2</a:t>
            </a:r>
            <a:endParaRPr lang="en-US" dirty="0"/>
          </a:p>
        </p:txBody>
      </p:sp>
      <p:sp>
        <p:nvSpPr>
          <p:cNvPr id="4" name="Content Placeholder 3"/>
          <p:cNvSpPr>
            <a:spLocks noGrp="1"/>
          </p:cNvSpPr>
          <p:nvPr>
            <p:ph idx="1"/>
          </p:nvPr>
        </p:nvSpPr>
        <p:spPr/>
        <p:txBody>
          <a:bodyPr>
            <a:normAutofit lnSpcReduction="10000"/>
          </a:bodyPr>
          <a:lstStyle/>
          <a:p>
            <a:r>
              <a:rPr lang="en-US" dirty="0" smtClean="0"/>
              <a:t>Determine how each construct will be accurately measured in question form</a:t>
            </a:r>
          </a:p>
          <a:p>
            <a:pPr lvl="1"/>
            <a:r>
              <a:rPr lang="en-US" dirty="0" smtClean="0"/>
              <a:t>Search for established instruments measuring these constructs (e.g., census data, Centers for Disease Control questionnaires, etc.) </a:t>
            </a:r>
          </a:p>
          <a:p>
            <a:pPr lvl="1"/>
            <a:r>
              <a:rPr lang="en-US" dirty="0" smtClean="0"/>
              <a:t>Examine the literature to find examples of other constructs</a:t>
            </a:r>
          </a:p>
          <a:p>
            <a:pPr lvl="1"/>
            <a:r>
              <a:rPr lang="en-US" dirty="0" smtClean="0"/>
              <a:t>Review the appropriateness of the instruments based on your research goals and the appropriateness of the instrument for your sample</a:t>
            </a:r>
          </a:p>
          <a:p>
            <a:pPr lvl="1"/>
            <a:endParaRPr lang="en-US" dirty="0" smtClean="0"/>
          </a:p>
          <a:p>
            <a:pPr lvl="1"/>
            <a:endParaRPr lang="en-US" dirty="0" smtClean="0"/>
          </a:p>
          <a:p>
            <a:pPr marL="0" indent="0">
              <a:buNone/>
            </a:pPr>
            <a:endParaRPr lang="en-US" dirty="0"/>
          </a:p>
        </p:txBody>
      </p:sp>
      <p:sp>
        <p:nvSpPr>
          <p:cNvPr id="2" name="Footer Placeholder 1"/>
          <p:cNvSpPr>
            <a:spLocks noGrp="1"/>
          </p:cNvSpPr>
          <p:nvPr>
            <p:ph type="ftr" sz="quarter" idx="3"/>
          </p:nvPr>
        </p:nvSpPr>
        <p:spPr/>
        <p:txBody>
          <a:bodyPr/>
          <a:lstStyle/>
          <a:p>
            <a:r>
              <a:rPr lang="en-US" dirty="0" smtClean="0"/>
              <a:t>Pajo, Introduction to Research Methods, SAGE Publishing, 2018.</a:t>
            </a:r>
            <a:endParaRPr lang="en-US" dirty="0"/>
          </a:p>
        </p:txBody>
      </p:sp>
      <p:sp>
        <p:nvSpPr>
          <p:cNvPr id="5" name="Slide Number Placeholder 4"/>
          <p:cNvSpPr>
            <a:spLocks noGrp="1"/>
          </p:cNvSpPr>
          <p:nvPr>
            <p:ph type="sldNum" sz="quarter" idx="4"/>
          </p:nvPr>
        </p:nvSpPr>
        <p:spPr/>
        <p:txBody>
          <a:bodyPr/>
          <a:lstStyle/>
          <a:p>
            <a:fld id="{B6F15528-21DE-4FAA-801E-634DDDAF4B2B}" type="slidenum">
              <a:rPr lang="en-US" smtClean="0"/>
              <a:pPr/>
              <a:t>9</a:t>
            </a:fld>
            <a:endParaRPr lang="en-US" dirty="0"/>
          </a:p>
        </p:txBody>
      </p:sp>
    </p:spTree>
    <p:extLst>
      <p:ext uri="{BB962C8B-B14F-4D97-AF65-F5344CB8AC3E}">
        <p14:creationId xmlns:p14="http://schemas.microsoft.com/office/powerpoint/2010/main" val="3905393783"/>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2014</TotalTime>
  <Words>1313</Words>
  <Application>Microsoft Office PowerPoint</Application>
  <PresentationFormat>On-screen Show (4:3)</PresentationFormat>
  <Paragraphs>166</Paragraphs>
  <Slides>23</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23</vt:i4>
      </vt:variant>
    </vt:vector>
  </HeadingPairs>
  <TitlesOfParts>
    <vt:vector size="26" baseType="lpstr">
      <vt:lpstr>Arial</vt:lpstr>
      <vt:lpstr>Calibri</vt:lpstr>
      <vt:lpstr>1_Office Theme</vt:lpstr>
      <vt:lpstr>PowerPoint Presentation</vt:lpstr>
      <vt:lpstr>Chapter 7</vt:lpstr>
      <vt:lpstr>What Will You Learn to Do?</vt:lpstr>
      <vt:lpstr>Experimental Research</vt:lpstr>
      <vt:lpstr>Ethical Considerations</vt:lpstr>
      <vt:lpstr>Quasi-Experimental Research</vt:lpstr>
      <vt:lpstr>Collecting Data Through Questionnaires</vt:lpstr>
      <vt:lpstr>Designing Questionnaires:  Step 1</vt:lpstr>
      <vt:lpstr>Designing Questionnaires:  Step 2</vt:lpstr>
      <vt:lpstr>Designing Questionnaires:  Step 3</vt:lpstr>
      <vt:lpstr>Designing Questionnaires:  Step 4</vt:lpstr>
      <vt:lpstr>Designing Questionnaires:  Step 5</vt:lpstr>
      <vt:lpstr>Designing Questionnaires:  Step 6</vt:lpstr>
      <vt:lpstr>Designing Questionnaires:  Step 7</vt:lpstr>
      <vt:lpstr>Designing Questionnaires:  Step 8</vt:lpstr>
      <vt:lpstr>Designing Questionnaires:  Step 9</vt:lpstr>
      <vt:lpstr>Methods of Data Collection</vt:lpstr>
      <vt:lpstr>Personally Collecting Information</vt:lpstr>
      <vt:lpstr>Computer-Assisted Telephone Interviewing (CATI)</vt:lpstr>
      <vt:lpstr>Virtual Data Collection</vt:lpstr>
      <vt:lpstr>Virtual Data Collection</vt:lpstr>
      <vt:lpstr>Survey Development Considerations</vt:lpstr>
      <vt:lpstr>Open-Access Student Resources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Ancheta, Katie</dc:creator>
  <cp:lastModifiedBy>Stephanie Palermini</cp:lastModifiedBy>
  <cp:revision>141</cp:revision>
  <dcterms:created xsi:type="dcterms:W3CDTF">2006-08-16T00:00:00Z</dcterms:created>
  <dcterms:modified xsi:type="dcterms:W3CDTF">2017-07-28T16:23:58Z</dcterms:modified>
</cp:coreProperties>
</file>