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31"/>
  </p:notesMasterIdLst>
  <p:sldIdLst>
    <p:sldId id="29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85" r:id="rId10"/>
    <p:sldId id="270" r:id="rId11"/>
    <p:sldId id="286" r:id="rId12"/>
    <p:sldId id="268" r:id="rId13"/>
    <p:sldId id="287" r:id="rId14"/>
    <p:sldId id="271" r:id="rId15"/>
    <p:sldId id="288" r:id="rId16"/>
    <p:sldId id="289" r:id="rId17"/>
    <p:sldId id="275" r:id="rId18"/>
    <p:sldId id="276" r:id="rId19"/>
    <p:sldId id="277" r:id="rId20"/>
    <p:sldId id="290" r:id="rId21"/>
    <p:sldId id="279" r:id="rId22"/>
    <p:sldId id="281" r:id="rId23"/>
    <p:sldId id="291" r:id="rId24"/>
    <p:sldId id="292" r:id="rId25"/>
    <p:sldId id="294" r:id="rId26"/>
    <p:sldId id="295" r:id="rId27"/>
    <p:sldId id="296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919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80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102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371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825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509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815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76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711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963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265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9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edge.sagepub.com/paj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730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Non-Probability Sampling: Snowball Sampling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 this type of sampling participants are selected by word-of-mouth</a:t>
            </a:r>
          </a:p>
          <a:p>
            <a:r>
              <a:rPr lang="en-US" dirty="0"/>
              <a:t>S</a:t>
            </a:r>
            <a:r>
              <a:rPr lang="en-US" dirty="0" smtClean="0"/>
              <a:t>ample may not be representative of the population as participants know each other in some way and may share characteristics such as social class, income, or religion</a:t>
            </a:r>
          </a:p>
          <a:p>
            <a:r>
              <a:rPr lang="en-US" dirty="0" smtClean="0"/>
              <a:t>If using this strategy, its important to gain participant trust and protect participants from harm</a:t>
            </a:r>
          </a:p>
          <a:p>
            <a:r>
              <a:rPr lang="en-US" dirty="0" smtClean="0"/>
              <a:t>Benefits to this strategy include its usefulness in identifying hard to reach populations (e.g., drug traffickers)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164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6.2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5" t="16783" r="14284" b="4435"/>
          <a:stretch/>
        </p:blipFill>
        <p:spPr>
          <a:xfrm>
            <a:off x="1652155" y="1808018"/>
            <a:ext cx="5777345" cy="2763982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Snowball </a:t>
            </a:r>
            <a:r>
              <a:rPr lang="en-US" dirty="0"/>
              <a:t>Sampling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083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Non-Probability Sampling: Purposive Sampling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Also known as judgmental sampling</a:t>
            </a:r>
          </a:p>
          <a:p>
            <a:r>
              <a:rPr lang="en-US" dirty="0" smtClean="0"/>
              <a:t>A technique by which the researcher targets the sampling to a very specific population with unique characteristics (e.g., children who were homeschooled)</a:t>
            </a:r>
          </a:p>
          <a:p>
            <a:r>
              <a:rPr lang="en-US" dirty="0" smtClean="0"/>
              <a:t>Homogenous sampling is a type of purposive sampling where participants are chosen based on a trait or characteristic</a:t>
            </a:r>
          </a:p>
          <a:p>
            <a:r>
              <a:rPr lang="en-US" dirty="0" smtClean="0"/>
              <a:t>Deviant case sampling is when the sampling focuses on unusual or very specific cases (e.g., high school dropouts)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360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6.3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16783" r="14444" b="7059"/>
          <a:stretch/>
        </p:blipFill>
        <p:spPr>
          <a:xfrm>
            <a:off x="1792288" y="1808018"/>
            <a:ext cx="5486400" cy="2671907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Purposive Sampling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450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Non-Probability Sampling: </a:t>
            </a:r>
            <a:br>
              <a:rPr lang="en-US" dirty="0" smtClean="0"/>
            </a:br>
            <a:r>
              <a:rPr lang="en-US" dirty="0" smtClean="0"/>
              <a:t>Quota Sampling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technique that allows the comparison of different groups within a population of interest</a:t>
            </a:r>
          </a:p>
          <a:p>
            <a:pPr lvl="1"/>
            <a:r>
              <a:rPr lang="en-US" dirty="0" smtClean="0"/>
              <a:t>In </a:t>
            </a:r>
            <a:r>
              <a:rPr lang="en-US" u="sng" dirty="0" smtClean="0"/>
              <a:t>proportional quota sampling</a:t>
            </a:r>
            <a:r>
              <a:rPr lang="en-US" dirty="0" smtClean="0"/>
              <a:t> the sample is representative, in the same proportion of the entire population of interests</a:t>
            </a:r>
          </a:p>
          <a:p>
            <a:pPr lvl="1"/>
            <a:r>
              <a:rPr lang="en-US" dirty="0"/>
              <a:t>In </a:t>
            </a:r>
            <a:r>
              <a:rPr lang="en-US" u="sng" dirty="0"/>
              <a:t>non-proportional quota sampling</a:t>
            </a:r>
            <a:r>
              <a:rPr lang="en-US" dirty="0"/>
              <a:t> the sample uses a different quota from the one found in the population of interest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766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6.4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17376" r="14444" b="7059"/>
          <a:stretch/>
        </p:blipFill>
        <p:spPr>
          <a:xfrm>
            <a:off x="1792288" y="1828800"/>
            <a:ext cx="5486400" cy="2651125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Proportional Quota Sampling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676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6.5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1" t="15894" r="10125" b="13616"/>
          <a:stretch/>
        </p:blipFill>
        <p:spPr>
          <a:xfrm>
            <a:off x="1792287" y="1776845"/>
            <a:ext cx="5574867" cy="2473038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Non-Proportional Quota Sampling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47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Things to Consider When Selecting Non-Probability Sampling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Cost-effective and easy to accomplish</a:t>
            </a:r>
          </a:p>
          <a:p>
            <a:r>
              <a:rPr lang="en-US" dirty="0" smtClean="0"/>
              <a:t>Excellent for exploratory studies</a:t>
            </a:r>
          </a:p>
          <a:p>
            <a:r>
              <a:rPr lang="en-US" dirty="0" smtClean="0"/>
              <a:t>Difficult to generalize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963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Sampling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random sampling</a:t>
            </a:r>
          </a:p>
          <a:p>
            <a:r>
              <a:rPr lang="en-US" dirty="0" smtClean="0"/>
              <a:t>Stratified random sampling</a:t>
            </a:r>
          </a:p>
          <a:p>
            <a:r>
              <a:rPr lang="en-US" dirty="0" smtClean="0"/>
              <a:t>Cluster random sampling</a:t>
            </a:r>
          </a:p>
          <a:p>
            <a:r>
              <a:rPr lang="en-US" dirty="0" smtClean="0"/>
              <a:t>Systematic random sampling</a:t>
            </a:r>
          </a:p>
          <a:p>
            <a:r>
              <a:rPr lang="en-US" dirty="0" smtClean="0"/>
              <a:t>Multistage sampling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35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Probability </a:t>
            </a:r>
            <a:r>
              <a:rPr lang="en-US" dirty="0"/>
              <a:t>Sampling: </a:t>
            </a:r>
            <a:br>
              <a:rPr lang="en-US" dirty="0"/>
            </a:br>
            <a:r>
              <a:rPr lang="en-US" dirty="0" smtClean="0"/>
              <a:t>Simple Random </a:t>
            </a:r>
            <a:r>
              <a:rPr lang="en-US" dirty="0"/>
              <a:t>Sampling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Sampling procedure that relies on complete randomization without any boundaries</a:t>
            </a:r>
          </a:p>
          <a:p>
            <a:r>
              <a:rPr lang="en-US" dirty="0" smtClean="0"/>
              <a:t>Appropriate when we know the population we intend to investigate (e.g., a list of the population is available in a phone book)</a:t>
            </a:r>
          </a:p>
          <a:p>
            <a:r>
              <a:rPr lang="en-US" dirty="0"/>
              <a:t>Conducted using random number generator, picking numbers or participants from a fish </a:t>
            </a:r>
            <a:r>
              <a:rPr lang="en-US" dirty="0" smtClean="0"/>
              <a:t>bowl, </a:t>
            </a:r>
            <a:r>
              <a:rPr lang="en-US" dirty="0"/>
              <a:t>or other simple </a:t>
            </a:r>
            <a:r>
              <a:rPr lang="en-US" dirty="0" smtClean="0"/>
              <a:t>techniques</a:t>
            </a:r>
            <a:endParaRPr lang="en-US" dirty="0"/>
          </a:p>
          <a:p>
            <a:r>
              <a:rPr lang="en-US" dirty="0" smtClean="0"/>
              <a:t>Advantages are that every member has an equal chance of participating and ensures representation of the population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09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Sampling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6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6.6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9" t="18856" r="14469" b="7059"/>
          <a:stretch/>
        </p:blipFill>
        <p:spPr>
          <a:xfrm>
            <a:off x="1792288" y="1880754"/>
            <a:ext cx="5486400" cy="2599171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Simple Random Sampling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28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Probability </a:t>
            </a:r>
            <a:r>
              <a:rPr lang="en-US" dirty="0"/>
              <a:t>Sampling: </a:t>
            </a:r>
            <a:br>
              <a:rPr lang="en-US" dirty="0"/>
            </a:br>
            <a:r>
              <a:rPr lang="en-US" dirty="0" smtClean="0"/>
              <a:t>Stratified Random </a:t>
            </a:r>
            <a:r>
              <a:rPr lang="en-US" dirty="0"/>
              <a:t>Sampling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Sampling procedure that is appropriate when we are focused on understanding, comparing, and analyzing different groups of a population</a:t>
            </a:r>
          </a:p>
          <a:p>
            <a:r>
              <a:rPr lang="en-US" dirty="0" smtClean="0"/>
              <a:t>Requires equal numbers of participants from each group (e.g., men and women, different ethnicities, and marital status)</a:t>
            </a:r>
          </a:p>
          <a:p>
            <a:r>
              <a:rPr lang="en-US" dirty="0" smtClean="0"/>
              <a:t>The list of different groups are called strata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721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6255" y="0"/>
            <a:ext cx="8811490" cy="1143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Probability </a:t>
            </a:r>
            <a:r>
              <a:rPr lang="en-US" sz="3400" dirty="0"/>
              <a:t>Sampling: </a:t>
            </a:r>
            <a:r>
              <a:rPr lang="en-US" sz="3400" dirty="0" smtClean="0"/>
              <a:t>Proportionate and Disproportionate Stratified Sampling</a:t>
            </a:r>
            <a:endParaRPr lang="en-US" sz="3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Proportionate Stratified Sampling</a:t>
            </a:r>
            <a:r>
              <a:rPr lang="en-US" dirty="0" smtClean="0"/>
              <a:t>: Procedure that are equivalent to the proportions of the population but creates specific strata that are of interest to the study</a:t>
            </a:r>
          </a:p>
          <a:p>
            <a:r>
              <a:rPr lang="en-US" u="sng" dirty="0" smtClean="0"/>
              <a:t>Disproportionate </a:t>
            </a:r>
            <a:r>
              <a:rPr lang="en-US" u="sng" dirty="0"/>
              <a:t>Stratified Sampling</a:t>
            </a:r>
            <a:r>
              <a:rPr lang="en-US" dirty="0"/>
              <a:t>: Procedure that </a:t>
            </a:r>
            <a:r>
              <a:rPr lang="en-US" dirty="0" smtClean="0"/>
              <a:t>are not equivalent to the </a:t>
            </a:r>
            <a:r>
              <a:rPr lang="en-US" dirty="0"/>
              <a:t>proportions of the population but creates specific strata that are of interest to the study</a:t>
            </a:r>
          </a:p>
          <a:p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927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6.7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Proportionate Stratified Sampling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7" t="17968" r="13751" b="7058"/>
          <a:stretch/>
        </p:blipFill>
        <p:spPr>
          <a:xfrm>
            <a:off x="1219200" y="1607488"/>
            <a:ext cx="5652654" cy="263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51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 6.8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Disproportionate Stratified </a:t>
            </a:r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9" t="19449" r="14165" b="7059"/>
          <a:stretch/>
        </p:blipFill>
        <p:spPr>
          <a:xfrm>
            <a:off x="990600" y="1752600"/>
            <a:ext cx="5694219" cy="257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460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Random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technique </a:t>
            </a:r>
            <a:r>
              <a:rPr lang="en-US" dirty="0"/>
              <a:t>of sampling that allows the </a:t>
            </a:r>
            <a:r>
              <a:rPr lang="en-US" dirty="0" smtClean="0"/>
              <a:t>researcher </a:t>
            </a:r>
            <a:r>
              <a:rPr lang="en-US" dirty="0"/>
              <a:t>to create separate random </a:t>
            </a:r>
            <a:r>
              <a:rPr lang="en-US" dirty="0" smtClean="0"/>
              <a:t>clusters </a:t>
            </a:r>
            <a:r>
              <a:rPr lang="en-US" dirty="0"/>
              <a:t>first and then randomly select participants </a:t>
            </a:r>
            <a:r>
              <a:rPr lang="en-US" dirty="0" smtClean="0"/>
              <a:t>from </a:t>
            </a:r>
            <a:r>
              <a:rPr lang="en-US" dirty="0"/>
              <a:t>each </a:t>
            </a:r>
            <a:r>
              <a:rPr lang="en-US" dirty="0" smtClean="0"/>
              <a:t>cluster</a:t>
            </a:r>
          </a:p>
          <a:p>
            <a:r>
              <a:rPr lang="en-US" dirty="0" smtClean="0"/>
              <a:t>Cluster =  A </a:t>
            </a:r>
            <a:r>
              <a:rPr lang="en-US" dirty="0"/>
              <a:t>group </a:t>
            </a:r>
            <a:r>
              <a:rPr lang="en-US" dirty="0" smtClean="0"/>
              <a:t>of </a:t>
            </a:r>
            <a:r>
              <a:rPr lang="en-US" dirty="0"/>
              <a:t>the population within which the participants are going to </a:t>
            </a:r>
            <a:r>
              <a:rPr lang="en-US" dirty="0" smtClean="0"/>
              <a:t>be </a:t>
            </a:r>
            <a:r>
              <a:rPr lang="en-US" dirty="0"/>
              <a:t>randomly </a:t>
            </a:r>
            <a:r>
              <a:rPr lang="en-US" dirty="0" smtClean="0"/>
              <a:t>selected</a:t>
            </a:r>
          </a:p>
          <a:p>
            <a:r>
              <a:rPr lang="en-US" dirty="0" smtClean="0"/>
              <a:t>Clusters need </a:t>
            </a:r>
            <a:r>
              <a:rPr lang="en-US" dirty="0"/>
              <a:t>to be as similar to the entire population as </a:t>
            </a:r>
            <a:r>
              <a:rPr lang="en-US" dirty="0" smtClean="0"/>
              <a:t>possible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949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Random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Technique based on selecting the </a:t>
            </a:r>
            <a:r>
              <a:rPr lang="en-US" i="1" dirty="0" smtClean="0"/>
              <a:t>n</a:t>
            </a:r>
            <a:r>
              <a:rPr lang="en-US" sz="2800" dirty="0" smtClean="0"/>
              <a:t>th</a:t>
            </a:r>
            <a:r>
              <a:rPr lang="en-US" dirty="0" smtClean="0"/>
              <a:t> number </a:t>
            </a:r>
            <a:r>
              <a:rPr lang="en-US" dirty="0"/>
              <a:t>on the sampling </a:t>
            </a:r>
            <a:r>
              <a:rPr lang="en-US" dirty="0" smtClean="0"/>
              <a:t>frame</a:t>
            </a:r>
          </a:p>
          <a:p>
            <a:r>
              <a:rPr lang="en-US" i="1" dirty="0" smtClean="0"/>
              <a:t>N</a:t>
            </a:r>
            <a:r>
              <a:rPr lang="en-US" dirty="0" smtClean="0"/>
              <a:t> = The sampling interval or the ratio</a:t>
            </a:r>
            <a:r>
              <a:rPr lang="en-US" dirty="0"/>
              <a:t> </a:t>
            </a:r>
            <a:r>
              <a:rPr lang="en-US" dirty="0" smtClean="0"/>
              <a:t>between </a:t>
            </a:r>
            <a:r>
              <a:rPr lang="en-US" dirty="0"/>
              <a:t>the </a:t>
            </a:r>
            <a:r>
              <a:rPr lang="en-US" dirty="0" smtClean="0"/>
              <a:t>sampling </a:t>
            </a:r>
            <a:r>
              <a:rPr lang="en-US" dirty="0"/>
              <a:t>frame and the sample </a:t>
            </a:r>
            <a:r>
              <a:rPr lang="en-US" dirty="0" smtClean="0"/>
              <a:t>size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7489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Multistage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Multistage sampling </a:t>
            </a:r>
            <a:r>
              <a:rPr lang="en-US" dirty="0" smtClean="0"/>
              <a:t>is </a:t>
            </a:r>
            <a:r>
              <a:rPr lang="en-US" dirty="0"/>
              <a:t>a sampling technique based </a:t>
            </a:r>
            <a:r>
              <a:rPr lang="en-US" dirty="0" smtClean="0"/>
              <a:t>on </a:t>
            </a:r>
            <a:r>
              <a:rPr lang="en-US" dirty="0"/>
              <a:t>the combination of two or more types of sampling </a:t>
            </a:r>
            <a:r>
              <a:rPr lang="en-US" dirty="0" smtClean="0"/>
              <a:t>together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dirty="0"/>
              <a:t>best suit a specific </a:t>
            </a:r>
            <a:r>
              <a:rPr lang="en-US" dirty="0" smtClean="0"/>
              <a:t>study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979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to Consider When Selecting Probability Sampling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Study will likely be costly (labor or time)</a:t>
            </a:r>
          </a:p>
          <a:p>
            <a:r>
              <a:rPr lang="en-US" dirty="0" smtClean="0"/>
              <a:t>Excellent for conducting larger studies</a:t>
            </a:r>
          </a:p>
          <a:p>
            <a:r>
              <a:rPr lang="en-US" dirty="0" smtClean="0"/>
              <a:t>Not always appropriate for exploratory studies</a:t>
            </a:r>
          </a:p>
          <a:p>
            <a:r>
              <a:rPr lang="en-US" dirty="0" smtClean="0"/>
              <a:t>Questions need to be well thought out as going back to the participants is not possible</a:t>
            </a:r>
          </a:p>
          <a:p>
            <a:r>
              <a:rPr lang="en-US" dirty="0" smtClean="0"/>
              <a:t>Easier to utilize if you have already completed a study in the past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804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3"/>
              </a:rPr>
              <a:t>edge.sagepub.com/pajo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51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</a:t>
            </a:r>
            <a:r>
              <a:rPr lang="en-US" dirty="0"/>
              <a:t>the purpose of sampling </a:t>
            </a:r>
          </a:p>
          <a:p>
            <a:r>
              <a:rPr lang="en-US" dirty="0" smtClean="0"/>
              <a:t>Compare </a:t>
            </a:r>
            <a:r>
              <a:rPr lang="en-US" dirty="0"/>
              <a:t>and contrast probability and non-probability sampling </a:t>
            </a:r>
          </a:p>
          <a:p>
            <a:r>
              <a:rPr lang="en-US" dirty="0" smtClean="0"/>
              <a:t>Describe </a:t>
            </a:r>
            <a:r>
              <a:rPr lang="en-US" dirty="0"/>
              <a:t>the types of non-probability sampling </a:t>
            </a:r>
          </a:p>
          <a:p>
            <a:r>
              <a:rPr lang="en-US" dirty="0" smtClean="0"/>
              <a:t>Summarize </a:t>
            </a:r>
            <a:r>
              <a:rPr lang="en-US" dirty="0"/>
              <a:t>the types of probability sampling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Key Terms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Sampling:</a:t>
            </a:r>
            <a:r>
              <a:rPr lang="en-US" sz="2800" dirty="0" smtClean="0"/>
              <a:t> Procedures used to select a subset of the population</a:t>
            </a:r>
          </a:p>
          <a:p>
            <a:r>
              <a:rPr lang="en-US" sz="2800" u="sng" dirty="0" smtClean="0"/>
              <a:t>Sample:</a:t>
            </a:r>
            <a:r>
              <a:rPr lang="en-US" sz="2800" dirty="0" smtClean="0"/>
              <a:t> A subset of the population</a:t>
            </a:r>
          </a:p>
          <a:p>
            <a:r>
              <a:rPr lang="en-US" sz="2800" u="sng" dirty="0" smtClean="0"/>
              <a:t>Population:</a:t>
            </a:r>
            <a:r>
              <a:rPr lang="en-US" sz="2800" dirty="0" smtClean="0"/>
              <a:t> The entire group of people that the study is focused on</a:t>
            </a:r>
          </a:p>
          <a:p>
            <a:r>
              <a:rPr lang="en-US" sz="2800" u="sng" dirty="0" smtClean="0"/>
              <a:t>Sampling Frame</a:t>
            </a:r>
            <a:r>
              <a:rPr lang="en-US" sz="2800" dirty="0" smtClean="0"/>
              <a:t>: List of the entire population under study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5400656"/>
            <a:ext cx="8001000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goal is to ensure our sample is representative of the population from which it was drawn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3545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Probability and </a:t>
            </a:r>
            <a:br>
              <a:rPr lang="en-US" dirty="0" smtClean="0"/>
            </a:br>
            <a:r>
              <a:rPr lang="en-US" dirty="0" smtClean="0"/>
              <a:t>Non-Probability Sampling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Main distinction between these sampling types is the random selection of participants</a:t>
            </a:r>
          </a:p>
          <a:p>
            <a:pPr lvl="1"/>
            <a:r>
              <a:rPr lang="en-US" dirty="0" smtClean="0"/>
              <a:t>In probability sampling a sampling frame is used and participants are selected randomly</a:t>
            </a:r>
          </a:p>
          <a:p>
            <a:pPr lvl="1"/>
            <a:r>
              <a:rPr lang="en-US" dirty="0" smtClean="0"/>
              <a:t>In non-probability sampling, a sampling frame is not often available and participants are not selected randomly</a:t>
            </a:r>
          </a:p>
          <a:p>
            <a:r>
              <a:rPr lang="en-US" dirty="0" smtClean="0"/>
              <a:t>The choice of a sampling strategy depends on the type of study being conducted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473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Deciding on a sampling strategy</a:t>
            </a:r>
            <a:endParaRPr lang="en-US" sz="3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your study qualitative or quantitative?</a:t>
            </a:r>
          </a:p>
          <a:p>
            <a:r>
              <a:rPr lang="en-US" dirty="0" smtClean="0"/>
              <a:t>What is your question of interest?</a:t>
            </a:r>
          </a:p>
          <a:p>
            <a:r>
              <a:rPr lang="en-US" dirty="0" smtClean="0"/>
              <a:t>Is your population easily accessible?</a:t>
            </a:r>
          </a:p>
          <a:p>
            <a:r>
              <a:rPr lang="en-US" dirty="0" smtClean="0"/>
              <a:t>Is your topic sensitive?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1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Non-Probability Sampling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 type of sampling, some people have a higher chance of being selected for the study than others</a:t>
            </a:r>
          </a:p>
          <a:p>
            <a:r>
              <a:rPr lang="en-US" dirty="0" smtClean="0"/>
              <a:t>Focused on populations that are harder to reach or where a sampling frame does not exist</a:t>
            </a:r>
          </a:p>
          <a:p>
            <a:r>
              <a:rPr lang="en-US" dirty="0" smtClean="0"/>
              <a:t>In this type of sampling it is hard to generalize findings to the larger population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878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Non-Probability Sampling: Convenience Sampling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 type of sampling researcher selects any participant who is readily available to participate in the study (e.g., people in your network, people in your classroom)</a:t>
            </a:r>
          </a:p>
          <a:p>
            <a:r>
              <a:rPr lang="en-US" dirty="0" smtClean="0"/>
              <a:t>Their participation happens based on availability or accident</a:t>
            </a:r>
          </a:p>
          <a:p>
            <a:r>
              <a:rPr lang="en-US" dirty="0" smtClean="0"/>
              <a:t>This type of sampling can be cost and time effective in the case of pilot studies (i.e., studies that represent initial inquiries)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97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6.1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9" t="15006" r="14609" b="7058"/>
          <a:stretch/>
        </p:blipFill>
        <p:spPr>
          <a:xfrm>
            <a:off x="1792288" y="1745672"/>
            <a:ext cx="5486400" cy="2734253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Convenience Sampling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97969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1962</TotalTime>
  <Words>1318</Words>
  <Application>Microsoft Office PowerPoint</Application>
  <PresentationFormat>On-screen Show (4:3)</PresentationFormat>
  <Paragraphs>162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1_Office Theme</vt:lpstr>
      <vt:lpstr>PowerPoint Presentation</vt:lpstr>
      <vt:lpstr>Chapter 6</vt:lpstr>
      <vt:lpstr>What Will You Learn to Do?</vt:lpstr>
      <vt:lpstr>Some Key Terms</vt:lpstr>
      <vt:lpstr>Probability and  Non-Probability Sampling</vt:lpstr>
      <vt:lpstr>Deciding on a sampling strategy</vt:lpstr>
      <vt:lpstr>Non-Probability Sampling</vt:lpstr>
      <vt:lpstr>Non-Probability Sampling: Convenience Sampling</vt:lpstr>
      <vt:lpstr>Figure 6.1</vt:lpstr>
      <vt:lpstr>Non-Probability Sampling: Snowball Sampling</vt:lpstr>
      <vt:lpstr>Figure 6.2</vt:lpstr>
      <vt:lpstr>Non-Probability Sampling: Purposive Sampling</vt:lpstr>
      <vt:lpstr>Figure 6.3</vt:lpstr>
      <vt:lpstr>Non-Probability Sampling:  Quota Sampling</vt:lpstr>
      <vt:lpstr>Figure 6.4</vt:lpstr>
      <vt:lpstr>Figure 6.5</vt:lpstr>
      <vt:lpstr>Things to Consider When Selecting Non-Probability Sampling</vt:lpstr>
      <vt:lpstr>Probability Sampling</vt:lpstr>
      <vt:lpstr>Probability Sampling:  Simple Random Sampling</vt:lpstr>
      <vt:lpstr>Figure 6.6</vt:lpstr>
      <vt:lpstr>Probability Sampling:  Stratified Random Sampling</vt:lpstr>
      <vt:lpstr>Probability Sampling: Proportionate and Disproportionate Stratified Sampling</vt:lpstr>
      <vt:lpstr>Figure 6.7</vt:lpstr>
      <vt:lpstr>Figure 6.8</vt:lpstr>
      <vt:lpstr>Cluster Random Sampling</vt:lpstr>
      <vt:lpstr>Systematic Random Sampling</vt:lpstr>
      <vt:lpstr>Multistage Sampling</vt:lpstr>
      <vt:lpstr>Things to Consider When Selecting Probability Sampling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146</cp:revision>
  <dcterms:created xsi:type="dcterms:W3CDTF">2006-08-16T00:00:00Z</dcterms:created>
  <dcterms:modified xsi:type="dcterms:W3CDTF">2017-07-28T16:23:14Z</dcterms:modified>
</cp:coreProperties>
</file>