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2" r:id="rId1"/>
  </p:sldMasterIdLst>
  <p:notesMasterIdLst>
    <p:notesMasterId r:id="rId19"/>
  </p:notesMasterIdLst>
  <p:sldIdLst>
    <p:sldId id="289" r:id="rId2"/>
    <p:sldId id="256" r:id="rId3"/>
    <p:sldId id="275" r:id="rId4"/>
    <p:sldId id="276" r:id="rId5"/>
    <p:sldId id="277" r:id="rId6"/>
    <p:sldId id="278" r:id="rId7"/>
    <p:sldId id="279" r:id="rId8"/>
    <p:sldId id="280" r:id="rId9"/>
    <p:sldId id="283" r:id="rId10"/>
    <p:sldId id="282" r:id="rId11"/>
    <p:sldId id="284" r:id="rId12"/>
    <p:sldId id="285" r:id="rId13"/>
    <p:sldId id="286" r:id="rId14"/>
    <p:sldId id="287" r:id="rId15"/>
    <p:sldId id="272" r:id="rId16"/>
    <p:sldId id="273" r:id="rId17"/>
    <p:sldId id="288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94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22B10-FE80-4935-B9C9-55F2DE02CE53}" type="datetimeFigureOut">
              <a:rPr lang="en-US" smtClean="0"/>
              <a:t>7/28/2017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974C31-EB4A-4B21-8134-CB5741A1DC5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143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4C31-EB4A-4B21-8134-CB5741A1DC5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9292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1840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219200"/>
            <a:ext cx="5486400" cy="350837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117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840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 b="1">
                <a:solidFill>
                  <a:srgbClr val="CA449A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7200" y="2362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6697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9104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606"/>
            <a:ext cx="9144000" cy="116360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95400"/>
            <a:ext cx="7696200" cy="44497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1"/>
          <p:cNvSpPr txBox="1">
            <a:spLocks/>
          </p:cNvSpPr>
          <p:nvPr userDrawn="1"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/>
              <a:t>Click to edit Master title style</a:t>
            </a:r>
            <a:endParaRPr lang="en-US" sz="4000" b="1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92875"/>
            <a:ext cx="9144000" cy="377825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642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5941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512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Pajo, Introduction to Research Methods, SAGE Publishing, 2018.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18432"/>
            <a:ext cx="4040188" cy="5635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81993"/>
            <a:ext cx="4040188" cy="403780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18432"/>
            <a:ext cx="4041775" cy="5635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81993"/>
            <a:ext cx="4041775" cy="403780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990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5585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3008313" cy="67583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19200"/>
            <a:ext cx="5111750" cy="49069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997007"/>
            <a:ext cx="3008313" cy="412915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773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33600"/>
            <a:ext cx="8229600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92875"/>
            <a:ext cx="9144000" cy="37782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143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043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edge.sagepub.com/pajo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20338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Validity: Face Validity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researchers have decided a tool is an accurate measure of a construct or question</a:t>
            </a:r>
          </a:p>
          <a:p>
            <a:r>
              <a:rPr lang="en-US" dirty="0"/>
              <a:t>Subjective assessment of the validity of a measurement instrument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865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Types of Validity: Content Validity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extent or level to which a measurement tool captures all aspects of the construct being tested or measured</a:t>
            </a:r>
          </a:p>
          <a:p>
            <a:r>
              <a:rPr lang="en-US" u="sng" dirty="0"/>
              <a:t>Example</a:t>
            </a:r>
            <a:r>
              <a:rPr lang="en-US" dirty="0"/>
              <a:t>: In a course final </a:t>
            </a:r>
            <a:r>
              <a:rPr lang="en-US" dirty="0" smtClean="0"/>
              <a:t>exam, </a:t>
            </a:r>
            <a:r>
              <a:rPr lang="en-US" dirty="0"/>
              <a:t>a professor may include questions from all the chapters versus just some if the test is to have high content validity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786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Types of Validity: Construct Validity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Measures the level or the degree to which a measurement tool truly measures the construct in question</a:t>
            </a:r>
          </a:p>
          <a:p>
            <a:r>
              <a:rPr lang="en-US" dirty="0"/>
              <a:t>Some constructs are easy to measure others are not</a:t>
            </a:r>
          </a:p>
          <a:p>
            <a:r>
              <a:rPr lang="en-US" u="sng" dirty="0"/>
              <a:t>For example</a:t>
            </a:r>
            <a:r>
              <a:rPr lang="en-US" dirty="0"/>
              <a:t>: Measuring a person’s level of happiness would be complicated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64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Types of Validity: Criterion, </a:t>
            </a:r>
            <a:r>
              <a:rPr lang="en-US" sz="3600" dirty="0" smtClean="0"/>
              <a:t>Concurrent, </a:t>
            </a:r>
            <a:r>
              <a:rPr lang="en-US" sz="3600" dirty="0"/>
              <a:t>and Predictive Validity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u="sng" dirty="0"/>
              <a:t>Criterion validity </a:t>
            </a:r>
            <a:r>
              <a:rPr lang="en-US" dirty="0"/>
              <a:t>is concerned with creating a new measurement tool for a construct that already has a measurement tool in place</a:t>
            </a:r>
          </a:p>
          <a:p>
            <a:r>
              <a:rPr lang="en-US" u="sng" dirty="0"/>
              <a:t>Concurrent validity </a:t>
            </a:r>
            <a:r>
              <a:rPr lang="en-US" dirty="0"/>
              <a:t>is when participants answer similarly on two different tests, a traditional one and the new one you are creating and testing</a:t>
            </a:r>
          </a:p>
          <a:p>
            <a:r>
              <a:rPr lang="en-US" u="sng" dirty="0"/>
              <a:t>Predictive validity</a:t>
            </a:r>
            <a:r>
              <a:rPr lang="en-US" dirty="0"/>
              <a:t> is the ability of a new measurement tool to achieve results that are comparable or better than those achieved by an old, existing measurement tool</a:t>
            </a:r>
            <a:endParaRPr lang="en-US" u="sng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7262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Selecting a Valid and Reliable Measurement Tool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Clearly define your construct</a:t>
            </a:r>
          </a:p>
          <a:p>
            <a:r>
              <a:rPr lang="en-US" dirty="0"/>
              <a:t>Conduct a literature review and identify </a:t>
            </a:r>
            <a:r>
              <a:rPr lang="en-US" dirty="0" smtClean="0"/>
              <a:t>measurement </a:t>
            </a:r>
            <a:r>
              <a:rPr lang="en-US" dirty="0"/>
              <a:t>instruments for similar constructs</a:t>
            </a:r>
          </a:p>
          <a:p>
            <a:r>
              <a:rPr lang="en-US" dirty="0"/>
              <a:t>Evaluate the instruments to ensure they are measuring your constructs</a:t>
            </a:r>
          </a:p>
          <a:p>
            <a:r>
              <a:rPr lang="en-US" dirty="0"/>
              <a:t>Read the literature to assess each instrument’s reliability and validity</a:t>
            </a:r>
          </a:p>
          <a:p>
            <a:r>
              <a:rPr lang="en-US" dirty="0"/>
              <a:t>Ensure the instrument you select is acceptable to your population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032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Figure 5.1</a:t>
            </a:r>
            <a:endParaRPr lang="en-US" dirty="0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5" t="15006" r="9425" b="4138"/>
          <a:stretch/>
        </p:blipFill>
        <p:spPr>
          <a:xfrm>
            <a:off x="1792288" y="1745672"/>
            <a:ext cx="5486400" cy="2836719"/>
          </a:xfrm>
        </p:spPr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Reliable </a:t>
            </a:r>
            <a:r>
              <a:rPr lang="en-US" dirty="0"/>
              <a:t>b</a:t>
            </a:r>
            <a:r>
              <a:rPr lang="en-US" smtClean="0"/>
              <a:t>ut </a:t>
            </a:r>
            <a:r>
              <a:rPr lang="en-US" dirty="0" smtClean="0"/>
              <a:t>Not Valid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666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Figure 5.2</a:t>
            </a:r>
            <a:endParaRPr lang="en-US" dirty="0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3" t="11748" r="1913" b="3250"/>
          <a:stretch/>
        </p:blipFill>
        <p:spPr>
          <a:xfrm>
            <a:off x="1792288" y="1631373"/>
            <a:ext cx="5486400" cy="2982192"/>
          </a:xfrm>
        </p:spPr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Reliable </a:t>
            </a:r>
            <a:r>
              <a:rPr lang="en-US" smtClean="0"/>
              <a:t>and Valid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2574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Open-Access Student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Action Plan </a:t>
            </a:r>
          </a:p>
          <a:p>
            <a:r>
              <a:rPr lang="en-US" dirty="0"/>
              <a:t>Quizzes </a:t>
            </a:r>
          </a:p>
          <a:p>
            <a:r>
              <a:rPr lang="en-US" dirty="0"/>
              <a:t>eFlashcards </a:t>
            </a:r>
          </a:p>
          <a:p>
            <a:r>
              <a:rPr lang="en-US" dirty="0"/>
              <a:t>SAGE Journal Articles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and more </a:t>
            </a:r>
            <a:r>
              <a:rPr lang="en-US" dirty="0" smtClean="0"/>
              <a:t>at </a:t>
            </a:r>
            <a:r>
              <a:rPr lang="en-US" dirty="0">
                <a:hlinkClick r:id="rId2"/>
              </a:rPr>
              <a:t>edge.sagepub.com/pajo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222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Measurement Errors, </a:t>
            </a:r>
            <a:r>
              <a:rPr lang="en-US" dirty="0" smtClean="0"/>
              <a:t>Reliability, Validity</a:t>
            </a:r>
            <a:endParaRPr lang="en-US" dirty="0"/>
          </a:p>
        </p:txBody>
      </p:sp>
      <p:sp>
        <p:nvSpPr>
          <p:cNvPr id="6" name="Shape 3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514095">
              <a:defRPr sz="1800"/>
            </a:pPr>
            <a:r>
              <a:rPr lang="en-US" sz="4500" b="1" dirty="0" smtClean="0">
                <a:solidFill>
                  <a:schemeClr val="tx1"/>
                </a:solidFill>
              </a:rPr>
              <a:t>Chapter 5</a:t>
            </a:r>
            <a:endParaRPr lang="en-US" sz="4500" b="1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00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Will You Learn to Do?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Recognize measurement errors and describe how to categorize them</a:t>
            </a:r>
          </a:p>
          <a:p>
            <a:pPr lvl="0"/>
            <a:r>
              <a:rPr lang="en-US" dirty="0"/>
              <a:t>Compare and contrast the inter-rater reliability, </a:t>
            </a:r>
            <a:r>
              <a:rPr lang="en-US" dirty="0" smtClean="0"/>
              <a:t>test–retest </a:t>
            </a:r>
            <a:r>
              <a:rPr lang="en-US" dirty="0"/>
              <a:t>reliability, and internal consistency reliability</a:t>
            </a:r>
          </a:p>
          <a:p>
            <a:pPr lvl="0"/>
            <a:r>
              <a:rPr lang="en-US" dirty="0"/>
              <a:t>Analyze the different types of validity: face validity, content validity, construct validity, criterion validity, concurrent validity, and predictive validity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5779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Defining Measurement Error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Measurement error occurs when we do not collect data that represents the reality of what we are measuring</a:t>
            </a:r>
          </a:p>
          <a:p>
            <a:r>
              <a:rPr lang="en-US" dirty="0"/>
              <a:t>This occurs because we may not ask questions or collect data in the right way</a:t>
            </a:r>
          </a:p>
          <a:p>
            <a:r>
              <a:rPr lang="en-US" dirty="0"/>
              <a:t>It is important to understand the magnitude of this error so we can better interpret our study findings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21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Measurement Error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Random error:</a:t>
            </a:r>
          </a:p>
          <a:p>
            <a:pPr lvl="1"/>
            <a:r>
              <a:rPr lang="en-US" dirty="0"/>
              <a:t>is inconsistent and has no pattern and usually minimal</a:t>
            </a:r>
          </a:p>
          <a:p>
            <a:pPr lvl="1"/>
            <a:r>
              <a:rPr lang="en-US" dirty="0"/>
              <a:t>applies only to a handful of answers</a:t>
            </a:r>
          </a:p>
          <a:p>
            <a:pPr lvl="1"/>
            <a:r>
              <a:rPr lang="en-US" dirty="0"/>
              <a:t>may reflect social desirability (i.e., when people feel like they should answer a question in a particular way)</a:t>
            </a:r>
          </a:p>
          <a:p>
            <a:r>
              <a:rPr lang="en-US" dirty="0"/>
              <a:t>Systematic error:</a:t>
            </a:r>
          </a:p>
          <a:p>
            <a:pPr lvl="1"/>
            <a:r>
              <a:rPr lang="en-US" dirty="0"/>
              <a:t>indicates a measure is not accurately measuring a concept</a:t>
            </a:r>
          </a:p>
          <a:p>
            <a:pPr lvl="1"/>
            <a:r>
              <a:rPr lang="en-US" dirty="0"/>
              <a:t>can relate to the measurement we are using, the way we are collecting data or other environmental factors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8671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Minimizing Measurement Error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Conduct a pilot study and test your measurement tools</a:t>
            </a:r>
          </a:p>
          <a:p>
            <a:r>
              <a:rPr lang="en-US" dirty="0"/>
              <a:t>Check for data entry errors when you are entering information collected by hand into a spreadsheet</a:t>
            </a:r>
          </a:p>
          <a:p>
            <a:r>
              <a:rPr lang="en-US" dirty="0"/>
              <a:t>Add questions to your measurement tools that measure similar constructs in different ways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8142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Reliability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Consistency of our measurements</a:t>
            </a:r>
          </a:p>
          <a:p>
            <a:r>
              <a:rPr lang="en-US" dirty="0"/>
              <a:t>If a tool yields the same results even if used with different participants, </a:t>
            </a:r>
            <a:r>
              <a:rPr lang="en-US" dirty="0" smtClean="0"/>
              <a:t>populations, </a:t>
            </a:r>
            <a:r>
              <a:rPr lang="en-US" dirty="0"/>
              <a:t>or settings this means it is reliable</a:t>
            </a:r>
          </a:p>
          <a:p>
            <a:r>
              <a:rPr lang="en-US" dirty="0"/>
              <a:t>Reliability does not mean accuracy (i.e., whether </a:t>
            </a:r>
            <a:r>
              <a:rPr lang="en-US" dirty="0" smtClean="0"/>
              <a:t>participants’ </a:t>
            </a:r>
            <a:r>
              <a:rPr lang="en-US" dirty="0"/>
              <a:t>answers are free from errors)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7219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Reliability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Inter-observed or inter-rater reliability</a:t>
            </a:r>
          </a:p>
          <a:p>
            <a:pPr lvl="1"/>
            <a:r>
              <a:rPr lang="en-US" dirty="0"/>
              <a:t>Multiple researchers </a:t>
            </a:r>
            <a:r>
              <a:rPr lang="en-US" dirty="0" smtClean="0"/>
              <a:t>collected </a:t>
            </a:r>
            <a:r>
              <a:rPr lang="en-US" dirty="0"/>
              <a:t>data and consistency is measured</a:t>
            </a:r>
          </a:p>
          <a:p>
            <a:pPr lvl="1"/>
            <a:r>
              <a:rPr lang="en-US" dirty="0"/>
              <a:t>Consistency across </a:t>
            </a:r>
            <a:r>
              <a:rPr lang="en-US" dirty="0" smtClean="0"/>
              <a:t>observers=high </a:t>
            </a:r>
            <a:r>
              <a:rPr lang="en-US" dirty="0"/>
              <a:t>reliability</a:t>
            </a:r>
          </a:p>
          <a:p>
            <a:r>
              <a:rPr lang="en-US" dirty="0" smtClean="0"/>
              <a:t>Test–retest </a:t>
            </a:r>
            <a:r>
              <a:rPr lang="en-US" dirty="0"/>
              <a:t>reliability</a:t>
            </a:r>
          </a:p>
          <a:p>
            <a:pPr lvl="1"/>
            <a:r>
              <a:rPr lang="en-US" dirty="0"/>
              <a:t>Data collected at multiple time points with same participants</a:t>
            </a:r>
          </a:p>
          <a:p>
            <a:pPr lvl="1"/>
            <a:r>
              <a:rPr lang="en-US" dirty="0"/>
              <a:t>Consistency across administration=high reliability</a:t>
            </a:r>
          </a:p>
          <a:p>
            <a:r>
              <a:rPr lang="en-US" dirty="0"/>
              <a:t>Internal consistency reliability</a:t>
            </a:r>
          </a:p>
          <a:p>
            <a:pPr lvl="1"/>
            <a:r>
              <a:rPr lang="en-US" dirty="0"/>
              <a:t>Achieved by asking about the same variable using more than one question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7124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Refers to our ability or the ability of our data collection tool to capture and measure the construct or the phenomena of interest</a:t>
            </a:r>
          </a:p>
          <a:p>
            <a:r>
              <a:rPr lang="en-US" dirty="0"/>
              <a:t>Previous research can inform how best to measure a construct</a:t>
            </a:r>
          </a:p>
          <a:p>
            <a:r>
              <a:rPr lang="en-US" dirty="0"/>
              <a:t>For example, how we would measure acculturation?</a:t>
            </a:r>
          </a:p>
          <a:p>
            <a:r>
              <a:rPr lang="en-US" dirty="0"/>
              <a:t>When considering validity, be sure to consider participant rights to have their own values, </a:t>
            </a:r>
            <a:r>
              <a:rPr lang="en-US" dirty="0" smtClean="0"/>
              <a:t>attitudes, </a:t>
            </a:r>
            <a:r>
              <a:rPr lang="en-US" dirty="0"/>
              <a:t>and opinions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41474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1846</TotalTime>
  <Words>887</Words>
  <Application>Microsoft Office PowerPoint</Application>
  <PresentationFormat>On-screen Show (4:3)</PresentationFormat>
  <Paragraphs>105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1_Office Theme</vt:lpstr>
      <vt:lpstr>PowerPoint Presentation</vt:lpstr>
      <vt:lpstr>Chapter 5</vt:lpstr>
      <vt:lpstr>What Will You Learn to Do?</vt:lpstr>
      <vt:lpstr>Defining Measurement Error</vt:lpstr>
      <vt:lpstr>Types of Measurement Error</vt:lpstr>
      <vt:lpstr>Minimizing Measurement Error</vt:lpstr>
      <vt:lpstr>Reliability</vt:lpstr>
      <vt:lpstr>Measuring Reliability</vt:lpstr>
      <vt:lpstr>Validity</vt:lpstr>
      <vt:lpstr>Types of Validity: Face Validity</vt:lpstr>
      <vt:lpstr>Types of Validity: Content Validity</vt:lpstr>
      <vt:lpstr>Types of Validity: Construct Validity</vt:lpstr>
      <vt:lpstr>Types of Validity: Criterion, Concurrent, and Predictive Validity</vt:lpstr>
      <vt:lpstr>Selecting a Valid and Reliable Measurement Tool</vt:lpstr>
      <vt:lpstr>Figure 5.1</vt:lpstr>
      <vt:lpstr>Figure 5.2</vt:lpstr>
      <vt:lpstr>Open-Access Student Resources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Ancheta, Katie</dc:creator>
  <cp:lastModifiedBy>Stephanie Palermini</cp:lastModifiedBy>
  <cp:revision>119</cp:revision>
  <dcterms:created xsi:type="dcterms:W3CDTF">2006-08-16T00:00:00Z</dcterms:created>
  <dcterms:modified xsi:type="dcterms:W3CDTF">2017-07-28T16:22:21Z</dcterms:modified>
</cp:coreProperties>
</file>