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39"/>
  </p:notesMasterIdLst>
  <p:sldIdLst>
    <p:sldId id="294" r:id="rId2"/>
    <p:sldId id="256" r:id="rId3"/>
    <p:sldId id="292"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95" r:id="rId28"/>
    <p:sldId id="282" r:id="rId29"/>
    <p:sldId id="283" r:id="rId30"/>
    <p:sldId id="284" r:id="rId31"/>
    <p:sldId id="285" r:id="rId32"/>
    <p:sldId id="286" r:id="rId33"/>
    <p:sldId id="287" r:id="rId34"/>
    <p:sldId id="288" r:id="rId35"/>
    <p:sldId id="289" r:id="rId36"/>
    <p:sldId id="290" r:id="rId37"/>
    <p:sldId id="293"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2" d="100"/>
          <a:sy n="92" d="100"/>
        </p:scale>
        <p:origin x="94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7/28/2017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37</a:t>
            </a:fld>
            <a:endParaRPr lang="en-US" dirty="0"/>
          </a:p>
        </p:txBody>
      </p:sp>
    </p:spTree>
    <p:extLst>
      <p:ext uri="{BB962C8B-B14F-4D97-AF65-F5344CB8AC3E}">
        <p14:creationId xmlns:p14="http://schemas.microsoft.com/office/powerpoint/2010/main" val="911597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99792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smtClean="0"/>
              <a:t>Pajo, Introduction to Research Methods. © SAGE Publications, 2017.</a:t>
            </a:r>
            <a:endParaRPr lang="en-US" dirty="0"/>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200"/>
            <a:ext cx="5486400" cy="35083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35346754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Footer Placeholder 2"/>
          <p:cNvSpPr>
            <a:spLocks noGrp="1"/>
          </p:cNvSpPr>
          <p:nvPr>
            <p:ph type="ftr" sz="quarter" idx="10"/>
          </p:nvPr>
        </p:nvSpPr>
        <p:spPr/>
        <p:txBody>
          <a:bodyPr/>
          <a:lstStyle/>
          <a:p>
            <a:r>
              <a:rPr lang="en-IN" dirty="0" smtClean="0"/>
              <a:t>Pajo, Introduction to Research Methods, SAGE Publishing, 2018.</a:t>
            </a:r>
            <a:endParaRPr lang="en-IN" dirty="0"/>
          </a:p>
        </p:txBody>
      </p:sp>
      <p:sp>
        <p:nvSpPr>
          <p:cNvPr id="4" name="Slide Number Placeholder 3"/>
          <p:cNvSpPr>
            <a:spLocks noGrp="1"/>
          </p:cNvSpPr>
          <p:nvPr>
            <p:ph type="sldNum" sz="quarter" idx="11"/>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307382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3600" b="1">
                <a:solidFill>
                  <a:srgbClr val="CA449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9"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sp>
        <p:nvSpPr>
          <p:cNvPr id="6" name="Title Placeholder 1"/>
          <p:cNvSpPr>
            <a:spLocks noGrp="1"/>
          </p:cNvSpPr>
          <p:nvPr>
            <p:ph type="title"/>
          </p:nvPr>
        </p:nvSpPr>
        <p:spPr>
          <a:xfrm>
            <a:off x="457200" y="23622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29193386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 SAGE Publications, 2017.</a:t>
            </a:r>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
        <p:nvSpPr>
          <p:cNvPr id="6" name="Content Placeholder 2"/>
          <p:cNvSpPr>
            <a:spLocks noGrp="1"/>
          </p:cNvSpPr>
          <p:nvPr>
            <p:ph idx="1"/>
          </p:nvPr>
        </p:nvSpPr>
        <p:spPr>
          <a:xfrm>
            <a:off x="457200" y="1371600"/>
            <a:ext cx="8229600" cy="4754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085628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606"/>
            <a:ext cx="9144000" cy="1163605"/>
          </a:xfrm>
          <a:prstGeom prst="rect">
            <a:avLst/>
          </a:prstGeom>
        </p:spPr>
      </p:pic>
      <p:sp>
        <p:nvSpPr>
          <p:cNvPr id="3" name="Content Placeholder 2"/>
          <p:cNvSpPr>
            <a:spLocks noGrp="1"/>
          </p:cNvSpPr>
          <p:nvPr>
            <p:ph idx="1"/>
          </p:nvPr>
        </p:nvSpPr>
        <p:spPr>
          <a:xfrm>
            <a:off x="990600" y="1295400"/>
            <a:ext cx="7696200" cy="44497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txBox="1">
            <a:spLocks/>
          </p:cNvSpPr>
          <p:nvPr userDrawn="1"/>
        </p:nvSpPr>
        <p:spPr>
          <a:xfrm>
            <a:off x="45720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stStyle>
          <a:p>
            <a:r>
              <a:rPr lang="en-US" sz="4000" b="1" dirty="0" smtClean="0"/>
              <a:t>Click to edit Master title style</a:t>
            </a:r>
            <a:endParaRPr lang="en-US" sz="4000" b="1" dirty="0"/>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492875"/>
            <a:ext cx="9144000" cy="377825"/>
          </a:xfrm>
          <a:prstGeom prst="rect">
            <a:avLst/>
          </a:prstGeom>
        </p:spPr>
      </p:pic>
      <p:sp>
        <p:nvSpPr>
          <p:cNvPr id="8"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11"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85232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t>Pajo, Introduction to Research Methods. © SAGE Publications, 2017..</a:t>
            </a:r>
            <a:endParaRPr lang="en-US" dirty="0"/>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1365454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smtClean="0"/>
              <a:t>Pajo, Introduction to Research Methods. © SAGE Publications, 2017..</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49490365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smtClean="0"/>
              <a:t>Pajo, Introduction to Research Methods. © SAGE Publications, 2017.</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18432"/>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81993"/>
            <a:ext cx="4040188" cy="403780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418432"/>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81993"/>
            <a:ext cx="4041775" cy="403780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17774654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Pajo, Introduction to Research Methods. © SAGE Publications, 2017.</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5045768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675835"/>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219200"/>
            <a:ext cx="5111750" cy="4906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997007"/>
            <a:ext cx="3008313" cy="41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r>
              <a:rPr lang="en-US" dirty="0" smtClean="0"/>
              <a:t>Pajo, Introduction to Research Methods. © SAGE Publications, 2017.</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7833313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6492875"/>
            <a:ext cx="9144000" cy="377825"/>
          </a:xfrm>
          <a:prstGeom prst="rect">
            <a:avLst/>
          </a:prstGeom>
        </p:spPr>
      </p:pic>
      <p:sp>
        <p:nvSpPr>
          <p:cNvPr id="5" name="Footer Placeholder 4"/>
          <p:cNvSpPr>
            <a:spLocks noGrp="1"/>
          </p:cNvSpPr>
          <p:nvPr>
            <p:ph type="ftr" sz="quarter" idx="3"/>
          </p:nvPr>
        </p:nvSpPr>
        <p:spPr>
          <a:xfrm>
            <a:off x="457200" y="6492875"/>
            <a:ext cx="7543800" cy="365125"/>
          </a:xfrm>
          <a:prstGeom prst="rect">
            <a:avLst/>
          </a:prstGeom>
        </p:spPr>
        <p:txBody>
          <a:bodyPr vert="horz" lIns="91440" tIns="45720" rIns="91440" bIns="45720" rtlCol="0" anchor="ctr"/>
          <a:lstStyle>
            <a:lvl1pPr algn="ctr">
              <a:defRPr lang="en-IN" sz="1200" smtClean="0">
                <a:effectLst/>
              </a:defRPr>
            </a:lvl1pPr>
          </a:lstStyle>
          <a:p>
            <a:r>
              <a:rPr lang="en-IN" dirty="0" smtClean="0"/>
              <a:t>Pajo, Introduction to Research Methods, SAGE Publishing, 2018.</a:t>
            </a:r>
            <a:endParaRPr lang="en-IN" dirty="0"/>
          </a:p>
        </p:txBody>
      </p:sp>
      <p:sp>
        <p:nvSpPr>
          <p:cNvPr id="6" name="Slide Number Placeholder 5"/>
          <p:cNvSpPr>
            <a:spLocks noGrp="1"/>
          </p:cNvSpPr>
          <p:nvPr>
            <p:ph type="sldNum" sz="quarter" idx="4"/>
          </p:nvPr>
        </p:nvSpPr>
        <p:spPr>
          <a:xfrm>
            <a:off x="8229600" y="6492875"/>
            <a:ext cx="457200" cy="365125"/>
          </a:xfrm>
          <a:prstGeom prst="rect">
            <a:avLst/>
          </a:prstGeom>
        </p:spPr>
        <p:txBody>
          <a:bodyPr vert="horz" lIns="91440" tIns="45720" rIns="91440" bIns="45720" rtlCol="0" anchor="ctr"/>
          <a:lstStyle>
            <a:lvl1pPr algn="ctr">
              <a:defRPr sz="1200" b="1">
                <a:solidFill>
                  <a:schemeClr val="tx1"/>
                </a:solidFill>
                <a:effectLst>
                  <a:outerShdw blurRad="38100" dist="38100" dir="2700000" algn="tl">
                    <a:srgbClr val="000000">
                      <a:alpha val="43137"/>
                    </a:srgbClr>
                  </a:outerShdw>
                </a:effectLst>
              </a:defRPr>
            </a:lvl1pPr>
          </a:lstStyle>
          <a:p>
            <a:fld id="{B6F15528-21DE-4FAA-801E-634DDDAF4B2B}" type="slidenum">
              <a:rPr lang="en-US" smtClean="0"/>
              <a:pPr/>
              <a:t>‹#›</a:t>
            </a:fld>
            <a:endParaRPr lang="en-US" dirty="0"/>
          </a:p>
        </p:txBody>
      </p:sp>
      <p:pic>
        <p:nvPicPr>
          <p:cNvPr id="10" name="Picture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1143000"/>
          </a:xfrm>
          <a:prstGeom prst="rect">
            <a:avLst/>
          </a:prstGeom>
        </p:spPr>
      </p:pic>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37482582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hdr="0" dt="0"/>
  <p:txStyles>
    <p:titleStyle>
      <a:lvl1pPr algn="ctr" defTabSz="914400" rtl="0" eaLnBrk="1" latinLnBrk="0" hangingPunct="1">
        <a:spcBef>
          <a:spcPct val="0"/>
        </a:spcBef>
        <a:buNone/>
        <a:defRPr sz="4000" b="1" kern="1200">
          <a:solidFill>
            <a:schemeClr val="tx1"/>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edge.sagepub.com/pajo"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55892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a:bodyPr>
          <a:lstStyle/>
          <a:p>
            <a:r>
              <a:rPr lang="en-US" dirty="0" smtClean="0"/>
              <a:t>Cross-Sectional Studies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these types of studies data is only collected once (i.e., “snapshot”)</a:t>
            </a:r>
          </a:p>
          <a:p>
            <a:r>
              <a:rPr lang="en-US" u="sng" dirty="0" smtClean="0"/>
              <a:t>Benefits</a:t>
            </a:r>
            <a:r>
              <a:rPr lang="en-US" dirty="0" smtClean="0"/>
              <a:t>: Can collect data from large numbers of people, less costly, take a relatively short amount of time, and convenient</a:t>
            </a:r>
          </a:p>
          <a:p>
            <a:r>
              <a:rPr lang="en-US" u="sng" dirty="0" smtClean="0"/>
              <a:t>Limitations</a:t>
            </a:r>
            <a:r>
              <a:rPr lang="en-US" dirty="0" smtClean="0"/>
              <a:t>: Impossible to see if participants changes their perspectives or opinions over time or whether their mood or demeanor on the data collection data represents their true perspective, assessing cause and effect is impossible</a:t>
            </a:r>
          </a:p>
          <a:p>
            <a:endParaRPr lang="en-US" dirty="0"/>
          </a:p>
        </p:txBody>
      </p:sp>
    </p:spTree>
    <p:extLst>
      <p:ext uri="{BB962C8B-B14F-4D97-AF65-F5344CB8AC3E}">
        <p14:creationId xmlns:p14="http://schemas.microsoft.com/office/powerpoint/2010/main" val="4262678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a:bodyPr>
          <a:lstStyle/>
          <a:p>
            <a:r>
              <a:rPr lang="en-US" dirty="0" smtClean="0"/>
              <a:t>Longitudinal Studies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
        <p:nvSpPr>
          <p:cNvPr id="3" name="Content Placeholder 2"/>
          <p:cNvSpPr>
            <a:spLocks noGrp="1"/>
          </p:cNvSpPr>
          <p:nvPr>
            <p:ph idx="1"/>
          </p:nvPr>
        </p:nvSpPr>
        <p:spPr/>
        <p:txBody>
          <a:bodyPr>
            <a:normAutofit/>
          </a:bodyPr>
          <a:lstStyle/>
          <a:p>
            <a:r>
              <a:rPr lang="en-US" dirty="0" smtClean="0"/>
              <a:t>In these types of studies data is collected at different points in time (i.e., waves)</a:t>
            </a:r>
          </a:p>
          <a:p>
            <a:r>
              <a:rPr lang="en-US" u="sng" dirty="0"/>
              <a:t>Benefits</a:t>
            </a:r>
            <a:r>
              <a:rPr lang="en-US" dirty="0" smtClean="0"/>
              <a:t>: Ability to study cause and effect</a:t>
            </a:r>
          </a:p>
          <a:p>
            <a:r>
              <a:rPr lang="en-US" u="sng" dirty="0" smtClean="0"/>
              <a:t>Limitations</a:t>
            </a:r>
            <a:r>
              <a:rPr lang="en-US" dirty="0" smtClean="0"/>
              <a:t>: Require a lot of time, costly, require more people to gather, clean, analyze and interpret data, and attrition (drop out of participants over time)</a:t>
            </a:r>
          </a:p>
        </p:txBody>
      </p:sp>
    </p:spTree>
    <p:extLst>
      <p:ext uri="{BB962C8B-B14F-4D97-AF65-F5344CB8AC3E}">
        <p14:creationId xmlns:p14="http://schemas.microsoft.com/office/powerpoint/2010/main" val="3189869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Types of Longitudinal Studies: Panel Studies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Longitudinal Studies that follow and accumulate data from the same participants over a period of time</a:t>
            </a:r>
          </a:p>
          <a:p>
            <a:r>
              <a:rPr lang="en-US" dirty="0" smtClean="0"/>
              <a:t>Group of participants is called a panel</a:t>
            </a:r>
          </a:p>
          <a:p>
            <a:r>
              <a:rPr lang="en-US" dirty="0" smtClean="0"/>
              <a:t>Useful to understand topics like aging or disease development</a:t>
            </a:r>
          </a:p>
          <a:p>
            <a:r>
              <a:rPr lang="en-US" dirty="0" smtClean="0"/>
              <a:t>Limitations include cost, time, and loss to follow-up</a:t>
            </a:r>
          </a:p>
          <a:p>
            <a:r>
              <a:rPr lang="en-US" u="sng" dirty="0" smtClean="0"/>
              <a:t>Example</a:t>
            </a:r>
            <a:r>
              <a:rPr lang="en-US" dirty="0" smtClean="0"/>
              <a:t>: The Panel Study of Income Dynamics (PSID)</a:t>
            </a:r>
          </a:p>
        </p:txBody>
      </p:sp>
    </p:spTree>
    <p:extLst>
      <p:ext uri="{BB962C8B-B14F-4D97-AF65-F5344CB8AC3E}">
        <p14:creationId xmlns:p14="http://schemas.microsoft.com/office/powerpoint/2010/main" val="4272517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Types of Longitudinal Studies: Trend Studies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dirty="0"/>
          </a:p>
        </p:txBody>
      </p:sp>
      <p:sp>
        <p:nvSpPr>
          <p:cNvPr id="3" name="Content Placeholder 2"/>
          <p:cNvSpPr>
            <a:spLocks noGrp="1"/>
          </p:cNvSpPr>
          <p:nvPr>
            <p:ph idx="1"/>
          </p:nvPr>
        </p:nvSpPr>
        <p:spPr/>
        <p:txBody>
          <a:bodyPr>
            <a:normAutofit/>
          </a:bodyPr>
          <a:lstStyle/>
          <a:p>
            <a:r>
              <a:rPr lang="en-US" dirty="0" smtClean="0"/>
              <a:t>Longitudinal Studies that collect data at different points in time from different participants of the same population</a:t>
            </a:r>
          </a:p>
          <a:p>
            <a:r>
              <a:rPr lang="en-US" dirty="0" smtClean="0"/>
              <a:t>To capture </a:t>
            </a:r>
            <a:r>
              <a:rPr lang="en-US" i="1" dirty="0" smtClean="0"/>
              <a:t>trends</a:t>
            </a:r>
            <a:r>
              <a:rPr lang="en-US" dirty="0" smtClean="0"/>
              <a:t> of a specific population on a particular issue or concern</a:t>
            </a:r>
          </a:p>
          <a:p>
            <a:r>
              <a:rPr lang="en-US" dirty="0" smtClean="0"/>
              <a:t>Useful as comparison studies </a:t>
            </a:r>
          </a:p>
        </p:txBody>
      </p:sp>
    </p:spTree>
    <p:extLst>
      <p:ext uri="{BB962C8B-B14F-4D97-AF65-F5344CB8AC3E}">
        <p14:creationId xmlns:p14="http://schemas.microsoft.com/office/powerpoint/2010/main" val="4190081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Types of Longitudinal Studies: Cohort Studies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dirty="0"/>
          </a:p>
        </p:txBody>
      </p:sp>
      <p:sp>
        <p:nvSpPr>
          <p:cNvPr id="3" name="Content Placeholder 2"/>
          <p:cNvSpPr>
            <a:spLocks noGrp="1"/>
          </p:cNvSpPr>
          <p:nvPr>
            <p:ph idx="1"/>
          </p:nvPr>
        </p:nvSpPr>
        <p:spPr/>
        <p:txBody>
          <a:bodyPr>
            <a:normAutofit/>
          </a:bodyPr>
          <a:lstStyle/>
          <a:p>
            <a:r>
              <a:rPr lang="en-US" dirty="0" smtClean="0"/>
              <a:t>Longitudinal Studies that collect data from the same cohort of people over time</a:t>
            </a:r>
          </a:p>
          <a:p>
            <a:r>
              <a:rPr lang="en-US" dirty="0" smtClean="0"/>
              <a:t>An example a researcher could define a cohort as people who have started college at the same time, though these people may differ on other characteristics (e.g., gender, age, etc.)</a:t>
            </a:r>
          </a:p>
        </p:txBody>
      </p:sp>
    </p:spTree>
    <p:extLst>
      <p:ext uri="{BB962C8B-B14F-4D97-AF65-F5344CB8AC3E}">
        <p14:creationId xmlns:p14="http://schemas.microsoft.com/office/powerpoint/2010/main" val="2864883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lstStyle/>
          <a:p>
            <a:r>
              <a:rPr lang="en-US" dirty="0" smtClean="0"/>
              <a:t>Causality in Research</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dirty="0"/>
          </a:p>
        </p:txBody>
      </p:sp>
      <p:sp>
        <p:nvSpPr>
          <p:cNvPr id="3" name="Content Placeholder 2"/>
          <p:cNvSpPr>
            <a:spLocks noGrp="1"/>
          </p:cNvSpPr>
          <p:nvPr>
            <p:ph idx="1"/>
          </p:nvPr>
        </p:nvSpPr>
        <p:spPr/>
        <p:txBody>
          <a:bodyPr/>
          <a:lstStyle/>
          <a:p>
            <a:r>
              <a:rPr lang="en-US" dirty="0" smtClean="0"/>
              <a:t>We often attempt to establish a causal relationship between our variables of interest</a:t>
            </a:r>
          </a:p>
          <a:p>
            <a:r>
              <a:rPr lang="en-US" u="sng" dirty="0" smtClean="0"/>
              <a:t>For example</a:t>
            </a:r>
            <a:r>
              <a:rPr lang="en-US" dirty="0" smtClean="0"/>
              <a:t>: What are the causes of truancy among teenagers or the effects of parents’ substance abuse on children</a:t>
            </a:r>
            <a:endParaRPr lang="en-US" dirty="0"/>
          </a:p>
        </p:txBody>
      </p:sp>
    </p:spTree>
    <p:extLst>
      <p:ext uri="{BB962C8B-B14F-4D97-AF65-F5344CB8AC3E}">
        <p14:creationId xmlns:p14="http://schemas.microsoft.com/office/powerpoint/2010/main" val="1421525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lstStyle/>
          <a:p>
            <a:r>
              <a:rPr lang="en-US" dirty="0" smtClean="0"/>
              <a:t>Nomothetic Research</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
        <p:nvSpPr>
          <p:cNvPr id="3" name="Content Placeholder 2"/>
          <p:cNvSpPr>
            <a:spLocks noGrp="1"/>
          </p:cNvSpPr>
          <p:nvPr>
            <p:ph idx="1"/>
          </p:nvPr>
        </p:nvSpPr>
        <p:spPr/>
        <p:txBody>
          <a:bodyPr/>
          <a:lstStyle/>
          <a:p>
            <a:r>
              <a:rPr lang="en-US" dirty="0" smtClean="0"/>
              <a:t>This type of research aims to arrive at a causal relationship that can be applied across populations at large</a:t>
            </a:r>
          </a:p>
          <a:p>
            <a:r>
              <a:rPr lang="en-US" dirty="0" smtClean="0"/>
              <a:t>Often quantitative </a:t>
            </a:r>
          </a:p>
          <a:p>
            <a:r>
              <a:rPr lang="en-US" dirty="0" smtClean="0"/>
              <a:t>Requires establishing three criteria</a:t>
            </a:r>
          </a:p>
          <a:p>
            <a:pPr lvl="1"/>
            <a:r>
              <a:rPr lang="en-US" dirty="0" smtClean="0"/>
              <a:t>#1: Correlation</a:t>
            </a:r>
          </a:p>
          <a:p>
            <a:pPr lvl="1"/>
            <a:r>
              <a:rPr lang="en-US" dirty="0" smtClean="0"/>
              <a:t>#2: Time order</a:t>
            </a:r>
          </a:p>
          <a:p>
            <a:pPr lvl="1"/>
            <a:r>
              <a:rPr lang="en-US" dirty="0" smtClean="0"/>
              <a:t>#3: Non-Spuriousness</a:t>
            </a:r>
            <a:endParaRPr lang="en-US" dirty="0"/>
          </a:p>
        </p:txBody>
      </p:sp>
    </p:spTree>
    <p:extLst>
      <p:ext uri="{BB962C8B-B14F-4D97-AF65-F5344CB8AC3E}">
        <p14:creationId xmlns:p14="http://schemas.microsoft.com/office/powerpoint/2010/main" val="556347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a:bodyPr>
          <a:lstStyle/>
          <a:p>
            <a:r>
              <a:rPr lang="en-US" dirty="0" smtClean="0"/>
              <a:t>Causal Criteria #1: Correlation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dirty="0"/>
          </a:p>
        </p:txBody>
      </p:sp>
      <p:sp>
        <p:nvSpPr>
          <p:cNvPr id="3" name="Content Placeholder 2"/>
          <p:cNvSpPr>
            <a:spLocks noGrp="1"/>
          </p:cNvSpPr>
          <p:nvPr>
            <p:ph idx="1"/>
          </p:nvPr>
        </p:nvSpPr>
        <p:spPr/>
        <p:txBody>
          <a:bodyPr>
            <a:normAutofit/>
          </a:bodyPr>
          <a:lstStyle/>
          <a:p>
            <a:r>
              <a:rPr lang="en-US" dirty="0" smtClean="0"/>
              <a:t>Correlation means that the variables you are studying are related to each other (i.e., changes in the independent variable go hand in hand with the dependent variable)</a:t>
            </a:r>
          </a:p>
          <a:p>
            <a:r>
              <a:rPr lang="en-US" dirty="0" smtClean="0"/>
              <a:t> Establishes an association but is not sufficient to prove one causes the other</a:t>
            </a:r>
            <a:endParaRPr lang="en-US" dirty="0"/>
          </a:p>
        </p:txBody>
      </p:sp>
    </p:spTree>
    <p:extLst>
      <p:ext uri="{BB962C8B-B14F-4D97-AF65-F5344CB8AC3E}">
        <p14:creationId xmlns:p14="http://schemas.microsoft.com/office/powerpoint/2010/main" val="3622953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a:bodyPr>
          <a:lstStyle/>
          <a:p>
            <a:r>
              <a:rPr lang="en-US" dirty="0" smtClean="0"/>
              <a:t>Causal Criteria #2: Time Order</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sp>
        <p:nvSpPr>
          <p:cNvPr id="3" name="Content Placeholder 2"/>
          <p:cNvSpPr>
            <a:spLocks noGrp="1"/>
          </p:cNvSpPr>
          <p:nvPr>
            <p:ph idx="1"/>
          </p:nvPr>
        </p:nvSpPr>
        <p:spPr/>
        <p:txBody>
          <a:bodyPr>
            <a:normAutofit/>
          </a:bodyPr>
          <a:lstStyle/>
          <a:p>
            <a:r>
              <a:rPr lang="en-US" dirty="0" smtClean="0"/>
              <a:t>Time order determines the actual order of changes from one variable to another</a:t>
            </a:r>
          </a:p>
          <a:p>
            <a:r>
              <a:rPr lang="en-US" dirty="0" smtClean="0"/>
              <a:t>If changes in the independent variable happen first, then changes in the dependent variable, then the criterion of time order is fulfilled</a:t>
            </a:r>
          </a:p>
        </p:txBody>
      </p:sp>
    </p:spTree>
    <p:extLst>
      <p:ext uri="{BB962C8B-B14F-4D97-AF65-F5344CB8AC3E}">
        <p14:creationId xmlns:p14="http://schemas.microsoft.com/office/powerpoint/2010/main" val="2473259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dirty="0"/>
          </a:p>
        </p:txBody>
      </p:sp>
      <p:sp>
        <p:nvSpPr>
          <p:cNvPr id="3" name="Content Placeholder 2"/>
          <p:cNvSpPr>
            <a:spLocks noGrp="1"/>
          </p:cNvSpPr>
          <p:nvPr>
            <p:ph idx="1"/>
          </p:nvPr>
        </p:nvSpPr>
        <p:spPr/>
        <p:txBody>
          <a:bodyPr>
            <a:normAutofit/>
          </a:bodyPr>
          <a:lstStyle/>
          <a:p>
            <a:r>
              <a:rPr lang="en-US" dirty="0" smtClean="0"/>
              <a:t>A relationship that is explained away by a third variable that you may or may not have thought about</a:t>
            </a:r>
          </a:p>
        </p:txBody>
      </p:sp>
      <p:sp>
        <p:nvSpPr>
          <p:cNvPr id="7" name="Title 6"/>
          <p:cNvSpPr>
            <a:spLocks noGrp="1"/>
          </p:cNvSpPr>
          <p:nvPr>
            <p:ph type="title"/>
          </p:nvPr>
        </p:nvSpPr>
        <p:spPr/>
        <p:txBody>
          <a:bodyPr>
            <a:normAutofit fontScale="90000"/>
          </a:bodyPr>
          <a:lstStyle/>
          <a:p>
            <a:r>
              <a:rPr lang="it-IT" dirty="0"/>
              <a:t>Causal Criteria #3: </a:t>
            </a:r>
            <a:r>
              <a:rPr lang="it-IT" dirty="0" smtClean="0"/>
              <a:t>Non-Spuriousness</a:t>
            </a:r>
            <a:endParaRPr lang="en-US" dirty="0"/>
          </a:p>
        </p:txBody>
      </p:sp>
    </p:spTree>
    <p:extLst>
      <p:ext uri="{BB962C8B-B14F-4D97-AF65-F5344CB8AC3E}">
        <p14:creationId xmlns:p14="http://schemas.microsoft.com/office/powerpoint/2010/main" val="2524390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Quantitative Designs</a:t>
            </a:r>
          </a:p>
        </p:txBody>
      </p:sp>
      <p:sp>
        <p:nvSpPr>
          <p:cNvPr id="6" name="Shape 32"/>
          <p:cNvSpPr txBox="1">
            <a:spLocks noGrp="1"/>
          </p:cNvSpPr>
          <p:nvPr>
            <p:ph type="title"/>
          </p:nvPr>
        </p:nvSpPr>
        <p:spPr>
          <a:prstGeom prst="rect">
            <a:avLst/>
          </a:prstGeom>
        </p:spPr>
        <p:txBody>
          <a:bodyPr>
            <a:normAutofit/>
          </a:bodyPr>
          <a:lstStyle>
            <a:lvl1pPr algn="ctr" defTabSz="914400" rtl="0" eaLnBrk="1" latinLnBrk="0" hangingPunct="1">
              <a:spcBef>
                <a:spcPct val="0"/>
              </a:spcBef>
              <a:buNone/>
              <a:defRPr sz="4400" kern="1200">
                <a:solidFill>
                  <a:schemeClr val="tx2"/>
                </a:solidFill>
                <a:latin typeface="+mj-lt"/>
                <a:ea typeface="+mj-ea"/>
                <a:cs typeface="+mj-cs"/>
              </a:defRPr>
            </a:lvl1pPr>
          </a:lstStyle>
          <a:p>
            <a:pPr defTabSz="514095">
              <a:defRPr sz="1800"/>
            </a:pPr>
            <a:r>
              <a:rPr lang="en-US" sz="4500" b="1" dirty="0" smtClean="0">
                <a:solidFill>
                  <a:schemeClr val="tx1"/>
                </a:solidFill>
              </a:rPr>
              <a:t>Chapter 4</a:t>
            </a:r>
            <a:endParaRPr lang="en-US" sz="4500" b="1" dirty="0">
              <a:solidFill>
                <a:schemeClr val="tx1"/>
              </a:solidFill>
            </a:endParaRPr>
          </a:p>
        </p:txBody>
      </p:sp>
      <p:sp>
        <p:nvSpPr>
          <p:cNvPr id="4" name="Footer Placeholder 3"/>
          <p:cNvSpPr>
            <a:spLocks noGrp="1"/>
          </p:cNvSpPr>
          <p:nvPr>
            <p:ph type="ftr" sz="quarter" idx="3"/>
          </p:nvPr>
        </p:nvSpPr>
        <p:spPr/>
        <p:txBody>
          <a:bodyPr/>
          <a:lstStyle/>
          <a:p>
            <a:r>
              <a:rPr lang="en-IN" dirty="0" smtClean="0"/>
              <a:t>Pajo, Introduction to Research Methods, SAGE Publishing, 2018.</a:t>
            </a:r>
            <a:endParaRPr lang="en-IN" dirty="0"/>
          </a:p>
        </p:txBody>
      </p:sp>
      <p:sp>
        <p:nvSpPr>
          <p:cNvPr id="7" name="Slide Number Placeholder 6"/>
          <p:cNvSpPr>
            <a:spLocks noGrp="1"/>
          </p:cNvSpPr>
          <p:nvPr>
            <p:ph type="sldNum" sz="quarter" idx="4"/>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lstStyle/>
          <a:p>
            <a:r>
              <a:rPr lang="en-US" dirty="0" smtClean="0"/>
              <a:t>Idiographic Research</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dirty="0"/>
          </a:p>
        </p:txBody>
      </p:sp>
      <p:sp>
        <p:nvSpPr>
          <p:cNvPr id="3" name="Content Placeholder 2"/>
          <p:cNvSpPr>
            <a:spLocks noGrp="1"/>
          </p:cNvSpPr>
          <p:nvPr>
            <p:ph idx="1"/>
          </p:nvPr>
        </p:nvSpPr>
        <p:spPr/>
        <p:txBody>
          <a:bodyPr>
            <a:normAutofit/>
          </a:bodyPr>
          <a:lstStyle/>
          <a:p>
            <a:r>
              <a:rPr lang="en-US" dirty="0" smtClean="0"/>
              <a:t>This type of research aims to explore causal relationships in depth as they apply to one individual</a:t>
            </a:r>
          </a:p>
          <a:p>
            <a:r>
              <a:rPr lang="en-US" dirty="0" smtClean="0"/>
              <a:t>Often qualitative and conducted using case studies, unstructured interviews, and other methods</a:t>
            </a:r>
          </a:p>
          <a:p>
            <a:r>
              <a:rPr lang="en-US" dirty="0" smtClean="0"/>
              <a:t>This type of research often “fuels” nomothetic research</a:t>
            </a:r>
            <a:endParaRPr lang="en-US" dirty="0"/>
          </a:p>
        </p:txBody>
      </p:sp>
    </p:spTree>
    <p:extLst>
      <p:ext uri="{BB962C8B-B14F-4D97-AF65-F5344CB8AC3E}">
        <p14:creationId xmlns:p14="http://schemas.microsoft.com/office/powerpoint/2010/main" val="3778988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lstStyle/>
          <a:p>
            <a:r>
              <a:rPr lang="en-US" dirty="0" smtClean="0"/>
              <a:t>Experimental Designs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dirty="0"/>
          </a:p>
        </p:txBody>
      </p:sp>
      <p:sp>
        <p:nvSpPr>
          <p:cNvPr id="3" name="Content Placeholder 2"/>
          <p:cNvSpPr>
            <a:spLocks noGrp="1"/>
          </p:cNvSpPr>
          <p:nvPr>
            <p:ph idx="1"/>
          </p:nvPr>
        </p:nvSpPr>
        <p:spPr/>
        <p:txBody>
          <a:bodyPr>
            <a:normAutofit/>
          </a:bodyPr>
          <a:lstStyle/>
          <a:p>
            <a:r>
              <a:rPr lang="en-US" dirty="0"/>
              <a:t>A</a:t>
            </a:r>
            <a:r>
              <a:rPr lang="en-US" dirty="0" smtClean="0"/>
              <a:t>n experimental design refers to the presence of a test, experiment, intervention, or some type of manipulation happening at the time of data collection</a:t>
            </a:r>
          </a:p>
          <a:p>
            <a:r>
              <a:rPr lang="en-US" u="sng" dirty="0" smtClean="0"/>
              <a:t>For example</a:t>
            </a:r>
            <a:r>
              <a:rPr lang="en-US" dirty="0" smtClean="0"/>
              <a:t>: How will a person’s interest in a topic increase or decrease if they are given a  pamphlet with information about the topic</a:t>
            </a:r>
            <a:endParaRPr lang="en-US" dirty="0"/>
          </a:p>
        </p:txBody>
      </p:sp>
    </p:spTree>
    <p:extLst>
      <p:ext uri="{BB962C8B-B14F-4D97-AF65-F5344CB8AC3E}">
        <p14:creationId xmlns:p14="http://schemas.microsoft.com/office/powerpoint/2010/main" val="1601700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Experimental Designs: Requirements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sp>
        <p:nvSpPr>
          <p:cNvPr id="3" name="Content Placeholder 2"/>
          <p:cNvSpPr>
            <a:spLocks noGrp="1"/>
          </p:cNvSpPr>
          <p:nvPr>
            <p:ph idx="1"/>
          </p:nvPr>
        </p:nvSpPr>
        <p:spPr/>
        <p:txBody>
          <a:bodyPr>
            <a:normAutofit/>
          </a:bodyPr>
          <a:lstStyle/>
          <a:p>
            <a:r>
              <a:rPr lang="en-US" dirty="0" smtClean="0"/>
              <a:t>Presence of a control and experimental group</a:t>
            </a:r>
          </a:p>
          <a:p>
            <a:r>
              <a:rPr lang="en-US" dirty="0" smtClean="0"/>
              <a:t>Random assignment of participants</a:t>
            </a:r>
          </a:p>
          <a:p>
            <a:r>
              <a:rPr lang="en-US" dirty="0" smtClean="0"/>
              <a:t>Pre- and </a:t>
            </a:r>
            <a:r>
              <a:rPr lang="en-US" dirty="0" err="1" smtClean="0"/>
              <a:t>posttesting</a:t>
            </a:r>
            <a:r>
              <a:rPr lang="en-US" dirty="0" smtClean="0"/>
              <a:t> (i.e., collection of data before and after the experiment) </a:t>
            </a:r>
            <a:endParaRPr lang="en-US" dirty="0"/>
          </a:p>
        </p:txBody>
      </p:sp>
    </p:spTree>
    <p:extLst>
      <p:ext uri="{BB962C8B-B14F-4D97-AF65-F5344CB8AC3E}">
        <p14:creationId xmlns:p14="http://schemas.microsoft.com/office/powerpoint/2010/main" val="3481046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Autofit/>
          </a:bodyPr>
          <a:lstStyle/>
          <a:p>
            <a:r>
              <a:rPr lang="en-US" sz="3800" dirty="0"/>
              <a:t>Experimental Designs: </a:t>
            </a:r>
            <a:r>
              <a:rPr lang="en-US" sz="3800" dirty="0" smtClean="0"/>
              <a:t>Experimental and Control Groups</a:t>
            </a:r>
            <a:endParaRPr lang="en-US" sz="3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sp>
        <p:nvSpPr>
          <p:cNvPr id="3" name="Content Placeholder 2"/>
          <p:cNvSpPr>
            <a:spLocks noGrp="1"/>
          </p:cNvSpPr>
          <p:nvPr>
            <p:ph idx="1"/>
          </p:nvPr>
        </p:nvSpPr>
        <p:spPr/>
        <p:txBody>
          <a:bodyPr>
            <a:normAutofit/>
          </a:bodyPr>
          <a:lstStyle/>
          <a:p>
            <a:r>
              <a:rPr lang="en-US" u="sng" dirty="0" smtClean="0"/>
              <a:t>Experimental</a:t>
            </a:r>
            <a:r>
              <a:rPr lang="en-US" dirty="0" smtClean="0"/>
              <a:t>: Group of participants undergoing some form of experimentation (e.g., training, taking a test, and taking a drug)</a:t>
            </a:r>
          </a:p>
          <a:p>
            <a:r>
              <a:rPr lang="en-US" u="sng" dirty="0" smtClean="0"/>
              <a:t>Control Group</a:t>
            </a:r>
            <a:r>
              <a:rPr lang="en-US" dirty="0" smtClean="0"/>
              <a:t>: Group of participants who does everything the experimental group does but does not receive any test, drug, intervention, or manipulation</a:t>
            </a:r>
            <a:endParaRPr lang="en-US" dirty="0"/>
          </a:p>
        </p:txBody>
      </p:sp>
      <p:sp>
        <p:nvSpPr>
          <p:cNvPr id="6" name="TextBox 5"/>
          <p:cNvSpPr txBox="1"/>
          <p:nvPr/>
        </p:nvSpPr>
        <p:spPr>
          <a:xfrm>
            <a:off x="990600" y="5334000"/>
            <a:ext cx="7696200" cy="954107"/>
          </a:xfrm>
          <a:prstGeom prst="rect">
            <a:avLst/>
          </a:prstGeom>
          <a:solidFill>
            <a:schemeClr val="bg1">
              <a:lumMod val="75000"/>
            </a:schemeClr>
          </a:solidFill>
        </p:spPr>
        <p:txBody>
          <a:bodyPr wrap="square" rtlCol="0">
            <a:spAutoFit/>
          </a:bodyPr>
          <a:lstStyle/>
          <a:p>
            <a:pPr algn="ctr"/>
            <a:r>
              <a:rPr lang="en-US" sz="2800" dirty="0" smtClean="0"/>
              <a:t>The control group controls for </a:t>
            </a:r>
          </a:p>
          <a:p>
            <a:pPr algn="ctr"/>
            <a:r>
              <a:rPr lang="en-US" sz="2800" dirty="0" smtClean="0"/>
              <a:t>confounding or disturbing variables.</a:t>
            </a:r>
            <a:endParaRPr lang="en-US" sz="2800" dirty="0"/>
          </a:p>
        </p:txBody>
      </p:sp>
    </p:spTree>
    <p:extLst>
      <p:ext uri="{BB962C8B-B14F-4D97-AF65-F5344CB8AC3E}">
        <p14:creationId xmlns:p14="http://schemas.microsoft.com/office/powerpoint/2010/main" val="18629677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Autofit/>
          </a:bodyPr>
          <a:lstStyle/>
          <a:p>
            <a:r>
              <a:rPr lang="en-US" sz="3800" dirty="0"/>
              <a:t>Experimental Designs: </a:t>
            </a:r>
            <a:r>
              <a:rPr lang="en-US" sz="3800" dirty="0" smtClean="0"/>
              <a:t/>
            </a:r>
            <a:br>
              <a:rPr lang="en-US" sz="3800" dirty="0" smtClean="0"/>
            </a:br>
            <a:r>
              <a:rPr lang="en-US" sz="3800" dirty="0" smtClean="0"/>
              <a:t>Random Assignment</a:t>
            </a:r>
            <a:endParaRPr lang="en-US" sz="3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dirty="0"/>
          </a:p>
        </p:txBody>
      </p:sp>
      <p:sp>
        <p:nvSpPr>
          <p:cNvPr id="3" name="Content Placeholder 2"/>
          <p:cNvSpPr>
            <a:spLocks noGrp="1"/>
          </p:cNvSpPr>
          <p:nvPr>
            <p:ph idx="1"/>
          </p:nvPr>
        </p:nvSpPr>
        <p:spPr/>
        <p:txBody>
          <a:bodyPr>
            <a:normAutofit/>
          </a:bodyPr>
          <a:lstStyle/>
          <a:p>
            <a:r>
              <a:rPr lang="en-US" dirty="0" smtClean="0"/>
              <a:t>Random assignment of our participants to the experimental and control group</a:t>
            </a:r>
          </a:p>
          <a:p>
            <a:r>
              <a:rPr lang="en-US" dirty="0" smtClean="0"/>
              <a:t>Random assignment ensures that characteristics of each group that might influence our study are evenly distributed between the experimental and control condition</a:t>
            </a:r>
          </a:p>
        </p:txBody>
      </p:sp>
      <p:sp>
        <p:nvSpPr>
          <p:cNvPr id="6" name="TextBox 5"/>
          <p:cNvSpPr txBox="1"/>
          <p:nvPr/>
        </p:nvSpPr>
        <p:spPr>
          <a:xfrm>
            <a:off x="990600" y="5029200"/>
            <a:ext cx="8001000" cy="1292662"/>
          </a:xfrm>
          <a:prstGeom prst="rect">
            <a:avLst/>
          </a:prstGeom>
          <a:solidFill>
            <a:schemeClr val="bg1">
              <a:lumMod val="75000"/>
            </a:schemeClr>
          </a:solidFill>
        </p:spPr>
        <p:txBody>
          <a:bodyPr wrap="square" rtlCol="0">
            <a:spAutoFit/>
          </a:bodyPr>
          <a:lstStyle/>
          <a:p>
            <a:pPr algn="ctr"/>
            <a:r>
              <a:rPr lang="en-US" sz="2500" dirty="0" smtClean="0"/>
              <a:t>In some cases even the researcher does not know which participants are assigned to which group. This is called a double-blind study. </a:t>
            </a:r>
            <a:endParaRPr lang="en-US" sz="2500" dirty="0"/>
          </a:p>
        </p:txBody>
      </p:sp>
    </p:spTree>
    <p:extLst>
      <p:ext uri="{BB962C8B-B14F-4D97-AF65-F5344CB8AC3E}">
        <p14:creationId xmlns:p14="http://schemas.microsoft.com/office/powerpoint/2010/main" val="4037362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Autofit/>
          </a:bodyPr>
          <a:lstStyle/>
          <a:p>
            <a:r>
              <a:rPr lang="en-US" sz="3800" dirty="0"/>
              <a:t>Experimental Designs: </a:t>
            </a:r>
            <a:r>
              <a:rPr lang="en-US" sz="3800" dirty="0" smtClean="0"/>
              <a:t/>
            </a:r>
            <a:br>
              <a:rPr lang="en-US" sz="3800" dirty="0" smtClean="0"/>
            </a:br>
            <a:r>
              <a:rPr lang="en-US" sz="3800" dirty="0" smtClean="0"/>
              <a:t>Pre- and </a:t>
            </a:r>
            <a:r>
              <a:rPr lang="en-US" sz="3800" dirty="0" err="1" smtClean="0"/>
              <a:t>Posttesting</a:t>
            </a:r>
            <a:endParaRPr lang="en-US" sz="3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dirty="0"/>
          </a:p>
        </p:txBody>
      </p:sp>
      <p:sp>
        <p:nvSpPr>
          <p:cNvPr id="3" name="Content Placeholder 2"/>
          <p:cNvSpPr>
            <a:spLocks noGrp="1"/>
          </p:cNvSpPr>
          <p:nvPr>
            <p:ph idx="1"/>
          </p:nvPr>
        </p:nvSpPr>
        <p:spPr/>
        <p:txBody>
          <a:bodyPr>
            <a:normAutofit/>
          </a:bodyPr>
          <a:lstStyle/>
          <a:p>
            <a:r>
              <a:rPr lang="en-US" dirty="0" smtClean="0"/>
              <a:t>Measurement of participant characteristics before and after conducting an experiment</a:t>
            </a:r>
          </a:p>
          <a:p>
            <a:r>
              <a:rPr lang="en-US" dirty="0" smtClean="0"/>
              <a:t>The pre- and the posttest must be the same otherwise we cannot measure change over time</a:t>
            </a:r>
          </a:p>
        </p:txBody>
      </p:sp>
    </p:spTree>
    <p:extLst>
      <p:ext uri="{BB962C8B-B14F-4D97-AF65-F5344CB8AC3E}">
        <p14:creationId xmlns:p14="http://schemas.microsoft.com/office/powerpoint/2010/main" val="1501475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a:xfrm>
            <a:off x="24245" y="5265376"/>
            <a:ext cx="5486400" cy="566738"/>
          </a:xfrm>
        </p:spPr>
        <p:txBody>
          <a:bodyPr/>
          <a:lstStyle/>
          <a:p>
            <a:r>
              <a:rPr lang="en-US" dirty="0" smtClean="0"/>
              <a:t>Research in Action 4.1</a:t>
            </a:r>
            <a:endParaRPr lang="en-US" dirty="0"/>
          </a:p>
        </p:txBody>
      </p:sp>
      <p:pic>
        <p:nvPicPr>
          <p:cNvPr id="4" name="Picture Placeholder 3"/>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t="-120" b="-56"/>
          <a:stretch/>
        </p:blipFill>
        <p:spPr>
          <a:xfrm>
            <a:off x="3857995" y="1179785"/>
            <a:ext cx="4240196" cy="5301657"/>
          </a:xfrm>
        </p:spPr>
      </p:pic>
      <p:sp>
        <p:nvSpPr>
          <p:cNvPr id="5" name="Text Placeholder 4"/>
          <p:cNvSpPr>
            <a:spLocks noGrp="1"/>
          </p:cNvSpPr>
          <p:nvPr>
            <p:ph type="body" sz="half" idx="2"/>
          </p:nvPr>
        </p:nvSpPr>
        <p:spPr>
          <a:xfrm>
            <a:off x="24245" y="5832114"/>
            <a:ext cx="5486400" cy="804862"/>
          </a:xfrm>
        </p:spPr>
        <p:txBody>
          <a:bodyPr/>
          <a:lstStyle/>
          <a:p>
            <a:r>
              <a:rPr lang="en-US" dirty="0" smtClean="0"/>
              <a:t>Illustration of an Experimental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22188094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a:xfrm>
            <a:off x="24245" y="5265376"/>
            <a:ext cx="5486400" cy="566738"/>
          </a:xfrm>
        </p:spPr>
        <p:txBody>
          <a:bodyPr/>
          <a:lstStyle/>
          <a:p>
            <a:r>
              <a:rPr lang="en-US" dirty="0" smtClean="0"/>
              <a:t>Research in Action 4.1</a:t>
            </a:r>
            <a:endParaRPr lang="en-US" dirty="0"/>
          </a:p>
        </p:txBody>
      </p:sp>
      <p:sp>
        <p:nvSpPr>
          <p:cNvPr id="5" name="Text Placeholder 4"/>
          <p:cNvSpPr>
            <a:spLocks noGrp="1"/>
          </p:cNvSpPr>
          <p:nvPr>
            <p:ph type="body" sz="half" idx="2"/>
          </p:nvPr>
        </p:nvSpPr>
        <p:spPr>
          <a:xfrm>
            <a:off x="24245" y="5832114"/>
            <a:ext cx="5486400" cy="804862"/>
          </a:xfrm>
        </p:spPr>
        <p:txBody>
          <a:bodyPr/>
          <a:lstStyle/>
          <a:p>
            <a:r>
              <a:rPr lang="en-US" dirty="0" smtClean="0"/>
              <a:t>Illustration of an Experimental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27</a:t>
            </a:fld>
            <a:endParaRPr lang="en-US" dirty="0"/>
          </a:p>
        </p:txBody>
      </p:sp>
      <p:pic>
        <p:nvPicPr>
          <p:cNvPr id="9" name="Picture Placeholder 8"/>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76" r="242"/>
          <a:stretch/>
        </p:blipFill>
        <p:spPr>
          <a:xfrm>
            <a:off x="3783197" y="3429000"/>
            <a:ext cx="5287632" cy="2842851"/>
          </a:xfrm>
          <a:prstGeom prst="rect">
            <a:avLst/>
          </a:prstGeom>
        </p:spPr>
      </p:pic>
    </p:spTree>
    <p:extLst>
      <p:ext uri="{BB962C8B-B14F-4D97-AF65-F5344CB8AC3E}">
        <p14:creationId xmlns:p14="http://schemas.microsoft.com/office/powerpoint/2010/main" val="7333694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Autofit/>
          </a:bodyPr>
          <a:lstStyle/>
          <a:p>
            <a:r>
              <a:rPr lang="en-US" sz="3800" dirty="0" smtClean="0"/>
              <a:t>Solomon Four-Group </a:t>
            </a:r>
            <a:br>
              <a:rPr lang="en-US" sz="3800" dirty="0" smtClean="0"/>
            </a:br>
            <a:r>
              <a:rPr lang="en-US" sz="3800" dirty="0" smtClean="0"/>
              <a:t>Experimental Design</a:t>
            </a:r>
            <a:endParaRPr lang="en-US" sz="3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Type of experimental design that helps to minimize measurement error</a:t>
            </a:r>
          </a:p>
          <a:p>
            <a:r>
              <a:rPr lang="en-US" dirty="0" smtClean="0"/>
              <a:t>Rationale is that when people take a test, taking the test will someone give them insight into what is being studied</a:t>
            </a:r>
          </a:p>
          <a:p>
            <a:r>
              <a:rPr lang="en-US" dirty="0" smtClean="0"/>
              <a:t>This can bias a study</a:t>
            </a:r>
          </a:p>
          <a:p>
            <a:r>
              <a:rPr lang="en-US" dirty="0" smtClean="0"/>
              <a:t>Design uses two experimental groups and two control groups; however, only one experimental and one control group take the pretest</a:t>
            </a:r>
          </a:p>
          <a:p>
            <a:pPr marL="457200" lvl="1" indent="0">
              <a:buNone/>
            </a:pPr>
            <a:endParaRPr lang="en-US" dirty="0" smtClean="0"/>
          </a:p>
        </p:txBody>
      </p:sp>
    </p:spTree>
    <p:extLst>
      <p:ext uri="{BB962C8B-B14F-4D97-AF65-F5344CB8AC3E}">
        <p14:creationId xmlns:p14="http://schemas.microsoft.com/office/powerpoint/2010/main" val="1830308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p:txBody>
          <a:bodyPr/>
          <a:lstStyle/>
          <a:p>
            <a:r>
              <a:rPr lang="en-US" dirty="0" smtClean="0"/>
              <a:t>Figure 4.2</a:t>
            </a:r>
            <a:endParaRPr lang="en-US" dirty="0"/>
          </a:p>
        </p:txBody>
      </p:sp>
      <p:pic>
        <p:nvPicPr>
          <p:cNvPr id="4" name="Picture Placeholder 3"/>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27" t="12933" r="-16" b="3545"/>
          <a:stretch/>
        </p:blipFill>
        <p:spPr>
          <a:xfrm>
            <a:off x="1215737" y="1672936"/>
            <a:ext cx="6619008" cy="2930237"/>
          </a:xfrm>
        </p:spPr>
      </p:pic>
      <p:sp>
        <p:nvSpPr>
          <p:cNvPr id="5" name="Text Placeholder 4"/>
          <p:cNvSpPr>
            <a:spLocks noGrp="1"/>
          </p:cNvSpPr>
          <p:nvPr>
            <p:ph type="body" sz="half" idx="2"/>
          </p:nvPr>
        </p:nvSpPr>
        <p:spPr/>
        <p:txBody>
          <a:bodyPr/>
          <a:lstStyle/>
          <a:p>
            <a:r>
              <a:rPr lang="en-US" dirty="0" smtClean="0"/>
              <a:t>Solomon Four-Group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29</a:t>
            </a:fld>
            <a:endParaRPr lang="en-US" dirty="0"/>
          </a:p>
        </p:txBody>
      </p:sp>
    </p:spTree>
    <p:extLst>
      <p:ext uri="{BB962C8B-B14F-4D97-AF65-F5344CB8AC3E}">
        <p14:creationId xmlns:p14="http://schemas.microsoft.com/office/powerpoint/2010/main" val="27574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lstStyle/>
          <a:p>
            <a:r>
              <a:rPr lang="en-US" dirty="0"/>
              <a:t>What Will You Learn to Do?</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dirty="0"/>
          </a:p>
        </p:txBody>
      </p:sp>
      <p:sp>
        <p:nvSpPr>
          <p:cNvPr id="3" name="Content Placeholder 2"/>
          <p:cNvSpPr>
            <a:spLocks noGrp="1"/>
          </p:cNvSpPr>
          <p:nvPr>
            <p:ph idx="1"/>
          </p:nvPr>
        </p:nvSpPr>
        <p:spPr/>
        <p:txBody>
          <a:bodyPr>
            <a:normAutofit lnSpcReduction="10000"/>
          </a:bodyPr>
          <a:lstStyle/>
          <a:p>
            <a:r>
              <a:rPr lang="en-US" dirty="0"/>
              <a:t>Describe the purpose of exploratory, descriptive, and explanatory studies </a:t>
            </a:r>
          </a:p>
          <a:p>
            <a:r>
              <a:rPr lang="en-US" dirty="0"/>
              <a:t>Compare and contrast cross-sectional and longitudinal studies </a:t>
            </a:r>
          </a:p>
          <a:p>
            <a:r>
              <a:rPr lang="en-US" dirty="0"/>
              <a:t>Explain the differences between nomothetic research and idiographic research </a:t>
            </a:r>
          </a:p>
          <a:p>
            <a:r>
              <a:rPr lang="en-US" dirty="0"/>
              <a:t>Discuss each type of experimental design and its advantages and disadvantages </a:t>
            </a:r>
          </a:p>
          <a:p>
            <a:endParaRPr lang="en-US" dirty="0"/>
          </a:p>
          <a:p>
            <a:endParaRPr lang="en-US" dirty="0"/>
          </a:p>
        </p:txBody>
      </p:sp>
    </p:spTree>
    <p:extLst>
      <p:ext uri="{BB962C8B-B14F-4D97-AF65-F5344CB8AC3E}">
        <p14:creationId xmlns:p14="http://schemas.microsoft.com/office/powerpoint/2010/main" val="2097951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p:txBody>
          <a:bodyPr/>
          <a:lstStyle/>
          <a:p>
            <a:r>
              <a:rPr lang="en-US" dirty="0" smtClean="0"/>
              <a:t>Quasi-Experimental Designs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dirty="0"/>
          </a:p>
        </p:txBody>
      </p:sp>
      <p:sp>
        <p:nvSpPr>
          <p:cNvPr id="4" name="Content Placeholder 3"/>
          <p:cNvSpPr>
            <a:spLocks noGrp="1"/>
          </p:cNvSpPr>
          <p:nvPr>
            <p:ph idx="1"/>
          </p:nvPr>
        </p:nvSpPr>
        <p:spPr/>
        <p:txBody>
          <a:bodyPr>
            <a:normAutofit/>
          </a:bodyPr>
          <a:lstStyle/>
          <a:p>
            <a:r>
              <a:rPr lang="en-US" dirty="0" smtClean="0"/>
              <a:t>Experimental designs can be difficult, costly, and time consuming, so researchers sometimes utilize quasi-experimental designs</a:t>
            </a:r>
          </a:p>
          <a:p>
            <a:r>
              <a:rPr lang="en-US" dirty="0" smtClean="0"/>
              <a:t>Similar to experimental designs there is some type of intervention, testing, modification, or manipulation of results; however, they are more relaxed about random assignment </a:t>
            </a:r>
            <a:endParaRPr lang="en-US" dirty="0"/>
          </a:p>
        </p:txBody>
      </p:sp>
    </p:spTree>
    <p:extLst>
      <p:ext uri="{BB962C8B-B14F-4D97-AF65-F5344CB8AC3E}">
        <p14:creationId xmlns:p14="http://schemas.microsoft.com/office/powerpoint/2010/main" val="196522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p:txBody>
          <a:bodyPr/>
          <a:lstStyle/>
          <a:p>
            <a:r>
              <a:rPr lang="en-US" dirty="0" smtClean="0"/>
              <a:t>Figure 4.3</a:t>
            </a:r>
            <a:endParaRPr lang="en-US" dirty="0"/>
          </a:p>
        </p:txBody>
      </p:sp>
      <p:pic>
        <p:nvPicPr>
          <p:cNvPr id="4" name="Picture Placeholder 3"/>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773" t="36278" r="3877" b="12302"/>
          <a:stretch/>
        </p:blipFill>
        <p:spPr>
          <a:xfrm>
            <a:off x="854974" y="2790002"/>
            <a:ext cx="7350924" cy="841577"/>
          </a:xfrm>
        </p:spPr>
      </p:pic>
      <p:sp>
        <p:nvSpPr>
          <p:cNvPr id="5" name="Text Placeholder 4"/>
          <p:cNvSpPr>
            <a:spLocks noGrp="1"/>
          </p:cNvSpPr>
          <p:nvPr>
            <p:ph type="body" sz="half" idx="2"/>
          </p:nvPr>
        </p:nvSpPr>
        <p:spPr/>
        <p:txBody>
          <a:bodyPr/>
          <a:lstStyle/>
          <a:p>
            <a:r>
              <a:rPr lang="en-US" dirty="0" smtClean="0"/>
              <a:t>Randomized One-Group Posttest-Only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31</a:t>
            </a:fld>
            <a:endParaRPr lang="en-US" dirty="0"/>
          </a:p>
        </p:txBody>
      </p:sp>
    </p:spTree>
    <p:extLst>
      <p:ext uri="{BB962C8B-B14F-4D97-AF65-F5344CB8AC3E}">
        <p14:creationId xmlns:p14="http://schemas.microsoft.com/office/powerpoint/2010/main" val="8462191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p:txBody>
          <a:bodyPr/>
          <a:lstStyle/>
          <a:p>
            <a:r>
              <a:rPr lang="en-US" dirty="0" smtClean="0"/>
              <a:t>Figure 4.4</a:t>
            </a:r>
            <a:endParaRPr lang="en-US" dirty="0"/>
          </a:p>
        </p:txBody>
      </p:sp>
      <p:pic>
        <p:nvPicPr>
          <p:cNvPr id="4" name="Picture Placeholder 3"/>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13" t="17376" r="255" b="7059"/>
          <a:stretch/>
        </p:blipFill>
        <p:spPr>
          <a:xfrm>
            <a:off x="1290677" y="2058856"/>
            <a:ext cx="6486446" cy="2191013"/>
          </a:xfrm>
        </p:spPr>
      </p:pic>
      <p:sp>
        <p:nvSpPr>
          <p:cNvPr id="5" name="Text Placeholder 4"/>
          <p:cNvSpPr>
            <a:spLocks noGrp="1"/>
          </p:cNvSpPr>
          <p:nvPr>
            <p:ph type="body" sz="half" idx="2"/>
          </p:nvPr>
        </p:nvSpPr>
        <p:spPr/>
        <p:txBody>
          <a:bodyPr/>
          <a:lstStyle/>
          <a:p>
            <a:r>
              <a:rPr lang="en-US" dirty="0" smtClean="0"/>
              <a:t>Randomized Posttest-Only Control Group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32</a:t>
            </a:fld>
            <a:endParaRPr lang="en-US" dirty="0"/>
          </a:p>
        </p:txBody>
      </p:sp>
    </p:spTree>
    <p:extLst>
      <p:ext uri="{BB962C8B-B14F-4D97-AF65-F5344CB8AC3E}">
        <p14:creationId xmlns:p14="http://schemas.microsoft.com/office/powerpoint/2010/main" val="6929415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p:txBody>
          <a:bodyPr/>
          <a:lstStyle/>
          <a:p>
            <a:r>
              <a:rPr lang="en-US" dirty="0" smtClean="0"/>
              <a:t>Figure 4.5</a:t>
            </a:r>
            <a:endParaRPr lang="en-US" dirty="0"/>
          </a:p>
        </p:txBody>
      </p:sp>
      <p:pic>
        <p:nvPicPr>
          <p:cNvPr id="4" name="Picture Placeholder 3"/>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25" t="17080" r="-358" b="7059"/>
          <a:stretch/>
        </p:blipFill>
        <p:spPr>
          <a:xfrm>
            <a:off x="550718" y="1818408"/>
            <a:ext cx="7980218" cy="2661517"/>
          </a:xfrm>
        </p:spPr>
      </p:pic>
      <p:sp>
        <p:nvSpPr>
          <p:cNvPr id="5" name="Text Placeholder 4"/>
          <p:cNvSpPr>
            <a:spLocks noGrp="1"/>
          </p:cNvSpPr>
          <p:nvPr>
            <p:ph type="body" sz="half" idx="2"/>
          </p:nvPr>
        </p:nvSpPr>
        <p:spPr/>
        <p:txBody>
          <a:bodyPr/>
          <a:lstStyle/>
          <a:p>
            <a:r>
              <a:rPr lang="en-US" dirty="0" smtClean="0"/>
              <a:t>Non-Random posttests only control group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33</a:t>
            </a:fld>
            <a:endParaRPr lang="en-US" dirty="0"/>
          </a:p>
        </p:txBody>
      </p:sp>
    </p:spTree>
    <p:extLst>
      <p:ext uri="{BB962C8B-B14F-4D97-AF65-F5344CB8AC3E}">
        <p14:creationId xmlns:p14="http://schemas.microsoft.com/office/powerpoint/2010/main" val="28795142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p:txBody>
          <a:bodyPr/>
          <a:lstStyle/>
          <a:p>
            <a:r>
              <a:rPr lang="en-US" smtClean="0"/>
              <a:t>Figure </a:t>
            </a:r>
            <a:r>
              <a:rPr lang="en-US" dirty="0" smtClean="0"/>
              <a:t>4.6</a:t>
            </a:r>
            <a:endParaRPr lang="en-US" dirty="0"/>
          </a:p>
        </p:txBody>
      </p:sp>
      <p:pic>
        <p:nvPicPr>
          <p:cNvPr id="4" name="Picture Placeholder 3"/>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07" t="19153" r="315" b="7059"/>
          <a:stretch/>
        </p:blipFill>
        <p:spPr>
          <a:xfrm>
            <a:off x="561109" y="1891144"/>
            <a:ext cx="7907481" cy="2588781"/>
          </a:xfrm>
        </p:spPr>
      </p:pic>
      <p:sp>
        <p:nvSpPr>
          <p:cNvPr id="5" name="Text Placeholder 4"/>
          <p:cNvSpPr>
            <a:spLocks noGrp="1"/>
          </p:cNvSpPr>
          <p:nvPr>
            <p:ph type="body" sz="half" idx="2"/>
          </p:nvPr>
        </p:nvSpPr>
        <p:spPr/>
        <p:txBody>
          <a:bodyPr/>
          <a:lstStyle/>
          <a:p>
            <a:r>
              <a:rPr lang="en-US" dirty="0" smtClean="0"/>
              <a:t>Non-Random pretest posttest control group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34</a:t>
            </a:fld>
            <a:endParaRPr lang="en-US" dirty="0"/>
          </a:p>
        </p:txBody>
      </p:sp>
    </p:spTree>
    <p:extLst>
      <p:ext uri="{BB962C8B-B14F-4D97-AF65-F5344CB8AC3E}">
        <p14:creationId xmlns:p14="http://schemas.microsoft.com/office/powerpoint/2010/main" val="23056104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3" name="Title 2"/>
          <p:cNvSpPr>
            <a:spLocks noGrp="1"/>
          </p:cNvSpPr>
          <p:nvPr>
            <p:ph type="title"/>
          </p:nvPr>
        </p:nvSpPr>
        <p:spPr/>
        <p:txBody>
          <a:bodyPr/>
          <a:lstStyle/>
          <a:p>
            <a:r>
              <a:rPr lang="en-US" dirty="0" smtClean="0"/>
              <a:t>Figure 4.7</a:t>
            </a:r>
            <a:endParaRPr lang="en-US" dirty="0"/>
          </a:p>
        </p:txBody>
      </p:sp>
      <p:pic>
        <p:nvPicPr>
          <p:cNvPr id="4" name="Picture Placeholder 3"/>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55" t="33007" r="1048" b="9007"/>
          <a:stretch/>
        </p:blipFill>
        <p:spPr>
          <a:xfrm>
            <a:off x="308344" y="2636874"/>
            <a:ext cx="8378455" cy="1148317"/>
          </a:xfrm>
        </p:spPr>
      </p:pic>
      <p:sp>
        <p:nvSpPr>
          <p:cNvPr id="5" name="Text Placeholder 4"/>
          <p:cNvSpPr>
            <a:spLocks noGrp="1"/>
          </p:cNvSpPr>
          <p:nvPr>
            <p:ph type="body" sz="half" idx="2"/>
          </p:nvPr>
        </p:nvSpPr>
        <p:spPr/>
        <p:txBody>
          <a:bodyPr/>
          <a:lstStyle/>
          <a:p>
            <a:r>
              <a:rPr lang="en-US" dirty="0" smtClean="0"/>
              <a:t>Non-Random One-Group </a:t>
            </a:r>
            <a:r>
              <a:rPr lang="en-US" dirty="0"/>
              <a:t>P</a:t>
            </a:r>
            <a:r>
              <a:rPr lang="en-US" dirty="0" smtClean="0"/>
              <a:t>retest Posttest Design</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35</a:t>
            </a:fld>
            <a:endParaRPr lang="en-US" dirty="0"/>
          </a:p>
        </p:txBody>
      </p:sp>
    </p:spTree>
    <p:extLst>
      <p:ext uri="{BB962C8B-B14F-4D97-AF65-F5344CB8AC3E}">
        <p14:creationId xmlns:p14="http://schemas.microsoft.com/office/powerpoint/2010/main" val="5914107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Non-Experimental or Pre-Experimental Designs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dirty="0"/>
          </a:p>
        </p:txBody>
      </p:sp>
      <p:sp>
        <p:nvSpPr>
          <p:cNvPr id="3" name="Content Placeholder 2"/>
          <p:cNvSpPr>
            <a:spLocks noGrp="1"/>
          </p:cNvSpPr>
          <p:nvPr>
            <p:ph idx="1"/>
          </p:nvPr>
        </p:nvSpPr>
        <p:spPr/>
        <p:txBody>
          <a:bodyPr/>
          <a:lstStyle/>
          <a:p>
            <a:r>
              <a:rPr lang="en-US" dirty="0" smtClean="0"/>
              <a:t>Non-experimental designs do not include manipulation of any sort</a:t>
            </a:r>
          </a:p>
          <a:p>
            <a:r>
              <a:rPr lang="en-US" dirty="0" smtClean="0"/>
              <a:t>Critical for researchers exploring something innovative and moving to conduct experiments later</a:t>
            </a:r>
          </a:p>
          <a:p>
            <a:r>
              <a:rPr lang="en-US" dirty="0" smtClean="0"/>
              <a:t>Examples:</a:t>
            </a:r>
          </a:p>
          <a:p>
            <a:pPr lvl="1"/>
            <a:r>
              <a:rPr lang="en-US" dirty="0" smtClean="0"/>
              <a:t>Non-random cross-sectional survey design</a:t>
            </a:r>
          </a:p>
          <a:p>
            <a:pPr lvl="1"/>
            <a:r>
              <a:rPr lang="en-US" dirty="0" smtClean="0"/>
              <a:t>Longitudinal cohort study</a:t>
            </a:r>
            <a:endParaRPr lang="en-US" dirty="0"/>
          </a:p>
        </p:txBody>
      </p:sp>
    </p:spTree>
    <p:extLst>
      <p:ext uri="{BB962C8B-B14F-4D97-AF65-F5344CB8AC3E}">
        <p14:creationId xmlns:p14="http://schemas.microsoft.com/office/powerpoint/2010/main" val="33289660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a:bodyPr>
          <a:lstStyle/>
          <a:p>
            <a:r>
              <a:rPr lang="en-US" dirty="0"/>
              <a:t>Open-Access Student Resources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dirty="0"/>
          </a:p>
        </p:txBody>
      </p:sp>
      <p:sp>
        <p:nvSpPr>
          <p:cNvPr id="3" name="Content Placeholder 2"/>
          <p:cNvSpPr>
            <a:spLocks noGrp="1"/>
          </p:cNvSpPr>
          <p:nvPr>
            <p:ph idx="1"/>
          </p:nvPr>
        </p:nvSpPr>
        <p:spPr/>
        <p:txBody>
          <a:bodyPr/>
          <a:lstStyle/>
          <a:p>
            <a:r>
              <a:rPr lang="en-US" dirty="0"/>
              <a:t>Action Plan </a:t>
            </a:r>
          </a:p>
          <a:p>
            <a:r>
              <a:rPr lang="en-US" dirty="0"/>
              <a:t>Quizzes </a:t>
            </a:r>
          </a:p>
          <a:p>
            <a:r>
              <a:rPr lang="en-US" dirty="0"/>
              <a:t>eFlashcards </a:t>
            </a:r>
          </a:p>
          <a:p>
            <a:r>
              <a:rPr lang="en-US" dirty="0"/>
              <a:t>SAGE Journal Articles </a:t>
            </a:r>
          </a:p>
          <a:p>
            <a:pPr marL="0" indent="0">
              <a:buNone/>
            </a:pPr>
            <a:endParaRPr lang="en-US" dirty="0"/>
          </a:p>
          <a:p>
            <a:pPr marL="0" indent="0">
              <a:buNone/>
            </a:pPr>
            <a:r>
              <a:rPr lang="en-US" dirty="0"/>
              <a:t>and more </a:t>
            </a:r>
            <a:r>
              <a:rPr lang="en-US" dirty="0" smtClean="0"/>
              <a:t>at </a:t>
            </a:r>
            <a:r>
              <a:rPr lang="en-US" dirty="0">
                <a:hlinkClick r:id="rId3"/>
              </a:rPr>
              <a:t>edge.sagepub.com/pajo</a:t>
            </a:r>
            <a:endParaRPr lang="en-US" dirty="0"/>
          </a:p>
          <a:p>
            <a:endParaRPr lang="en-US" dirty="0"/>
          </a:p>
          <a:p>
            <a:endParaRPr lang="en-US" dirty="0"/>
          </a:p>
        </p:txBody>
      </p:sp>
    </p:spTree>
    <p:extLst>
      <p:ext uri="{BB962C8B-B14F-4D97-AF65-F5344CB8AC3E}">
        <p14:creationId xmlns:p14="http://schemas.microsoft.com/office/powerpoint/2010/main" val="3713983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6" name="Title 5"/>
          <p:cNvSpPr>
            <a:spLocks noGrp="1"/>
          </p:cNvSpPr>
          <p:nvPr>
            <p:ph type="title"/>
          </p:nvPr>
        </p:nvSpPr>
        <p:spPr/>
        <p:txBody>
          <a:bodyPr>
            <a:normAutofit/>
          </a:bodyPr>
          <a:lstStyle/>
          <a:p>
            <a:r>
              <a:rPr lang="en-US" dirty="0" smtClean="0"/>
              <a:t>Defining a Literature Review</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dirty="0"/>
          </a:p>
        </p:txBody>
      </p:sp>
      <p:sp>
        <p:nvSpPr>
          <p:cNvPr id="7" name="Content Placeholder 6"/>
          <p:cNvSpPr>
            <a:spLocks noGrp="1"/>
          </p:cNvSpPr>
          <p:nvPr>
            <p:ph idx="1"/>
          </p:nvPr>
        </p:nvSpPr>
        <p:spPr/>
        <p:txBody>
          <a:bodyPr>
            <a:normAutofit fontScale="92500"/>
          </a:bodyPr>
          <a:lstStyle/>
          <a:p>
            <a:r>
              <a:rPr lang="en-US" sz="2600" dirty="0" smtClean="0"/>
              <a:t>A literature review is the process by which you become familiar with the entire body of research (which is </a:t>
            </a:r>
            <a:r>
              <a:rPr lang="en-US" sz="2800" dirty="0" smtClean="0"/>
              <a:t>constantly </a:t>
            </a:r>
            <a:r>
              <a:rPr lang="en-US" sz="2800" dirty="0"/>
              <a:t>changing and </a:t>
            </a:r>
            <a:r>
              <a:rPr lang="en-US" sz="2800" dirty="0" smtClean="0"/>
              <a:t>improving) </a:t>
            </a:r>
            <a:r>
              <a:rPr lang="en-US" sz="2600" dirty="0" smtClean="0"/>
              <a:t>on a particular topic </a:t>
            </a:r>
          </a:p>
          <a:p>
            <a:r>
              <a:rPr lang="en-US" sz="2600" dirty="0" smtClean="0"/>
              <a:t>Purpose is to defend your proposed project by grounding it in the scientific literature</a:t>
            </a:r>
          </a:p>
          <a:p>
            <a:r>
              <a:rPr lang="en-US" sz="2600" dirty="0" smtClean="0"/>
              <a:t>In order to construct a literature review you will:</a:t>
            </a:r>
          </a:p>
          <a:p>
            <a:pPr lvl="1"/>
            <a:r>
              <a:rPr lang="en-US" sz="2400" dirty="0" smtClean="0"/>
              <a:t>Spend time to critically read the literature and take notes</a:t>
            </a:r>
          </a:p>
          <a:p>
            <a:pPr lvl="1"/>
            <a:r>
              <a:rPr lang="en-US" sz="2400" dirty="0" smtClean="0"/>
              <a:t>Accumulate arguments supporting or criticizing studies</a:t>
            </a:r>
          </a:p>
          <a:p>
            <a:pPr lvl="1"/>
            <a:r>
              <a:rPr lang="en-US" sz="2400" dirty="0" smtClean="0"/>
              <a:t>Organize the studies by relevant study details (e.g., the time when the study was carried out)</a:t>
            </a:r>
          </a:p>
          <a:p>
            <a:pPr lvl="1"/>
            <a:endParaRPr lang="en-US" sz="2200" dirty="0" smtClean="0"/>
          </a:p>
        </p:txBody>
      </p:sp>
    </p:spTree>
    <p:extLst>
      <p:ext uri="{BB962C8B-B14F-4D97-AF65-F5344CB8AC3E}">
        <p14:creationId xmlns:p14="http://schemas.microsoft.com/office/powerpoint/2010/main" val="3454421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Categorization of </a:t>
            </a:r>
            <a:br>
              <a:rPr lang="en-US" dirty="0" smtClean="0"/>
            </a:br>
            <a:r>
              <a:rPr lang="en-US" dirty="0" smtClean="0"/>
              <a:t>Research Studies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dirty="0"/>
          </a:p>
        </p:txBody>
      </p:sp>
      <p:sp>
        <p:nvSpPr>
          <p:cNvPr id="3" name="Content Placeholder 2"/>
          <p:cNvSpPr>
            <a:spLocks noGrp="1"/>
          </p:cNvSpPr>
          <p:nvPr>
            <p:ph idx="1"/>
          </p:nvPr>
        </p:nvSpPr>
        <p:spPr/>
        <p:txBody>
          <a:bodyPr>
            <a:normAutofit fontScale="92500"/>
          </a:bodyPr>
          <a:lstStyle/>
          <a:p>
            <a:r>
              <a:rPr lang="en-US" dirty="0" smtClean="0"/>
              <a:t>Designing a study is similar to designing an empty room</a:t>
            </a:r>
          </a:p>
          <a:p>
            <a:r>
              <a:rPr lang="en-US" dirty="0" smtClean="0"/>
              <a:t>Ask yourself:</a:t>
            </a:r>
          </a:p>
          <a:p>
            <a:pPr lvl="1"/>
            <a:r>
              <a:rPr lang="en-US" dirty="0" smtClean="0"/>
              <a:t>What are we trying to accomplish in this study?</a:t>
            </a:r>
          </a:p>
          <a:p>
            <a:pPr lvl="1"/>
            <a:r>
              <a:rPr lang="en-US" dirty="0" smtClean="0"/>
              <a:t>Are we trying to </a:t>
            </a:r>
            <a:r>
              <a:rPr lang="en-US" i="1" dirty="0" smtClean="0"/>
              <a:t>explore</a:t>
            </a:r>
            <a:r>
              <a:rPr lang="en-US" dirty="0" smtClean="0"/>
              <a:t> new relationships between variables?</a:t>
            </a:r>
          </a:p>
          <a:p>
            <a:pPr lvl="1"/>
            <a:r>
              <a:rPr lang="en-US" dirty="0" smtClean="0"/>
              <a:t>Are we trying to </a:t>
            </a:r>
            <a:r>
              <a:rPr lang="en-US" i="1" dirty="0" smtClean="0"/>
              <a:t>describe</a:t>
            </a:r>
            <a:r>
              <a:rPr lang="en-US" dirty="0" smtClean="0"/>
              <a:t> some phenomena in detail?</a:t>
            </a:r>
          </a:p>
          <a:p>
            <a:pPr lvl="1"/>
            <a:r>
              <a:rPr lang="en-US" dirty="0" smtClean="0"/>
              <a:t>Are we trying to </a:t>
            </a:r>
            <a:r>
              <a:rPr lang="en-US" i="1" dirty="0" smtClean="0"/>
              <a:t>explain</a:t>
            </a:r>
            <a:r>
              <a:rPr lang="en-US" dirty="0" smtClean="0"/>
              <a:t> a relationship between two or more variables?</a:t>
            </a:r>
          </a:p>
        </p:txBody>
      </p:sp>
    </p:spTree>
    <p:extLst>
      <p:ext uri="{BB962C8B-B14F-4D97-AF65-F5344CB8AC3E}">
        <p14:creationId xmlns:p14="http://schemas.microsoft.com/office/powerpoint/2010/main" val="3865741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Exploratory Studies: </a:t>
            </a:r>
            <a:br>
              <a:rPr lang="en-US" dirty="0" smtClean="0"/>
            </a:br>
            <a:r>
              <a:rPr lang="en-US" dirty="0" smtClean="0"/>
              <a:t>Answering “What”</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Designed to investigate a new topic or research, new method, and new instrument for data collection</a:t>
            </a:r>
          </a:p>
          <a:p>
            <a:r>
              <a:rPr lang="en-US" dirty="0" smtClean="0"/>
              <a:t>Can pave the way for larger and more complex studies</a:t>
            </a:r>
          </a:p>
          <a:p>
            <a:r>
              <a:rPr lang="en-US" dirty="0" smtClean="0"/>
              <a:t>The literature can help you understand whether your study is exploratory</a:t>
            </a:r>
          </a:p>
          <a:p>
            <a:r>
              <a:rPr lang="en-US" dirty="0" smtClean="0"/>
              <a:t>Can be qualitative or quantitative</a:t>
            </a:r>
          </a:p>
          <a:p>
            <a:r>
              <a:rPr lang="en-US" u="sng" dirty="0" smtClean="0"/>
              <a:t>Example</a:t>
            </a:r>
            <a:r>
              <a:rPr lang="en-US" dirty="0" smtClean="0"/>
              <a:t>: Relationship between stigma of mental health and mental health treatment seeking among a population not previously studied</a:t>
            </a:r>
            <a:endParaRPr lang="en-US" dirty="0"/>
          </a:p>
        </p:txBody>
      </p:sp>
    </p:spTree>
    <p:extLst>
      <p:ext uri="{BB962C8B-B14F-4D97-AF65-F5344CB8AC3E}">
        <p14:creationId xmlns:p14="http://schemas.microsoft.com/office/powerpoint/2010/main" val="4257938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Descriptive Studies: </a:t>
            </a:r>
            <a:br>
              <a:rPr lang="en-US" dirty="0" smtClean="0"/>
            </a:br>
            <a:r>
              <a:rPr lang="en-US" dirty="0" smtClean="0"/>
              <a:t>Answering “How”</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
        <p:nvSpPr>
          <p:cNvPr id="3" name="Content Placeholder 2"/>
          <p:cNvSpPr>
            <a:spLocks noGrp="1"/>
          </p:cNvSpPr>
          <p:nvPr>
            <p:ph idx="1"/>
          </p:nvPr>
        </p:nvSpPr>
        <p:spPr/>
        <p:txBody>
          <a:bodyPr>
            <a:normAutofit/>
          </a:bodyPr>
          <a:lstStyle/>
          <a:p>
            <a:r>
              <a:rPr lang="en-US" dirty="0" smtClean="0"/>
              <a:t>Explores how a phenomenon happens in order to establish a relationship between two or more variables</a:t>
            </a:r>
          </a:p>
          <a:p>
            <a:r>
              <a:rPr lang="en-US" dirty="0" smtClean="0"/>
              <a:t>Generally qualitative to allow gathering of in-depth information</a:t>
            </a:r>
          </a:p>
          <a:p>
            <a:r>
              <a:rPr lang="en-US" u="sng" dirty="0" smtClean="0"/>
              <a:t>Example</a:t>
            </a:r>
            <a:r>
              <a:rPr lang="en-US" dirty="0" smtClean="0"/>
              <a:t>: How do illegal immigrants in this country survive? What practical and emotional challenges do they face? What does it mean to be stigmatized?</a:t>
            </a:r>
            <a:endParaRPr lang="en-US" dirty="0"/>
          </a:p>
        </p:txBody>
      </p:sp>
    </p:spTree>
    <p:extLst>
      <p:ext uri="{BB962C8B-B14F-4D97-AF65-F5344CB8AC3E}">
        <p14:creationId xmlns:p14="http://schemas.microsoft.com/office/powerpoint/2010/main" val="4021482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Explanatory Studies: </a:t>
            </a:r>
            <a:br>
              <a:rPr lang="en-US" dirty="0" smtClean="0"/>
            </a:br>
            <a:r>
              <a:rPr lang="en-US" dirty="0" smtClean="0"/>
              <a:t>Answering “Why”</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dirty="0"/>
          </a:p>
        </p:txBody>
      </p:sp>
      <p:sp>
        <p:nvSpPr>
          <p:cNvPr id="3" name="Content Placeholder 2"/>
          <p:cNvSpPr>
            <a:spLocks noGrp="1"/>
          </p:cNvSpPr>
          <p:nvPr>
            <p:ph idx="1"/>
          </p:nvPr>
        </p:nvSpPr>
        <p:spPr/>
        <p:txBody>
          <a:bodyPr>
            <a:normAutofit fontScale="92500"/>
          </a:bodyPr>
          <a:lstStyle/>
          <a:p>
            <a:r>
              <a:rPr lang="en-US" dirty="0" smtClean="0"/>
              <a:t>Reinforcing studies that focus on explaining a phenomenon, relationship, or event</a:t>
            </a:r>
          </a:p>
          <a:p>
            <a:r>
              <a:rPr lang="en-US" dirty="0" smtClean="0"/>
              <a:t>Seek to understand the reasons behind an already known and/or established relationship</a:t>
            </a:r>
          </a:p>
          <a:p>
            <a:r>
              <a:rPr lang="en-US" dirty="0" smtClean="0"/>
              <a:t>Can be qualitative or quantitative</a:t>
            </a:r>
          </a:p>
          <a:p>
            <a:r>
              <a:rPr lang="en-US" u="sng" dirty="0" smtClean="0"/>
              <a:t>Example</a:t>
            </a:r>
            <a:r>
              <a:rPr lang="en-US" dirty="0" smtClean="0"/>
              <a:t>: Why children raised in a family environment where substances are abused are themselves at risk for substance abuse?</a:t>
            </a:r>
            <a:endParaRPr lang="en-US" dirty="0"/>
          </a:p>
        </p:txBody>
      </p:sp>
    </p:spTree>
    <p:extLst>
      <p:ext uri="{BB962C8B-B14F-4D97-AF65-F5344CB8AC3E}">
        <p14:creationId xmlns:p14="http://schemas.microsoft.com/office/powerpoint/2010/main" val="1535707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Pajo, Introduction to Research Methods, SAGE Publishing, 2018.</a:t>
            </a:r>
            <a:endParaRPr lang="en-US" dirty="0"/>
          </a:p>
        </p:txBody>
      </p:sp>
      <p:sp>
        <p:nvSpPr>
          <p:cNvPr id="2" name="Title 1"/>
          <p:cNvSpPr>
            <a:spLocks noGrp="1"/>
          </p:cNvSpPr>
          <p:nvPr>
            <p:ph type="title"/>
          </p:nvPr>
        </p:nvSpPr>
        <p:spPr/>
        <p:txBody>
          <a:bodyPr>
            <a:normAutofit fontScale="90000"/>
          </a:bodyPr>
          <a:lstStyle/>
          <a:p>
            <a:r>
              <a:rPr lang="en-US" dirty="0" smtClean="0"/>
              <a:t>Cross-Sectional versus </a:t>
            </a:r>
            <a:br>
              <a:rPr lang="en-US" dirty="0" smtClean="0"/>
            </a:br>
            <a:r>
              <a:rPr lang="en-US" dirty="0" smtClean="0"/>
              <a:t>Longitudinal Studies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
        <p:nvSpPr>
          <p:cNvPr id="3" name="Content Placeholder 2"/>
          <p:cNvSpPr>
            <a:spLocks noGrp="1"/>
          </p:cNvSpPr>
          <p:nvPr>
            <p:ph idx="1"/>
          </p:nvPr>
        </p:nvSpPr>
        <p:spPr/>
        <p:txBody>
          <a:bodyPr/>
          <a:lstStyle/>
          <a:p>
            <a:r>
              <a:rPr lang="en-US" dirty="0" smtClean="0"/>
              <a:t>Once the study purpose is established you need to determine the </a:t>
            </a:r>
            <a:r>
              <a:rPr lang="en-US" i="1" dirty="0" smtClean="0"/>
              <a:t>frequency</a:t>
            </a:r>
            <a:r>
              <a:rPr lang="en-US" dirty="0" smtClean="0"/>
              <a:t> of data collection</a:t>
            </a:r>
          </a:p>
          <a:p>
            <a:pPr lvl="1"/>
            <a:r>
              <a:rPr lang="en-US" dirty="0" smtClean="0"/>
              <a:t>How will we collect the data?</a:t>
            </a:r>
          </a:p>
          <a:p>
            <a:pPr lvl="1"/>
            <a:r>
              <a:rPr lang="en-US" dirty="0" smtClean="0"/>
              <a:t>How often will participants come together to provide data?</a:t>
            </a:r>
          </a:p>
          <a:p>
            <a:endParaRPr lang="en-US" dirty="0"/>
          </a:p>
        </p:txBody>
      </p:sp>
    </p:spTree>
    <p:extLst>
      <p:ext uri="{BB962C8B-B14F-4D97-AF65-F5344CB8AC3E}">
        <p14:creationId xmlns:p14="http://schemas.microsoft.com/office/powerpoint/2010/main" val="364864998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1867</TotalTime>
  <Words>1869</Words>
  <Application>Microsoft Office PowerPoint</Application>
  <PresentationFormat>On-screen Show (4:3)</PresentationFormat>
  <Paragraphs>212</Paragraphs>
  <Slides>37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Calibri</vt:lpstr>
      <vt:lpstr>1_Office Theme</vt:lpstr>
      <vt:lpstr>PowerPoint Presentation</vt:lpstr>
      <vt:lpstr>Chapter 4</vt:lpstr>
      <vt:lpstr>What Will You Learn to Do?</vt:lpstr>
      <vt:lpstr>Defining a Literature Review</vt:lpstr>
      <vt:lpstr>Categorization of  Research Studies</vt:lpstr>
      <vt:lpstr>Exploratory Studies:  Answering “What”</vt:lpstr>
      <vt:lpstr>Descriptive Studies:  Answering “How”</vt:lpstr>
      <vt:lpstr>Explanatory Studies:  Answering “Why”</vt:lpstr>
      <vt:lpstr>Cross-Sectional versus  Longitudinal Studies</vt:lpstr>
      <vt:lpstr>Cross-Sectional Studies</vt:lpstr>
      <vt:lpstr>Longitudinal Studies</vt:lpstr>
      <vt:lpstr>Types of Longitudinal Studies: Panel Studies</vt:lpstr>
      <vt:lpstr>Types of Longitudinal Studies: Trend Studies</vt:lpstr>
      <vt:lpstr>Types of Longitudinal Studies: Cohort Studies</vt:lpstr>
      <vt:lpstr>Causality in Research</vt:lpstr>
      <vt:lpstr>Nomothetic Research</vt:lpstr>
      <vt:lpstr>Causal Criteria #1: Correlation</vt:lpstr>
      <vt:lpstr>Causal Criteria #2: Time Order</vt:lpstr>
      <vt:lpstr>Causal Criteria #3: Non-Spuriousness</vt:lpstr>
      <vt:lpstr>Idiographic Research</vt:lpstr>
      <vt:lpstr>Experimental Designs</vt:lpstr>
      <vt:lpstr>Experimental Designs: Requirements</vt:lpstr>
      <vt:lpstr>Experimental Designs: Experimental and Control Groups</vt:lpstr>
      <vt:lpstr>Experimental Designs:  Random Assignment</vt:lpstr>
      <vt:lpstr>Experimental Designs:  Pre- and Posttesting</vt:lpstr>
      <vt:lpstr>Research in Action 4.1</vt:lpstr>
      <vt:lpstr>Research in Action 4.1</vt:lpstr>
      <vt:lpstr>Solomon Four-Group  Experimental Design</vt:lpstr>
      <vt:lpstr>Figure 4.2</vt:lpstr>
      <vt:lpstr>Quasi-Experimental Designs</vt:lpstr>
      <vt:lpstr>Figure 4.3</vt:lpstr>
      <vt:lpstr>Figure 4.4</vt:lpstr>
      <vt:lpstr>Figure 4.5</vt:lpstr>
      <vt:lpstr>Figure 4.6</vt:lpstr>
      <vt:lpstr>Figure 4.7</vt:lpstr>
      <vt:lpstr>Non-Experimental or Pre-Experimental Designs</vt:lpstr>
      <vt:lpstr>Open-Access Student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Stephanie Palermini</cp:lastModifiedBy>
  <cp:revision>120</cp:revision>
  <dcterms:created xsi:type="dcterms:W3CDTF">2006-08-16T00:00:00Z</dcterms:created>
  <dcterms:modified xsi:type="dcterms:W3CDTF">2017-07-28T16:21:25Z</dcterms:modified>
</cp:coreProperties>
</file>