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27"/>
  </p:notesMasterIdLst>
  <p:sldIdLst>
    <p:sldId id="282" r:id="rId2"/>
    <p:sldId id="256" r:id="rId3"/>
    <p:sldId id="281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22B10-FE80-4935-B9C9-55F2DE02CE53}" type="datetimeFigureOut">
              <a:rPr lang="en-US" smtClean="0"/>
              <a:t>7/28/2017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74C31-EB4A-4B21-8134-CB5741A1DC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371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377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Methods. © SAGE Publications, 2017.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00"/>
            <a:ext cx="5486400" cy="35083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043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22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 b="1">
                <a:solidFill>
                  <a:srgbClr val="CA449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266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Methods. © SAGE Publications, 2017.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05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06"/>
            <a:ext cx="9144000" cy="11636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4497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Click to edit Master title style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589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Methods. © SAGE Publications, 2017..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668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Methods. © SAGE Publications, 2017..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200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Methods. © SAGE Publications, 2017.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432"/>
            <a:ext cx="4040188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993"/>
            <a:ext cx="4040188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18432"/>
            <a:ext cx="4041775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993"/>
            <a:ext cx="4041775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7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Methods. © SAGE Publications, 2017.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932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3008313" cy="6758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0" cy="490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007"/>
            <a:ext cx="3008313" cy="41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Methods. © SAGE Publications, 2017.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044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940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edge.sagepub.com/pajo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768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Resources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Interlibrary loan is a means by which you can request an article not available in your library</a:t>
            </a:r>
          </a:p>
          <a:p>
            <a:r>
              <a:rPr lang="en-US" dirty="0" smtClean="0"/>
              <a:t>Online sources (e.g., Google Scholar)</a:t>
            </a:r>
          </a:p>
          <a:p>
            <a:r>
              <a:rPr lang="en-US" dirty="0" smtClean="0"/>
              <a:t>Public Libraries</a:t>
            </a:r>
          </a:p>
          <a:p>
            <a:r>
              <a:rPr lang="en-US" smtClean="0"/>
              <a:t>References listed </a:t>
            </a:r>
            <a:r>
              <a:rPr lang="en-US" dirty="0" smtClean="0"/>
              <a:t>at the bottom of an 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388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Annotated </a:t>
            </a:r>
            <a:r>
              <a:rPr lang="en-US" dirty="0"/>
              <a:t>B</a:t>
            </a:r>
            <a:r>
              <a:rPr lang="en-US" dirty="0" smtClean="0"/>
              <a:t>ibliographies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is important to read as many articles as possible on a research topic</a:t>
            </a:r>
          </a:p>
          <a:p>
            <a:r>
              <a:rPr lang="en-US" dirty="0" smtClean="0"/>
              <a:t>Reading the peer-reviewed literature can be challenging (read slowly and thoroughly!)</a:t>
            </a:r>
          </a:p>
          <a:p>
            <a:r>
              <a:rPr lang="en-US" dirty="0" smtClean="0"/>
              <a:t>Remember quality is more important than quantity when reading</a:t>
            </a:r>
          </a:p>
          <a:p>
            <a:r>
              <a:rPr lang="en-US" dirty="0" smtClean="0"/>
              <a:t>An annotated bibliography is a summary of an article or 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82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Annotated Bibliography Framework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Step 1</a:t>
            </a:r>
            <a:r>
              <a:rPr lang="en-US" dirty="0" smtClean="0"/>
              <a:t>: Start with the article title, author names, journal name, volume number, issue number, digital object identifier (DOI), and the page numbers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95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Annotated Bibliography Framework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Step 2</a:t>
            </a:r>
            <a:r>
              <a:rPr lang="en-US" dirty="0" smtClean="0"/>
              <a:t>: Note the following:</a:t>
            </a:r>
          </a:p>
          <a:p>
            <a:pPr lvl="1"/>
            <a:r>
              <a:rPr lang="en-US" dirty="0" smtClean="0"/>
              <a:t>Study focus/aims</a:t>
            </a:r>
          </a:p>
          <a:p>
            <a:pPr lvl="1"/>
            <a:r>
              <a:rPr lang="en-US" dirty="0" smtClean="0"/>
              <a:t>Theory or framework</a:t>
            </a:r>
          </a:p>
          <a:p>
            <a:pPr lvl="1"/>
            <a:r>
              <a:rPr lang="en-US" dirty="0" smtClean="0"/>
              <a:t>Study design</a:t>
            </a:r>
          </a:p>
          <a:p>
            <a:pPr lvl="1"/>
            <a:r>
              <a:rPr lang="en-US" dirty="0" smtClean="0"/>
              <a:t># of people who participated</a:t>
            </a:r>
          </a:p>
          <a:p>
            <a:pPr lvl="1"/>
            <a:r>
              <a:rPr lang="en-US" dirty="0" smtClean="0"/>
              <a:t>Population breakdown</a:t>
            </a:r>
          </a:p>
          <a:p>
            <a:pPr lvl="1"/>
            <a:r>
              <a:rPr lang="en-US" dirty="0" smtClean="0"/>
              <a:t>Study results</a:t>
            </a:r>
          </a:p>
          <a:p>
            <a:pPr lvl="1"/>
            <a:r>
              <a:rPr lang="en-US" dirty="0" smtClean="0"/>
              <a:t>Main discussion points</a:t>
            </a:r>
          </a:p>
          <a:p>
            <a:pPr lvl="1"/>
            <a:r>
              <a:rPr lang="en-US" dirty="0" smtClean="0"/>
              <a:t>Notes/Impressions including quotes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418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Understanding and Organizing the Literature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Organize your reading using a table format</a:t>
            </a:r>
          </a:p>
          <a:p>
            <a:pPr lvl="1"/>
            <a:r>
              <a:rPr lang="en-US" u="sng" dirty="0" smtClean="0"/>
              <a:t>Column #1</a:t>
            </a:r>
            <a:r>
              <a:rPr lang="en-US" dirty="0" smtClean="0"/>
              <a:t>: Start with an identification (ID) number for each study</a:t>
            </a:r>
          </a:p>
          <a:p>
            <a:pPr lvl="1"/>
            <a:r>
              <a:rPr lang="en-US" u="sng" dirty="0"/>
              <a:t>Column </a:t>
            </a:r>
            <a:r>
              <a:rPr lang="en-US" u="sng" dirty="0" smtClean="0"/>
              <a:t>#2</a:t>
            </a:r>
            <a:r>
              <a:rPr lang="en-US" dirty="0" smtClean="0"/>
              <a:t>: Author names</a:t>
            </a:r>
          </a:p>
          <a:p>
            <a:pPr lvl="1"/>
            <a:r>
              <a:rPr lang="en-US" u="sng" dirty="0"/>
              <a:t>Column </a:t>
            </a:r>
            <a:r>
              <a:rPr lang="en-US" u="sng" dirty="0" smtClean="0"/>
              <a:t>#3/4</a:t>
            </a:r>
            <a:r>
              <a:rPr lang="en-US" dirty="0" smtClean="0"/>
              <a:t>: Study year</a:t>
            </a:r>
          </a:p>
          <a:p>
            <a:pPr lvl="1"/>
            <a:r>
              <a:rPr lang="en-US" u="sng" dirty="0"/>
              <a:t>Column </a:t>
            </a:r>
            <a:r>
              <a:rPr lang="en-US" u="sng" dirty="0" smtClean="0"/>
              <a:t>#5</a:t>
            </a:r>
            <a:r>
              <a:rPr lang="en-US" dirty="0" smtClean="0"/>
              <a:t>: Study location</a:t>
            </a:r>
          </a:p>
          <a:p>
            <a:pPr lvl="1"/>
            <a:r>
              <a:rPr lang="en-US" u="sng" dirty="0"/>
              <a:t>Column </a:t>
            </a:r>
            <a:r>
              <a:rPr lang="en-US" u="sng" dirty="0" smtClean="0"/>
              <a:t>#6</a:t>
            </a:r>
            <a:r>
              <a:rPr lang="en-US" dirty="0" smtClean="0"/>
              <a:t>: Study theory</a:t>
            </a:r>
          </a:p>
          <a:p>
            <a:pPr lvl="1"/>
            <a:r>
              <a:rPr lang="en-US" u="sng" dirty="0"/>
              <a:t>Column </a:t>
            </a:r>
            <a:r>
              <a:rPr lang="en-US" u="sng" dirty="0" smtClean="0"/>
              <a:t>#8</a:t>
            </a:r>
            <a:r>
              <a:rPr lang="en-US" dirty="0" smtClean="0"/>
              <a:t>: Study implementation (e.g., surveys)</a:t>
            </a:r>
          </a:p>
          <a:p>
            <a:pPr lvl="1"/>
            <a:r>
              <a:rPr lang="en-US" u="sng" dirty="0" smtClean="0"/>
              <a:t>Column #9</a:t>
            </a:r>
            <a:r>
              <a:rPr lang="en-US" dirty="0" smtClean="0"/>
              <a:t>: Study funding</a:t>
            </a:r>
          </a:p>
          <a:p>
            <a:r>
              <a:rPr lang="en-US" dirty="0" smtClean="0"/>
              <a:t>Add columns as needed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450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Graph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 back to your graph of constructs and variables to see if adjustments are needed</a:t>
            </a:r>
          </a:p>
          <a:p>
            <a:r>
              <a:rPr lang="en-US" dirty="0" smtClean="0"/>
              <a:t>Searching the literature can show you unexplored threads, variables you missed, or a new perspective on constructs and variables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2534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Organizing Your Work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Organize your literature logically </a:t>
            </a:r>
          </a:p>
          <a:p>
            <a:r>
              <a:rPr lang="en-US" dirty="0" smtClean="0"/>
              <a:t>Consider how you would explain your literature and argument to someone with little knowledge of the topic</a:t>
            </a:r>
          </a:p>
          <a:p>
            <a:r>
              <a:rPr lang="en-US" dirty="0" smtClean="0"/>
              <a:t>Also consider writing for people who are knowledgeable about the topic using depth and logical arguments</a:t>
            </a:r>
          </a:p>
          <a:p>
            <a:r>
              <a:rPr lang="en-US" dirty="0" smtClean="0"/>
              <a:t>Consider what makes your topic difficult to investigate</a:t>
            </a:r>
          </a:p>
          <a:p>
            <a:r>
              <a:rPr lang="en-US" dirty="0" smtClean="0"/>
              <a:t>Recognize your own assumptions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459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Conceptualizing Literature: Patterns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Organizing the literature is as simple as organizing a sock drawer</a:t>
            </a:r>
          </a:p>
          <a:p>
            <a:r>
              <a:rPr lang="en-US" dirty="0" smtClean="0"/>
              <a:t>Organize the literature based on similar or different patterns that become visible as you look at previous studies</a:t>
            </a:r>
          </a:p>
        </p:txBody>
      </p:sp>
    </p:spTree>
    <p:extLst>
      <p:ext uri="{BB962C8B-B14F-4D97-AF65-F5344CB8AC3E}">
        <p14:creationId xmlns:p14="http://schemas.microsoft.com/office/powerpoint/2010/main" val="12974600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Being Critical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critically</a:t>
            </a:r>
          </a:p>
          <a:p>
            <a:r>
              <a:rPr lang="en-US" dirty="0" smtClean="0"/>
              <a:t>Be an active (not a passive) reader.</a:t>
            </a:r>
          </a:p>
          <a:p>
            <a:r>
              <a:rPr lang="en-US" dirty="0" smtClean="0"/>
              <a:t>Active readers: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re reading and thinking and considering the information they are reading</a:t>
            </a:r>
          </a:p>
          <a:p>
            <a:pPr lvl="1"/>
            <a:r>
              <a:rPr lang="en-US" dirty="0" smtClean="0"/>
              <a:t>may agree or disagree with what they are reading</a:t>
            </a:r>
          </a:p>
          <a:p>
            <a:pPr lvl="1"/>
            <a:r>
              <a:rPr lang="en-US" dirty="0" smtClean="0"/>
              <a:t>evaluate the study and check for different perspectives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8101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Studies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analyze a study: </a:t>
            </a:r>
          </a:p>
          <a:p>
            <a:pPr lvl="1"/>
            <a:r>
              <a:rPr lang="en-US" dirty="0" smtClean="0"/>
              <a:t>First, look at the concepts, theories, and perspectives used by the researchers</a:t>
            </a:r>
          </a:p>
          <a:p>
            <a:pPr lvl="1"/>
            <a:r>
              <a:rPr lang="en-US" dirty="0" smtClean="0"/>
              <a:t>Second, ask yourself, what assumptions they made and whether the authors considered other perspectives</a:t>
            </a:r>
          </a:p>
          <a:p>
            <a:pPr lvl="1"/>
            <a:r>
              <a:rPr lang="en-US" dirty="0" smtClean="0"/>
              <a:t>Third, look at the methodologies employed (write down the details so you can remember them) so you can identify gaps and find a niche for your research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26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Researching and Writing the Literature Review</a:t>
            </a:r>
          </a:p>
        </p:txBody>
      </p:sp>
      <p:sp>
        <p:nvSpPr>
          <p:cNvPr id="6" name="Shape 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14095">
              <a:defRPr sz="1800"/>
            </a:pPr>
            <a:r>
              <a:rPr lang="en-US" sz="4500" b="1" dirty="0" smtClean="0">
                <a:solidFill>
                  <a:schemeClr val="tx1"/>
                </a:solidFill>
              </a:rPr>
              <a:t>Chapter 3 </a:t>
            </a:r>
            <a:endParaRPr lang="en-US" sz="45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0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 a hypothesis at the end of your literature review</a:t>
            </a:r>
          </a:p>
          <a:p>
            <a:r>
              <a:rPr lang="en-US" dirty="0" smtClean="0"/>
              <a:t>The literature review will show you where there is disagreement in the literature and can inform how you construct your hypotheses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1214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Systematic Reviews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Systematic reviews, which are scientific studies themselves, are different from literature reviews</a:t>
            </a:r>
          </a:p>
          <a:p>
            <a:r>
              <a:rPr lang="en-US" dirty="0" smtClean="0"/>
              <a:t>Systematic reviews have no agenda but focus on synthesizing all the literature on one topic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1682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Systematic Reviews and Literature Reviews: Key Differences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focus is different</a:t>
            </a:r>
          </a:p>
          <a:p>
            <a:pPr lvl="1"/>
            <a:r>
              <a:rPr lang="en-US" dirty="0" smtClean="0"/>
              <a:t>Literature reviews provide justification for our study</a:t>
            </a:r>
          </a:p>
          <a:p>
            <a:pPr lvl="1"/>
            <a:r>
              <a:rPr lang="en-US" dirty="0" smtClean="0"/>
              <a:t>Systematic reviews summarize all the evidence in an area</a:t>
            </a:r>
          </a:p>
          <a:p>
            <a:r>
              <a:rPr lang="en-US" dirty="0" smtClean="0"/>
              <a:t>Selection bias is reduced</a:t>
            </a:r>
          </a:p>
          <a:p>
            <a:pPr lvl="1"/>
            <a:r>
              <a:rPr lang="en-US" dirty="0"/>
              <a:t>Literature reviews </a:t>
            </a:r>
            <a:r>
              <a:rPr lang="en-US" dirty="0" smtClean="0"/>
              <a:t>while inclusive of a range of articles can be biased based on how a researcher selected studies for  inclusion</a:t>
            </a:r>
            <a:endParaRPr lang="en-US" dirty="0"/>
          </a:p>
          <a:p>
            <a:pPr lvl="1"/>
            <a:r>
              <a:rPr lang="en-US" dirty="0"/>
              <a:t>Systematic reviews </a:t>
            </a:r>
            <a:r>
              <a:rPr lang="en-US" dirty="0" smtClean="0"/>
              <a:t>follow guidelines to minimize selection bias and are explicit about how studies were selected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424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Systematic Reviews and Literature Reviews: Key Differences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Rigorous steps and procedures</a:t>
            </a:r>
          </a:p>
          <a:p>
            <a:pPr lvl="1"/>
            <a:r>
              <a:rPr lang="en-US" dirty="0" smtClean="0"/>
              <a:t>Literature reviews access articles for inclusion in a systematic way though the process is often not tracked and recorded</a:t>
            </a:r>
          </a:p>
          <a:p>
            <a:pPr lvl="1"/>
            <a:r>
              <a:rPr lang="en-US" dirty="0" smtClean="0"/>
              <a:t>Systematic reviews access articles for inclusion using a rigorous methodology</a:t>
            </a:r>
          </a:p>
          <a:p>
            <a:r>
              <a:rPr lang="en-US" dirty="0" smtClean="0"/>
              <a:t>Assessment and analyses of studies</a:t>
            </a:r>
          </a:p>
          <a:p>
            <a:pPr lvl="1"/>
            <a:r>
              <a:rPr lang="en-US" dirty="0" smtClean="0"/>
              <a:t>Literature reviews provide some summary of conclusions from various studies</a:t>
            </a:r>
          </a:p>
          <a:p>
            <a:pPr lvl="1"/>
            <a:r>
              <a:rPr lang="en-US" dirty="0" smtClean="0"/>
              <a:t>Systematic reviews will collect all the methodologies, conclusions, and discussions of all the studies and provide summaries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5516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Meta-Analyses versus </a:t>
            </a:r>
            <a:br>
              <a:rPr lang="en-US" dirty="0" smtClean="0"/>
            </a:br>
            <a:r>
              <a:rPr lang="en-US" dirty="0" smtClean="0"/>
              <a:t>Systematic Reviews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similar to each other however meta-analyses statistically recalculate the data from the original study pooling the findings together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6577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Open-Access Student Resources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Action Plan </a:t>
            </a:r>
          </a:p>
          <a:p>
            <a:r>
              <a:rPr lang="en-US" dirty="0"/>
              <a:t>Quizzes </a:t>
            </a:r>
          </a:p>
          <a:p>
            <a:r>
              <a:rPr lang="en-US" dirty="0"/>
              <a:t>eFlashcards </a:t>
            </a:r>
          </a:p>
          <a:p>
            <a:r>
              <a:rPr lang="en-US" dirty="0"/>
              <a:t>SAGE Journal Articles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and more </a:t>
            </a:r>
            <a:r>
              <a:rPr lang="en-US" dirty="0" smtClean="0"/>
              <a:t>at </a:t>
            </a:r>
            <a:r>
              <a:rPr lang="en-US" dirty="0">
                <a:hlinkClick r:id="rId2"/>
              </a:rPr>
              <a:t>edge.sagepub.com/pajo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253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You Learn to Do?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Describe the purpose of a literature review </a:t>
            </a:r>
          </a:p>
          <a:p>
            <a:r>
              <a:rPr lang="en-US" dirty="0" smtClean="0"/>
              <a:t>Learn </a:t>
            </a:r>
            <a:r>
              <a:rPr lang="en-US" dirty="0"/>
              <a:t>about using libraries and online databases as </a:t>
            </a:r>
            <a:r>
              <a:rPr lang="en-US" dirty="0" smtClean="0"/>
              <a:t>resources </a:t>
            </a:r>
            <a:endParaRPr lang="en-US" dirty="0"/>
          </a:p>
          <a:p>
            <a:r>
              <a:rPr lang="en-US" dirty="0"/>
              <a:t>Create an annotated bibliography </a:t>
            </a:r>
          </a:p>
          <a:p>
            <a:r>
              <a:rPr lang="en-US" dirty="0" smtClean="0"/>
              <a:t>Examine </a:t>
            </a:r>
            <a:r>
              <a:rPr lang="en-US" dirty="0"/>
              <a:t>different ways of organizing a literature review </a:t>
            </a:r>
          </a:p>
          <a:p>
            <a:r>
              <a:rPr lang="en-US" dirty="0" smtClean="0"/>
              <a:t>Discuss </a:t>
            </a:r>
            <a:r>
              <a:rPr lang="en-US" dirty="0"/>
              <a:t>how to think critically and analyze studies </a:t>
            </a:r>
          </a:p>
          <a:p>
            <a:r>
              <a:rPr lang="en-US" dirty="0" smtClean="0"/>
              <a:t>Identify </a:t>
            </a:r>
            <a:r>
              <a:rPr lang="en-US" dirty="0"/>
              <a:t>the correct placement of study hypotheses </a:t>
            </a:r>
          </a:p>
          <a:p>
            <a:r>
              <a:rPr lang="en-US" dirty="0" smtClean="0"/>
              <a:t>Create </a:t>
            </a:r>
            <a:r>
              <a:rPr lang="en-US" dirty="0"/>
              <a:t>a shortened version of the literature review </a:t>
            </a:r>
          </a:p>
          <a:p>
            <a:r>
              <a:rPr lang="en-US" dirty="0" smtClean="0"/>
              <a:t>Compare </a:t>
            </a:r>
            <a:r>
              <a:rPr lang="en-US" dirty="0"/>
              <a:t>and contrast a systematic review of the </a:t>
            </a:r>
            <a:r>
              <a:rPr lang="en-US" dirty="0" smtClean="0"/>
              <a:t>literature </a:t>
            </a:r>
            <a:r>
              <a:rPr lang="en-US" dirty="0"/>
              <a:t>and a literature review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153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Defining a Literature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600" dirty="0" smtClean="0"/>
              <a:t>A literature review is the process by which you become familiar with the entire body of research (which is </a:t>
            </a:r>
            <a:r>
              <a:rPr lang="en-US" sz="2800" dirty="0" smtClean="0"/>
              <a:t>constantly </a:t>
            </a:r>
            <a:r>
              <a:rPr lang="en-US" sz="2800" dirty="0"/>
              <a:t>changing and </a:t>
            </a:r>
            <a:r>
              <a:rPr lang="en-US" sz="2800" dirty="0" smtClean="0"/>
              <a:t>improving) </a:t>
            </a:r>
            <a:r>
              <a:rPr lang="en-US" sz="2600" dirty="0" smtClean="0"/>
              <a:t>on a particular topic </a:t>
            </a:r>
          </a:p>
          <a:p>
            <a:r>
              <a:rPr lang="en-US" sz="2600" dirty="0" smtClean="0"/>
              <a:t>Purpose is to defend your proposed project by grounding it in the scientific literature</a:t>
            </a:r>
          </a:p>
          <a:p>
            <a:r>
              <a:rPr lang="en-US" sz="2600" dirty="0" smtClean="0"/>
              <a:t>In order to construct a literature review you will:</a:t>
            </a:r>
          </a:p>
          <a:p>
            <a:pPr lvl="1"/>
            <a:r>
              <a:rPr lang="en-US" sz="2400" dirty="0" smtClean="0"/>
              <a:t>Spend time to critically read the literature and take notes</a:t>
            </a:r>
          </a:p>
          <a:p>
            <a:pPr lvl="1"/>
            <a:r>
              <a:rPr lang="en-US" sz="2400" dirty="0" smtClean="0"/>
              <a:t>Accumulate arguments supporting or criticizing studies</a:t>
            </a:r>
          </a:p>
          <a:p>
            <a:pPr lvl="1"/>
            <a:r>
              <a:rPr lang="en-US" sz="2400" dirty="0" smtClean="0"/>
              <a:t>Organize the studies by relevant study details (e.g., the time when the study was carried out)</a:t>
            </a:r>
          </a:p>
          <a:p>
            <a:pPr lvl="1"/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454421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the Literature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critical to know what others have researched so we can formulate an original research project</a:t>
            </a:r>
          </a:p>
          <a:p>
            <a:r>
              <a:rPr lang="en-US" dirty="0" smtClean="0"/>
              <a:t>Searching the literature can help us formulate our question and consider new, unexplored ideas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441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the Literature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critical to know what others have researched so we can formulate an original research project</a:t>
            </a:r>
          </a:p>
          <a:p>
            <a:r>
              <a:rPr lang="en-US" dirty="0" smtClean="0"/>
              <a:t>Searching the literature can help us formulate our question and consider new, unexplored ideas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580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Exploring the Literature: </a:t>
            </a:r>
            <a:br>
              <a:rPr lang="en-US" dirty="0" smtClean="0"/>
            </a:br>
            <a:r>
              <a:rPr lang="en-US" dirty="0" smtClean="0"/>
              <a:t>Nuts and Bolts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 with a visit to your school library</a:t>
            </a:r>
          </a:p>
          <a:p>
            <a:r>
              <a:rPr lang="en-US" dirty="0" smtClean="0"/>
              <a:t>Access library databases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ost have links that take you to indexes and databases</a:t>
            </a:r>
          </a:p>
          <a:p>
            <a:pPr lvl="1"/>
            <a:r>
              <a:rPr lang="en-US" dirty="0" smtClean="0"/>
              <a:t>Databases are generally organized chronologically or by subject</a:t>
            </a:r>
          </a:p>
        </p:txBody>
      </p:sp>
    </p:spTree>
    <p:extLst>
      <p:ext uri="{BB962C8B-B14F-4D97-AF65-F5344CB8AC3E}">
        <p14:creationId xmlns:p14="http://schemas.microsoft.com/office/powerpoint/2010/main" val="1863730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Library Databases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JSTOR I and II</a:t>
            </a:r>
            <a:r>
              <a:rPr lang="en-US" dirty="0" smtClean="0"/>
              <a:t>: Digitized journals and books</a:t>
            </a:r>
            <a:endParaRPr lang="en-US" u="sng" dirty="0" smtClean="0"/>
          </a:p>
          <a:p>
            <a:r>
              <a:rPr lang="en-US" u="sng" dirty="0" smtClean="0"/>
              <a:t>PubMed</a:t>
            </a:r>
            <a:r>
              <a:rPr lang="en-US" dirty="0" smtClean="0"/>
              <a:t>: Largest database in public health and medicine (National Library of Medicine)</a:t>
            </a:r>
          </a:p>
          <a:p>
            <a:r>
              <a:rPr lang="en-US" u="sng" dirty="0" smtClean="0"/>
              <a:t>ERIC</a:t>
            </a:r>
            <a:r>
              <a:rPr lang="en-US" dirty="0" smtClean="0"/>
              <a:t>: For education and education-related topics (Department of Education)</a:t>
            </a:r>
          </a:p>
          <a:p>
            <a:r>
              <a:rPr lang="en-US" u="sng" dirty="0" smtClean="0"/>
              <a:t>PsycInfo</a:t>
            </a:r>
            <a:r>
              <a:rPr lang="en-US" dirty="0" smtClean="0"/>
              <a:t>: Useful for topics related to psychology and behavioral sciences (American Psychological Association)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301047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Engines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Many databases have similar search engines like Google Scholar, EBSCOHOST, or PROQUEST</a:t>
            </a:r>
          </a:p>
          <a:p>
            <a:r>
              <a:rPr lang="en-US" dirty="0" smtClean="0"/>
              <a:t>Use “advanced search” rather than a quick search</a:t>
            </a:r>
          </a:p>
          <a:p>
            <a:r>
              <a:rPr lang="en-US" dirty="0" smtClean="0"/>
              <a:t>Combine keywords using Boolean operators (i.e., AND, OR, and NOT)</a:t>
            </a:r>
          </a:p>
          <a:p>
            <a:r>
              <a:rPr lang="en-US" dirty="0" smtClean="0"/>
              <a:t>Use quotation marks (“ ”) when you want two or more keywords to work as a phrase (e.g., “body image”)</a:t>
            </a:r>
          </a:p>
          <a:p>
            <a:r>
              <a:rPr lang="en-US" dirty="0" smtClean="0"/>
              <a:t>Use an asterisk (*) to search for words that start similarly (e.g., child*)</a:t>
            </a:r>
          </a:p>
        </p:txBody>
      </p:sp>
    </p:spTree>
    <p:extLst>
      <p:ext uri="{BB962C8B-B14F-4D97-AF65-F5344CB8AC3E}">
        <p14:creationId xmlns:p14="http://schemas.microsoft.com/office/powerpoint/2010/main" val="23991754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1722</TotalTime>
  <Words>1427</Words>
  <Application>Microsoft Office PowerPoint</Application>
  <PresentationFormat>On-screen Show (4:3)</PresentationFormat>
  <Paragraphs>178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1_Office Theme</vt:lpstr>
      <vt:lpstr>PowerPoint Presentation</vt:lpstr>
      <vt:lpstr>Chapter 3 </vt:lpstr>
      <vt:lpstr>What Will You Learn to Do?</vt:lpstr>
      <vt:lpstr>Defining a Literature Review</vt:lpstr>
      <vt:lpstr>Exploring the Literature</vt:lpstr>
      <vt:lpstr>Exploring the Literature</vt:lpstr>
      <vt:lpstr>Exploring the Literature:  Nuts and Bolts</vt:lpstr>
      <vt:lpstr>Sample Library Databases</vt:lpstr>
      <vt:lpstr>Search Engines</vt:lpstr>
      <vt:lpstr>Other Resources</vt:lpstr>
      <vt:lpstr>Annotated Bibliographies</vt:lpstr>
      <vt:lpstr>Annotated Bibliography Framework</vt:lpstr>
      <vt:lpstr>Annotated Bibliography Framework</vt:lpstr>
      <vt:lpstr>Understanding and Organizing the Literature</vt:lpstr>
      <vt:lpstr>Conceptual Graph</vt:lpstr>
      <vt:lpstr>Tips for Organizing Your Work</vt:lpstr>
      <vt:lpstr>Conceptualizing Literature: Patterns</vt:lpstr>
      <vt:lpstr>Being Critical</vt:lpstr>
      <vt:lpstr>Analyzing Studies</vt:lpstr>
      <vt:lpstr>Hypotheses</vt:lpstr>
      <vt:lpstr>Systematic Reviews</vt:lpstr>
      <vt:lpstr>Systematic Reviews and Literature Reviews: Key Differences</vt:lpstr>
      <vt:lpstr>Systematic Reviews and Literature Reviews: Key Differences</vt:lpstr>
      <vt:lpstr>Meta-Analyses versus  Systematic Reviews</vt:lpstr>
      <vt:lpstr>Open-Access Student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Ancheta, Katie</dc:creator>
  <cp:lastModifiedBy>Stephanie Palermini</cp:lastModifiedBy>
  <cp:revision>82</cp:revision>
  <dcterms:created xsi:type="dcterms:W3CDTF">2006-08-16T00:00:00Z</dcterms:created>
  <dcterms:modified xsi:type="dcterms:W3CDTF">2017-07-28T16:20:10Z</dcterms:modified>
</cp:coreProperties>
</file>