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</p:sldMasterIdLst>
  <p:notesMasterIdLst>
    <p:notesMasterId r:id="rId30"/>
  </p:notesMasterIdLst>
  <p:sldIdLst>
    <p:sldId id="291" r:id="rId2"/>
    <p:sldId id="256" r:id="rId3"/>
    <p:sldId id="290" r:id="rId4"/>
    <p:sldId id="258" r:id="rId5"/>
    <p:sldId id="259" r:id="rId6"/>
    <p:sldId id="260" r:id="rId7"/>
    <p:sldId id="284" r:id="rId8"/>
    <p:sldId id="262" r:id="rId9"/>
    <p:sldId id="285" r:id="rId10"/>
    <p:sldId id="286" r:id="rId11"/>
    <p:sldId id="287" r:id="rId12"/>
    <p:sldId id="288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9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22B10-FE80-4935-B9C9-55F2DE02CE53}" type="datetimeFigureOut">
              <a:rPr lang="en-US" smtClean="0"/>
              <a:t>7/28/2017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74C31-EB4A-4B21-8134-CB5741A1DC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43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280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753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200"/>
            <a:ext cx="5486400" cy="35083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637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342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 b="1">
                <a:solidFill>
                  <a:srgbClr val="CA449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13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083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606"/>
            <a:ext cx="9144000" cy="116360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4497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/>
              <a:t>Click to edit Master title style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9144000" cy="37782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238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064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711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8432"/>
            <a:ext cx="4040188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993"/>
            <a:ext cx="4040188" cy="40378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18432"/>
            <a:ext cx="4041775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993"/>
            <a:ext cx="4041775" cy="40378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870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222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3008313" cy="67583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19200"/>
            <a:ext cx="5111750" cy="4906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97007"/>
            <a:ext cx="3008313" cy="41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690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9144000" cy="37782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719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edge.sagepub.com/pajo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9743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Finding Out More About Your Topic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Technology Entertainment and Design (TED)</a:t>
            </a:r>
          </a:p>
          <a:p>
            <a:r>
              <a:rPr lang="en-US" dirty="0"/>
              <a:t>National Public Radio (NPR)</a:t>
            </a:r>
          </a:p>
          <a:p>
            <a:r>
              <a:rPr lang="en-US" dirty="0"/>
              <a:t>TED NPR</a:t>
            </a:r>
          </a:p>
          <a:p>
            <a:r>
              <a:rPr lang="en-US" dirty="0"/>
              <a:t>Public Broadcasting Service (PBS)</a:t>
            </a:r>
          </a:p>
          <a:p>
            <a:r>
              <a:rPr lang="en-US" dirty="0"/>
              <a:t>New York Times (NYT)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5800" y="5273042"/>
            <a:ext cx="8382000" cy="83099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Looking at non-scientific sources first will </a:t>
            </a:r>
            <a:endParaRPr lang="en-US" sz="2400" dirty="0" smtClean="0"/>
          </a:p>
          <a:p>
            <a:pPr algn="ctr"/>
            <a:r>
              <a:rPr lang="en-US" sz="2400" dirty="0" smtClean="0"/>
              <a:t>inform </a:t>
            </a:r>
            <a:r>
              <a:rPr lang="en-US" sz="2400" dirty="0"/>
              <a:t>the search in the scientific literature</a:t>
            </a:r>
          </a:p>
        </p:txBody>
      </p:sp>
    </p:spTree>
    <p:extLst>
      <p:ext uri="{BB962C8B-B14F-4D97-AF65-F5344CB8AC3E}">
        <p14:creationId xmlns:p14="http://schemas.microsoft.com/office/powerpoint/2010/main" val="1381550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Look </a:t>
            </a:r>
            <a:r>
              <a:rPr lang="en-US" dirty="0" smtClean="0"/>
              <a:t>in </a:t>
            </a:r>
            <a:r>
              <a:rPr lang="en-US" dirty="0"/>
              <a:t>the Scientific Literature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Obtain research articles that conduct studies on your topic of interest</a:t>
            </a:r>
          </a:p>
          <a:p>
            <a:r>
              <a:rPr lang="en-US" dirty="0"/>
              <a:t>Visit the library and examine library databases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955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From Conceptualization to Operationalization: Some Definitions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/>
              <a:t>Constructs</a:t>
            </a:r>
            <a:r>
              <a:rPr lang="en-US" dirty="0"/>
              <a:t>: General or abstract terms that easily and consistently understood by different people</a:t>
            </a:r>
          </a:p>
          <a:p>
            <a:r>
              <a:rPr lang="en-US" u="sng" dirty="0"/>
              <a:t>Conceptualization</a:t>
            </a:r>
            <a:r>
              <a:rPr lang="en-US" dirty="0"/>
              <a:t>: The process by which you break down constructs into smaller pieces so the meaning of each is clear to everyone</a:t>
            </a:r>
          </a:p>
          <a:p>
            <a:r>
              <a:rPr lang="en-US" u="sng" dirty="0"/>
              <a:t>Variables:</a:t>
            </a:r>
            <a:r>
              <a:rPr lang="en-US" dirty="0"/>
              <a:t> Something that measures specific features or aspects of our construct and can take different values</a:t>
            </a:r>
            <a:endParaRPr lang="en-US" i="1" dirty="0"/>
          </a:p>
          <a:p>
            <a:r>
              <a:rPr lang="en-US" u="sng" dirty="0"/>
              <a:t>Operationalization</a:t>
            </a:r>
            <a:r>
              <a:rPr lang="en-US" dirty="0"/>
              <a:t>: Turning constructs into variables we can measure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437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5901892"/>
            <a:ext cx="5486400" cy="566738"/>
          </a:xfrm>
        </p:spPr>
        <p:txBody>
          <a:bodyPr/>
          <a:lstStyle/>
          <a:p>
            <a:r>
              <a:rPr lang="en-US" dirty="0" smtClean="0"/>
              <a:t>Table 2.1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6" b="7"/>
          <a:stretch/>
        </p:blipFill>
        <p:spPr>
          <a:xfrm>
            <a:off x="1568393" y="1153512"/>
            <a:ext cx="2674562" cy="5315118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295400"/>
            <a:ext cx="2462645" cy="1173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064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Considering Ethics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Formulate questions in a way that will not cause harm</a:t>
            </a:r>
          </a:p>
          <a:p>
            <a:r>
              <a:rPr lang="en-US" dirty="0" smtClean="0"/>
              <a:t>Be sensitive and consider how participants will feel</a:t>
            </a:r>
          </a:p>
          <a:p>
            <a:r>
              <a:rPr lang="en-US" dirty="0" smtClean="0"/>
              <a:t>If negative feelings among participants are likely because of topic, inform them at the beginning of the study and remind them the study is voluntary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417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382" y="0"/>
            <a:ext cx="8645236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Types of Variables: </a:t>
            </a:r>
            <a:br>
              <a:rPr lang="en-US" sz="3600" dirty="0" smtClean="0"/>
            </a:br>
            <a:r>
              <a:rPr lang="en-US" sz="3600" dirty="0" smtClean="0"/>
              <a:t>Independent and Dependent Variables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Independent variable</a:t>
            </a:r>
            <a:r>
              <a:rPr lang="en-US" dirty="0" smtClean="0"/>
              <a:t>: Explanatory or predicting variable that predicts the variation in the dependent variable and is often constant</a:t>
            </a:r>
          </a:p>
          <a:p>
            <a:r>
              <a:rPr lang="en-US" u="sng" dirty="0" smtClean="0"/>
              <a:t>Dependent variable</a:t>
            </a:r>
            <a:r>
              <a:rPr lang="en-US" dirty="0" smtClean="0"/>
              <a:t>: Outcomes or “surprise variable” that is influenced by the independent variable</a:t>
            </a:r>
          </a:p>
          <a:p>
            <a:r>
              <a:rPr lang="en-US" dirty="0" smtClean="0"/>
              <a:t>Unique for each study and dependent on the formulation of the research question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2603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Types of Variables: </a:t>
            </a:r>
            <a:br>
              <a:rPr lang="en-US" sz="3600" dirty="0" smtClean="0"/>
            </a:br>
            <a:r>
              <a:rPr lang="en-US" sz="3600" dirty="0" smtClean="0"/>
              <a:t>Control Variables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Additional variables  (e.g., participant’s age and marital status) that we control for in our study that may influence the outcome</a:t>
            </a:r>
          </a:p>
          <a:p>
            <a:r>
              <a:rPr lang="en-US" dirty="0" smtClean="0"/>
              <a:t>Identify control variables by asking yourself what might influence the relationship between the independent and dependent variable</a:t>
            </a:r>
          </a:p>
          <a:p>
            <a:r>
              <a:rPr lang="en-US" dirty="0"/>
              <a:t>A</a:t>
            </a:r>
            <a:r>
              <a:rPr lang="en-US" dirty="0" smtClean="0"/>
              <a:t>sk family and friends and look in the scientific literature</a:t>
            </a:r>
          </a:p>
        </p:txBody>
      </p:sp>
    </p:spTree>
    <p:extLst>
      <p:ext uri="{BB962C8B-B14F-4D97-AF65-F5344CB8AC3E}">
        <p14:creationId xmlns:p14="http://schemas.microsoft.com/office/powerpoint/2010/main" val="26968577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/>
              <a:t>Types of Variables: </a:t>
            </a:r>
            <a:br>
              <a:rPr lang="en-US" sz="3400" dirty="0"/>
            </a:br>
            <a:r>
              <a:rPr lang="en-US" sz="3400" dirty="0" smtClean="0"/>
              <a:t>Confounding/Intervening Variables</a:t>
            </a:r>
            <a:endParaRPr lang="en-US" sz="3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Confounding or intervening variables influence the independent variable in a way that the results of the dependent variable become untrustworthy</a:t>
            </a:r>
          </a:p>
          <a:p>
            <a:r>
              <a:rPr lang="en-US" u="sng" dirty="0" smtClean="0"/>
              <a:t>For example</a:t>
            </a:r>
            <a:r>
              <a:rPr lang="en-US" dirty="0" smtClean="0"/>
              <a:t>: Relationship between socialization from people and Facebook use influenced by marital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848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/>
              <a:t>Types of Variables: </a:t>
            </a:r>
            <a:br>
              <a:rPr lang="en-US" sz="3400" dirty="0"/>
            </a:br>
            <a:r>
              <a:rPr lang="en-US" sz="3400" dirty="0" smtClean="0"/>
              <a:t>Disturbance/Extraneous Variables</a:t>
            </a:r>
            <a:endParaRPr lang="en-US" sz="3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Variables which “lurk” in the background and can disturb the findings of the dependent variable </a:t>
            </a:r>
          </a:p>
          <a:p>
            <a:r>
              <a:rPr lang="en-US" dirty="0" smtClean="0"/>
              <a:t>Common characteristics of our participants that can mislead the findings of our study without our knowledge</a:t>
            </a:r>
          </a:p>
          <a:p>
            <a:r>
              <a:rPr lang="en-US" dirty="0" smtClean="0"/>
              <a:t>Sometimes we are aware of them, other times we are not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935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/>
              <a:t>Types of Variables: </a:t>
            </a:r>
            <a:br>
              <a:rPr lang="en-US" sz="3400" dirty="0"/>
            </a:br>
            <a:r>
              <a:rPr lang="en-US" sz="3400" dirty="0" smtClean="0"/>
              <a:t>Moderators</a:t>
            </a:r>
            <a:endParaRPr lang="en-US" sz="3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Variables that can strengthen or weaken an established relationship between an independent and dependent variable</a:t>
            </a:r>
          </a:p>
          <a:p>
            <a:r>
              <a:rPr lang="en-US" u="sng" dirty="0" smtClean="0"/>
              <a:t>For example</a:t>
            </a:r>
            <a:r>
              <a:rPr lang="en-US" dirty="0" smtClean="0"/>
              <a:t>: The relationship between alcohol consumption (independent variable) and liver damage (dependent variable) is stronger for women than men therefore gender is a moderating variable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6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Formulating a Research </a:t>
            </a:r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10" name="Shape 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14095">
              <a:defRPr sz="1800"/>
            </a:pPr>
            <a:r>
              <a:rPr lang="en-US" sz="4500" b="1" dirty="0" smtClean="0">
                <a:solidFill>
                  <a:schemeClr val="tx1"/>
                </a:solidFill>
              </a:rPr>
              <a:t>Chapter 2 </a:t>
            </a:r>
            <a:endParaRPr lang="en-US" sz="4500" b="1" dirty="0">
              <a:solidFill>
                <a:schemeClr val="tx1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00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/>
              <a:t>Types of Variables: </a:t>
            </a:r>
            <a:br>
              <a:rPr lang="en-US" sz="3400" dirty="0"/>
            </a:br>
            <a:r>
              <a:rPr lang="en-US" sz="3400" dirty="0" smtClean="0"/>
              <a:t>Mediators</a:t>
            </a:r>
            <a:endParaRPr lang="en-US" sz="3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Intervening variables that can interfere with the relationship between the independent and dependent variable </a:t>
            </a:r>
          </a:p>
          <a:p>
            <a:r>
              <a:rPr lang="en-US" dirty="0" smtClean="0"/>
              <a:t>If strong enough, they can change the relationship between the independent </a:t>
            </a:r>
            <a:r>
              <a:rPr lang="en-US" dirty="0"/>
              <a:t>and dependent variable </a:t>
            </a:r>
            <a:endParaRPr lang="en-US" dirty="0" smtClean="0"/>
          </a:p>
          <a:p>
            <a:r>
              <a:rPr lang="en-US" u="sng" dirty="0" smtClean="0"/>
              <a:t>For example</a:t>
            </a:r>
            <a:r>
              <a:rPr lang="en-US" dirty="0" smtClean="0"/>
              <a:t>: A relationship between time a student studies and their grades exist; however, this relationship will change if the school director preps the students extensively during our study.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1987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statement that predicts a specific phenomenon or behavior</a:t>
            </a:r>
          </a:p>
          <a:p>
            <a:r>
              <a:rPr lang="en-US" dirty="0" smtClean="0"/>
              <a:t>It makes a prediction about how people will respond to the research question</a:t>
            </a:r>
          </a:p>
          <a:p>
            <a:r>
              <a:rPr lang="en-US" dirty="0" smtClean="0"/>
              <a:t>It may even determine how you expect the variable to behave</a:t>
            </a:r>
          </a:p>
        </p:txBody>
      </p:sp>
    </p:spTree>
    <p:extLst>
      <p:ext uri="{BB962C8B-B14F-4D97-AF65-F5344CB8AC3E}">
        <p14:creationId xmlns:p14="http://schemas.microsoft.com/office/powerpoint/2010/main" val="37477155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Example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intend to study the relationship between television viewing and female self-esteem</a:t>
            </a:r>
          </a:p>
          <a:p>
            <a:r>
              <a:rPr lang="en-US" u="sng" dirty="0" smtClean="0"/>
              <a:t>Hypothesis #1</a:t>
            </a:r>
            <a:r>
              <a:rPr lang="en-US" dirty="0" smtClean="0"/>
              <a:t>:  Television viewing is associated with female self-esteem</a:t>
            </a:r>
          </a:p>
          <a:p>
            <a:r>
              <a:rPr lang="en-US" u="sng" dirty="0" smtClean="0"/>
              <a:t>Hypothesis #2</a:t>
            </a:r>
            <a:r>
              <a:rPr lang="en-US" dirty="0" smtClean="0"/>
              <a:t>: Television viewing is associated with </a:t>
            </a:r>
            <a:r>
              <a:rPr lang="en-US" i="1" dirty="0" smtClean="0"/>
              <a:t>lower</a:t>
            </a:r>
            <a:r>
              <a:rPr lang="en-US" dirty="0" smtClean="0"/>
              <a:t> female self-esteem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5162649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Alternative and Null Hypothesis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 </a:t>
            </a:r>
            <a:r>
              <a:rPr lang="en-US" u="sng" dirty="0" smtClean="0"/>
              <a:t>alternative hypothesis</a:t>
            </a:r>
            <a:r>
              <a:rPr lang="en-US" dirty="0" smtClean="0"/>
              <a:t> states how the variables will look once we have collected our data</a:t>
            </a:r>
          </a:p>
          <a:p>
            <a:pPr lvl="1"/>
            <a:r>
              <a:rPr lang="en-US" dirty="0" smtClean="0"/>
              <a:t>It predicts the relationship between variables (e.g., what happens if one variable increases or decreases)</a:t>
            </a:r>
          </a:p>
          <a:p>
            <a:r>
              <a:rPr lang="en-US" dirty="0"/>
              <a:t>A </a:t>
            </a:r>
            <a:r>
              <a:rPr lang="en-US" u="sng" dirty="0"/>
              <a:t>null hypothesis</a:t>
            </a:r>
            <a:r>
              <a:rPr lang="en-US" dirty="0"/>
              <a:t> claims there is no relationship between </a:t>
            </a:r>
            <a:r>
              <a:rPr lang="en-US"/>
              <a:t>our </a:t>
            </a:r>
            <a:r>
              <a:rPr lang="en-US" smtClean="0"/>
              <a:t>variables </a:t>
            </a:r>
            <a:r>
              <a:rPr lang="en-US" dirty="0"/>
              <a:t>of </a:t>
            </a:r>
            <a:r>
              <a:rPr lang="en-US" dirty="0" smtClean="0"/>
              <a:t>interest</a:t>
            </a:r>
          </a:p>
          <a:p>
            <a:r>
              <a:rPr lang="en-US" dirty="0" smtClean="0"/>
              <a:t>In research we are attempting to falsify the null hypothesis (i.e., reject the null hypothesis)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626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Alternative and Null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Hypothesis Notation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sz="1800" dirty="0" smtClean="0"/>
              <a:t>0 </a:t>
            </a:r>
            <a:r>
              <a:rPr lang="en-US" dirty="0" smtClean="0"/>
              <a:t>= Notation for a null hypothesis</a:t>
            </a:r>
          </a:p>
          <a:p>
            <a:r>
              <a:rPr lang="en-US" dirty="0" smtClean="0"/>
              <a:t>H</a:t>
            </a:r>
            <a:r>
              <a:rPr lang="en-US" sz="1800" dirty="0" smtClean="0"/>
              <a:t>a</a:t>
            </a:r>
            <a:r>
              <a:rPr lang="en-US" dirty="0"/>
              <a:t> = Notation for </a:t>
            </a:r>
            <a:r>
              <a:rPr lang="en-US" dirty="0" smtClean="0"/>
              <a:t>an alternative hypothesis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2766221"/>
            <a:ext cx="7848600" cy="236219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</a:t>
            </a:r>
            <a:r>
              <a:rPr lang="en-US" sz="1800" dirty="0" smtClean="0"/>
              <a:t>0 </a:t>
            </a:r>
            <a:r>
              <a:rPr lang="en-US" dirty="0" smtClean="0"/>
              <a:t>= There is no relationship between music listening and sports performance among college students</a:t>
            </a:r>
          </a:p>
          <a:p>
            <a:r>
              <a:rPr lang="en-US" dirty="0" smtClean="0"/>
              <a:t>H</a:t>
            </a:r>
            <a:r>
              <a:rPr lang="en-US" sz="1800" dirty="0" smtClean="0"/>
              <a:t>a</a:t>
            </a:r>
            <a:r>
              <a:rPr lang="en-US" dirty="0" smtClean="0"/>
              <a:t> = Athletes who listen to music for four or more hours per day perform better than athletes who listen to music for four our less hours per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5307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Directional versus Non-Directional Hypotheses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directional hypothesis predicts a specific course for your variables</a:t>
            </a:r>
          </a:p>
          <a:p>
            <a:pPr lvl="1"/>
            <a:r>
              <a:rPr lang="en-US" u="sng" dirty="0" smtClean="0"/>
              <a:t>For example</a:t>
            </a:r>
            <a:r>
              <a:rPr lang="en-US" dirty="0" smtClean="0"/>
              <a:t>: The </a:t>
            </a:r>
            <a:r>
              <a:rPr lang="en-US" i="1" dirty="0" smtClean="0"/>
              <a:t>younger</a:t>
            </a:r>
            <a:r>
              <a:rPr lang="en-US" dirty="0" smtClean="0"/>
              <a:t> someone is, the </a:t>
            </a:r>
            <a:r>
              <a:rPr lang="en-US" i="1" dirty="0" smtClean="0"/>
              <a:t>more</a:t>
            </a:r>
            <a:r>
              <a:rPr lang="en-US" dirty="0" smtClean="0"/>
              <a:t> empathy he or she will have toward animals</a:t>
            </a:r>
          </a:p>
          <a:p>
            <a:r>
              <a:rPr lang="en-US" dirty="0"/>
              <a:t>A </a:t>
            </a:r>
            <a:r>
              <a:rPr lang="en-US" dirty="0" smtClean="0"/>
              <a:t>non-directional hypothesis simply predicts a relationship between your variables</a:t>
            </a:r>
          </a:p>
          <a:p>
            <a:pPr lvl="1"/>
            <a:r>
              <a:rPr lang="en-US" u="sng" dirty="0" smtClean="0"/>
              <a:t>For example</a:t>
            </a:r>
            <a:r>
              <a:rPr lang="en-US" dirty="0" smtClean="0"/>
              <a:t>: Perceptions of rape are different between boys and girls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708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Open-Ended Questions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question that is exploratory in nature that is driven by your curiosity about a topic</a:t>
            </a:r>
          </a:p>
          <a:p>
            <a:r>
              <a:rPr lang="en-US" u="sng" dirty="0" smtClean="0"/>
              <a:t>For example</a:t>
            </a:r>
            <a:r>
              <a:rPr lang="en-US" dirty="0" smtClean="0"/>
              <a:t>: How do people react in a chaotic situation?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0600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Visualizing a Research Question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Put everything down on paper visually</a:t>
            </a:r>
          </a:p>
          <a:p>
            <a:r>
              <a:rPr lang="en-US" dirty="0" smtClean="0"/>
              <a:t>For example: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276894" y="3200400"/>
            <a:ext cx="6590211" cy="2286000"/>
            <a:chOff x="1824446" y="3352800"/>
            <a:chExt cx="6590211" cy="2286000"/>
          </a:xfrm>
        </p:grpSpPr>
        <p:sp>
          <p:nvSpPr>
            <p:cNvPr id="6" name="Oval 5"/>
            <p:cNvSpPr/>
            <p:nvPr/>
          </p:nvSpPr>
          <p:spPr>
            <a:xfrm>
              <a:off x="3505200" y="3352800"/>
              <a:ext cx="990600" cy="914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581400" y="4756149"/>
              <a:ext cx="990600" cy="88265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844040" y="3550592"/>
              <a:ext cx="1676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Constructs</a:t>
              </a:r>
              <a:endParaRPr lang="en-US" sz="2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824446" y="4931008"/>
              <a:ext cx="1676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Variables</a:t>
              </a:r>
              <a:endParaRPr lang="en-US" sz="240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7271657" y="3761557"/>
              <a:ext cx="1143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181600" y="3527839"/>
              <a:ext cx="20508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Relationships</a:t>
              </a:r>
              <a:endParaRPr lang="en-US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334000" y="4906318"/>
              <a:ext cx="3080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Directionality   +/ -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583769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Open-Access Student Resources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Action Plan </a:t>
            </a:r>
          </a:p>
          <a:p>
            <a:r>
              <a:rPr lang="en-US" dirty="0"/>
              <a:t>Quizzes </a:t>
            </a:r>
          </a:p>
          <a:p>
            <a:r>
              <a:rPr lang="en-US" dirty="0"/>
              <a:t>eFlashcards </a:t>
            </a:r>
          </a:p>
          <a:p>
            <a:r>
              <a:rPr lang="en-US" dirty="0"/>
              <a:t>SAGE Journal Articles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and more </a:t>
            </a:r>
            <a:r>
              <a:rPr lang="en-US" dirty="0" smtClean="0"/>
              <a:t>at </a:t>
            </a:r>
            <a:r>
              <a:rPr lang="en-US" dirty="0">
                <a:hlinkClick r:id="rId2"/>
              </a:rPr>
              <a:t>edge.sagepub.com/pajo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482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You Learn to Do?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Choose </a:t>
            </a:r>
            <a:r>
              <a:rPr lang="en-US" dirty="0"/>
              <a:t>a research topic </a:t>
            </a:r>
          </a:p>
          <a:p>
            <a:r>
              <a:rPr lang="en-US" dirty="0" smtClean="0"/>
              <a:t>Explain </a:t>
            </a:r>
            <a:r>
              <a:rPr lang="en-US" dirty="0"/>
              <a:t>how to operationalize research constructs </a:t>
            </a:r>
          </a:p>
          <a:p>
            <a:r>
              <a:rPr lang="en-US" dirty="0" smtClean="0"/>
              <a:t>Describe </a:t>
            </a:r>
            <a:r>
              <a:rPr lang="en-US" dirty="0"/>
              <a:t>the different types of variables </a:t>
            </a:r>
          </a:p>
          <a:p>
            <a:r>
              <a:rPr lang="en-US" dirty="0" smtClean="0"/>
              <a:t>Formulate </a:t>
            </a:r>
            <a:r>
              <a:rPr lang="en-US" dirty="0"/>
              <a:t>the various types of hypotheses </a:t>
            </a:r>
          </a:p>
          <a:p>
            <a:r>
              <a:rPr lang="en-US" dirty="0" smtClean="0"/>
              <a:t>Create </a:t>
            </a:r>
            <a:r>
              <a:rPr lang="en-US" dirty="0"/>
              <a:t>a visualization of a research question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239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Choosing a Research Topic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There are many ways to identify a research topic. Ask yourself:</a:t>
            </a:r>
          </a:p>
          <a:p>
            <a:pPr lvl="1"/>
            <a:r>
              <a:rPr lang="en-US" sz="2200" dirty="0" smtClean="0"/>
              <a:t>What interests me?</a:t>
            </a:r>
          </a:p>
          <a:p>
            <a:pPr lvl="1"/>
            <a:r>
              <a:rPr lang="en-US" sz="2200" dirty="0" smtClean="0"/>
              <a:t>What keeps my attention?</a:t>
            </a:r>
          </a:p>
          <a:p>
            <a:pPr lvl="1"/>
            <a:r>
              <a:rPr lang="en-US" sz="2200" dirty="0" smtClean="0"/>
              <a:t>What do I read or search for online?</a:t>
            </a:r>
          </a:p>
          <a:p>
            <a:r>
              <a:rPr lang="en-US" sz="2600" dirty="0" smtClean="0"/>
              <a:t>Observe your own behaviors for a day and you will learn what interests you!</a:t>
            </a:r>
          </a:p>
          <a:p>
            <a:pPr marL="457200" lvl="1" indent="0">
              <a:buNone/>
            </a:pPr>
            <a:endParaRPr lang="en-US" sz="2200" dirty="0" smtClean="0"/>
          </a:p>
          <a:p>
            <a:pPr lvl="1"/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454421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Fundamental Research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Fundamental research looks at the world at large</a:t>
            </a:r>
          </a:p>
          <a:p>
            <a:pPr lvl="1"/>
            <a:r>
              <a:rPr lang="en-US" dirty="0" smtClean="0"/>
              <a:t>Purpose is to generate new ideas or explain why or how the world works.</a:t>
            </a:r>
          </a:p>
          <a:p>
            <a:pPr lvl="1"/>
            <a:r>
              <a:rPr lang="en-US" dirty="0" smtClean="0"/>
              <a:t>Involves data collection from large groups</a:t>
            </a:r>
          </a:p>
          <a:p>
            <a:pPr lvl="1"/>
            <a:r>
              <a:rPr lang="en-US" dirty="0" smtClean="0"/>
              <a:t>May not have immediate application to our day-to-day lives.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4957482"/>
            <a:ext cx="8001000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Example</a:t>
            </a:r>
          </a:p>
          <a:p>
            <a:pPr algn="ctr"/>
            <a:r>
              <a:rPr lang="en-US" sz="2400" dirty="0" smtClean="0"/>
              <a:t>Understanding </a:t>
            </a:r>
            <a:r>
              <a:rPr lang="en-US" sz="2400" dirty="0"/>
              <a:t>theories of migration and </a:t>
            </a:r>
            <a:endParaRPr lang="en-US" sz="2400" dirty="0" smtClean="0"/>
          </a:p>
          <a:p>
            <a:pPr algn="ctr"/>
            <a:r>
              <a:rPr lang="en-US" sz="2400" dirty="0" smtClean="0"/>
              <a:t>why </a:t>
            </a:r>
            <a:r>
              <a:rPr lang="en-US" sz="2400" dirty="0"/>
              <a:t>people </a:t>
            </a:r>
            <a:r>
              <a:rPr lang="en-US" sz="2400" dirty="0" smtClean="0"/>
              <a:t>move </a:t>
            </a:r>
            <a:r>
              <a:rPr lang="en-US" sz="2400" dirty="0"/>
              <a:t>from </a:t>
            </a:r>
            <a:r>
              <a:rPr lang="en-US" sz="2400" dirty="0" smtClean="0"/>
              <a:t>one </a:t>
            </a:r>
            <a:r>
              <a:rPr lang="en-US" sz="2400" dirty="0"/>
              <a:t>place to another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2853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Applied Research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Applied research seeks uncover information about a particular issue. </a:t>
            </a:r>
          </a:p>
          <a:p>
            <a:pPr lvl="1"/>
            <a:r>
              <a:rPr lang="en-US" dirty="0" smtClean="0"/>
              <a:t>Purpose is to solve a specific societal problem. </a:t>
            </a:r>
          </a:p>
          <a:p>
            <a:pPr lvl="1"/>
            <a:r>
              <a:rPr lang="en-US" dirty="0" smtClean="0"/>
              <a:t>Explores why people behave in a specific way and suggests a solution.</a:t>
            </a:r>
          </a:p>
        </p:txBody>
      </p:sp>
      <p:sp>
        <p:nvSpPr>
          <p:cNvPr id="6" name="Rectangle 5"/>
          <p:cNvSpPr/>
          <p:nvPr/>
        </p:nvSpPr>
        <p:spPr>
          <a:xfrm>
            <a:off x="838200" y="5105400"/>
            <a:ext cx="8153399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u="sng" dirty="0" smtClean="0"/>
              <a:t>Example</a:t>
            </a:r>
          </a:p>
          <a:p>
            <a:pPr algn="ctr"/>
            <a:r>
              <a:rPr lang="en-US" sz="2400" dirty="0" smtClean="0"/>
              <a:t>Understanding why </a:t>
            </a:r>
            <a:r>
              <a:rPr lang="en-US" sz="2400" dirty="0"/>
              <a:t>are there a growing number of children diagnosed </a:t>
            </a:r>
            <a:r>
              <a:rPr lang="en-US" sz="2400" dirty="0" smtClean="0"/>
              <a:t>with </a:t>
            </a:r>
            <a:r>
              <a:rPr lang="en-US" sz="2400" dirty="0"/>
              <a:t>attention deficit hyperactivity </a:t>
            </a:r>
            <a:r>
              <a:rPr lang="en-US" sz="2400" dirty="0" smtClean="0"/>
              <a:t>disorder.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30735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Narrowing the Research Topic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constructs of interest</a:t>
            </a:r>
          </a:p>
          <a:p>
            <a:pPr lvl="1"/>
            <a:r>
              <a:rPr lang="en-US" dirty="0" smtClean="0"/>
              <a:t>Ask yourself what each word means to different people</a:t>
            </a:r>
          </a:p>
          <a:p>
            <a:pPr lvl="1"/>
            <a:r>
              <a:rPr lang="en-US" dirty="0" smtClean="0"/>
              <a:t>Be as specific as possible about what you are going to study</a:t>
            </a:r>
          </a:p>
          <a:p>
            <a:r>
              <a:rPr lang="en-US" dirty="0" smtClean="0"/>
              <a:t>The population of interest</a:t>
            </a:r>
          </a:p>
          <a:p>
            <a:pPr lvl="1"/>
            <a:r>
              <a:rPr lang="en-US" dirty="0" smtClean="0"/>
              <a:t>Ask yourself which population you are interested in</a:t>
            </a:r>
          </a:p>
        </p:txBody>
      </p:sp>
    </p:spTree>
    <p:extLst>
      <p:ext uri="{BB962C8B-B14F-4D97-AF65-F5344CB8AC3E}">
        <p14:creationId xmlns:p14="http://schemas.microsoft.com/office/powerpoint/2010/main" val="2272234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 2.1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" b="140"/>
          <a:stretch/>
        </p:blipFill>
        <p:spPr>
          <a:xfrm>
            <a:off x="1792288" y="1295400"/>
            <a:ext cx="5486400" cy="3657600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Narrowing the Research Topic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964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</p:spPr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Operationalization of Constructs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Before you operationalize </a:t>
            </a:r>
            <a:r>
              <a:rPr lang="en-US" dirty="0" smtClean="0"/>
              <a:t>your </a:t>
            </a:r>
            <a:r>
              <a:rPr lang="en-US" dirty="0"/>
              <a:t>constructs you must</a:t>
            </a:r>
          </a:p>
          <a:p>
            <a:pPr lvl="1"/>
            <a:r>
              <a:rPr lang="en-US" dirty="0"/>
              <a:t>Find out more about your topic in order to develop a </a:t>
            </a:r>
            <a:r>
              <a:rPr lang="en-US" dirty="0" smtClean="0"/>
              <a:t>well-thought-out </a:t>
            </a:r>
            <a:r>
              <a:rPr lang="en-US" dirty="0"/>
              <a:t>and specific research question</a:t>
            </a:r>
          </a:p>
          <a:p>
            <a:pPr lvl="1"/>
            <a:r>
              <a:rPr lang="en-US" dirty="0"/>
              <a:t>Look in the scientific literature to find good sources depicting similar studies of interest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98987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1754</TotalTime>
  <Words>1451</Words>
  <Application>Microsoft Office PowerPoint</Application>
  <PresentationFormat>On-screen Show (4:3)</PresentationFormat>
  <Paragraphs>178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Calibri</vt:lpstr>
      <vt:lpstr>1_Office Theme</vt:lpstr>
      <vt:lpstr>PowerPoint Presentation</vt:lpstr>
      <vt:lpstr>Chapter 2 </vt:lpstr>
      <vt:lpstr>What Will You Learn to Do?</vt:lpstr>
      <vt:lpstr>Choosing a Research Topic</vt:lpstr>
      <vt:lpstr>Fundamental Research</vt:lpstr>
      <vt:lpstr>Applied Research</vt:lpstr>
      <vt:lpstr>Narrowing the Research Topic</vt:lpstr>
      <vt:lpstr>Photo 2.1</vt:lpstr>
      <vt:lpstr>Operationalization of Constructs</vt:lpstr>
      <vt:lpstr>Finding Out More About Your Topic</vt:lpstr>
      <vt:lpstr>Look in the Scientific Literature</vt:lpstr>
      <vt:lpstr>From Conceptualization to Operationalization: Some Definitions</vt:lpstr>
      <vt:lpstr>Table 2.1</vt:lpstr>
      <vt:lpstr>Considering Ethics</vt:lpstr>
      <vt:lpstr>Types of Variables:  Independent and Dependent Variables</vt:lpstr>
      <vt:lpstr>Types of Variables:  Control Variables</vt:lpstr>
      <vt:lpstr>Types of Variables:  Confounding/Intervening Variables</vt:lpstr>
      <vt:lpstr>Types of Variables:  Disturbance/Extraneous Variables</vt:lpstr>
      <vt:lpstr>Types of Variables:  Moderators</vt:lpstr>
      <vt:lpstr>Types of Variables:  Mediators</vt:lpstr>
      <vt:lpstr>Hypothesis</vt:lpstr>
      <vt:lpstr>Hypothesis Example</vt:lpstr>
      <vt:lpstr>Alternative and Null Hypothesis</vt:lpstr>
      <vt:lpstr>Alternative and Null  Hypothesis Notation</vt:lpstr>
      <vt:lpstr>Directional versus Non-Directional Hypotheses</vt:lpstr>
      <vt:lpstr>Open-Ended Questions</vt:lpstr>
      <vt:lpstr>Visualizing a Research Question</vt:lpstr>
      <vt:lpstr>Open-Access Student 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Ancheta, Katie</dc:creator>
  <cp:lastModifiedBy>Stephanie Palermini</cp:lastModifiedBy>
  <cp:revision>77</cp:revision>
  <dcterms:created xsi:type="dcterms:W3CDTF">2006-08-16T00:00:00Z</dcterms:created>
  <dcterms:modified xsi:type="dcterms:W3CDTF">2017-07-28T16:19:23Z</dcterms:modified>
</cp:coreProperties>
</file>