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7" r:id="rId3"/>
    <p:sldId id="258" r:id="rId4"/>
    <p:sldId id="259" r:id="rId5"/>
    <p:sldId id="260" r:id="rId6"/>
    <p:sldId id="261" r:id="rId7"/>
    <p:sldId id="28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8" r:id="rId24"/>
    <p:sldId id="280" r:id="rId25"/>
    <p:sldId id="27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E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18" d="100"/>
          <a:sy n="118" d="100"/>
        </p:scale>
        <p:origin x="-14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2AAFD5-EC40-554E-8528-AC02510C6E5A}" type="datetimeFigureOut">
              <a:rPr lang="en-US" smtClean="0"/>
              <a:pPr/>
              <a:t>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9E066C-2C1D-1340-80FD-8DB0EB1AB20C}" type="slidenum">
              <a:rPr lang="en-US" smtClean="0"/>
              <a:pPr/>
              <a:t>‹#›</a:t>
            </a:fld>
            <a:endParaRPr lang="en-US"/>
          </a:p>
        </p:txBody>
      </p:sp>
    </p:spTree>
    <p:extLst>
      <p:ext uri="{BB962C8B-B14F-4D97-AF65-F5344CB8AC3E}">
        <p14:creationId xmlns:p14="http://schemas.microsoft.com/office/powerpoint/2010/main" val="35699158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students will conjure negative images of politicians: corrupt,</a:t>
            </a:r>
            <a:r>
              <a:rPr lang="en-US" baseline="0" dirty="0" smtClean="0"/>
              <a:t> liars, etc.  This is an opportunity to open the discussion up and point out that yes, there are indeed some politicians who are corrupt and lie to obtain their goals. However, most politicians are not corrupt and do not lie</a:t>
            </a:r>
            <a:r>
              <a:rPr lang="en-US" i="1" baseline="0" dirty="0" smtClean="0"/>
              <a:t>, per se</a:t>
            </a:r>
            <a:r>
              <a:rPr lang="en-US" baseline="0" dirty="0" smtClean="0"/>
              <a:t>. There is a distinct difference between campaigning for office (the ideal) and being in office (realism). Discussion Question: How do the ideals of campaigning clash with the realities of the day-to-day functions of holding office? </a:t>
            </a:r>
          </a:p>
          <a:p>
            <a:endParaRPr lang="en-US" baseline="0" dirty="0" smtClean="0"/>
          </a:p>
          <a:p>
            <a:r>
              <a:rPr lang="en-US" baseline="0" dirty="0" smtClean="0"/>
              <a:t>Lobbyist is another term which tends to conjure negative images often associated with large, big money interest groups, such as the NRA, AARP, the Tobacco Industry. However, lobbying and lobbyists are actually a positive in a democratic society, where average citizen groups can lobby on behalf of their own interests. Discussion Question: How can citizen action (grassroots) groups compete with the larger interest groups for the attention of our </a:t>
            </a:r>
            <a:r>
              <a:rPr lang="en-US" baseline="0" smtClean="0"/>
              <a:t>political leaders? </a:t>
            </a:r>
          </a:p>
          <a:p>
            <a:endParaRPr lang="en-US" dirty="0"/>
          </a:p>
        </p:txBody>
      </p:sp>
      <p:sp>
        <p:nvSpPr>
          <p:cNvPr id="4" name="Slide Number Placeholder 3"/>
          <p:cNvSpPr>
            <a:spLocks noGrp="1"/>
          </p:cNvSpPr>
          <p:nvPr>
            <p:ph type="sldNum" sz="quarter" idx="10"/>
          </p:nvPr>
        </p:nvSpPr>
        <p:spPr/>
        <p:txBody>
          <a:bodyPr/>
          <a:lstStyle/>
          <a:p>
            <a:fld id="{919E066C-2C1D-1340-80FD-8DB0EB1AB20C}"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9E066C-2C1D-1340-80FD-8DB0EB1AB20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FB0526-F4BB-4E79-A7A5-7816E1D9F50B}" type="datetime1">
              <a:rPr lang="en-US" smtClean="0"/>
              <a:t>1/6/2015</a:t>
            </a:fld>
            <a:endParaRPr lang="en-US"/>
          </a:p>
        </p:txBody>
      </p:sp>
      <p:sp>
        <p:nvSpPr>
          <p:cNvPr id="5" name="Footer Placeholder 4"/>
          <p:cNvSpPr>
            <a:spLocks noGrp="1"/>
          </p:cNvSpPr>
          <p:nvPr>
            <p:ph type="ftr" sz="quarter" idx="11"/>
          </p:nvPr>
        </p:nvSpPr>
        <p:spPr/>
        <p:txBody>
          <a:bodyPr/>
          <a:lstStyle/>
          <a:p>
            <a:r>
              <a:rPr lang="en-US" dirty="0" smtClean="0"/>
              <a:t>©2016 SAGE Publications</a:t>
            </a:r>
            <a:endParaRPr lang="en-US" dirty="0"/>
          </a:p>
        </p:txBody>
      </p:sp>
      <p:sp>
        <p:nvSpPr>
          <p:cNvPr id="6" name="Slide Number Placeholder 5"/>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4FAD49-A122-4A63-96D3-D04CC527CBE6}" type="datetime1">
              <a:rPr lang="en-US" smtClean="0"/>
              <a:t>1/6/2015</a:t>
            </a:fld>
            <a:endParaRPr lang="en-US"/>
          </a:p>
        </p:txBody>
      </p:sp>
      <p:sp>
        <p:nvSpPr>
          <p:cNvPr id="5" name="Footer Placeholder 4"/>
          <p:cNvSpPr>
            <a:spLocks noGrp="1"/>
          </p:cNvSpPr>
          <p:nvPr>
            <p:ph type="ftr" sz="quarter" idx="11"/>
          </p:nvPr>
        </p:nvSpPr>
        <p:spPr/>
        <p:txBody>
          <a:bodyPr/>
          <a:lstStyle/>
          <a:p>
            <a:r>
              <a:rPr lang="en-US" smtClean="0"/>
              <a:t>©2016 SAGE Publications</a:t>
            </a:r>
            <a:endParaRPr lang="en-US"/>
          </a:p>
        </p:txBody>
      </p:sp>
      <p:sp>
        <p:nvSpPr>
          <p:cNvPr id="6" name="Slide Number Placeholder 5"/>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720111-E0C2-4966-95FA-772595E16EFD}" type="datetime1">
              <a:rPr lang="en-US" smtClean="0"/>
              <a:t>1/6/2015</a:t>
            </a:fld>
            <a:endParaRPr lang="en-US"/>
          </a:p>
        </p:txBody>
      </p:sp>
      <p:sp>
        <p:nvSpPr>
          <p:cNvPr id="5" name="Footer Placeholder 4"/>
          <p:cNvSpPr>
            <a:spLocks noGrp="1"/>
          </p:cNvSpPr>
          <p:nvPr>
            <p:ph type="ftr" sz="quarter" idx="11"/>
          </p:nvPr>
        </p:nvSpPr>
        <p:spPr/>
        <p:txBody>
          <a:bodyPr/>
          <a:lstStyle/>
          <a:p>
            <a:r>
              <a:rPr lang="en-US" smtClean="0"/>
              <a:t>©2016 SAGE Publications</a:t>
            </a:r>
            <a:endParaRPr lang="en-US"/>
          </a:p>
        </p:txBody>
      </p:sp>
      <p:sp>
        <p:nvSpPr>
          <p:cNvPr id="6" name="Slide Number Placeholder 5"/>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79F4A7-3C8E-42FF-B08F-3B2C741BF31B}" type="datetime1">
              <a:rPr lang="en-US" smtClean="0"/>
              <a:t>1/6/2015</a:t>
            </a:fld>
            <a:endParaRPr lang="en-US"/>
          </a:p>
        </p:txBody>
      </p:sp>
      <p:sp>
        <p:nvSpPr>
          <p:cNvPr id="6" name="Slide Number Placeholder 5"/>
          <p:cNvSpPr>
            <a:spLocks noGrp="1"/>
          </p:cNvSpPr>
          <p:nvPr>
            <p:ph type="sldNum" sz="quarter" idx="12"/>
          </p:nvPr>
        </p:nvSpPr>
        <p:spPr/>
        <p:txBody>
          <a:bodyPr/>
          <a:lstStyle/>
          <a:p>
            <a:fld id="{683721CB-24F8-384F-9C47-F160A790A405}" type="slidenum">
              <a:rPr lang="en-US" smtClean="0"/>
              <a:pPr/>
              <a:t>‹#›</a:t>
            </a:fld>
            <a:endParaRPr lang="en-US"/>
          </a:p>
        </p:txBody>
      </p:sp>
      <p:sp>
        <p:nvSpPr>
          <p:cNvPr id="7" name="Footer Placeholder 4"/>
          <p:cNvSpPr txBox="1">
            <a:spLocks/>
          </p:cNvSpPr>
          <p:nvPr userDrawn="1"/>
        </p:nvSpPr>
        <p:spPr>
          <a:xfrm>
            <a:off x="3187588" y="6356350"/>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©2016 SAGE Publications</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2A0102-3565-4690-A79E-A81B2C884162}" type="datetime1">
              <a:rPr lang="en-US" smtClean="0"/>
              <a:t>1/6/2015</a:t>
            </a:fld>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©2016 SAGE Publications</a:t>
            </a:r>
            <a:endParaRPr lang="en-US" dirty="0"/>
          </a:p>
        </p:txBody>
      </p:sp>
      <p:sp>
        <p:nvSpPr>
          <p:cNvPr id="6" name="Slide Number Placeholder 5"/>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43D327-3AE9-4D1B-BA76-DF612779336F}" type="datetime1">
              <a:rPr lang="en-US" smtClean="0"/>
              <a:t>1/6/2015</a:t>
            </a:fld>
            <a:endParaRPr lang="en-US"/>
          </a:p>
        </p:txBody>
      </p:sp>
      <p:sp>
        <p:nvSpPr>
          <p:cNvPr id="6" name="Footer Placeholder 5"/>
          <p:cNvSpPr>
            <a:spLocks noGrp="1"/>
          </p:cNvSpPr>
          <p:nvPr>
            <p:ph type="ftr" sz="quarter" idx="11"/>
          </p:nvPr>
        </p:nvSpPr>
        <p:spPr/>
        <p:txBody>
          <a:bodyPr/>
          <a:lstStyle/>
          <a:p>
            <a:r>
              <a:rPr lang="en-US" smtClean="0"/>
              <a:t>©2016 SAGE Publications</a:t>
            </a:r>
            <a:endParaRPr lang="en-US" dirty="0"/>
          </a:p>
        </p:txBody>
      </p:sp>
      <p:sp>
        <p:nvSpPr>
          <p:cNvPr id="7" name="Slide Number Placeholder 6"/>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F58364-5D2F-46F6-AD31-3C263B36ED7B}" type="datetime1">
              <a:rPr lang="en-US" smtClean="0"/>
              <a:t>1/6/2015</a:t>
            </a:fld>
            <a:endParaRPr lang="en-US"/>
          </a:p>
        </p:txBody>
      </p:sp>
      <p:sp>
        <p:nvSpPr>
          <p:cNvPr id="8" name="Footer Placeholder 7"/>
          <p:cNvSpPr>
            <a:spLocks noGrp="1"/>
          </p:cNvSpPr>
          <p:nvPr>
            <p:ph type="ftr" sz="quarter" idx="11"/>
          </p:nvPr>
        </p:nvSpPr>
        <p:spPr/>
        <p:txBody>
          <a:bodyPr/>
          <a:lstStyle/>
          <a:p>
            <a:r>
              <a:rPr lang="en-US" smtClean="0"/>
              <a:t>©2016 SAGE Publications</a:t>
            </a:r>
            <a:endParaRPr lang="en-US"/>
          </a:p>
        </p:txBody>
      </p:sp>
      <p:sp>
        <p:nvSpPr>
          <p:cNvPr id="9" name="Slide Number Placeholder 8"/>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72D708-646A-44C8-B5C7-A2442EE2DB83}" type="datetime1">
              <a:rPr lang="en-US" smtClean="0"/>
              <a:t>1/6/2015</a:t>
            </a:fld>
            <a:endParaRPr lang="en-US"/>
          </a:p>
        </p:txBody>
      </p:sp>
      <p:sp>
        <p:nvSpPr>
          <p:cNvPr id="4" name="Footer Placeholder 3"/>
          <p:cNvSpPr>
            <a:spLocks noGrp="1"/>
          </p:cNvSpPr>
          <p:nvPr>
            <p:ph type="ftr" sz="quarter" idx="11"/>
          </p:nvPr>
        </p:nvSpPr>
        <p:spPr/>
        <p:txBody>
          <a:bodyPr/>
          <a:lstStyle/>
          <a:p>
            <a:r>
              <a:rPr lang="en-US" smtClean="0"/>
              <a:t>©2016 SAGE Publications</a:t>
            </a:r>
            <a:endParaRPr lang="en-US"/>
          </a:p>
        </p:txBody>
      </p:sp>
      <p:sp>
        <p:nvSpPr>
          <p:cNvPr id="5" name="Slide Number Placeholder 4"/>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95FD2-B574-4365-9BA2-A225CF5C231A}" type="datetime1">
              <a:rPr lang="en-US" smtClean="0"/>
              <a:t>1/6/2015</a:t>
            </a:fld>
            <a:endParaRPr lang="en-US"/>
          </a:p>
        </p:txBody>
      </p:sp>
      <p:sp>
        <p:nvSpPr>
          <p:cNvPr id="3" name="Footer Placeholder 2"/>
          <p:cNvSpPr>
            <a:spLocks noGrp="1"/>
          </p:cNvSpPr>
          <p:nvPr>
            <p:ph type="ftr" sz="quarter" idx="11"/>
          </p:nvPr>
        </p:nvSpPr>
        <p:spPr/>
        <p:txBody>
          <a:bodyPr/>
          <a:lstStyle/>
          <a:p>
            <a:r>
              <a:rPr lang="en-US" smtClean="0"/>
              <a:t>©2016 SAGE Publications</a:t>
            </a:r>
            <a:endParaRPr lang="en-US"/>
          </a:p>
        </p:txBody>
      </p:sp>
      <p:sp>
        <p:nvSpPr>
          <p:cNvPr id="4" name="Slide Number Placeholder 3"/>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4491E4-C807-4DE8-8A81-372F355A9B57}" type="datetime1">
              <a:rPr lang="en-US" smtClean="0"/>
              <a:t>1/6/2015</a:t>
            </a:fld>
            <a:endParaRPr lang="en-US"/>
          </a:p>
        </p:txBody>
      </p:sp>
      <p:sp>
        <p:nvSpPr>
          <p:cNvPr id="6" name="Footer Placeholder 5"/>
          <p:cNvSpPr>
            <a:spLocks noGrp="1"/>
          </p:cNvSpPr>
          <p:nvPr>
            <p:ph type="ftr" sz="quarter" idx="11"/>
          </p:nvPr>
        </p:nvSpPr>
        <p:spPr/>
        <p:txBody>
          <a:bodyPr/>
          <a:lstStyle/>
          <a:p>
            <a:r>
              <a:rPr lang="en-US" smtClean="0"/>
              <a:t>©2016 SAGE Publications</a:t>
            </a:r>
            <a:endParaRPr lang="en-US"/>
          </a:p>
        </p:txBody>
      </p:sp>
      <p:sp>
        <p:nvSpPr>
          <p:cNvPr id="7" name="Slide Number Placeholder 6"/>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11503C-C54A-4E77-91AC-1BEA30018FAA}" type="datetime1">
              <a:rPr lang="en-US" smtClean="0"/>
              <a:t>1/6/2015</a:t>
            </a:fld>
            <a:endParaRPr lang="en-US"/>
          </a:p>
        </p:txBody>
      </p:sp>
      <p:sp>
        <p:nvSpPr>
          <p:cNvPr id="6" name="Footer Placeholder 5"/>
          <p:cNvSpPr>
            <a:spLocks noGrp="1"/>
          </p:cNvSpPr>
          <p:nvPr>
            <p:ph type="ftr" sz="quarter" idx="11"/>
          </p:nvPr>
        </p:nvSpPr>
        <p:spPr/>
        <p:txBody>
          <a:bodyPr/>
          <a:lstStyle/>
          <a:p>
            <a:r>
              <a:rPr lang="en-US" smtClean="0"/>
              <a:t>©2016 SAGE Publications</a:t>
            </a:r>
            <a:endParaRPr lang="en-US"/>
          </a:p>
        </p:txBody>
      </p:sp>
      <p:sp>
        <p:nvSpPr>
          <p:cNvPr id="7" name="Slide Number Placeholder 6"/>
          <p:cNvSpPr>
            <a:spLocks noGrp="1"/>
          </p:cNvSpPr>
          <p:nvPr>
            <p:ph type="sldNum" sz="quarter" idx="12"/>
          </p:nvPr>
        </p:nvSpPr>
        <p:spPr/>
        <p:txBody>
          <a:bodyPr/>
          <a:lstStyle/>
          <a:p>
            <a:fld id="{683721CB-24F8-384F-9C47-F160A790A4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20DF4B-F617-4110-B94B-CA265C076A2D}" type="datetime1">
              <a:rPr lang="en-US" smtClean="0"/>
              <a:t>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©2016 SAGE Publications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721CB-24F8-384F-9C47-F160A790A405}" type="slidenum">
              <a:rPr lang="en-US" smtClean="0"/>
              <a:pPr/>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©2016 SAGE Publications</a:t>
            </a:r>
            <a:endParaRPr lang="en-US" dirty="0"/>
          </a:p>
        </p:txBody>
      </p:sp>
      <p:sp>
        <p:nvSpPr>
          <p:cNvPr id="5" name="Title 1"/>
          <p:cNvSpPr txBox="1">
            <a:spLocks/>
          </p:cNvSpPr>
          <p:nvPr/>
        </p:nvSpPr>
        <p:spPr bwMode="auto">
          <a:xfrm>
            <a:off x="0" y="1600200"/>
            <a:ext cx="9144000" cy="1524000"/>
          </a:xfrm>
          <a:prstGeom prst="wedgeRoundRectCallout">
            <a:avLst>
              <a:gd name="adj1" fmla="val -6647"/>
              <a:gd name="adj2" fmla="val 113825"/>
              <a:gd name="adj3" fmla="val 16667"/>
            </a:avLst>
          </a:prstGeom>
          <a:solidFill>
            <a:sysClr val="window" lastClr="FFFFFF"/>
          </a:solidFill>
          <a:ln w="25400" cap="flat" cmpd="sng" algn="ctr">
            <a:solidFill>
              <a:sysClr val="windowText" lastClr="000000"/>
            </a:solidFill>
            <a:prstDash val="soli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Impact" pitchFamily="34" charset="0"/>
                <a:ea typeface="ＭＳ Ｐゴシック" pitchFamily="-109" charset="-128"/>
                <a:cs typeface="+mj-cs"/>
              </a:defRPr>
            </a:lvl1pPr>
            <a:lvl2pPr algn="ctr" rtl="0" eaLnBrk="0" fontAlgn="base" hangingPunct="0">
              <a:spcBef>
                <a:spcPct val="0"/>
              </a:spcBef>
              <a:spcAft>
                <a:spcPct val="0"/>
              </a:spcAft>
              <a:defRPr sz="4400">
                <a:solidFill>
                  <a:schemeClr val="tx1"/>
                </a:solidFill>
                <a:latin typeface="Impact" pitchFamily="34" charset="0"/>
                <a:ea typeface="ＭＳ Ｐゴシック" pitchFamily="-109" charset="-128"/>
              </a:defRPr>
            </a:lvl2pPr>
            <a:lvl3pPr algn="ctr" rtl="0" eaLnBrk="0" fontAlgn="base" hangingPunct="0">
              <a:spcBef>
                <a:spcPct val="0"/>
              </a:spcBef>
              <a:spcAft>
                <a:spcPct val="0"/>
              </a:spcAft>
              <a:defRPr sz="4400">
                <a:solidFill>
                  <a:schemeClr val="tx1"/>
                </a:solidFill>
                <a:latin typeface="Impact" pitchFamily="34" charset="0"/>
                <a:ea typeface="ＭＳ Ｐゴシック" pitchFamily="-109" charset="-128"/>
              </a:defRPr>
            </a:lvl3pPr>
            <a:lvl4pPr algn="ctr" rtl="0" eaLnBrk="0" fontAlgn="base" hangingPunct="0">
              <a:spcBef>
                <a:spcPct val="0"/>
              </a:spcBef>
              <a:spcAft>
                <a:spcPct val="0"/>
              </a:spcAft>
              <a:defRPr sz="4400">
                <a:solidFill>
                  <a:schemeClr val="tx1"/>
                </a:solidFill>
                <a:latin typeface="Impact" pitchFamily="34" charset="0"/>
                <a:ea typeface="ＭＳ Ｐゴシック" pitchFamily="-109" charset="-128"/>
              </a:defRPr>
            </a:lvl4pPr>
            <a:lvl5pPr algn="ctr" rtl="0" eaLnBrk="0" fontAlgn="base" hangingPunct="0">
              <a:spcBef>
                <a:spcPct val="0"/>
              </a:spcBef>
              <a:spcAft>
                <a:spcPct val="0"/>
              </a:spcAft>
              <a:defRPr sz="4400">
                <a:solidFill>
                  <a:schemeClr val="tx1"/>
                </a:solidFill>
                <a:latin typeface="Impact" pitchFamily="34" charset="0"/>
                <a:ea typeface="ＭＳ Ｐゴシック" pitchFamily="-109" charset="-128"/>
              </a:defRPr>
            </a:lvl5pPr>
            <a:lvl6pPr marL="457200" algn="ctr" rtl="0" eaLnBrk="1" fontAlgn="base" hangingPunct="1">
              <a:spcBef>
                <a:spcPct val="0"/>
              </a:spcBef>
              <a:spcAft>
                <a:spcPct val="0"/>
              </a:spcAft>
              <a:defRPr sz="4400">
                <a:solidFill>
                  <a:schemeClr val="tx1"/>
                </a:solidFill>
                <a:latin typeface="Impact" pitchFamily="34" charset="0"/>
              </a:defRPr>
            </a:lvl6pPr>
            <a:lvl7pPr marL="914400" algn="ctr" rtl="0" eaLnBrk="1" fontAlgn="base" hangingPunct="1">
              <a:spcBef>
                <a:spcPct val="0"/>
              </a:spcBef>
              <a:spcAft>
                <a:spcPct val="0"/>
              </a:spcAft>
              <a:defRPr sz="4400">
                <a:solidFill>
                  <a:schemeClr val="tx1"/>
                </a:solidFill>
                <a:latin typeface="Impact" pitchFamily="34" charset="0"/>
              </a:defRPr>
            </a:lvl7pPr>
            <a:lvl8pPr marL="1371600" algn="ctr" rtl="0" eaLnBrk="1" fontAlgn="base" hangingPunct="1">
              <a:spcBef>
                <a:spcPct val="0"/>
              </a:spcBef>
              <a:spcAft>
                <a:spcPct val="0"/>
              </a:spcAft>
              <a:defRPr sz="4400">
                <a:solidFill>
                  <a:schemeClr val="tx1"/>
                </a:solidFill>
                <a:latin typeface="Impact" pitchFamily="34" charset="0"/>
              </a:defRPr>
            </a:lvl8pPr>
            <a:lvl9pPr marL="1828800" algn="ctr" rtl="0" eaLnBrk="1" fontAlgn="base" hangingPunct="1">
              <a:spcBef>
                <a:spcPct val="0"/>
              </a:spcBef>
              <a:spcAft>
                <a:spcPct val="0"/>
              </a:spcAft>
              <a:defRPr sz="4400">
                <a:solidFill>
                  <a:schemeClr val="tx1"/>
                </a:solidFill>
                <a:latin typeface="Impact" pitchFamily="34" charset="0"/>
              </a:defRPr>
            </a:lvl9pPr>
          </a:lstStyle>
          <a:p>
            <a:pPr lvl="0" defTabSz="914400"/>
            <a:r>
              <a:rPr lang="en-US" dirty="0">
                <a:solidFill>
                  <a:prstClr val="black"/>
                </a:solidFill>
                <a:ea typeface="+mj-ea"/>
              </a:rPr>
              <a:t>1. Introducing the Ancient Debate: The Ideal versus the Real</a:t>
            </a:r>
            <a:endParaRPr kumimoji="0" lang="en-US" sz="4400" b="0" i="0" u="none" strike="noStrike" kern="1200" cap="none" spc="0" normalizeH="0" baseline="0" noProof="0" dirty="0">
              <a:ln>
                <a:noFill/>
              </a:ln>
              <a:solidFill>
                <a:sysClr val="windowText" lastClr="000000"/>
              </a:solidFill>
              <a:effectLst/>
              <a:uLnTx/>
              <a:uFillTx/>
              <a:latin typeface="Impact" pitchFamily="34" charset="0"/>
              <a:ea typeface="ＭＳ Ｐゴシック" pitchFamily="-109" charset="-128"/>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457200" y="732328"/>
            <a:ext cx="8229600" cy="1066800"/>
          </a:xfrm>
        </p:spPr>
        <p:txBody>
          <a:bodyPr/>
          <a:lstStyle/>
          <a:p>
            <a:r>
              <a:rPr lang="en-US" dirty="0">
                <a:latin typeface="Impact" pitchFamily="-107" charset="0"/>
              </a:rPr>
              <a:t>Utopias in Practical Use</a:t>
            </a:r>
          </a:p>
        </p:txBody>
      </p:sp>
      <p:sp>
        <p:nvSpPr>
          <p:cNvPr id="5" name="Rectangle 3"/>
          <p:cNvSpPr txBox="1">
            <a:spLocks noChangeArrowheads="1"/>
          </p:cNvSpPr>
          <p:nvPr/>
        </p:nvSpPr>
        <p:spPr bwMode="auto">
          <a:xfrm>
            <a:off x="457200" y="1919160"/>
            <a:ext cx="8229600" cy="4724400"/>
          </a:xfrm>
          <a:prstGeom prst="rect">
            <a:avLst/>
          </a:prstGeom>
          <a:noFill/>
          <a:ln w="9525">
            <a:noFill/>
            <a:miter lim="800000"/>
            <a:headEnd/>
            <a:tailEnd/>
          </a:ln>
        </p:spPr>
        <p:txBody>
          <a:bodyPr>
            <a:prstTxWarp prst="textNoShape">
              <a:avLst/>
            </a:prstTxWarp>
          </a:bodyPr>
          <a:lstStyle/>
          <a:p>
            <a:pPr marL="342900" indent="-342900">
              <a:lnSpc>
                <a:spcPct val="90000"/>
              </a:lnSpc>
              <a:spcBef>
                <a:spcPct val="20000"/>
              </a:spcBef>
              <a:buFont typeface="Arial" pitchFamily="-107" charset="0"/>
              <a:buChar char="•"/>
            </a:pPr>
            <a:r>
              <a:rPr lang="en-US" sz="2800" dirty="0">
                <a:latin typeface="Calibri" pitchFamily="-107" charset="0"/>
              </a:rPr>
              <a:t>Utopian theorizing reached a pinnacle during the </a:t>
            </a:r>
            <a:r>
              <a:rPr lang="en-US" sz="2800" b="1" dirty="0">
                <a:latin typeface="Calibri" pitchFamily="-107" charset="0"/>
              </a:rPr>
              <a:t>idealist period </a:t>
            </a:r>
            <a:r>
              <a:rPr lang="en-US" sz="2800" dirty="0">
                <a:latin typeface="Calibri" pitchFamily="-107" charset="0"/>
              </a:rPr>
              <a:t>following the unbelievable carnage of World War I.</a:t>
            </a:r>
          </a:p>
          <a:p>
            <a:pPr marL="342900" indent="-342900">
              <a:lnSpc>
                <a:spcPct val="90000"/>
              </a:lnSpc>
              <a:spcBef>
                <a:spcPct val="20000"/>
              </a:spcBef>
              <a:buFont typeface="Arial" pitchFamily="-107" charset="0"/>
              <a:buChar char="•"/>
            </a:pPr>
            <a:r>
              <a:rPr lang="en-US" sz="2800" dirty="0">
                <a:latin typeface="Calibri" pitchFamily="-107" charset="0"/>
              </a:rPr>
              <a:t>President Wilson proposed the </a:t>
            </a:r>
            <a:r>
              <a:rPr lang="en-US" sz="2800" b="1" dirty="0">
                <a:latin typeface="Calibri" pitchFamily="-107" charset="0"/>
              </a:rPr>
              <a:t>League of Nations:</a:t>
            </a:r>
          </a:p>
          <a:p>
            <a:pPr marL="742950" lvl="1" indent="-285750">
              <a:lnSpc>
                <a:spcPct val="90000"/>
              </a:lnSpc>
              <a:spcBef>
                <a:spcPct val="20000"/>
              </a:spcBef>
              <a:buFont typeface="Arial" pitchFamily="-107" charset="0"/>
              <a:buChar char="–"/>
            </a:pPr>
            <a:r>
              <a:rPr lang="en-US" sz="2400" dirty="0">
                <a:latin typeface="Calibri" pitchFamily="-107" charset="0"/>
              </a:rPr>
              <a:t>The proposal was built on the hope of spreading liberal democracy across the globe.</a:t>
            </a:r>
          </a:p>
          <a:p>
            <a:pPr marL="742950" lvl="1" indent="-285750">
              <a:lnSpc>
                <a:spcPct val="90000"/>
              </a:lnSpc>
              <a:spcBef>
                <a:spcPct val="20000"/>
              </a:spcBef>
              <a:buFont typeface="Arial" pitchFamily="-107" charset="0"/>
              <a:buChar char="–"/>
            </a:pPr>
            <a:r>
              <a:rPr lang="en-US" sz="2400" dirty="0">
                <a:latin typeface="Calibri" pitchFamily="-107" charset="0"/>
              </a:rPr>
              <a:t>The idea was not supported, even in the United States.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533400" y="664220"/>
            <a:ext cx="8229600" cy="1066800"/>
          </a:xfrm>
        </p:spPr>
        <p:txBody>
          <a:bodyPr/>
          <a:lstStyle/>
          <a:p>
            <a:r>
              <a:rPr lang="en-US" sz="4000" dirty="0">
                <a:latin typeface="Impact" pitchFamily="-107" charset="0"/>
              </a:rPr>
              <a:t>Political Theories and Ideologies</a:t>
            </a:r>
          </a:p>
        </p:txBody>
      </p:sp>
      <p:sp>
        <p:nvSpPr>
          <p:cNvPr id="5" name="Content Placeholder 2"/>
          <p:cNvSpPr>
            <a:spLocks noGrp="1"/>
          </p:cNvSpPr>
          <p:nvPr>
            <p:ph idx="4294967295"/>
          </p:nvPr>
        </p:nvSpPr>
        <p:spPr>
          <a:xfrm>
            <a:off x="565768" y="1606268"/>
            <a:ext cx="8229600" cy="4724400"/>
          </a:xfrm>
        </p:spPr>
        <p:txBody>
          <a:bodyPr>
            <a:normAutofit fontScale="92500" lnSpcReduction="10000"/>
          </a:bodyPr>
          <a:lstStyle/>
          <a:p>
            <a:r>
              <a:rPr lang="en-US" b="1" dirty="0"/>
              <a:t>Political theories</a:t>
            </a:r>
            <a:r>
              <a:rPr lang="en-US" dirty="0"/>
              <a:t> are aimed at developing knowledge.</a:t>
            </a:r>
          </a:p>
          <a:p>
            <a:pPr lvl="1"/>
            <a:r>
              <a:rPr lang="en-US" dirty="0"/>
              <a:t>Complex and logically robust</a:t>
            </a:r>
          </a:p>
          <a:p>
            <a:pPr lvl="1"/>
            <a:r>
              <a:rPr lang="en-US" dirty="0"/>
              <a:t>Written for a select audience</a:t>
            </a:r>
          </a:p>
          <a:p>
            <a:r>
              <a:rPr lang="en-US" b="1" dirty="0"/>
              <a:t>Political ideologies</a:t>
            </a:r>
            <a:r>
              <a:rPr lang="en-US" dirty="0"/>
              <a:t> are about organizing and directing action.</a:t>
            </a:r>
          </a:p>
          <a:p>
            <a:pPr lvl="1"/>
            <a:r>
              <a:rPr lang="en-US" dirty="0"/>
              <a:t>Simple and dramatic calls to action</a:t>
            </a:r>
          </a:p>
          <a:p>
            <a:pPr lvl="1"/>
            <a:r>
              <a:rPr lang="en-US" dirty="0"/>
              <a:t>Written for the </a:t>
            </a:r>
            <a:r>
              <a:rPr lang="en-US" dirty="0" smtClean="0"/>
              <a:t>masses</a:t>
            </a:r>
          </a:p>
          <a:p>
            <a:pPr lvl="1"/>
            <a:r>
              <a:rPr lang="en-US" dirty="0" smtClean="0"/>
              <a:t>Ideologies can be placed on a political spectrum ranging from the most Liberal to the most Conservative (Left to Right)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idx="4294967295"/>
          </p:nvPr>
        </p:nvSpPr>
        <p:spPr>
          <a:xfrm>
            <a:off x="457200" y="708052"/>
            <a:ext cx="8153400" cy="838200"/>
          </a:xfrm>
        </p:spPr>
        <p:txBody>
          <a:bodyPr/>
          <a:lstStyle/>
          <a:p>
            <a:r>
              <a:rPr lang="en-US" dirty="0">
                <a:latin typeface="Impact" pitchFamily="-107" charset="0"/>
              </a:rPr>
              <a:t>Classical Liberalism</a:t>
            </a:r>
          </a:p>
        </p:txBody>
      </p:sp>
      <p:sp>
        <p:nvSpPr>
          <p:cNvPr id="7" name="Content Placeholder 2"/>
          <p:cNvSpPr>
            <a:spLocks noGrp="1"/>
          </p:cNvSpPr>
          <p:nvPr>
            <p:ph idx="4294967295"/>
          </p:nvPr>
        </p:nvSpPr>
        <p:spPr>
          <a:xfrm>
            <a:off x="641968" y="1521976"/>
            <a:ext cx="8077200" cy="4724400"/>
          </a:xfrm>
        </p:spPr>
        <p:txBody>
          <a:bodyPr>
            <a:normAutofit/>
          </a:bodyPr>
          <a:lstStyle/>
          <a:p>
            <a:pPr>
              <a:lnSpc>
                <a:spcPct val="90000"/>
              </a:lnSpc>
            </a:pPr>
            <a:r>
              <a:rPr lang="en-US" sz="3000" dirty="0"/>
              <a:t>Based on the theories of Thomas Hobbes and John Locke.</a:t>
            </a:r>
          </a:p>
          <a:p>
            <a:pPr>
              <a:lnSpc>
                <a:spcPct val="90000"/>
              </a:lnSpc>
            </a:pPr>
            <a:r>
              <a:rPr lang="en-US" sz="3000" dirty="0"/>
              <a:t>Based on the idea that individuals should be largely free from governmental constraints.</a:t>
            </a:r>
          </a:p>
          <a:p>
            <a:pPr>
              <a:lnSpc>
                <a:spcPct val="90000"/>
              </a:lnSpc>
            </a:pPr>
            <a:r>
              <a:rPr lang="en-US" sz="3000" dirty="0"/>
              <a:t>Very influential for the American insurrection from Great Britain.</a:t>
            </a:r>
          </a:p>
          <a:p>
            <a:pPr>
              <a:lnSpc>
                <a:spcPct val="90000"/>
              </a:lnSpc>
            </a:pPr>
            <a:r>
              <a:rPr lang="en-US" sz="3000" dirty="0"/>
              <a:t>Thomas Jefferson said, “The government that governs </a:t>
            </a:r>
            <a:r>
              <a:rPr lang="en-US" sz="3000" b="1" i="1" dirty="0"/>
              <a:t>best</a:t>
            </a:r>
            <a:r>
              <a:rPr lang="en-US" sz="3000" dirty="0"/>
              <a:t>, governs </a:t>
            </a:r>
            <a:r>
              <a:rPr lang="en-US" sz="3000" b="1" i="1" dirty="0"/>
              <a:t>least</a:t>
            </a:r>
            <a:r>
              <a:rPr lang="en-US" sz="3000" i="1" dirty="0"/>
              <a:t>.</a:t>
            </a:r>
            <a:r>
              <a:rPr lang="en-US" sz="3000" dirty="0"/>
              <a:t>”</a:t>
            </a:r>
          </a:p>
          <a:p>
            <a:pPr>
              <a:lnSpc>
                <a:spcPct val="90000"/>
              </a:lnSpc>
            </a:pPr>
            <a:r>
              <a:rPr lang="en-US" sz="3000" dirty="0"/>
              <a:t>Adam Smith added economic freedom as a key variable.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651408"/>
            <a:ext cx="8229600" cy="1066800"/>
          </a:xfrm>
        </p:spPr>
        <p:txBody>
          <a:bodyPr/>
          <a:lstStyle/>
          <a:p>
            <a:r>
              <a:rPr lang="en-US" dirty="0">
                <a:latin typeface="Impact" pitchFamily="-107" charset="0"/>
              </a:rPr>
              <a:t>Classical Conservatism</a:t>
            </a:r>
          </a:p>
        </p:txBody>
      </p:sp>
      <p:sp>
        <p:nvSpPr>
          <p:cNvPr id="5" name="Content Placeholder 2"/>
          <p:cNvSpPr>
            <a:spLocks noGrp="1"/>
          </p:cNvSpPr>
          <p:nvPr>
            <p:ph idx="4294967295"/>
          </p:nvPr>
        </p:nvSpPr>
        <p:spPr>
          <a:xfrm>
            <a:off x="489568" y="1617732"/>
            <a:ext cx="8229600" cy="4724400"/>
          </a:xfrm>
        </p:spPr>
        <p:txBody>
          <a:bodyPr/>
          <a:lstStyle/>
          <a:p>
            <a:r>
              <a:rPr lang="en-US" dirty="0"/>
              <a:t>Associated with eighteenth-century parliamentarian Edmund Burke.</a:t>
            </a:r>
          </a:p>
          <a:p>
            <a:r>
              <a:rPr lang="en-US" dirty="0"/>
              <a:t>Reaction to excesses of the French Revolution.</a:t>
            </a:r>
          </a:p>
          <a:p>
            <a:r>
              <a:rPr lang="en-US" dirty="0"/>
              <a:t>Based on the idea that social institutions embody a wealth of knowledge that has evolved and endured over centuries.</a:t>
            </a:r>
          </a:p>
          <a:p>
            <a:r>
              <a:rPr lang="en-US" dirty="0"/>
              <a:t>Objects to the idea that individual human reason could know better.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639944"/>
            <a:ext cx="8229600" cy="1066800"/>
          </a:xfrm>
        </p:spPr>
        <p:txBody>
          <a:bodyPr/>
          <a:lstStyle/>
          <a:p>
            <a:r>
              <a:rPr lang="en-US" dirty="0">
                <a:latin typeface="Impact" pitchFamily="-107" charset="0"/>
              </a:rPr>
              <a:t>Classical Conservatism</a:t>
            </a:r>
          </a:p>
        </p:txBody>
      </p:sp>
      <p:sp>
        <p:nvSpPr>
          <p:cNvPr id="5" name="Content Placeholder 2"/>
          <p:cNvSpPr>
            <a:spLocks noGrp="1"/>
          </p:cNvSpPr>
          <p:nvPr>
            <p:ph idx="4294967295"/>
          </p:nvPr>
        </p:nvSpPr>
        <p:spPr>
          <a:xfrm>
            <a:off x="473384" y="1710116"/>
            <a:ext cx="8229600" cy="4724400"/>
          </a:xfrm>
        </p:spPr>
        <p:txBody>
          <a:bodyPr/>
          <a:lstStyle/>
          <a:p>
            <a:r>
              <a:rPr lang="en-US" dirty="0"/>
              <a:t>Asserts that it is dangerous to change or eliminate treasured institutions carelessly.</a:t>
            </a:r>
          </a:p>
          <a:p>
            <a:r>
              <a:rPr lang="en-US" dirty="0"/>
              <a:t>Such change may unleash unintended consequences, such as the havoc following the French Revolution.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643316"/>
            <a:ext cx="8229600" cy="1066800"/>
          </a:xfrm>
        </p:spPr>
        <p:txBody>
          <a:bodyPr/>
          <a:lstStyle/>
          <a:p>
            <a:r>
              <a:rPr lang="en-US" dirty="0">
                <a:latin typeface="Impact" pitchFamily="-107" charset="0"/>
              </a:rPr>
              <a:t>Communism</a:t>
            </a:r>
          </a:p>
        </p:txBody>
      </p:sp>
      <p:sp>
        <p:nvSpPr>
          <p:cNvPr id="5" name="Content Placeholder 2"/>
          <p:cNvSpPr>
            <a:spLocks noGrp="1"/>
          </p:cNvSpPr>
          <p:nvPr>
            <p:ph idx="4294967295"/>
          </p:nvPr>
        </p:nvSpPr>
        <p:spPr>
          <a:xfrm>
            <a:off x="457200" y="1677748"/>
            <a:ext cx="8229600" cy="4724400"/>
          </a:xfrm>
        </p:spPr>
        <p:txBody>
          <a:bodyPr/>
          <a:lstStyle/>
          <a:p>
            <a:r>
              <a:rPr lang="en-US" dirty="0"/>
              <a:t>Based on the ideas of Karl Marx.</a:t>
            </a:r>
          </a:p>
          <a:p>
            <a:r>
              <a:rPr lang="en-US" dirty="0"/>
              <a:t>Key problem is class divisions.</a:t>
            </a:r>
          </a:p>
          <a:p>
            <a:r>
              <a:rPr lang="en-US" dirty="0"/>
              <a:t>The bourgeois class controls the machinery of the state and exploits the labor of the proletariat.</a:t>
            </a:r>
          </a:p>
          <a:p>
            <a:r>
              <a:rPr lang="en-US" dirty="0"/>
              <a:t>The proletarian class is paid only a fraction of the worth of the goods it creates.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619040"/>
            <a:ext cx="8229600" cy="1066800"/>
          </a:xfrm>
        </p:spPr>
        <p:txBody>
          <a:bodyPr/>
          <a:lstStyle/>
          <a:p>
            <a:r>
              <a:rPr lang="en-US" dirty="0">
                <a:latin typeface="Impact" pitchFamily="-107" charset="0"/>
              </a:rPr>
              <a:t>Communism</a:t>
            </a:r>
          </a:p>
        </p:txBody>
      </p:sp>
      <p:sp>
        <p:nvSpPr>
          <p:cNvPr id="5" name="Content Placeholder 2"/>
          <p:cNvSpPr>
            <a:spLocks noGrp="1"/>
          </p:cNvSpPr>
          <p:nvPr>
            <p:ph idx="4294967295"/>
          </p:nvPr>
        </p:nvSpPr>
        <p:spPr>
          <a:xfrm>
            <a:off x="457200" y="1878700"/>
            <a:ext cx="8229600" cy="4724400"/>
          </a:xfrm>
        </p:spPr>
        <p:txBody>
          <a:bodyPr/>
          <a:lstStyle/>
          <a:p>
            <a:r>
              <a:rPr lang="en-US" dirty="0"/>
              <a:t>Capitalism may bring industrialization and modernization, but it will be prone to overproduction and economic depressions.</a:t>
            </a:r>
          </a:p>
          <a:p>
            <a:r>
              <a:rPr lang="en-US" dirty="0"/>
              <a:t>Eventually the workers will become aware of their exploitation, cast off the rule of the capitalists, and institute a communist society.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635224"/>
            <a:ext cx="8229600" cy="1066800"/>
          </a:xfrm>
        </p:spPr>
        <p:txBody>
          <a:bodyPr/>
          <a:lstStyle/>
          <a:p>
            <a:r>
              <a:rPr lang="en-US" dirty="0">
                <a:latin typeface="Impact" pitchFamily="-107" charset="0"/>
              </a:rPr>
              <a:t>Communism</a:t>
            </a:r>
          </a:p>
        </p:txBody>
      </p:sp>
      <p:sp>
        <p:nvSpPr>
          <p:cNvPr id="5" name="Content Placeholder 2"/>
          <p:cNvSpPr>
            <a:spLocks noGrp="1"/>
          </p:cNvSpPr>
          <p:nvPr>
            <p:ph idx="4294967295"/>
          </p:nvPr>
        </p:nvSpPr>
        <p:spPr>
          <a:xfrm>
            <a:off x="465292" y="1757320"/>
            <a:ext cx="8229600" cy="4724400"/>
          </a:xfrm>
        </p:spPr>
        <p:txBody>
          <a:bodyPr/>
          <a:lstStyle/>
          <a:p>
            <a:r>
              <a:rPr lang="en-US" dirty="0"/>
              <a:t>Intended to apply to industrial capitalist societies.</a:t>
            </a:r>
          </a:p>
          <a:p>
            <a:r>
              <a:rPr lang="en-US" dirty="0"/>
              <a:t>Lenin applied to </a:t>
            </a:r>
            <a:r>
              <a:rPr lang="en-US" dirty="0" err="1"/>
              <a:t>semifeudal</a:t>
            </a:r>
            <a:r>
              <a:rPr lang="en-US" dirty="0"/>
              <a:t> agrarian Russia.</a:t>
            </a:r>
          </a:p>
          <a:p>
            <a:r>
              <a:rPr lang="en-US" dirty="0"/>
              <a:t>Lenin shifted focus from exploitation of the proletariat within capitalist societies to the exploitation and colonization of poor countries by advanced capitalist countries.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293336" y="683776"/>
            <a:ext cx="8229600" cy="1066800"/>
          </a:xfrm>
        </p:spPr>
        <p:txBody>
          <a:bodyPr/>
          <a:lstStyle/>
          <a:p>
            <a:r>
              <a:rPr lang="en-US" dirty="0">
                <a:latin typeface="Impact" pitchFamily="-107" charset="0"/>
              </a:rPr>
              <a:t>Democratic Socialism</a:t>
            </a:r>
          </a:p>
        </p:txBody>
      </p:sp>
      <p:sp>
        <p:nvSpPr>
          <p:cNvPr id="5" name="Content Placeholder 2"/>
          <p:cNvSpPr>
            <a:spLocks noGrp="1"/>
          </p:cNvSpPr>
          <p:nvPr>
            <p:ph idx="4294967295"/>
          </p:nvPr>
        </p:nvSpPr>
        <p:spPr>
          <a:xfrm>
            <a:off x="414716" y="1771480"/>
            <a:ext cx="8229600" cy="4724400"/>
          </a:xfrm>
        </p:spPr>
        <p:txBody>
          <a:bodyPr/>
          <a:lstStyle/>
          <a:p>
            <a:r>
              <a:rPr lang="en-US" dirty="0"/>
              <a:t>Shares communist vision of social, political, and economic equality, but believes this can be achieved by democratic means.</a:t>
            </a:r>
          </a:p>
          <a:p>
            <a:r>
              <a:rPr lang="en-US" dirty="0"/>
              <a:t>Advocated by Eduard Bernstein (1850–1932).</a:t>
            </a:r>
          </a:p>
          <a:p>
            <a:r>
              <a:rPr lang="en-US" b="1" dirty="0"/>
              <a:t>Social Democrats</a:t>
            </a:r>
            <a:r>
              <a:rPr lang="en-US" dirty="0"/>
              <a:t>, by contrast, merely seek to modify capitalism with the infusion of some elements of socialism.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521936" y="631852"/>
            <a:ext cx="8229600" cy="1066800"/>
          </a:xfrm>
        </p:spPr>
        <p:txBody>
          <a:bodyPr/>
          <a:lstStyle/>
          <a:p>
            <a:r>
              <a:rPr lang="en-US" dirty="0">
                <a:latin typeface="Impact" pitchFamily="-107" charset="0"/>
              </a:rPr>
              <a:t>Reform Liberalism</a:t>
            </a:r>
          </a:p>
        </p:txBody>
      </p:sp>
      <p:sp>
        <p:nvSpPr>
          <p:cNvPr id="5" name="Content Placeholder 2"/>
          <p:cNvSpPr>
            <a:spLocks noGrp="1"/>
          </p:cNvSpPr>
          <p:nvPr>
            <p:ph idx="4294967295"/>
          </p:nvPr>
        </p:nvSpPr>
        <p:spPr>
          <a:xfrm>
            <a:off x="489568" y="1640660"/>
            <a:ext cx="8229600" cy="4724400"/>
          </a:xfrm>
        </p:spPr>
        <p:txBody>
          <a:bodyPr/>
          <a:lstStyle/>
          <a:p>
            <a:r>
              <a:rPr lang="en-US" dirty="0"/>
              <a:t>Like classical liberalism, believes government should remove obstacles to individual competition:</a:t>
            </a:r>
          </a:p>
          <a:p>
            <a:pPr lvl="1"/>
            <a:r>
              <a:rPr lang="en-US" i="1" dirty="0"/>
              <a:t>Negative freedom</a:t>
            </a:r>
            <a:endParaRPr lang="en-US" dirty="0"/>
          </a:p>
          <a:p>
            <a:r>
              <a:rPr lang="en-US" dirty="0"/>
              <a:t>Unlike classical liberalism, believes government should also provide basic necessities (education, health care, safety net) to ensure all can compete equally:</a:t>
            </a:r>
          </a:p>
          <a:p>
            <a:pPr lvl="1"/>
            <a:r>
              <a:rPr lang="en-US" i="1" dirty="0"/>
              <a:t>Positive freedom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a:xfrm>
            <a:off x="638596" y="732328"/>
            <a:ext cx="8131175" cy="1066800"/>
          </a:xfrm>
        </p:spPr>
        <p:txBody>
          <a:bodyPr/>
          <a:lstStyle/>
          <a:p>
            <a:r>
              <a:rPr lang="en-US" dirty="0">
                <a:latin typeface="Impact" pitchFamily="-107" charset="0"/>
              </a:rPr>
              <a:t>The Ideal versus the Real</a:t>
            </a:r>
          </a:p>
        </p:txBody>
      </p:sp>
      <p:sp>
        <p:nvSpPr>
          <p:cNvPr id="6" name="Rectangle 3"/>
          <p:cNvSpPr txBox="1">
            <a:spLocks noChangeArrowheads="1"/>
          </p:cNvSpPr>
          <p:nvPr/>
        </p:nvSpPr>
        <p:spPr>
          <a:xfrm>
            <a:off x="732301" y="1766760"/>
            <a:ext cx="8229600" cy="47244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dirty="0" smtClean="0"/>
              <a:t>The clash between the ideal and the real drives many fictional plots.</a:t>
            </a:r>
          </a:p>
          <a:p>
            <a:pPr lvl="3" fontAlgn="auto">
              <a:spcAft>
                <a:spcPts val="0"/>
              </a:spcAft>
              <a:defRPr/>
            </a:pPr>
            <a:r>
              <a:rPr lang="en-US" sz="3600" i="1" dirty="0" smtClean="0"/>
              <a:t>Batman</a:t>
            </a:r>
          </a:p>
          <a:p>
            <a:pPr lvl="3" fontAlgn="auto">
              <a:spcAft>
                <a:spcPts val="0"/>
              </a:spcAft>
              <a:defRPr/>
            </a:pPr>
            <a:r>
              <a:rPr lang="en-US" sz="3600" i="1" dirty="0" smtClean="0"/>
              <a:t>The Untouchables</a:t>
            </a:r>
          </a:p>
          <a:p>
            <a:pPr lvl="3" fontAlgn="auto">
              <a:spcAft>
                <a:spcPts val="0"/>
              </a:spcAft>
              <a:defRPr/>
            </a:pPr>
            <a:r>
              <a:rPr lang="en-US" sz="3600" i="1" dirty="0" smtClean="0"/>
              <a:t>Game of Thrones</a:t>
            </a:r>
          </a:p>
          <a:p>
            <a:pPr lvl="3" fontAlgn="auto">
              <a:spcAft>
                <a:spcPts val="0"/>
              </a:spcAft>
              <a:defRPr/>
            </a:pPr>
            <a:r>
              <a:rPr lang="en-US" sz="3600" i="1" dirty="0" smtClean="0"/>
              <a:t>Star Wars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591392"/>
            <a:ext cx="8229600" cy="1066800"/>
          </a:xfrm>
        </p:spPr>
        <p:txBody>
          <a:bodyPr/>
          <a:lstStyle/>
          <a:p>
            <a:r>
              <a:rPr lang="en-US" dirty="0">
                <a:latin typeface="Impact" pitchFamily="-107" charset="0"/>
              </a:rPr>
              <a:t>Fascism</a:t>
            </a:r>
          </a:p>
        </p:txBody>
      </p:sp>
      <p:sp>
        <p:nvSpPr>
          <p:cNvPr id="5" name="Content Placeholder 2"/>
          <p:cNvSpPr>
            <a:spLocks noGrp="1"/>
          </p:cNvSpPr>
          <p:nvPr>
            <p:ph idx="4294967295"/>
          </p:nvPr>
        </p:nvSpPr>
        <p:spPr>
          <a:xfrm>
            <a:off x="481476" y="1533440"/>
            <a:ext cx="8229600" cy="4724400"/>
          </a:xfrm>
        </p:spPr>
        <p:txBody>
          <a:bodyPr rtlCol="0">
            <a:normAutofit lnSpcReduction="10000"/>
          </a:bodyPr>
          <a:lstStyle/>
          <a:p>
            <a:pPr fontAlgn="auto">
              <a:spcAft>
                <a:spcPts val="0"/>
              </a:spcAft>
              <a:buFont typeface="Arial" pitchFamily="34" charset="0"/>
              <a:buChar char="•"/>
              <a:defRPr/>
            </a:pPr>
            <a:r>
              <a:rPr lang="en-US" dirty="0" smtClean="0"/>
              <a:t>Twentieth-century ideology.</a:t>
            </a:r>
          </a:p>
          <a:p>
            <a:pPr fontAlgn="auto">
              <a:spcAft>
                <a:spcPts val="0"/>
              </a:spcAft>
              <a:buFont typeface="Arial" pitchFamily="34" charset="0"/>
              <a:buChar char="•"/>
              <a:defRPr/>
            </a:pPr>
            <a:r>
              <a:rPr lang="en-US" dirty="0" smtClean="0"/>
              <a:t>Emphasis on the superiority of a particular group (rather than the individual, class, or society).</a:t>
            </a:r>
          </a:p>
          <a:p>
            <a:pPr fontAlgn="auto">
              <a:spcAft>
                <a:spcPts val="0"/>
              </a:spcAft>
              <a:buFont typeface="Arial" pitchFamily="34" charset="0"/>
              <a:buChar char="•"/>
              <a:defRPr/>
            </a:pPr>
            <a:r>
              <a:rPr lang="en-US" dirty="0" smtClean="0"/>
              <a:t>Charismatic leader comes to power during economic hard times with promises for recovery.</a:t>
            </a:r>
          </a:p>
          <a:p>
            <a:pPr fontAlgn="auto">
              <a:spcAft>
                <a:spcPts val="0"/>
              </a:spcAft>
              <a:buFont typeface="Arial" pitchFamily="34" charset="0"/>
              <a:buChar char="•"/>
              <a:defRPr/>
            </a:pPr>
            <a:r>
              <a:rPr lang="en-US" dirty="0" smtClean="0"/>
              <a:t>Democracy discouraged, as it could weaken the dominance of the superior group.</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591392"/>
            <a:ext cx="8229600" cy="1066800"/>
          </a:xfrm>
        </p:spPr>
        <p:txBody>
          <a:bodyPr/>
          <a:lstStyle/>
          <a:p>
            <a:r>
              <a:rPr lang="en-US" dirty="0">
                <a:latin typeface="Impact" pitchFamily="-107" charset="0"/>
              </a:rPr>
              <a:t>Fascism</a:t>
            </a:r>
          </a:p>
        </p:txBody>
      </p:sp>
      <p:sp>
        <p:nvSpPr>
          <p:cNvPr id="5" name="Content Placeholder 2"/>
          <p:cNvSpPr>
            <a:spLocks noGrp="1"/>
          </p:cNvSpPr>
          <p:nvPr>
            <p:ph idx="4294967295"/>
          </p:nvPr>
        </p:nvSpPr>
        <p:spPr>
          <a:xfrm>
            <a:off x="457200" y="1698652"/>
            <a:ext cx="8229600" cy="4724400"/>
          </a:xfrm>
        </p:spPr>
        <p:txBody>
          <a:bodyPr/>
          <a:lstStyle/>
          <a:p>
            <a:r>
              <a:rPr lang="en-US" dirty="0"/>
              <a:t>Ruling party controls all aspects of social and cultural life.</a:t>
            </a:r>
          </a:p>
          <a:p>
            <a:r>
              <a:rPr lang="en-US" dirty="0"/>
              <a:t>Public spectacles reinforce traditions and motivate support.</a:t>
            </a:r>
          </a:p>
          <a:p>
            <a:r>
              <a:rPr lang="en-US" dirty="0"/>
              <a:t>Nationalism is important, along with a strong military rule and vigilance against enemies at home and abroad.</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623760"/>
            <a:ext cx="8229600" cy="1066800"/>
          </a:xfrm>
        </p:spPr>
        <p:txBody>
          <a:bodyPr/>
          <a:lstStyle/>
          <a:p>
            <a:r>
              <a:rPr lang="en-US" dirty="0">
                <a:latin typeface="Impact" pitchFamily="-107" charset="0"/>
              </a:rPr>
              <a:t>What Is Politics?</a:t>
            </a:r>
          </a:p>
        </p:txBody>
      </p:sp>
      <p:sp>
        <p:nvSpPr>
          <p:cNvPr id="5" name="Content Placeholder 2"/>
          <p:cNvSpPr>
            <a:spLocks noGrp="1"/>
          </p:cNvSpPr>
          <p:nvPr>
            <p:ph idx="4294967295"/>
          </p:nvPr>
        </p:nvSpPr>
        <p:spPr>
          <a:xfrm>
            <a:off x="481476" y="1648752"/>
            <a:ext cx="8229600" cy="4724400"/>
          </a:xfrm>
        </p:spPr>
        <p:txBody>
          <a:bodyPr/>
          <a:lstStyle/>
          <a:p>
            <a:r>
              <a:rPr lang="en-US" dirty="0"/>
              <a:t>Applies to so many situations and contexts that it defies a precise and complete description.</a:t>
            </a:r>
          </a:p>
          <a:p>
            <a:r>
              <a:rPr lang="en-US" dirty="0"/>
              <a:t>Defined here as </a:t>
            </a:r>
            <a:r>
              <a:rPr lang="en-US" i="1" dirty="0"/>
              <a:t>goal-directed actions with public consequences.</a:t>
            </a:r>
          </a:p>
          <a:p>
            <a:r>
              <a:rPr lang="en-US" dirty="0"/>
              <a:t>Political tools, actors, tactics, and goals are always changing.</a:t>
            </a:r>
          </a:p>
          <a:p>
            <a:r>
              <a:rPr lang="en-US" dirty="0"/>
              <a:t>Even not participating can be political.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33388" y="622412"/>
            <a:ext cx="8229600" cy="1066800"/>
          </a:xfrm>
        </p:spPr>
        <p:txBody>
          <a:bodyPr/>
          <a:lstStyle/>
          <a:p>
            <a:r>
              <a:rPr lang="en-US" dirty="0">
                <a:latin typeface="Impact" pitchFamily="-107" charset="0"/>
              </a:rPr>
              <a:t>What Is Political Science?</a:t>
            </a:r>
          </a:p>
        </p:txBody>
      </p:sp>
      <p:sp>
        <p:nvSpPr>
          <p:cNvPr id="5" name="Content Placeholder 2"/>
          <p:cNvSpPr>
            <a:spLocks noGrp="1"/>
          </p:cNvSpPr>
          <p:nvPr>
            <p:ph idx="4294967295"/>
          </p:nvPr>
        </p:nvSpPr>
        <p:spPr>
          <a:xfrm>
            <a:off x="457664" y="1580644"/>
            <a:ext cx="8229600" cy="5028337"/>
          </a:xfrm>
        </p:spPr>
        <p:txBody>
          <a:bodyPr>
            <a:normAutofit/>
          </a:bodyPr>
          <a:lstStyle/>
          <a:p>
            <a:r>
              <a:rPr lang="en-US" dirty="0" smtClean="0"/>
              <a:t>Aristotle posited that politics was the “master of science” a body of knowledge used to organize the state to obtain happiness. </a:t>
            </a:r>
          </a:p>
          <a:p>
            <a:r>
              <a:rPr lang="en-US" dirty="0" smtClean="0"/>
              <a:t>Today, Political Science is much harder to define, political scientist do not agree on a single definition. </a:t>
            </a:r>
          </a:p>
          <a:p>
            <a:r>
              <a:rPr lang="en-US" dirty="0" smtClean="0"/>
              <a:t>Much debate and controversy surrounds how the discipline defines the </a:t>
            </a:r>
            <a:r>
              <a:rPr lang="en-US" i="1" dirty="0" smtClean="0">
                <a:solidFill>
                  <a:srgbClr val="FF0000"/>
                </a:solidFill>
              </a:rPr>
              <a:t>Science</a:t>
            </a:r>
            <a:r>
              <a:rPr lang="en-US" i="1" dirty="0" smtClean="0"/>
              <a:t> </a:t>
            </a:r>
            <a:r>
              <a:rPr lang="en-US" dirty="0" smtClean="0"/>
              <a:t>of </a:t>
            </a:r>
            <a:r>
              <a:rPr lang="en-US" i="1" dirty="0" smtClean="0"/>
              <a:t>Political Science</a:t>
            </a:r>
            <a:r>
              <a:rPr lang="en-US" dirty="0" smtClean="0"/>
              <a:t>.</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81476" y="635224"/>
            <a:ext cx="8229600" cy="1066800"/>
          </a:xfrm>
        </p:spPr>
        <p:txBody>
          <a:bodyPr/>
          <a:lstStyle/>
          <a:p>
            <a:r>
              <a:rPr lang="en-US" dirty="0">
                <a:latin typeface="Impact" pitchFamily="-107" charset="0"/>
              </a:rPr>
              <a:t>What Is Political Science?</a:t>
            </a:r>
          </a:p>
        </p:txBody>
      </p:sp>
      <p:sp>
        <p:nvSpPr>
          <p:cNvPr id="5" name="Content Placeholder 2"/>
          <p:cNvSpPr>
            <a:spLocks noGrp="1"/>
          </p:cNvSpPr>
          <p:nvPr>
            <p:ph idx="4294967295"/>
          </p:nvPr>
        </p:nvSpPr>
        <p:spPr>
          <a:xfrm>
            <a:off x="521936" y="1650100"/>
            <a:ext cx="8229600" cy="4724400"/>
          </a:xfrm>
        </p:spPr>
        <p:txBody>
          <a:bodyPr/>
          <a:lstStyle/>
          <a:p>
            <a:r>
              <a:rPr lang="en-US" dirty="0"/>
              <a:t>All science depends on fully documented and published research that is done openly and transparently so that it can be replicated, critiqued, and possibly even falsified.</a:t>
            </a:r>
          </a:p>
          <a:p>
            <a:r>
              <a:rPr lang="en-US" dirty="0"/>
              <a:t>Creates an </a:t>
            </a:r>
            <a:r>
              <a:rPr lang="en-US" b="1" i="1" dirty="0"/>
              <a:t>agreement reality </a:t>
            </a:r>
            <a:r>
              <a:rPr lang="en-US" dirty="0"/>
              <a:t>(</a:t>
            </a:r>
            <a:r>
              <a:rPr lang="en-US" dirty="0" err="1"/>
              <a:t>Babbie</a:t>
            </a:r>
            <a:r>
              <a:rPr lang="en-US" dirty="0"/>
              <a:t>) in which we can accept the validity of findings without experiencing them directly (</a:t>
            </a:r>
            <a:r>
              <a:rPr lang="en-US" b="1" i="1" dirty="0"/>
              <a:t>experiential reality</a:t>
            </a:r>
            <a:r>
              <a:rPr lang="en-US"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457200" y="643316"/>
            <a:ext cx="8229600" cy="1066800"/>
          </a:xfrm>
        </p:spPr>
        <p:txBody>
          <a:bodyPr/>
          <a:lstStyle/>
          <a:p>
            <a:r>
              <a:rPr lang="en-US" dirty="0">
                <a:latin typeface="Impact" pitchFamily="-107" charset="0"/>
              </a:rPr>
              <a:t>What Is Political Science?</a:t>
            </a:r>
          </a:p>
        </p:txBody>
      </p:sp>
      <p:sp>
        <p:nvSpPr>
          <p:cNvPr id="5" name="Content Placeholder 2"/>
          <p:cNvSpPr>
            <a:spLocks noGrp="1"/>
          </p:cNvSpPr>
          <p:nvPr>
            <p:ph idx="4294967295"/>
          </p:nvPr>
        </p:nvSpPr>
        <p:spPr>
          <a:xfrm>
            <a:off x="473384" y="1714836"/>
            <a:ext cx="8229600" cy="4724400"/>
          </a:xfrm>
        </p:spPr>
        <p:txBody>
          <a:bodyPr/>
          <a:lstStyle/>
          <a:p>
            <a:r>
              <a:rPr lang="en-US" dirty="0"/>
              <a:t>There are a variety of reasonable and effective methods for pursuing an understanding of politics</a:t>
            </a:r>
            <a:r>
              <a:rPr lang="en-US" dirty="0" smtClean="0"/>
              <a:t>.</a:t>
            </a:r>
          </a:p>
          <a:p>
            <a:pPr lvl="1"/>
            <a:r>
              <a:rPr lang="en-US" dirty="0" smtClean="0"/>
              <a:t>Qualitative versus Quantitative Methodologies</a:t>
            </a:r>
          </a:p>
          <a:p>
            <a:pPr lvl="1"/>
            <a:r>
              <a:rPr lang="en-US" dirty="0" smtClean="0"/>
              <a:t>Positivism, </a:t>
            </a:r>
            <a:r>
              <a:rPr lang="en-US" dirty="0" err="1" smtClean="0"/>
              <a:t>interpretivism</a:t>
            </a:r>
            <a:r>
              <a:rPr lang="en-US" dirty="0" smtClean="0"/>
              <a:t>, </a:t>
            </a:r>
            <a:r>
              <a:rPr lang="en-US" dirty="0" err="1" smtClean="0"/>
              <a:t>behavioralism</a:t>
            </a:r>
            <a:r>
              <a:rPr lang="en-US" dirty="0" smtClean="0"/>
              <a:t>, structuralism, realism, institutionalism, pluralism</a:t>
            </a:r>
          </a:p>
          <a:p>
            <a:pPr lvl="1"/>
            <a:r>
              <a:rPr lang="en-US" dirty="0" smtClean="0"/>
              <a:t>Statistical analysis, case studies, longitudinal studies, content analysis </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47799" y="2093812"/>
            <a:ext cx="2015591" cy="3354765"/>
          </a:xfrm>
          <a:prstGeom prst="rect">
            <a:avLst/>
          </a:prstGeom>
          <a:noFill/>
        </p:spPr>
        <p:txBody>
          <a:bodyPr wrap="square">
            <a:prstTxWarp prst="textNoShape">
              <a:avLst/>
            </a:prstTxWarp>
            <a:spAutoFit/>
          </a:bodyPr>
          <a:lstStyle/>
          <a:p>
            <a:r>
              <a:rPr lang="en-US" b="1" dirty="0">
                <a:latin typeface="Calibri" pitchFamily="-107" charset="0"/>
              </a:rPr>
              <a:t>IDEALISM</a:t>
            </a:r>
          </a:p>
          <a:p>
            <a:endParaRPr lang="en-US" dirty="0">
              <a:latin typeface="Calibri" pitchFamily="-107" charset="0"/>
            </a:endParaRPr>
          </a:p>
          <a:p>
            <a:pPr>
              <a:buFont typeface="Arial" pitchFamily="-107" charset="0"/>
              <a:buChar char="•"/>
            </a:pPr>
            <a:r>
              <a:rPr lang="en-US" sz="2000" dirty="0">
                <a:latin typeface="Calibri" pitchFamily="-107" charset="0"/>
              </a:rPr>
              <a:t>What we would like to do</a:t>
            </a:r>
          </a:p>
          <a:p>
            <a:endParaRPr lang="en-US" sz="2000" dirty="0">
              <a:latin typeface="Calibri" pitchFamily="-107" charset="0"/>
            </a:endParaRPr>
          </a:p>
          <a:p>
            <a:pPr>
              <a:buFont typeface="Arial" pitchFamily="-107" charset="0"/>
              <a:buChar char="•"/>
            </a:pPr>
            <a:r>
              <a:rPr lang="en-US" sz="2000" dirty="0">
                <a:latin typeface="Calibri" pitchFamily="-107" charset="0"/>
              </a:rPr>
              <a:t>Luke </a:t>
            </a:r>
            <a:r>
              <a:rPr lang="en-US" sz="2000" dirty="0" smtClean="0">
                <a:latin typeface="Calibri" pitchFamily="-107" charset="0"/>
              </a:rPr>
              <a:t>Skywalker</a:t>
            </a:r>
          </a:p>
          <a:p>
            <a:endParaRPr lang="en-US" sz="2000" dirty="0">
              <a:latin typeface="Calibri" pitchFamily="-107" charset="0"/>
            </a:endParaRPr>
          </a:p>
          <a:p>
            <a:pPr>
              <a:buFont typeface="Arial" pitchFamily="-107" charset="0"/>
              <a:buChar char="•"/>
            </a:pPr>
            <a:r>
              <a:rPr lang="en-US" sz="2000" dirty="0">
                <a:latin typeface="Calibri" pitchFamily="-107" charset="0"/>
              </a:rPr>
              <a:t>Campaigning for political office</a:t>
            </a:r>
          </a:p>
          <a:p>
            <a:endParaRPr lang="en-US" dirty="0">
              <a:latin typeface="Calibri" pitchFamily="-107" charset="0"/>
            </a:endParaRPr>
          </a:p>
          <a:p>
            <a:endParaRPr lang="en-US" dirty="0">
              <a:latin typeface="Calibri" pitchFamily="-107" charset="0"/>
            </a:endParaRPr>
          </a:p>
        </p:txBody>
      </p:sp>
      <p:sp>
        <p:nvSpPr>
          <p:cNvPr id="5" name="TextBox 4"/>
          <p:cNvSpPr txBox="1"/>
          <p:nvPr/>
        </p:nvSpPr>
        <p:spPr>
          <a:xfrm>
            <a:off x="5029200" y="2092379"/>
            <a:ext cx="2590800" cy="2862322"/>
          </a:xfrm>
          <a:prstGeom prst="rect">
            <a:avLst/>
          </a:prstGeom>
          <a:noFill/>
        </p:spPr>
        <p:txBody>
          <a:bodyPr wrap="square">
            <a:spAutoFit/>
          </a:bodyPr>
          <a:lstStyle/>
          <a:p>
            <a:pPr fontAlgn="auto">
              <a:spcBef>
                <a:spcPts val="0"/>
              </a:spcBef>
              <a:spcAft>
                <a:spcPts val="0"/>
              </a:spcAft>
              <a:defRPr/>
            </a:pPr>
            <a:r>
              <a:rPr lang="en-US" sz="2000" b="1" dirty="0">
                <a:latin typeface="+mn-lt"/>
              </a:rPr>
              <a:t>REALISM</a:t>
            </a:r>
          </a:p>
          <a:p>
            <a:pPr fontAlgn="auto">
              <a:spcBef>
                <a:spcPts val="0"/>
              </a:spcBef>
              <a:spcAft>
                <a:spcPts val="0"/>
              </a:spcAft>
              <a:defRPr/>
            </a:pPr>
            <a:endParaRPr lang="en-US" sz="2000" dirty="0">
              <a:latin typeface="+mn-lt"/>
            </a:endParaRPr>
          </a:p>
          <a:p>
            <a:pPr marL="285750" indent="-285750" fontAlgn="auto">
              <a:spcBef>
                <a:spcPts val="0"/>
              </a:spcBef>
              <a:spcAft>
                <a:spcPts val="0"/>
              </a:spcAft>
              <a:buFont typeface="Arial" pitchFamily="34" charset="0"/>
              <a:buChar char="•"/>
              <a:defRPr/>
            </a:pPr>
            <a:r>
              <a:rPr lang="en-US" sz="2000" dirty="0">
                <a:latin typeface="+mn-lt"/>
              </a:rPr>
              <a:t>What we can and must do</a:t>
            </a:r>
            <a:endParaRPr lang="en-US" sz="2000" dirty="0" smtClean="0">
              <a:latin typeface="+mn-lt"/>
            </a:endParaRPr>
          </a:p>
          <a:p>
            <a:pPr fontAlgn="auto">
              <a:spcBef>
                <a:spcPts val="0"/>
              </a:spcBef>
              <a:spcAft>
                <a:spcPts val="0"/>
              </a:spcAft>
              <a:defRPr/>
            </a:pPr>
            <a:endParaRPr lang="en-US" sz="2000" dirty="0" smtClean="0">
              <a:latin typeface="+mn-lt"/>
            </a:endParaRPr>
          </a:p>
          <a:p>
            <a:pPr marL="285750" indent="-285750" fontAlgn="auto">
              <a:spcBef>
                <a:spcPts val="0"/>
              </a:spcBef>
              <a:spcAft>
                <a:spcPts val="0"/>
              </a:spcAft>
              <a:buFont typeface="Arial" pitchFamily="34" charset="0"/>
              <a:buChar char="•"/>
              <a:defRPr/>
            </a:pPr>
            <a:r>
              <a:rPr lang="en-US" sz="2000" dirty="0">
                <a:latin typeface="+mn-lt"/>
              </a:rPr>
              <a:t>Han Solo</a:t>
            </a:r>
            <a:endParaRPr lang="en-US" sz="2000" dirty="0" smtClean="0">
              <a:latin typeface="+mn-lt"/>
            </a:endParaRPr>
          </a:p>
          <a:p>
            <a:pPr fontAlgn="auto">
              <a:spcBef>
                <a:spcPts val="0"/>
              </a:spcBef>
              <a:spcAft>
                <a:spcPts val="0"/>
              </a:spcAft>
              <a:defRPr/>
            </a:pPr>
            <a:endParaRPr lang="en-US" sz="2000" dirty="0" smtClean="0">
              <a:latin typeface="+mn-lt"/>
            </a:endParaRPr>
          </a:p>
          <a:p>
            <a:pPr marL="285750" indent="-285750" fontAlgn="auto">
              <a:spcBef>
                <a:spcPts val="0"/>
              </a:spcBef>
              <a:spcAft>
                <a:spcPts val="0"/>
              </a:spcAft>
              <a:buFont typeface="Arial" pitchFamily="34" charset="0"/>
              <a:buChar char="•"/>
              <a:defRPr/>
            </a:pPr>
            <a:r>
              <a:rPr lang="en-US" sz="2000" dirty="0">
                <a:latin typeface="+mn-lt"/>
              </a:rPr>
              <a:t>Holding political office </a:t>
            </a:r>
          </a:p>
        </p:txBody>
      </p:sp>
      <p:sp>
        <p:nvSpPr>
          <p:cNvPr id="6" name="Rectangle 2"/>
          <p:cNvSpPr>
            <a:spLocks noGrp="1" noChangeArrowheads="1"/>
          </p:cNvSpPr>
          <p:nvPr>
            <p:ph type="title" idx="4294967295"/>
          </p:nvPr>
        </p:nvSpPr>
        <p:spPr>
          <a:xfrm>
            <a:off x="453828" y="730304"/>
            <a:ext cx="8131175" cy="1066800"/>
          </a:xfrm>
        </p:spPr>
        <p:txBody>
          <a:bodyPr/>
          <a:lstStyle/>
          <a:p>
            <a:r>
              <a:rPr lang="en-US" dirty="0">
                <a:latin typeface="Impact" pitchFamily="-107" charset="0"/>
              </a:rPr>
              <a:t>The Ideal versus the Real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457200" y="1757320"/>
            <a:ext cx="8229600" cy="47244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07" charset="0"/>
              <a:buChar char="•"/>
            </a:pPr>
            <a:r>
              <a:rPr lang="en-US" sz="3200" dirty="0">
                <a:latin typeface="Calibri" pitchFamily="-107" charset="0"/>
              </a:rPr>
              <a:t>Politics must balance the tension between the real and the ideal, between the dreams of what could be and real-world limitations.</a:t>
            </a:r>
          </a:p>
          <a:p>
            <a:pPr marL="342900" indent="-342900">
              <a:spcBef>
                <a:spcPct val="20000"/>
              </a:spcBef>
              <a:buFont typeface="Arial" pitchFamily="-107" charset="0"/>
              <a:buChar char="•"/>
            </a:pPr>
            <a:r>
              <a:rPr lang="en-US" sz="3200" dirty="0">
                <a:latin typeface="Calibri" pitchFamily="-107" charset="0"/>
              </a:rPr>
              <a:t>What kinds of compromises might legislators, revolutionaries, or peace negotiators have to make as they try to achieve their larger goals?</a:t>
            </a:r>
          </a:p>
        </p:txBody>
      </p:sp>
      <p:sp>
        <p:nvSpPr>
          <p:cNvPr id="5" name="Rectangle 2"/>
          <p:cNvSpPr>
            <a:spLocks noGrp="1" noChangeArrowheads="1"/>
          </p:cNvSpPr>
          <p:nvPr>
            <p:ph type="title" idx="4294967295"/>
          </p:nvPr>
        </p:nvSpPr>
        <p:spPr>
          <a:xfrm>
            <a:off x="441325" y="675615"/>
            <a:ext cx="8229600" cy="1066800"/>
          </a:xfrm>
        </p:spPr>
        <p:txBody>
          <a:bodyPr/>
          <a:lstStyle/>
          <a:p>
            <a:r>
              <a:rPr lang="en-US" dirty="0">
                <a:latin typeface="Impact" pitchFamily="-107" charset="0"/>
              </a:rPr>
              <a:t>The Ideal versus the Real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406624" y="734257"/>
            <a:ext cx="8229600" cy="1066800"/>
          </a:xfrm>
        </p:spPr>
        <p:txBody>
          <a:bodyPr>
            <a:normAutofit fontScale="90000"/>
          </a:bodyPr>
          <a:lstStyle/>
          <a:p>
            <a:r>
              <a:rPr lang="en-US" sz="3600" dirty="0">
                <a:latin typeface="Impact" pitchFamily="-107" charset="0"/>
              </a:rPr>
              <a:t>The Ideal Versus the Real in Plato’s </a:t>
            </a:r>
            <a:r>
              <a:rPr lang="en-US" sz="3600" i="1" dirty="0">
                <a:latin typeface="Impact" pitchFamily="-107" charset="0"/>
              </a:rPr>
              <a:t>Republic</a:t>
            </a:r>
          </a:p>
        </p:txBody>
      </p:sp>
      <p:sp>
        <p:nvSpPr>
          <p:cNvPr id="5" name="Rectangle 3"/>
          <p:cNvSpPr txBox="1">
            <a:spLocks noChangeArrowheads="1"/>
          </p:cNvSpPr>
          <p:nvPr/>
        </p:nvSpPr>
        <p:spPr bwMode="auto">
          <a:xfrm>
            <a:off x="508898" y="1768689"/>
            <a:ext cx="8229600" cy="4724400"/>
          </a:xfrm>
          <a:prstGeom prst="rect">
            <a:avLst/>
          </a:prstGeom>
          <a:noFill/>
          <a:ln w="9525">
            <a:noFill/>
            <a:miter lim="800000"/>
            <a:headEnd/>
            <a:tailEnd/>
          </a:ln>
        </p:spPr>
        <p:txBody>
          <a:bodyPr>
            <a:prstTxWarp prst="textNoShape">
              <a:avLst/>
            </a:prstTxWarp>
          </a:bodyPr>
          <a:lstStyle/>
          <a:p>
            <a:pPr marL="342900" indent="-342900">
              <a:lnSpc>
                <a:spcPct val="90000"/>
              </a:lnSpc>
              <a:spcBef>
                <a:spcPct val="20000"/>
              </a:spcBef>
              <a:buFont typeface="Arial" pitchFamily="-107" charset="0"/>
              <a:buChar char="•"/>
            </a:pPr>
            <a:r>
              <a:rPr lang="en-US" sz="2800" dirty="0" err="1">
                <a:latin typeface="Calibri" pitchFamily="-107" charset="0"/>
              </a:rPr>
              <a:t>Thrasymachus</a:t>
            </a:r>
            <a:r>
              <a:rPr lang="en-US" sz="2800" dirty="0">
                <a:latin typeface="Calibri" pitchFamily="-107" charset="0"/>
              </a:rPr>
              <a:t> is a realist:</a:t>
            </a:r>
          </a:p>
          <a:p>
            <a:pPr marL="742950" lvl="1" indent="-285750">
              <a:lnSpc>
                <a:spcPct val="90000"/>
              </a:lnSpc>
              <a:spcBef>
                <a:spcPct val="20000"/>
              </a:spcBef>
              <a:buFont typeface="Arial" pitchFamily="-107" charset="0"/>
              <a:buChar char="–"/>
            </a:pPr>
            <a:r>
              <a:rPr lang="en-US" sz="2400" dirty="0">
                <a:latin typeface="Calibri" pitchFamily="-107" charset="0"/>
              </a:rPr>
              <a:t>Concerned with tangible personal gains with little regard for ethics or the good of society.</a:t>
            </a:r>
          </a:p>
          <a:p>
            <a:pPr marL="342900" indent="-342900">
              <a:lnSpc>
                <a:spcPct val="90000"/>
              </a:lnSpc>
              <a:spcBef>
                <a:spcPct val="20000"/>
              </a:spcBef>
              <a:buFont typeface="Arial" pitchFamily="-107" charset="0"/>
              <a:buChar char="•"/>
            </a:pPr>
            <a:r>
              <a:rPr lang="en-US" sz="2800" dirty="0">
                <a:latin typeface="Calibri" pitchFamily="-107" charset="0"/>
              </a:rPr>
              <a:t>Socrates is an idealist:</a:t>
            </a:r>
          </a:p>
          <a:p>
            <a:pPr marL="742950" lvl="1" indent="-285750">
              <a:lnSpc>
                <a:spcPct val="90000"/>
              </a:lnSpc>
              <a:spcBef>
                <a:spcPct val="20000"/>
              </a:spcBef>
              <a:buFont typeface="Arial" pitchFamily="-107" charset="0"/>
              <a:buChar char="–"/>
            </a:pPr>
            <a:r>
              <a:rPr lang="en-US" sz="2400" dirty="0">
                <a:latin typeface="Calibri" pitchFamily="-107" charset="0"/>
              </a:rPr>
              <a:t>The purpose of politics is the happiness of the citizenry.</a:t>
            </a:r>
          </a:p>
          <a:p>
            <a:pPr marL="342900" indent="-342900">
              <a:lnSpc>
                <a:spcPct val="90000"/>
              </a:lnSpc>
              <a:spcBef>
                <a:spcPct val="20000"/>
              </a:spcBef>
              <a:buFont typeface="Arial" pitchFamily="-107" charset="0"/>
              <a:buChar char="•"/>
            </a:pPr>
            <a:r>
              <a:rPr lang="en-US" sz="2800" dirty="0">
                <a:latin typeface="Calibri" pitchFamily="-107" charset="0"/>
              </a:rPr>
              <a:t>Who has the stronger point?</a:t>
            </a:r>
          </a:p>
          <a:p>
            <a:pPr marL="342900" indent="-342900">
              <a:lnSpc>
                <a:spcPct val="90000"/>
              </a:lnSpc>
              <a:spcBef>
                <a:spcPct val="20000"/>
              </a:spcBef>
              <a:buFont typeface="Arial" pitchFamily="-107" charset="0"/>
              <a:buChar char="•"/>
            </a:pPr>
            <a:r>
              <a:rPr lang="en-US" sz="2800" dirty="0">
                <a:latin typeface="Calibri" pitchFamily="-107" charset="0"/>
              </a:rPr>
              <a:t>If we ignore reality, we may be manipulated.</a:t>
            </a:r>
          </a:p>
          <a:p>
            <a:pPr marL="342900" indent="-342900">
              <a:lnSpc>
                <a:spcPct val="90000"/>
              </a:lnSpc>
              <a:spcBef>
                <a:spcPct val="20000"/>
              </a:spcBef>
              <a:buFont typeface="Arial" pitchFamily="-107" charset="0"/>
              <a:buChar char="•"/>
            </a:pPr>
            <a:r>
              <a:rPr lang="en-US" sz="2800" dirty="0">
                <a:latin typeface="Calibri" pitchFamily="-107" charset="0"/>
              </a:rPr>
              <a:t>If we fail to challenge reality, we fail to make the world a better place.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457200" y="727608"/>
            <a:ext cx="8229600" cy="1066800"/>
          </a:xfrm>
        </p:spPr>
        <p:txBody>
          <a:bodyPr/>
          <a:lstStyle/>
          <a:p>
            <a:r>
              <a:rPr lang="en-US" dirty="0">
                <a:latin typeface="Impact" pitchFamily="-107" charset="0"/>
              </a:rPr>
              <a:t>The Dollhouse</a:t>
            </a:r>
          </a:p>
        </p:txBody>
      </p:sp>
      <p:sp>
        <p:nvSpPr>
          <p:cNvPr id="5" name="Rectangle 3"/>
          <p:cNvSpPr txBox="1">
            <a:spLocks noChangeArrowheads="1"/>
          </p:cNvSpPr>
          <p:nvPr/>
        </p:nvSpPr>
        <p:spPr bwMode="auto">
          <a:xfrm>
            <a:off x="457200" y="1776876"/>
            <a:ext cx="8229600" cy="4724400"/>
          </a:xfrm>
          <a:prstGeom prst="rect">
            <a:avLst/>
          </a:prstGeom>
          <a:noFill/>
          <a:ln w="9525">
            <a:noFill/>
            <a:miter lim="800000"/>
            <a:headEnd/>
            <a:tailEnd/>
          </a:ln>
        </p:spPr>
        <p:txBody>
          <a:bodyPr>
            <a:prstTxWarp prst="textNoShape">
              <a:avLst/>
            </a:prstTxWarp>
          </a:bodyPr>
          <a:lstStyle/>
          <a:p>
            <a:pPr marL="342900" lvl="1" indent="-342900">
              <a:lnSpc>
                <a:spcPct val="80000"/>
              </a:lnSpc>
              <a:spcBef>
                <a:spcPct val="20000"/>
              </a:spcBef>
              <a:buFont typeface="Arial" pitchFamily="-107" charset="0"/>
              <a:buChar char="•"/>
            </a:pPr>
            <a:r>
              <a:rPr lang="en-US" sz="2800" b="1" dirty="0">
                <a:latin typeface="Calibri" pitchFamily="-107" charset="0"/>
              </a:rPr>
              <a:t>Conceptual frameworks </a:t>
            </a:r>
            <a:r>
              <a:rPr lang="en-US" sz="2400" dirty="0">
                <a:latin typeface="Calibri" pitchFamily="-107" charset="0"/>
              </a:rPr>
              <a:t>are what we use to make sense of the world.  Our conceptual frameworks include:</a:t>
            </a:r>
            <a:endParaRPr lang="en-US" sz="2800" dirty="0">
              <a:latin typeface="Calibri" pitchFamily="-107" charset="0"/>
            </a:endParaRPr>
          </a:p>
          <a:p>
            <a:pPr marL="1600200" lvl="3" indent="-228600">
              <a:lnSpc>
                <a:spcPct val="80000"/>
              </a:lnSpc>
              <a:spcBef>
                <a:spcPct val="20000"/>
              </a:spcBef>
              <a:buFont typeface="Arial" pitchFamily="-107" charset="0"/>
              <a:buChar char="–"/>
            </a:pPr>
            <a:r>
              <a:rPr lang="en-US" sz="2400" dirty="0">
                <a:latin typeface="Calibri" pitchFamily="-107" charset="0"/>
              </a:rPr>
              <a:t>Personal experiences</a:t>
            </a:r>
          </a:p>
          <a:p>
            <a:pPr marL="1600200" lvl="3" indent="-228600">
              <a:lnSpc>
                <a:spcPct val="80000"/>
              </a:lnSpc>
              <a:spcBef>
                <a:spcPct val="20000"/>
              </a:spcBef>
              <a:buFont typeface="Arial" pitchFamily="-107" charset="0"/>
              <a:buChar char="–"/>
            </a:pPr>
            <a:r>
              <a:rPr lang="en-US" sz="2400" dirty="0">
                <a:latin typeface="Calibri" pitchFamily="-107" charset="0"/>
              </a:rPr>
              <a:t>Preferences </a:t>
            </a:r>
          </a:p>
          <a:p>
            <a:pPr marL="1600200" lvl="3" indent="-228600">
              <a:lnSpc>
                <a:spcPct val="80000"/>
              </a:lnSpc>
              <a:spcBef>
                <a:spcPct val="20000"/>
              </a:spcBef>
              <a:buFont typeface="Arial" pitchFamily="-107" charset="0"/>
              <a:buChar char="–"/>
            </a:pPr>
            <a:r>
              <a:rPr lang="en-US" sz="2400" dirty="0">
                <a:latin typeface="Calibri" pitchFamily="-107" charset="0"/>
              </a:rPr>
              <a:t>Expectations</a:t>
            </a:r>
          </a:p>
          <a:p>
            <a:pPr marL="342900" indent="-342900">
              <a:lnSpc>
                <a:spcPct val="80000"/>
              </a:lnSpc>
              <a:spcBef>
                <a:spcPct val="20000"/>
              </a:spcBef>
              <a:buFont typeface="Arial" pitchFamily="-107" charset="0"/>
              <a:buChar char="•"/>
            </a:pPr>
            <a:r>
              <a:rPr lang="en-US" sz="2800" dirty="0">
                <a:latin typeface="Calibri" pitchFamily="-107" charset="0"/>
              </a:rPr>
              <a:t>These frameworks are particularly important when we interpret political phenomena.</a:t>
            </a:r>
          </a:p>
          <a:p>
            <a:pPr marL="342900" indent="-342900">
              <a:lnSpc>
                <a:spcPct val="80000"/>
              </a:lnSpc>
              <a:spcBef>
                <a:spcPct val="20000"/>
              </a:spcBef>
              <a:buFont typeface="Arial" pitchFamily="-107" charset="0"/>
              <a:buChar char="•"/>
            </a:pPr>
            <a:r>
              <a:rPr lang="en-US" sz="2800" dirty="0">
                <a:latin typeface="Calibri" pitchFamily="-107" charset="0"/>
              </a:rPr>
              <a:t>Everyone uses a unique conceptual framework; we all have different experiences that result in differing preferences and expectations.</a:t>
            </a:r>
            <a:endParaRPr lang="en-US" sz="2800" dirty="0" smtClean="0">
              <a:latin typeface="Calibri" pitchFamily="-107" charset="0"/>
            </a:endParaRPr>
          </a:p>
          <a:p>
            <a:pPr marL="342900" indent="-342900">
              <a:lnSpc>
                <a:spcPct val="80000"/>
              </a:lnSpc>
              <a:spcBef>
                <a:spcPct val="20000"/>
              </a:spcBef>
            </a:pPr>
            <a:endParaRPr lang="en-US" sz="2800" dirty="0">
              <a:latin typeface="Calibri" pitchFamily="-107"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4826"/>
            <a:ext cx="8229600" cy="1143000"/>
          </a:xfrm>
        </p:spPr>
        <p:txBody>
          <a:bodyPr>
            <a:normAutofit fontScale="90000"/>
          </a:bodyPr>
          <a:lstStyle/>
          <a:p>
            <a:r>
              <a:rPr lang="en-US" dirty="0" smtClean="0">
                <a:latin typeface="Impact" panose="020B0806030902050204" pitchFamily="34" charset="0"/>
              </a:rPr>
              <a:t>The Doll House</a:t>
            </a:r>
            <a:br>
              <a:rPr lang="en-US" dirty="0" smtClean="0">
                <a:latin typeface="Impact" panose="020B0806030902050204" pitchFamily="34" charset="0"/>
              </a:rPr>
            </a:br>
            <a:r>
              <a:rPr lang="en-US" dirty="0" smtClean="0">
                <a:latin typeface="Impact" panose="020B0806030902050204" pitchFamily="34" charset="0"/>
              </a:rPr>
              <a:t>Test your Conceptions</a:t>
            </a:r>
            <a:endParaRPr lang="en-US" dirty="0">
              <a:latin typeface="Impact" panose="020B0806030902050204" pitchFamily="34" charset="0"/>
            </a:endParaRPr>
          </a:p>
        </p:txBody>
      </p:sp>
      <p:sp>
        <p:nvSpPr>
          <p:cNvPr id="3" name="Content Placeholder 2"/>
          <p:cNvSpPr>
            <a:spLocks noGrp="1"/>
          </p:cNvSpPr>
          <p:nvPr>
            <p:ph idx="1"/>
          </p:nvPr>
        </p:nvSpPr>
        <p:spPr>
          <a:xfrm>
            <a:off x="457200" y="2012892"/>
            <a:ext cx="8229600" cy="4525963"/>
          </a:xfrm>
        </p:spPr>
        <p:txBody>
          <a:bodyPr/>
          <a:lstStyle/>
          <a:p>
            <a:pPr>
              <a:buNone/>
            </a:pPr>
            <a:endParaRPr lang="en-US" dirty="0" smtClean="0"/>
          </a:p>
          <a:p>
            <a:pPr>
              <a:buNone/>
            </a:pPr>
            <a:r>
              <a:rPr lang="en-US" dirty="0" smtClean="0"/>
              <a:t>What do you think of when you hear the term </a:t>
            </a:r>
            <a:r>
              <a:rPr lang="en-US" i="1" dirty="0" smtClean="0">
                <a:solidFill>
                  <a:srgbClr val="FF0000"/>
                </a:solidFill>
              </a:rPr>
              <a:t>Politician</a:t>
            </a:r>
            <a:r>
              <a:rPr lang="en-US" dirty="0" smtClean="0"/>
              <a:t>?</a:t>
            </a:r>
          </a:p>
          <a:p>
            <a:pPr>
              <a:buNone/>
            </a:pPr>
            <a:endParaRPr lang="en-US" dirty="0" smtClean="0"/>
          </a:p>
          <a:p>
            <a:pPr>
              <a:buNone/>
            </a:pPr>
            <a:r>
              <a:rPr lang="en-US" dirty="0" smtClean="0"/>
              <a:t>What comes to mind when you hear the term </a:t>
            </a:r>
            <a:r>
              <a:rPr lang="en-US" i="1" dirty="0" smtClean="0">
                <a:solidFill>
                  <a:srgbClr val="FF0000"/>
                </a:solidFill>
              </a:rPr>
              <a:t>Lobbyist</a:t>
            </a:r>
            <a:r>
              <a:rPr lang="en-US" dirty="0" smtClean="0"/>
              <a:t>?</a:t>
            </a:r>
          </a:p>
          <a:p>
            <a:pPr>
              <a:buNone/>
            </a:pPr>
            <a:r>
              <a:rPr lang="en-US" dirty="0" smtClean="0"/>
              <a:t> </a:t>
            </a:r>
          </a:p>
          <a:p>
            <a:pPr>
              <a:buNone/>
            </a:pPr>
            <a:endParaRPr lang="en-US" dirty="0"/>
          </a:p>
        </p:txBody>
      </p:sp>
    </p:spTree>
  </p:cSld>
  <p:clrMapOvr>
    <a:masterClrMapping/>
  </p:clrMapOvr>
  <p:transition>
    <p:cut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457200" y="703332"/>
            <a:ext cx="8229600" cy="1066800"/>
          </a:xfrm>
        </p:spPr>
        <p:txBody>
          <a:bodyPr/>
          <a:lstStyle/>
          <a:p>
            <a:r>
              <a:rPr lang="en-US" sz="4000" dirty="0">
                <a:latin typeface="Impact" pitchFamily="-107" charset="0"/>
              </a:rPr>
              <a:t>Fiction as a Tool for Exploring Politics</a:t>
            </a:r>
          </a:p>
        </p:txBody>
      </p:sp>
      <p:sp>
        <p:nvSpPr>
          <p:cNvPr id="7" name="Rectangle 3"/>
          <p:cNvSpPr txBox="1">
            <a:spLocks noChangeArrowheads="1"/>
          </p:cNvSpPr>
          <p:nvPr/>
        </p:nvSpPr>
        <p:spPr bwMode="auto">
          <a:xfrm>
            <a:off x="465292" y="1793060"/>
            <a:ext cx="8229600" cy="47244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07" charset="0"/>
              <a:buChar char="•"/>
            </a:pPr>
            <a:r>
              <a:rPr lang="en-US" sz="2800" b="1" i="1" dirty="0" smtClean="0">
                <a:latin typeface="Calibri" pitchFamily="-107" charset="0"/>
              </a:rPr>
              <a:t>Fiction</a:t>
            </a:r>
            <a:r>
              <a:rPr lang="en-US" sz="2800" dirty="0" smtClean="0">
                <a:latin typeface="Calibri" pitchFamily="-107" charset="0"/>
              </a:rPr>
              <a:t> can help transcend our conceptual frameworks</a:t>
            </a:r>
          </a:p>
          <a:p>
            <a:pPr marL="342900" indent="-342900">
              <a:spcBef>
                <a:spcPct val="20000"/>
              </a:spcBef>
              <a:buFont typeface="Arial" pitchFamily="-107" charset="0"/>
              <a:buChar char="•"/>
            </a:pPr>
            <a:r>
              <a:rPr lang="en-US" sz="2800" dirty="0" smtClean="0">
                <a:latin typeface="Calibri" pitchFamily="-107" charset="0"/>
              </a:rPr>
              <a:t>Why </a:t>
            </a:r>
            <a:r>
              <a:rPr lang="en-US" sz="2800" dirty="0">
                <a:latin typeface="Calibri" pitchFamily="-107" charset="0"/>
              </a:rPr>
              <a:t>might fiction be useful for examining politics?</a:t>
            </a:r>
          </a:p>
          <a:p>
            <a:pPr marL="742950" lvl="1" indent="-285750">
              <a:spcBef>
                <a:spcPct val="20000"/>
              </a:spcBef>
              <a:buFont typeface="Arial" pitchFamily="-107" charset="0"/>
              <a:buChar char="–"/>
            </a:pPr>
            <a:r>
              <a:rPr lang="en-US" sz="2400" dirty="0">
                <a:latin typeface="Calibri" pitchFamily="-107" charset="0"/>
              </a:rPr>
              <a:t>It allows us to transcend our own individual perspectives.</a:t>
            </a:r>
          </a:p>
          <a:p>
            <a:pPr marL="742950" lvl="1" indent="-285750">
              <a:spcBef>
                <a:spcPct val="20000"/>
              </a:spcBef>
              <a:buFont typeface="Arial" pitchFamily="-107" charset="0"/>
              <a:buChar char="–"/>
            </a:pPr>
            <a:r>
              <a:rPr lang="en-US" sz="2400" dirty="0">
                <a:latin typeface="Calibri" pitchFamily="-107" charset="0"/>
              </a:rPr>
              <a:t>It can give us a taste for political situations that we will likely never experience firsthand.</a:t>
            </a:r>
          </a:p>
          <a:p>
            <a:pPr marL="742950" lvl="1" indent="-285750">
              <a:spcBef>
                <a:spcPct val="20000"/>
              </a:spcBef>
              <a:buFont typeface="Arial" pitchFamily="-107" charset="0"/>
              <a:buChar char="–"/>
            </a:pPr>
            <a:r>
              <a:rPr lang="en-US" sz="2400" dirty="0">
                <a:latin typeface="Calibri" pitchFamily="-107" charset="0"/>
              </a:rPr>
              <a:t>It exaggerates political phenomena, highlighting forces we might not otherwise identify.</a:t>
            </a:r>
          </a:p>
          <a:p>
            <a:pPr marL="742950" lvl="1" indent="-285750">
              <a:spcBef>
                <a:spcPct val="20000"/>
              </a:spcBef>
              <a:buFont typeface="Arial" pitchFamily="-107" charset="0"/>
              <a:buChar char="–"/>
            </a:pPr>
            <a:r>
              <a:rPr lang="en-US" sz="2400" dirty="0">
                <a:latin typeface="Calibri" pitchFamily="-107" charset="0"/>
              </a:rPr>
              <a:t>It is engaging and interesting.</a:t>
            </a:r>
          </a:p>
          <a:p>
            <a:pPr marL="742950" lvl="1" indent="-285750">
              <a:spcBef>
                <a:spcPct val="20000"/>
              </a:spcBef>
              <a:buFont typeface="Arial" pitchFamily="-107" charset="0"/>
              <a:buChar char="–"/>
            </a:pPr>
            <a:r>
              <a:rPr lang="en-US" sz="2400" dirty="0">
                <a:latin typeface="Calibri" pitchFamily="-107" charset="0"/>
              </a:rPr>
              <a:t>It encourages an active exploration of the material.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457200" y="704680"/>
            <a:ext cx="8229600" cy="1066800"/>
          </a:xfrm>
        </p:spPr>
        <p:txBody>
          <a:bodyPr/>
          <a:lstStyle/>
          <a:p>
            <a:r>
              <a:rPr lang="en-US" dirty="0">
                <a:latin typeface="Impact" pitchFamily="-107" charset="0"/>
              </a:rPr>
              <a:t>Utopias in Fiction and Politics</a:t>
            </a:r>
          </a:p>
        </p:txBody>
      </p:sp>
      <p:sp>
        <p:nvSpPr>
          <p:cNvPr id="5" name="Rectangle 3"/>
          <p:cNvSpPr txBox="1">
            <a:spLocks noChangeArrowheads="1"/>
          </p:cNvSpPr>
          <p:nvPr/>
        </p:nvSpPr>
        <p:spPr bwMode="auto">
          <a:xfrm>
            <a:off x="497660" y="1859144"/>
            <a:ext cx="8229600" cy="4724400"/>
          </a:xfrm>
          <a:prstGeom prst="rect">
            <a:avLst/>
          </a:prstGeom>
          <a:noFill/>
          <a:ln w="9525">
            <a:noFill/>
            <a:miter lim="800000"/>
            <a:headEnd/>
            <a:tailEnd/>
          </a:ln>
        </p:spPr>
        <p:txBody>
          <a:bodyPr>
            <a:prstTxWarp prst="textNoShape">
              <a:avLst/>
            </a:prstTxWarp>
          </a:bodyPr>
          <a:lstStyle/>
          <a:p>
            <a:pPr marL="342900" indent="-342900">
              <a:lnSpc>
                <a:spcPct val="90000"/>
              </a:lnSpc>
              <a:spcBef>
                <a:spcPct val="20000"/>
              </a:spcBef>
              <a:buFont typeface="Arial" pitchFamily="-107" charset="0"/>
              <a:buChar char="•"/>
            </a:pPr>
            <a:r>
              <a:rPr lang="en-US" sz="2800" dirty="0">
                <a:latin typeface="Calibri" pitchFamily="-107" charset="0"/>
              </a:rPr>
              <a:t>Utopias are subjective interpretations of the perfect world.</a:t>
            </a:r>
          </a:p>
          <a:p>
            <a:pPr marL="342900" indent="-342900">
              <a:lnSpc>
                <a:spcPct val="90000"/>
              </a:lnSpc>
              <a:spcBef>
                <a:spcPct val="20000"/>
              </a:spcBef>
              <a:buFont typeface="Arial" pitchFamily="-107" charset="0"/>
              <a:buChar char="•"/>
            </a:pPr>
            <a:r>
              <a:rPr lang="en-US" sz="2800" dirty="0">
                <a:latin typeface="Calibri" pitchFamily="-107" charset="0"/>
              </a:rPr>
              <a:t>In politics, utopias are useful for examining the flaws of political ideas when taken to their extremes and for envisioning a path toward a better future.</a:t>
            </a:r>
          </a:p>
          <a:p>
            <a:pPr marL="342900" indent="-342900">
              <a:lnSpc>
                <a:spcPct val="90000"/>
              </a:lnSpc>
              <a:spcBef>
                <a:spcPct val="20000"/>
              </a:spcBef>
              <a:buFont typeface="Arial" pitchFamily="-107" charset="0"/>
              <a:buChar char="•"/>
            </a:pPr>
            <a:r>
              <a:rPr lang="en-US" sz="2800" dirty="0">
                <a:latin typeface="Calibri" pitchFamily="-107" charset="0"/>
              </a:rPr>
              <a:t>Marx extended capitalist ideas to their logical extreme to point out inherent fundamental flaws and consequently provided an alternative vision of utopian communism.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211</TotalTime>
  <Words>1413</Words>
  <Application>Microsoft Office PowerPoint</Application>
  <PresentationFormat>On-screen Show (4:3)</PresentationFormat>
  <Paragraphs>138</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The Ideal versus the Real</vt:lpstr>
      <vt:lpstr>The Ideal versus the Real</vt:lpstr>
      <vt:lpstr>The Ideal versus the Real</vt:lpstr>
      <vt:lpstr>The Ideal Versus the Real in Plato’s Republic</vt:lpstr>
      <vt:lpstr>The Dollhouse</vt:lpstr>
      <vt:lpstr>The Doll House Test your Conceptions</vt:lpstr>
      <vt:lpstr>Fiction as a Tool for Exploring Politics</vt:lpstr>
      <vt:lpstr>Utopias in Fiction and Politics</vt:lpstr>
      <vt:lpstr>Utopias in Practical Use</vt:lpstr>
      <vt:lpstr>Political Theories and Ideologies</vt:lpstr>
      <vt:lpstr>Classical Liberalism</vt:lpstr>
      <vt:lpstr>Classical Conservatism</vt:lpstr>
      <vt:lpstr>Classical Conservatism</vt:lpstr>
      <vt:lpstr>Communism</vt:lpstr>
      <vt:lpstr>Communism</vt:lpstr>
      <vt:lpstr>Communism</vt:lpstr>
      <vt:lpstr>Democratic Socialism</vt:lpstr>
      <vt:lpstr>Reform Liberalism</vt:lpstr>
      <vt:lpstr>Fascism</vt:lpstr>
      <vt:lpstr>Fascism</vt:lpstr>
      <vt:lpstr>What Is Politics?</vt:lpstr>
      <vt:lpstr>What Is Political Science?</vt:lpstr>
      <vt:lpstr>What Is Political Science?</vt:lpstr>
      <vt:lpstr>What Is Political Science?</vt:lpstr>
    </vt:vector>
  </TitlesOfParts>
  <Company>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Introducing the Ancient Debate: The Ideal versus the Real</dc:title>
  <dc:creator>Wendy Johnston</dc:creator>
  <cp:lastModifiedBy>Mosier, Daniel</cp:lastModifiedBy>
  <cp:revision>7</cp:revision>
  <dcterms:created xsi:type="dcterms:W3CDTF">2014-08-07T01:32:17Z</dcterms:created>
  <dcterms:modified xsi:type="dcterms:W3CDTF">2015-01-06T21:42:07Z</dcterms:modified>
</cp:coreProperties>
</file>