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6.xml" ContentType="application/vnd.openxmlformats-officedocument.presentationml.notesSlide+xml"/>
  <Override PartName="/ppt/tags/tag25.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41"/>
  </p:notesMasterIdLst>
  <p:handoutMasterIdLst>
    <p:handoutMasterId r:id="rId42"/>
  </p:handoutMasterIdLst>
  <p:sldIdLst>
    <p:sldId id="458" r:id="rId2"/>
    <p:sldId id="501" r:id="rId3"/>
    <p:sldId id="459" r:id="rId4"/>
    <p:sldId id="499" r:id="rId5"/>
    <p:sldId id="460" r:id="rId6"/>
    <p:sldId id="461" r:id="rId7"/>
    <p:sldId id="462" r:id="rId8"/>
    <p:sldId id="464" r:id="rId9"/>
    <p:sldId id="497" r:id="rId10"/>
    <p:sldId id="466" r:id="rId11"/>
    <p:sldId id="468" r:id="rId12"/>
    <p:sldId id="467" r:id="rId13"/>
    <p:sldId id="498" r:id="rId14"/>
    <p:sldId id="469" r:id="rId15"/>
    <p:sldId id="470" r:id="rId16"/>
    <p:sldId id="471" r:id="rId17"/>
    <p:sldId id="473" r:id="rId18"/>
    <p:sldId id="474" r:id="rId19"/>
    <p:sldId id="475" r:id="rId20"/>
    <p:sldId id="478" r:id="rId21"/>
    <p:sldId id="476" r:id="rId22"/>
    <p:sldId id="477" r:id="rId23"/>
    <p:sldId id="480" r:id="rId24"/>
    <p:sldId id="482" r:id="rId25"/>
    <p:sldId id="483" r:id="rId26"/>
    <p:sldId id="484" r:id="rId27"/>
    <p:sldId id="485" r:id="rId28"/>
    <p:sldId id="502" r:id="rId29"/>
    <p:sldId id="487" r:id="rId30"/>
    <p:sldId id="488" r:id="rId31"/>
    <p:sldId id="489" r:id="rId32"/>
    <p:sldId id="503" r:id="rId33"/>
    <p:sldId id="500" r:id="rId34"/>
    <p:sldId id="490" r:id="rId35"/>
    <p:sldId id="491" r:id="rId36"/>
    <p:sldId id="492" r:id="rId37"/>
    <p:sldId id="494" r:id="rId38"/>
    <p:sldId id="495" r:id="rId39"/>
    <p:sldId id="496" r:id="rId40"/>
  </p:sldIdLst>
  <p:sldSz cx="9144000" cy="6858000" type="screen4x3"/>
  <p:notesSz cx="7010400" cy="9296400"/>
  <p:custDataLst>
    <p:tags r:id="rId43"/>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varScale="1">
        <p:scale>
          <a:sx n="60" d="100"/>
          <a:sy n="60" d="100"/>
        </p:scale>
        <p:origin x="-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81"/>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sn8rkxBSKt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xfrm>
            <a:off x="1266825" y="727075"/>
            <a:ext cx="4781550" cy="3586163"/>
          </a:xfrm>
          <a:ln cap="flat"/>
        </p:spPr>
      </p:sp>
      <p:sp>
        <p:nvSpPr>
          <p:cNvPr id="5123" name="Rectangle 3"/>
          <p:cNvSpPr>
            <a:spLocks noGrp="1" noChangeArrowheads="1"/>
          </p:cNvSpPr>
          <p:nvPr>
            <p:ph type="body" idx="1"/>
          </p:nvPr>
        </p:nvSpPr>
        <p:spPr>
          <a:ln/>
        </p:spPr>
        <p:txBody>
          <a:bodyPr/>
          <a:lstStyle/>
          <a:p>
            <a:endParaRPr lang="en-US" dirty="0"/>
          </a:p>
        </p:txBody>
      </p:sp>
    </p:spTree>
    <p:extLst>
      <p:ext uri="{BB962C8B-B14F-4D97-AF65-F5344CB8AC3E}">
        <p14:creationId xmlns:p14="http://schemas.microsoft.com/office/powerpoint/2010/main" val="2057925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Discussion: What are the implications of the widening inequality of wealth?  What characterizes countries with a fairly equitable income distribution vs. those countries with a big gap between the rich and poor?   As the US gap widens, what are the implications or likely changes the US will experience?  </a:t>
            </a:r>
          </a:p>
          <a:p>
            <a:pPr lvl="1"/>
            <a:endParaRPr lang="en-US" dirty="0" smtClean="0"/>
          </a:p>
          <a:p>
            <a:pPr lvl="1"/>
            <a:r>
              <a:rPr lang="en-US" dirty="0" smtClean="0"/>
              <a:t>Implications: </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sz="1200" dirty="0" smtClean="0"/>
              <a:t>People with lower incomes at risk of poverty and compromised quality of life</a:t>
            </a:r>
          </a:p>
          <a:p>
            <a:pPr lvl="1"/>
            <a:r>
              <a:rPr lang="en-US" dirty="0" smtClean="0"/>
              <a:t>More people living on limited resources</a:t>
            </a:r>
          </a:p>
          <a:p>
            <a:pPr lvl="1"/>
            <a:r>
              <a:rPr lang="en-US" dirty="0" smtClean="0"/>
              <a:t>Shrinking middle class</a:t>
            </a:r>
          </a:p>
          <a:p>
            <a:endParaRPr lang="en-US" dirty="0" smtClean="0"/>
          </a:p>
          <a:p>
            <a:endParaRPr lang="en-US" dirty="0" smtClean="0"/>
          </a:p>
          <a:p>
            <a:r>
              <a:rPr lang="en-US" dirty="0" smtClean="0"/>
              <a:t>Can we use</a:t>
            </a:r>
            <a:r>
              <a:rPr lang="en-US" baseline="0" dirty="0" smtClean="0"/>
              <a:t> this poster?</a:t>
            </a:r>
            <a:endParaRPr lang="en-US" dirty="0"/>
          </a:p>
        </p:txBody>
      </p:sp>
    </p:spTree>
    <p:extLst>
      <p:ext uri="{BB962C8B-B14F-4D97-AF65-F5344CB8AC3E}">
        <p14:creationId xmlns:p14="http://schemas.microsoft.com/office/powerpoint/2010/main" val="754053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727075"/>
            <a:ext cx="4781550" cy="3586163"/>
          </a:xfrm>
        </p:spPr>
      </p:sp>
      <p:sp>
        <p:nvSpPr>
          <p:cNvPr id="3" name="Notes Placeholder 2"/>
          <p:cNvSpPr>
            <a:spLocks noGrp="1"/>
          </p:cNvSpPr>
          <p:nvPr>
            <p:ph type="body" idx="1"/>
          </p:nvPr>
        </p:nvSpPr>
        <p:spPr/>
        <p:txBody>
          <a:bodyPr>
            <a:normAutofit fontScale="92500" lnSpcReduction="20000"/>
          </a:bodyPr>
          <a:lstStyle/>
          <a:p>
            <a:r>
              <a:rPr lang="en-US" sz="1100" dirty="0" smtClean="0"/>
              <a:t>Bad choices:  Poor people often lack the education, information, and other economic, cultural, and social capital that would allow them to take advantage of, and shield themselves against,</a:t>
            </a:r>
            <a:r>
              <a:rPr lang="en-US" sz="1100" baseline="0" dirty="0" smtClean="0"/>
              <a:t> </a:t>
            </a:r>
            <a:r>
              <a:rPr lang="en-US" sz="1100" dirty="0" smtClean="0"/>
              <a:t>the vagaries of the free market.  </a:t>
            </a:r>
          </a:p>
          <a:p>
            <a:endParaRPr lang="en-US" sz="1100" dirty="0" smtClean="0"/>
          </a:p>
          <a:p>
            <a:r>
              <a:rPr lang="en-US" sz="1100" dirty="0" smtClean="0"/>
              <a:t>All people have moments of weakness when they make bad decisions – say, because they lose control and yield to temptation.  But poor people seem to lose control more often, for reasons that reflect the realities of their daily lives.  For example, poor people typically do not have bank accounts, and so they are more likely to spend their readily available cash on impulse purchases.  </a:t>
            </a:r>
          </a:p>
          <a:p>
            <a:endParaRPr lang="en-US" sz="1100" dirty="0" smtClean="0"/>
          </a:p>
          <a:p>
            <a:r>
              <a:rPr lang="en-US" sz="1100" dirty="0" smtClean="0"/>
              <a:t>In addition, poor people more often encounter stressors – including hunger, pollution, crowding, and violence – that lead them to act in ways that may alleviate suffering in the short term, but hinder economic prosperity in the long term.  Take bad behaviors such as smoking, drinking to excess, and eating fatty and sugary foods, for example.  People everywhere smoke, drink, and eat comfort foods to take the edge off the hardships they encounter in their daily lives.  Tobacco, after all, is an antidepressant, alcohol is a sedative.  </a:t>
            </a:r>
          </a:p>
          <a:p>
            <a:endParaRPr lang="en-US" sz="1100" dirty="0" smtClean="0"/>
          </a:p>
          <a:p>
            <a:r>
              <a:rPr lang="en-US" sz="1100" dirty="0" smtClean="0"/>
              <a:t>Research documents that the less income people have, the more likely they are to smoke, binge drink, and eat a sugary fatty diet.  These behavioral patterns are reflected in people’s spending patterns;  poor people spend a larger portion of their incomes on alcohol and tobacco.  </a:t>
            </a:r>
          </a:p>
          <a:p>
            <a:endParaRPr lang="en-US" sz="1100" dirty="0" smtClean="0"/>
          </a:p>
          <a:p>
            <a:r>
              <a:rPr lang="en-US" sz="1100" dirty="0" smtClean="0"/>
              <a:t>Mounting evidence suggests that just being poor hinders people’s ability to make good decisions.  Dozens of psychological studies find that compared to wealthier people, poor people feel more powerless, depressed, and anxious, and believe that they have less control, mastery, and choice.  </a:t>
            </a:r>
          </a:p>
          <a:p>
            <a:endParaRPr lang="en-US" sz="1100" dirty="0" smtClean="0"/>
          </a:p>
          <a:p>
            <a:r>
              <a:rPr lang="en-US" sz="1100" dirty="0" smtClean="0"/>
              <a:t>The consequences of bad choices are bad for everyone, but even worse for the poor, who lack the resources – financial, psychological, social, and political – to compensate for their errors.  </a:t>
            </a:r>
          </a:p>
          <a:p>
            <a:endParaRPr lang="en-US" sz="1100" dirty="0" smtClean="0"/>
          </a:p>
          <a:p>
            <a:r>
              <a:rPr lang="en-US" sz="1100" dirty="0" smtClean="0"/>
              <a:t>Predatory lending, tobacco and </a:t>
            </a:r>
            <a:r>
              <a:rPr lang="en-US" sz="1100" dirty="0" smtClean="0"/>
              <a:t>alcohol</a:t>
            </a:r>
          </a:p>
          <a:p>
            <a:endParaRPr lang="en-US" sz="1100" dirty="0" smtClean="0"/>
          </a:p>
          <a:p>
            <a:r>
              <a:rPr lang="en-US" sz="1100" dirty="0" smtClean="0"/>
              <a:t>Clip Art photo.</a:t>
            </a:r>
            <a:endParaRPr lang="en-US" dirty="0"/>
          </a:p>
        </p:txBody>
      </p:sp>
    </p:spTree>
    <p:extLst>
      <p:ext uri="{BB962C8B-B14F-4D97-AF65-F5344CB8AC3E}">
        <p14:creationId xmlns:p14="http://schemas.microsoft.com/office/powerpoint/2010/main" val="3020501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727075"/>
            <a:ext cx="4781550" cy="3586163"/>
          </a:xfrm>
        </p:spPr>
      </p:sp>
      <p:sp>
        <p:nvSpPr>
          <p:cNvPr id="3" name="Notes Placeholder 2"/>
          <p:cNvSpPr>
            <a:spLocks noGrp="1"/>
          </p:cNvSpPr>
          <p:nvPr>
            <p:ph type="body" idx="1"/>
          </p:nvPr>
        </p:nvSpPr>
        <p:spPr/>
        <p:txBody>
          <a:bodyPr>
            <a:normAutofit/>
          </a:bodyPr>
          <a:lstStyle/>
          <a:p>
            <a:r>
              <a:rPr lang="en-US" dirty="0" smtClean="0"/>
              <a:t>Benefits – regardless of income</a:t>
            </a:r>
            <a:endParaRPr lang="en-US" dirty="0"/>
          </a:p>
        </p:txBody>
      </p:sp>
    </p:spTree>
    <p:extLst>
      <p:ext uri="{BB962C8B-B14F-4D97-AF65-F5344CB8AC3E}">
        <p14:creationId xmlns:p14="http://schemas.microsoft.com/office/powerpoint/2010/main" val="1012951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9-5</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9-4</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Clip</a:t>
            </a:r>
            <a:r>
              <a:rPr lang="en-US" baseline="0" dirty="0" smtClean="0"/>
              <a:t> Art photo.</a:t>
            </a:r>
            <a:endParaRPr lang="en-US" dirty="0" smtClean="0"/>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6825" y="727075"/>
            <a:ext cx="4781550" cy="3586163"/>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021977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Link: https://www.youtube.com/watch?v=tR4iUToldEU</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6653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Link:</a:t>
            </a:r>
            <a:r>
              <a:rPr lang="en-US" baseline="0" dirty="0" smtClean="0"/>
              <a:t> </a:t>
            </a:r>
            <a:r>
              <a:rPr lang="en-US" sz="1200" b="1" kern="1200" dirty="0" smtClean="0">
                <a:solidFill>
                  <a:schemeClr val="tx1"/>
                </a:solidFill>
                <a:ea typeface="+mn-ea"/>
                <a:cs typeface="+mn-cs"/>
              </a:rPr>
              <a:t>https://www.youtube.com/watch?v=f3AuStymweQ</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1266825" y="727075"/>
            <a:ext cx="4781550" cy="3586163"/>
          </a:xfrm>
          <a:ln cap="flat"/>
        </p:spPr>
      </p:sp>
      <p:sp>
        <p:nvSpPr>
          <p:cNvPr id="23555" name="Rectangle 3"/>
          <p:cNvSpPr>
            <a:spLocks noGrp="1" noChangeArrowheads="1"/>
          </p:cNvSpPr>
          <p:nvPr>
            <p:ph type="body" idx="1"/>
          </p:nvPr>
        </p:nvSpPr>
        <p:spPr>
          <a:ln/>
        </p:spPr>
        <p:txBody>
          <a:bodyPr/>
          <a:lstStyle/>
          <a:p>
            <a:endParaRPr lang="en-US" dirty="0"/>
          </a:p>
        </p:txBody>
      </p:sp>
    </p:spTree>
    <p:extLst>
      <p:ext uri="{BB962C8B-B14F-4D97-AF65-F5344CB8AC3E}">
        <p14:creationId xmlns:p14="http://schemas.microsoft.com/office/powerpoint/2010/main" val="3639910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SNAP </a:t>
            </a:r>
            <a:r>
              <a:rPr lang="en-US" dirty="0" smtClean="0"/>
              <a:t>Logo:</a:t>
            </a:r>
            <a:r>
              <a:rPr lang="en-US" baseline="0" dirty="0" smtClean="0"/>
              <a:t> Fair Use</a:t>
            </a:r>
          </a:p>
          <a:p>
            <a:endParaRPr lang="en-US" baseline="0" dirty="0" smtClean="0"/>
          </a:p>
          <a:p>
            <a:r>
              <a:rPr lang="en-US" baseline="0" dirty="0" smtClean="0"/>
              <a:t>Link: http://www.fns.usda.gov/snap/10-steps-help-you-fill-your-grocery-bag-through-snap</a:t>
            </a:r>
            <a:endParaRPr lang="en-US" dirty="0"/>
          </a:p>
        </p:txBody>
      </p:sp>
    </p:spTree>
    <p:extLst>
      <p:ext uri="{BB962C8B-B14F-4D97-AF65-F5344CB8AC3E}">
        <p14:creationId xmlns:p14="http://schemas.microsoft.com/office/powerpoint/2010/main" val="2130579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Discussion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a:t>
            </a:r>
            <a:r>
              <a:rPr lang="en-US" dirty="0" smtClean="0"/>
              <a:t>Link:</a:t>
            </a:r>
            <a:r>
              <a:rPr lang="en-US" baseline="0" dirty="0"/>
              <a:t> </a:t>
            </a:r>
            <a:r>
              <a:rPr lang="en-US" sz="1200" b="1" kern="1200" dirty="0" smtClean="0">
                <a:solidFill>
                  <a:schemeClr val="tx1"/>
                </a:solidFill>
                <a:ea typeface="+mn-ea"/>
                <a:cs typeface="+mn-cs"/>
              </a:rPr>
              <a:t>https://www.youtube.com/watch?v=Jw7uT1jOt0o</a:t>
            </a:r>
            <a:endParaRPr lang="en-US" sz="1200" kern="1200" dirty="0" smtClean="0">
              <a:solidFill>
                <a:schemeClr val="tx1"/>
              </a:solidFill>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a:t>
            </a:r>
            <a:r>
              <a:rPr lang="en-US" baseline="0" dirty="0" smtClean="0"/>
              <a:t> </a:t>
            </a:r>
            <a:r>
              <a:rPr lang="en-US" sz="1200" b="1" u="sng" kern="1200" dirty="0" smtClean="0">
                <a:solidFill>
                  <a:schemeClr val="tx1"/>
                </a:solidFill>
                <a:ea typeface="+mn-ea"/>
                <a:cs typeface="+mn-cs"/>
                <a:hlinkClick r:id="rId3"/>
              </a:rPr>
              <a:t>https://www.youtube.com/watch?v=sn8rkxBSKts</a:t>
            </a:r>
            <a:endParaRPr lang="en-US" sz="1200" kern="1200" dirty="0" smtClean="0">
              <a:solidFill>
                <a:schemeClr val="tx1"/>
              </a:solidFill>
              <a:ea typeface="+mn-ea"/>
              <a:cs typeface="+mn-cs"/>
            </a:endParaRPr>
          </a:p>
        </p:txBody>
      </p:sp>
    </p:spTree>
    <p:extLst>
      <p:ext uri="{BB962C8B-B14F-4D97-AF65-F5344CB8AC3E}">
        <p14:creationId xmlns:p14="http://schemas.microsoft.com/office/powerpoint/2010/main" val="3346261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266825" y="727075"/>
            <a:ext cx="4781550" cy="3586163"/>
          </a:xfrm>
          <a:ln cap="flat"/>
        </p:spPr>
      </p:sp>
      <p:sp>
        <p:nvSpPr>
          <p:cNvPr id="33795" name="Rectangle 3"/>
          <p:cNvSpPr>
            <a:spLocks noGrp="1" noChangeArrowheads="1"/>
          </p:cNvSpPr>
          <p:nvPr>
            <p:ph type="body" idx="1"/>
          </p:nvPr>
        </p:nvSpPr>
        <p:spPr>
          <a:ln/>
        </p:spPr>
        <p:txBody>
          <a:bodyPr/>
          <a:lstStyle/>
          <a:p>
            <a:endParaRPr lang="en-US" dirty="0"/>
          </a:p>
        </p:txBody>
      </p:sp>
    </p:spTree>
    <p:extLst>
      <p:ext uri="{BB962C8B-B14F-4D97-AF65-F5344CB8AC3E}">
        <p14:creationId xmlns:p14="http://schemas.microsoft.com/office/powerpoint/2010/main" val="20883429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266825" y="727075"/>
            <a:ext cx="4781550" cy="3586163"/>
          </a:xfrm>
          <a:ln/>
        </p:spPr>
      </p:sp>
      <p:sp>
        <p:nvSpPr>
          <p:cNvPr id="7475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692928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Chart: ASPE.hhs.gov : http://aspe.hhs.gov/poverty/14poverty.cfm </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9-1</a:t>
            </a:r>
            <a:endParaRPr lang="en-US" dirty="0"/>
          </a:p>
        </p:txBody>
      </p:sp>
    </p:spTree>
    <p:extLst>
      <p:ext uri="{BB962C8B-B14F-4D97-AF65-F5344CB8AC3E}">
        <p14:creationId xmlns:p14="http://schemas.microsoft.com/office/powerpoint/2010/main" val="1813589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 Census   http://www.census.gov/prod/2014pubs/p60-248.pdf</a:t>
            </a:r>
          </a:p>
          <a:p>
            <a:endParaRPr lang="en-US" dirty="0" smtClean="0"/>
          </a:p>
          <a:p>
            <a:r>
              <a:rPr lang="en-US" dirty="0" smtClean="0"/>
              <a:t>Source: Authors' calculations. U.S. Census Bureau, 1967 and 2013 Annual Social and Economic Supplements.</a:t>
            </a:r>
            <a:endParaRPr lang="en-US" dirty="0"/>
          </a:p>
        </p:txBody>
      </p:sp>
    </p:spTree>
    <p:extLst>
      <p:ext uri="{BB962C8B-B14F-4D97-AF65-F5344CB8AC3E}">
        <p14:creationId xmlns:p14="http://schemas.microsoft.com/office/powerpoint/2010/main" val="3531029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http://www.census.gov/hhes/povmeas/methodology/supplemental/overview.html</a:t>
            </a:r>
          </a:p>
          <a:p>
            <a:endParaRPr lang="en-US" dirty="0" smtClean="0"/>
          </a:p>
          <a:p>
            <a:r>
              <a:rPr lang="en-US" dirty="0" smtClean="0"/>
              <a:t>Census</a:t>
            </a:r>
            <a:r>
              <a:rPr lang="en-US" baseline="0" dirty="0" smtClean="0"/>
              <a:t> Logo: http://www.census.gov/en.html</a:t>
            </a:r>
          </a:p>
          <a:p>
            <a:endParaRPr lang="en-US" baseline="0" dirty="0" smtClean="0"/>
          </a:p>
          <a:p>
            <a:r>
              <a:rPr lang="en-US" baseline="0" dirty="0" smtClean="0"/>
              <a:t>BLS Logo: http://www.bls.gov/</a:t>
            </a:r>
            <a:endParaRPr lang="en-US" dirty="0"/>
          </a:p>
        </p:txBody>
      </p:sp>
    </p:spTree>
    <p:extLst>
      <p:ext uri="{BB962C8B-B14F-4D97-AF65-F5344CB8AC3E}">
        <p14:creationId xmlns:p14="http://schemas.microsoft.com/office/powerpoint/2010/main" val="3588083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9-2</a:t>
            </a:r>
            <a:endParaRPr lang="en-US" dirty="0"/>
          </a:p>
        </p:txBody>
      </p:sp>
    </p:spTree>
    <p:extLst>
      <p:ext uri="{BB962C8B-B14F-4D97-AF65-F5344CB8AC3E}">
        <p14:creationId xmlns:p14="http://schemas.microsoft.com/office/powerpoint/2010/main" val="207523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3273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to discuss global economic and trade policies</a:t>
            </a:r>
          </a:p>
          <a:p>
            <a:endParaRPr lang="en-US" baseline="0" dirty="0" smtClean="0"/>
          </a:p>
          <a:p>
            <a:r>
              <a:rPr lang="en-US" baseline="0" dirty="0" smtClean="0"/>
              <a:t>Video Link: https://www.youtube.com/watch?v=uWSxzjyMNpU</a:t>
            </a:r>
            <a:endParaRPr lang="en-US" dirty="0"/>
          </a:p>
        </p:txBody>
      </p:sp>
    </p:spTree>
    <p:extLst>
      <p:ext uri="{BB962C8B-B14F-4D97-AF65-F5344CB8AC3E}">
        <p14:creationId xmlns:p14="http://schemas.microsoft.com/office/powerpoint/2010/main" val="19419172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11/5/2014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hyperlink" Target="http://upload.wikimedia.org/wikipedia/commons/c/c5/GINIretouchedcolors.png"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uWSxzjyMNp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0.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tR4iUToldEU"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f3AuStymweQ"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3.jpeg"/></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Jw7uT1jOt0o"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sn8rkxBSKt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png"/><Relationship Id="rId4" Type="http://schemas.openxmlformats.org/officeDocument/2006/relationships/hyperlink" Target="http://aspe.hhs.gov/poverty/14poverty.cf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census.gov/prod/2014pubs/p60-248.pdf"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3700" y="5257800"/>
            <a:ext cx="8763000" cy="1524000"/>
          </a:xfrm>
          <a:noFill/>
          <a:ln/>
        </p:spPr>
        <p:txBody>
          <a:bodyPr lIns="90488" tIns="44450" rIns="90488" bIns="44450">
            <a:normAutofit/>
            <a:scene3d>
              <a:camera prst="orthographicFront"/>
              <a:lightRig rig="balanced" dir="t">
                <a:rot lat="0" lon="0" rev="2100000"/>
              </a:lightRig>
            </a:scene3d>
            <a:sp3d prstMaterial="metal">
              <a:contourClr>
                <a:schemeClr val="bg2"/>
              </a:contourClr>
            </a:sp3d>
          </a:bodyPr>
          <a:lstStyle/>
          <a:p>
            <a:r>
              <a:rPr lang="en-US" b="1" spc="0" dirty="0" smtClean="0">
                <a:ln w="50800"/>
                <a:solidFill>
                  <a:schemeClr val="bg1"/>
                </a:solidFill>
              </a:rPr>
              <a:t>Chapter Nine: Welfare </a:t>
            </a:r>
            <a:r>
              <a:rPr lang="en-US" b="1" spc="0" dirty="0" smtClean="0">
                <a:ln w="50800"/>
                <a:solidFill>
                  <a:schemeClr val="bg1"/>
                </a:solidFill>
              </a:rPr>
              <a:t>and </a:t>
            </a:r>
            <a:br>
              <a:rPr lang="en-US" b="1" spc="0" dirty="0" smtClean="0">
                <a:ln w="50800"/>
                <a:solidFill>
                  <a:schemeClr val="bg1"/>
                </a:solidFill>
              </a:rPr>
            </a:br>
            <a:r>
              <a:rPr lang="en-US" b="1" spc="0" dirty="0" smtClean="0">
                <a:ln w="50800"/>
                <a:solidFill>
                  <a:schemeClr val="bg1"/>
                </a:solidFill>
              </a:rPr>
              <a:t>Social Security Policy </a:t>
            </a:r>
            <a:endParaRPr lang="en-US" b="1" spc="0" dirty="0">
              <a:ln w="50800"/>
              <a:solidFill>
                <a:schemeClr val="bg1"/>
              </a:solidFill>
            </a:endParaRPr>
          </a:p>
        </p:txBody>
      </p:sp>
      <p:sp>
        <p:nvSpPr>
          <p:cNvPr id="5" name="Rectangle 11"/>
          <p:cNvSpPr>
            <a:spLocks noGrp="1" noChangeArrowheads="1"/>
          </p:cNvSpPr>
          <p:nvPr>
            <p:ph type="sldNum" sz="quarter" idx="4294967295"/>
          </p:nvPr>
        </p:nvSpPr>
        <p:spPr>
          <a:xfrm>
            <a:off x="6457950" y="6356351"/>
            <a:ext cx="2057400" cy="365125"/>
          </a:xfrm>
        </p:spPr>
        <p:txBody>
          <a:bodyPr/>
          <a:lstStyle/>
          <a:p>
            <a:fld id="{23237B07-FFBD-4E55-867F-D1AD114D0C51}" type="slidenum">
              <a:rPr lang="en-US"/>
              <a:pPr/>
              <a:t>1</a:t>
            </a:fld>
            <a:endParaRPr lang="en-US" dirty="0"/>
          </a:p>
        </p:txBody>
      </p:sp>
      <p:sp>
        <p:nvSpPr>
          <p:cNvPr id="3" name="Subtitle 2"/>
          <p:cNvSpPr>
            <a:spLocks noGrp="1"/>
          </p:cNvSpPr>
          <p:nvPr>
            <p:ph type="subTitle" idx="1"/>
          </p:nvPr>
        </p:nvSpPr>
        <p:spPr/>
        <p:txBody>
          <a:bodyPr/>
          <a:lstStyle/>
          <a:p>
            <a:endParaRPr lang="en-US"/>
          </a:p>
        </p:txBody>
      </p:sp>
    </p:spTree>
    <p:custDataLst>
      <p:tags r:id="rId1"/>
    </p:custDataLst>
    <p:extLst>
      <p:ext uri="{BB962C8B-B14F-4D97-AF65-F5344CB8AC3E}">
        <p14:creationId xmlns:p14="http://schemas.microsoft.com/office/powerpoint/2010/main" val="82076116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609600"/>
            <a:ext cx="7886700" cy="1325563"/>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Other Ways to Estimate Poverty:  Supplemental Poverty Measure</a:t>
            </a:r>
            <a:endParaRPr lang="en-US" b="1" dirty="0">
              <a:ln w="50800"/>
              <a:solidFill>
                <a:schemeClr val="bg1"/>
              </a:solidFill>
            </a:endParaRPr>
          </a:p>
        </p:txBody>
      </p:sp>
      <p:sp>
        <p:nvSpPr>
          <p:cNvPr id="3" name="Content Placeholder 2"/>
          <p:cNvSpPr>
            <a:spLocks noGrp="1"/>
          </p:cNvSpPr>
          <p:nvPr>
            <p:ph idx="1"/>
          </p:nvPr>
        </p:nvSpPr>
        <p:spPr>
          <a:xfrm>
            <a:off x="457200" y="1828800"/>
            <a:ext cx="8496300" cy="4648200"/>
          </a:xfrm>
        </p:spPr>
        <p:txBody>
          <a:bodyPr>
            <a:normAutofit lnSpcReduction="1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Broader measure taking much more into account</a:t>
            </a:r>
          </a:p>
          <a:p>
            <a:pPr lvl="1"/>
            <a:r>
              <a:rPr lang="en-US" sz="2400" b="1" dirty="0" smtClean="0">
                <a:ln w="50800"/>
                <a:solidFill>
                  <a:schemeClr val="bg1"/>
                </a:solidFill>
              </a:rPr>
              <a:t>Costs of living – like medical costs for elderly</a:t>
            </a:r>
          </a:p>
          <a:p>
            <a:pPr lvl="1"/>
            <a:r>
              <a:rPr lang="en-US" sz="2400" b="1" dirty="0" smtClean="0">
                <a:ln w="50800"/>
                <a:solidFill>
                  <a:schemeClr val="bg1"/>
                </a:solidFill>
              </a:rPr>
              <a:t>Benefits already received </a:t>
            </a:r>
          </a:p>
          <a:p>
            <a:pPr lvl="1"/>
            <a:r>
              <a:rPr lang="en-US" sz="2400" b="1" dirty="0" smtClean="0">
                <a:ln w="50800"/>
                <a:solidFill>
                  <a:schemeClr val="bg1"/>
                </a:solidFill>
              </a:rPr>
              <a:t>Geographic variations</a:t>
            </a:r>
          </a:p>
          <a:p>
            <a:pPr lvl="1"/>
            <a:endParaRPr lang="en-US" sz="2400" b="1" dirty="0" smtClean="0">
              <a:ln w="50800"/>
              <a:solidFill>
                <a:schemeClr val="bg1"/>
              </a:solidFill>
            </a:endParaRPr>
          </a:p>
          <a:p>
            <a:r>
              <a:rPr lang="en-US" sz="3200" b="1" dirty="0" smtClean="0">
                <a:ln w="50800"/>
                <a:solidFill>
                  <a:schemeClr val="bg1"/>
                </a:solidFill>
              </a:rPr>
              <a:t>Joint project of the Bureau of Labor Statistics and U.S. Census</a:t>
            </a:r>
          </a:p>
          <a:p>
            <a:endParaRPr lang="en-US" sz="3200" b="1" dirty="0" smtClean="0">
              <a:ln w="50800"/>
              <a:solidFill>
                <a:schemeClr val="bg1"/>
              </a:solidFill>
            </a:endParaRPr>
          </a:p>
          <a:p>
            <a:r>
              <a:rPr lang="en-US" sz="3200" b="1" dirty="0" smtClean="0">
                <a:ln w="50800"/>
                <a:solidFill>
                  <a:schemeClr val="bg1"/>
                </a:solidFill>
              </a:rPr>
              <a:t>Implementation postponed due to federal budget delays</a:t>
            </a:r>
            <a:endParaRPr lang="en-US" sz="3200" b="1" dirty="0">
              <a:ln w="5080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10</a:t>
            </a:fld>
            <a:endParaRPr lang="en-US" dirty="0"/>
          </a:p>
        </p:txBody>
      </p:sp>
      <p:pic>
        <p:nvPicPr>
          <p:cNvPr id="5" name="Picture 4"/>
          <p:cNvPicPr>
            <a:picLocks noChangeAspect="1"/>
          </p:cNvPicPr>
          <p:nvPr/>
        </p:nvPicPr>
        <p:blipFill>
          <a:blip r:embed="rId4" cstate="print"/>
          <a:stretch>
            <a:fillRect/>
          </a:stretch>
        </p:blipFill>
        <p:spPr>
          <a:xfrm>
            <a:off x="7239000" y="2895600"/>
            <a:ext cx="1543050" cy="847725"/>
          </a:xfrm>
          <a:prstGeom prst="rect">
            <a:avLst/>
          </a:prstGeom>
        </p:spPr>
      </p:pic>
      <p:pic>
        <p:nvPicPr>
          <p:cNvPr id="6" name="Picture 5"/>
          <p:cNvPicPr>
            <a:picLocks noChangeAspect="1"/>
          </p:cNvPicPr>
          <p:nvPr/>
        </p:nvPicPr>
        <p:blipFill>
          <a:blip r:embed="rId5" cstate="print"/>
          <a:stretch>
            <a:fillRect/>
          </a:stretch>
        </p:blipFill>
        <p:spPr>
          <a:xfrm>
            <a:off x="4800600" y="6034087"/>
            <a:ext cx="4152900" cy="428625"/>
          </a:xfrm>
          <a:prstGeom prst="rect">
            <a:avLst/>
          </a:prstGeom>
        </p:spPr>
      </p:pic>
    </p:spTree>
    <p:custDataLst>
      <p:tags r:id="rId1"/>
    </p:custDataLst>
    <p:extLst>
      <p:ext uri="{BB962C8B-B14F-4D97-AF65-F5344CB8AC3E}">
        <p14:creationId xmlns:p14="http://schemas.microsoft.com/office/powerpoint/2010/main" val="4089975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609600"/>
            <a:ext cx="7886700" cy="1325563"/>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Other Ways to Estimate Poverty: </a:t>
            </a:r>
            <a:br>
              <a:rPr lang="en-US" b="1" dirty="0" smtClean="0">
                <a:ln w="50800"/>
                <a:solidFill>
                  <a:schemeClr val="bg1"/>
                </a:solidFill>
              </a:rPr>
            </a:br>
            <a:r>
              <a:rPr lang="en-US" b="1" dirty="0" smtClean="0">
                <a:ln w="50800"/>
                <a:solidFill>
                  <a:schemeClr val="bg1"/>
                </a:solidFill>
              </a:rPr>
              <a:t>Income Quintiles</a:t>
            </a:r>
            <a:endParaRPr lang="en-US" b="1" dirty="0">
              <a:ln w="50800"/>
              <a:solidFill>
                <a:schemeClr val="bg1"/>
              </a:solidFill>
            </a:endParaRPr>
          </a:p>
        </p:txBody>
      </p:sp>
      <p:sp>
        <p:nvSpPr>
          <p:cNvPr id="3" name="Content Placeholder 2"/>
          <p:cNvSpPr>
            <a:spLocks noGrp="1"/>
          </p:cNvSpPr>
          <p:nvPr>
            <p:ph idx="1"/>
          </p:nvPr>
        </p:nvSpPr>
        <p:spPr>
          <a:xfrm>
            <a:off x="685800" y="1828800"/>
            <a:ext cx="7675350" cy="4351338"/>
          </a:xfrm>
        </p:spPr>
        <p:txBody>
          <a:bodyPr>
            <a:normAutofit/>
            <a:scene3d>
              <a:camera prst="orthographicFront"/>
              <a:lightRig rig="balanced" dir="t">
                <a:rot lat="0" lon="0" rev="2100000"/>
              </a:lightRig>
            </a:scene3d>
            <a:sp3d prstMaterial="metal">
              <a:contourClr>
                <a:schemeClr val="bg2"/>
              </a:contourClr>
            </a:sp3d>
          </a:bodyPr>
          <a:lstStyle/>
          <a:p>
            <a:r>
              <a:rPr lang="en-US" dirty="0">
                <a:ln w="50800"/>
                <a:solidFill>
                  <a:schemeClr val="bg1"/>
                </a:solidFill>
              </a:rPr>
              <a:t>Top 1% earns 22% of all US </a:t>
            </a:r>
            <a:r>
              <a:rPr lang="en-US" dirty="0" smtClean="0">
                <a:ln w="50800"/>
                <a:solidFill>
                  <a:schemeClr val="bg1"/>
                </a:solidFill>
              </a:rPr>
              <a:t>income</a:t>
            </a:r>
          </a:p>
          <a:p>
            <a:r>
              <a:rPr lang="en-US" dirty="0" smtClean="0">
                <a:ln w="50800"/>
                <a:solidFill>
                  <a:schemeClr val="bg1"/>
                </a:solidFill>
              </a:rPr>
              <a:t>Top </a:t>
            </a:r>
            <a:r>
              <a:rPr lang="en-US" dirty="0">
                <a:ln w="50800"/>
                <a:solidFill>
                  <a:schemeClr val="bg1"/>
                </a:solidFill>
              </a:rPr>
              <a:t>20% </a:t>
            </a:r>
            <a:r>
              <a:rPr lang="en-US" dirty="0" smtClean="0">
                <a:ln w="50800"/>
                <a:solidFill>
                  <a:schemeClr val="bg1"/>
                </a:solidFill>
              </a:rPr>
              <a:t>earns more than half </a:t>
            </a:r>
            <a:r>
              <a:rPr lang="en-US" dirty="0">
                <a:ln w="50800"/>
                <a:solidFill>
                  <a:schemeClr val="bg1"/>
                </a:solidFill>
              </a:rPr>
              <a:t>of </a:t>
            </a:r>
            <a:r>
              <a:rPr lang="en-US" dirty="0" smtClean="0">
                <a:ln w="50800"/>
                <a:solidFill>
                  <a:schemeClr val="bg1"/>
                </a:solidFill>
              </a:rPr>
              <a:t>US income</a:t>
            </a:r>
          </a:p>
          <a:p>
            <a:r>
              <a:rPr lang="en-US" dirty="0" smtClean="0">
                <a:ln w="50800"/>
                <a:solidFill>
                  <a:schemeClr val="bg1"/>
                </a:solidFill>
              </a:rPr>
              <a:t>Bottom </a:t>
            </a:r>
            <a:r>
              <a:rPr lang="en-US" dirty="0">
                <a:ln w="50800"/>
                <a:solidFill>
                  <a:schemeClr val="bg1"/>
                </a:solidFill>
              </a:rPr>
              <a:t>20</a:t>
            </a:r>
            <a:r>
              <a:rPr lang="en-US" dirty="0" smtClean="0">
                <a:ln w="50800"/>
                <a:solidFill>
                  <a:schemeClr val="bg1"/>
                </a:solidFill>
              </a:rPr>
              <a:t>% earns only 3.2% </a:t>
            </a:r>
            <a:r>
              <a:rPr lang="en-US" dirty="0">
                <a:ln w="50800"/>
                <a:solidFill>
                  <a:schemeClr val="bg1"/>
                </a:solidFill>
              </a:rPr>
              <a:t>of </a:t>
            </a:r>
            <a:r>
              <a:rPr lang="en-US" dirty="0" smtClean="0">
                <a:ln w="50800"/>
                <a:solidFill>
                  <a:schemeClr val="bg1"/>
                </a:solidFill>
              </a:rPr>
              <a:t>US income</a:t>
            </a:r>
            <a:endParaRPr lang="en-US" dirty="0">
              <a:ln w="50800"/>
              <a:solidFill>
                <a:schemeClr val="bg1"/>
              </a:solidFill>
            </a:endParaRPr>
          </a:p>
          <a:p>
            <a:pPr marL="0" indent="0">
              <a:buNone/>
            </a:pPr>
            <a:endParaRPr lang="en-US" sz="2800" b="1" dirty="0">
              <a:ln w="50800"/>
              <a:solidFill>
                <a:schemeClr val="bg1">
                  <a:shade val="50000"/>
                </a:schemeClr>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11</a:t>
            </a:fld>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1" y="3124200"/>
            <a:ext cx="6533760" cy="3469462"/>
          </a:xfrm>
          <a:prstGeom prst="rect">
            <a:avLst/>
          </a:prstGeom>
        </p:spPr>
      </p:pic>
    </p:spTree>
    <p:custDataLst>
      <p:tags r:id="rId1"/>
    </p:custDataLst>
    <p:extLst>
      <p:ext uri="{BB962C8B-B14F-4D97-AF65-F5344CB8AC3E}">
        <p14:creationId xmlns:p14="http://schemas.microsoft.com/office/powerpoint/2010/main" val="314678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685800"/>
            <a:ext cx="7924800" cy="1219200"/>
          </a:xfrm>
        </p:spPr>
        <p:txBody>
          <a:bodyPr>
            <a:no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Other Ways to Estimate Poverty: Distribution of Wealth</a:t>
            </a:r>
            <a:endParaRPr lang="en-US" b="1" dirty="0">
              <a:ln w="50800"/>
              <a:solidFill>
                <a:schemeClr val="bg1"/>
              </a:solidFill>
            </a:endParaRPr>
          </a:p>
        </p:txBody>
      </p:sp>
      <p:sp>
        <p:nvSpPr>
          <p:cNvPr id="5" name="Content Placeholder 4"/>
          <p:cNvSpPr>
            <a:spLocks noGrp="1"/>
          </p:cNvSpPr>
          <p:nvPr>
            <p:ph idx="1"/>
          </p:nvPr>
        </p:nvSpPr>
        <p:spPr>
          <a:xfrm>
            <a:off x="381000" y="1905000"/>
            <a:ext cx="8534400" cy="4648200"/>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Gini </a:t>
            </a:r>
            <a:r>
              <a:rPr lang="en-US" sz="3200" b="1" dirty="0" smtClean="0">
                <a:ln w="50800"/>
                <a:solidFill>
                  <a:schemeClr val="bg1"/>
                </a:solidFill>
              </a:rPr>
              <a:t>Coefficient: </a:t>
            </a:r>
            <a:r>
              <a:rPr lang="en-US" sz="2400" b="1" dirty="0" smtClean="0">
                <a:ln w="50800"/>
                <a:solidFill>
                  <a:schemeClr val="bg1"/>
                </a:solidFill>
              </a:rPr>
              <a:t>(</a:t>
            </a:r>
            <a:r>
              <a:rPr lang="en-US" sz="2400" b="1" dirty="0" smtClean="0">
                <a:ln w="50800"/>
                <a:solidFill>
                  <a:schemeClr val="bg1"/>
                </a:solidFill>
                <a:hlinkClick r:id="rId4"/>
              </a:rPr>
              <a:t>http://upload.wikimedia.org/wikipedia/commons/c/c5/GINIretouchedcolors.png</a:t>
            </a:r>
            <a:r>
              <a:rPr lang="en-US" b="1" dirty="0" smtClean="0">
                <a:ln w="50800"/>
                <a:solidFill>
                  <a:schemeClr val="bg1"/>
                </a:solidFill>
              </a:rPr>
              <a:t>) </a:t>
            </a:r>
            <a:endParaRPr lang="en-US" sz="2800" b="1" dirty="0" smtClean="0">
              <a:ln w="50800"/>
              <a:solidFill>
                <a:schemeClr val="bg1"/>
              </a:solidFill>
            </a:endParaRPr>
          </a:p>
          <a:p>
            <a:r>
              <a:rPr lang="en-US" sz="3200" b="1" dirty="0" smtClean="0">
                <a:ln w="50800"/>
                <a:solidFill>
                  <a:schemeClr val="bg1"/>
                </a:solidFill>
              </a:rPr>
              <a:t>Measure </a:t>
            </a:r>
            <a:r>
              <a:rPr lang="en-US" sz="3200" b="1" dirty="0" smtClean="0">
                <a:ln w="50800"/>
                <a:solidFill>
                  <a:schemeClr val="bg1"/>
                </a:solidFill>
              </a:rPr>
              <a:t>of </a:t>
            </a:r>
            <a:r>
              <a:rPr lang="en-US" sz="3200" b="1" dirty="0">
                <a:ln w="50800"/>
                <a:solidFill>
                  <a:schemeClr val="bg1"/>
                </a:solidFill>
              </a:rPr>
              <a:t>i</a:t>
            </a:r>
            <a:r>
              <a:rPr lang="en-US" sz="3200" b="1" dirty="0" smtClean="0">
                <a:ln w="50800"/>
                <a:solidFill>
                  <a:schemeClr val="bg1"/>
                </a:solidFill>
              </a:rPr>
              <a:t>ncome inequality</a:t>
            </a:r>
          </a:p>
          <a:p>
            <a:pPr lvl="1"/>
            <a:r>
              <a:rPr lang="en-US" sz="2800" dirty="0" smtClean="0">
                <a:ln w="50800"/>
                <a:solidFill>
                  <a:schemeClr val="bg1"/>
                </a:solidFill>
              </a:rPr>
              <a:t>Range is 0–1 </a:t>
            </a:r>
          </a:p>
          <a:p>
            <a:pPr lvl="1"/>
            <a:r>
              <a:rPr lang="en-US" sz="2800" dirty="0" smtClean="0">
                <a:ln w="50800"/>
                <a:solidFill>
                  <a:schemeClr val="bg1"/>
                </a:solidFill>
              </a:rPr>
              <a:t>Low = country has equity of wealth</a:t>
            </a:r>
          </a:p>
          <a:p>
            <a:pPr lvl="1"/>
            <a:r>
              <a:rPr lang="en-US" sz="2800" dirty="0" smtClean="0">
                <a:ln w="50800"/>
                <a:solidFill>
                  <a:schemeClr val="bg1"/>
                </a:solidFill>
              </a:rPr>
              <a:t>High = concentrated wealth</a:t>
            </a:r>
          </a:p>
          <a:p>
            <a:r>
              <a:rPr lang="en-US" sz="3200" b="1" dirty="0" smtClean="0">
                <a:ln w="50800"/>
                <a:solidFill>
                  <a:schemeClr val="bg1"/>
                </a:solidFill>
              </a:rPr>
              <a:t>U.S</a:t>
            </a:r>
            <a:r>
              <a:rPr lang="en-US" sz="3200" b="1" dirty="0" smtClean="0">
                <a:ln w="50800"/>
                <a:solidFill>
                  <a:schemeClr val="bg1"/>
                </a:solidFill>
              </a:rPr>
              <a:t>. Gini Coefficient is rising</a:t>
            </a:r>
          </a:p>
        </p:txBody>
      </p:sp>
      <p:sp>
        <p:nvSpPr>
          <p:cNvPr id="3" name="Slide Number Placeholder 2"/>
          <p:cNvSpPr>
            <a:spLocks noGrp="1"/>
          </p:cNvSpPr>
          <p:nvPr>
            <p:ph type="sldNum" sz="quarter" idx="12"/>
          </p:nvPr>
        </p:nvSpPr>
        <p:spPr/>
        <p:txBody>
          <a:bodyPr/>
          <a:lstStyle/>
          <a:p>
            <a:fld id="{751A1B15-F13A-40B3-88C1-D6F33092B70E}" type="slidenum">
              <a:rPr lang="en-US" smtClean="0"/>
              <a:pPr/>
              <a:t>12</a:t>
            </a:fld>
            <a:endParaRPr lang="en-US" dirty="0"/>
          </a:p>
        </p:txBody>
      </p:sp>
    </p:spTree>
    <p:custDataLst>
      <p:tags r:id="rId1"/>
    </p:custDataLst>
    <p:extLst>
      <p:ext uri="{BB962C8B-B14F-4D97-AF65-F5344CB8AC3E}">
        <p14:creationId xmlns:p14="http://schemas.microsoft.com/office/powerpoint/2010/main" val="3646081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886700" cy="1325563"/>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Global Wealth Inequality</a:t>
            </a:r>
            <a:endParaRPr lang="en-US" b="1" dirty="0">
              <a:ln w="50800"/>
              <a:solidFill>
                <a:schemeClr val="bg1"/>
              </a:solidFill>
            </a:endParaRPr>
          </a:p>
        </p:txBody>
      </p:sp>
      <p:sp>
        <p:nvSpPr>
          <p:cNvPr id="8" name="Content Placeholder 7"/>
          <p:cNvSpPr>
            <a:spLocks noGrp="1"/>
          </p:cNvSpPr>
          <p:nvPr>
            <p:ph idx="1"/>
          </p:nvPr>
        </p:nvSpPr>
        <p:spPr>
          <a:xfrm>
            <a:off x="838200" y="1981200"/>
            <a:ext cx="7675350" cy="4351338"/>
          </a:xfrm>
        </p:spPr>
        <p:txBody>
          <a:bodyPr>
            <a:normAutofit/>
          </a:bodyPr>
          <a:lstStyle/>
          <a:p>
            <a:r>
              <a:rPr lang="en-US" sz="3600" b="1" dirty="0" smtClean="0">
                <a:solidFill>
                  <a:schemeClr val="bg1"/>
                </a:solidFill>
              </a:rPr>
              <a:t>Video</a:t>
            </a:r>
            <a:r>
              <a:rPr lang="en-US" sz="3600" b="1" dirty="0" smtClean="0">
                <a:solidFill>
                  <a:schemeClr val="bg1"/>
                </a:solidFill>
              </a:rPr>
              <a:t>: </a:t>
            </a:r>
            <a:r>
              <a:rPr lang="en-US" sz="3200" b="1" dirty="0" smtClean="0">
                <a:solidFill>
                  <a:schemeClr val="bg1"/>
                </a:solidFill>
              </a:rPr>
              <a:t>(</a:t>
            </a:r>
            <a:r>
              <a:rPr lang="en-US" sz="3200" b="1" dirty="0" smtClean="0">
                <a:solidFill>
                  <a:schemeClr val="bg1"/>
                </a:solidFill>
                <a:hlinkClick r:id="rId3"/>
              </a:rPr>
              <a:t>https://www.youtube.com/watch?v=uWSxzjyMNpU</a:t>
            </a:r>
            <a:r>
              <a:rPr lang="en-US" sz="3200" b="1" dirty="0" smtClean="0">
                <a:solidFill>
                  <a:schemeClr val="bg1"/>
                </a:solidFill>
              </a:rPr>
              <a:t>)</a:t>
            </a:r>
          </a:p>
          <a:p>
            <a:pPr marL="0" indent="0">
              <a:buNone/>
            </a:pPr>
            <a:endParaRPr lang="en-US" sz="3200" b="1" dirty="0">
              <a:solidFill>
                <a:schemeClr val="bg1"/>
              </a:solidFill>
            </a:endParaRPr>
          </a:p>
        </p:txBody>
      </p:sp>
    </p:spTree>
    <p:extLst>
      <p:ext uri="{BB962C8B-B14F-4D97-AF65-F5344CB8AC3E}">
        <p14:creationId xmlns:p14="http://schemas.microsoft.com/office/powerpoint/2010/main" val="33733556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821055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Implications of Income Inequality</a:t>
            </a:r>
            <a:endParaRPr lang="en-US" b="1" dirty="0">
              <a:ln w="50800"/>
              <a:solidFill>
                <a:schemeClr val="bg1"/>
              </a:solidFill>
            </a:endParaRPr>
          </a:p>
        </p:txBody>
      </p:sp>
      <p:sp>
        <p:nvSpPr>
          <p:cNvPr id="3" name="Content Placeholder 2"/>
          <p:cNvSpPr>
            <a:spLocks noGrp="1"/>
          </p:cNvSpPr>
          <p:nvPr>
            <p:ph sz="half" idx="1"/>
          </p:nvPr>
        </p:nvSpPr>
        <p:spPr>
          <a:xfrm>
            <a:off x="609600" y="1676400"/>
            <a:ext cx="8305800" cy="4648200"/>
          </a:xfrm>
        </p:spPr>
        <p:txBody>
          <a:bodyPr>
            <a:noAutofit/>
            <a:scene3d>
              <a:camera prst="orthographicFront"/>
              <a:lightRig rig="balanced" dir="t">
                <a:rot lat="0" lon="0" rev="2100000"/>
              </a:lightRig>
            </a:scene3d>
            <a:sp3d prstMaterial="metal">
              <a:contourClr>
                <a:schemeClr val="bg2"/>
              </a:contourClr>
            </a:sp3d>
          </a:bodyPr>
          <a:lstStyle/>
          <a:p>
            <a:r>
              <a:rPr lang="en-US" dirty="0" smtClean="0">
                <a:ln w="50800"/>
                <a:solidFill>
                  <a:schemeClr val="bg1"/>
                </a:solidFill>
              </a:rPr>
              <a:t>Worldwide issue</a:t>
            </a:r>
          </a:p>
          <a:p>
            <a:r>
              <a:rPr lang="en-US" dirty="0" smtClean="0">
                <a:ln w="50800"/>
                <a:solidFill>
                  <a:schemeClr val="bg1"/>
                </a:solidFill>
              </a:rPr>
              <a:t>Is </a:t>
            </a:r>
            <a:r>
              <a:rPr lang="en-US" dirty="0" smtClean="0">
                <a:ln w="50800"/>
                <a:solidFill>
                  <a:schemeClr val="bg1"/>
                </a:solidFill>
              </a:rPr>
              <a:t>growing inequality a problem?</a:t>
            </a:r>
          </a:p>
          <a:p>
            <a:r>
              <a:rPr lang="en-US" dirty="0" smtClean="0">
                <a:ln w="50800"/>
                <a:solidFill>
                  <a:schemeClr val="bg1"/>
                </a:solidFill>
              </a:rPr>
              <a:t>What </a:t>
            </a:r>
            <a:r>
              <a:rPr lang="en-US" dirty="0" smtClean="0">
                <a:ln w="50800"/>
                <a:solidFill>
                  <a:schemeClr val="bg1"/>
                </a:solidFill>
              </a:rPr>
              <a:t>are the implications</a:t>
            </a:r>
            <a:r>
              <a:rPr lang="en-US" dirty="0" smtClean="0">
                <a:ln w="50800"/>
                <a:solidFill>
                  <a:schemeClr val="bg1"/>
                </a:solidFill>
              </a:rPr>
              <a:t>?</a:t>
            </a:r>
          </a:p>
          <a:p>
            <a:endParaRPr lang="en-US" sz="2500" dirty="0">
              <a:ln w="50800"/>
              <a:solidFill>
                <a:schemeClr val="bg1"/>
              </a:solidFill>
            </a:endParaRPr>
          </a:p>
          <a:p>
            <a:pPr marL="171450" lvl="1">
              <a:spcBef>
                <a:spcPts val="750"/>
              </a:spcBef>
            </a:pPr>
            <a:r>
              <a:rPr lang="en-US" sz="2800" b="1" dirty="0" smtClean="0">
                <a:solidFill>
                  <a:schemeClr val="bg1"/>
                </a:solidFill>
              </a:rPr>
              <a:t>Discussion</a:t>
            </a:r>
          </a:p>
          <a:p>
            <a:pPr marL="171450" lvl="1">
              <a:spcBef>
                <a:spcPts val="750"/>
              </a:spcBef>
            </a:pPr>
            <a:r>
              <a:rPr lang="en-US" sz="2600" dirty="0" smtClean="0">
                <a:solidFill>
                  <a:schemeClr val="bg1"/>
                </a:solidFill>
              </a:rPr>
              <a:t>What </a:t>
            </a:r>
            <a:r>
              <a:rPr lang="en-US" sz="2600" dirty="0">
                <a:solidFill>
                  <a:schemeClr val="bg1"/>
                </a:solidFill>
              </a:rPr>
              <a:t>are the implications of the widening inequality of wealth?  What characterizes countries with a fairly equitable income distribution vs. those countries with a big gap between the rich and poor?   As the US gap widens, what are the implications or likely changes the US will experience?  </a:t>
            </a:r>
          </a:p>
          <a:p>
            <a:endParaRPr lang="en-US" sz="2500" dirty="0">
              <a:ln w="5080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14</a:t>
            </a:fld>
            <a:endParaRPr lang="en-US" dirty="0"/>
          </a:p>
        </p:txBody>
      </p:sp>
    </p:spTree>
    <p:custDataLst>
      <p:tags r:id="rId1"/>
    </p:custDataLst>
    <p:extLst>
      <p:ext uri="{BB962C8B-B14F-4D97-AF65-F5344CB8AC3E}">
        <p14:creationId xmlns:p14="http://schemas.microsoft.com/office/powerpoint/2010/main" val="3551264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55637"/>
            <a:ext cx="8305800" cy="1325563"/>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How Does Being in Poverty Impact Someone’s Life?  </a:t>
            </a:r>
            <a:endParaRPr lang="en-US" b="1" dirty="0">
              <a:ln w="50800"/>
              <a:solidFill>
                <a:schemeClr val="bg1"/>
              </a:solidFill>
            </a:endParaRPr>
          </a:p>
        </p:txBody>
      </p:sp>
      <p:sp>
        <p:nvSpPr>
          <p:cNvPr id="3" name="Content Placeholder 2"/>
          <p:cNvSpPr>
            <a:spLocks noGrp="1"/>
          </p:cNvSpPr>
          <p:nvPr>
            <p:ph sz="half" idx="1"/>
          </p:nvPr>
        </p:nvSpPr>
        <p:spPr>
          <a:xfrm>
            <a:off x="685800" y="1981200"/>
            <a:ext cx="4953000" cy="4648200"/>
          </a:xfrm>
        </p:spPr>
        <p:txBody>
          <a:bodyPr>
            <a:normAutofit fontScale="85000" lnSpcReduction="20000"/>
            <a:scene3d>
              <a:camera prst="orthographicFront"/>
              <a:lightRig rig="balanced" dir="t">
                <a:rot lat="0" lon="0" rev="2100000"/>
              </a:lightRig>
            </a:scene3d>
            <a:sp3d prstMaterial="metal">
              <a:contourClr>
                <a:schemeClr val="bg2"/>
              </a:contourClr>
            </a:sp3d>
          </a:bodyPr>
          <a:lstStyle/>
          <a:p>
            <a:r>
              <a:rPr lang="en-US" sz="3200" b="1" dirty="0">
                <a:ln w="50800"/>
                <a:solidFill>
                  <a:schemeClr val="bg1"/>
                </a:solidFill>
              </a:rPr>
              <a:t>Fail to meet basic </a:t>
            </a:r>
            <a:r>
              <a:rPr lang="en-US" sz="3200" b="1" dirty="0" smtClean="0">
                <a:ln w="50800"/>
                <a:solidFill>
                  <a:schemeClr val="bg1"/>
                </a:solidFill>
              </a:rPr>
              <a:t>needs</a:t>
            </a:r>
          </a:p>
          <a:p>
            <a:endParaRPr lang="en-US" sz="3200" b="1" dirty="0">
              <a:ln w="50800"/>
              <a:solidFill>
                <a:schemeClr val="bg1"/>
              </a:solidFill>
            </a:endParaRPr>
          </a:p>
          <a:p>
            <a:r>
              <a:rPr lang="en-US" sz="3200" b="1" dirty="0" smtClean="0">
                <a:ln w="50800"/>
                <a:solidFill>
                  <a:schemeClr val="bg1"/>
                </a:solidFill>
              </a:rPr>
              <a:t>Academic achievement</a:t>
            </a:r>
          </a:p>
          <a:p>
            <a:endParaRPr lang="en-US" sz="3200" b="1" dirty="0" smtClean="0">
              <a:ln w="50800"/>
              <a:solidFill>
                <a:schemeClr val="bg1"/>
              </a:solidFill>
            </a:endParaRPr>
          </a:p>
          <a:p>
            <a:r>
              <a:rPr lang="en-US" sz="3200" b="1" dirty="0" smtClean="0">
                <a:ln w="50800"/>
                <a:solidFill>
                  <a:schemeClr val="bg1"/>
                </a:solidFill>
              </a:rPr>
              <a:t>Fewer opportunities</a:t>
            </a:r>
          </a:p>
          <a:p>
            <a:endParaRPr lang="en-US" sz="3200" b="1" dirty="0" smtClean="0">
              <a:ln w="50800"/>
              <a:solidFill>
                <a:schemeClr val="bg1"/>
              </a:solidFill>
            </a:endParaRPr>
          </a:p>
          <a:p>
            <a:r>
              <a:rPr lang="en-US" sz="3200" b="1" dirty="0" smtClean="0">
                <a:ln w="50800"/>
                <a:solidFill>
                  <a:schemeClr val="bg1"/>
                </a:solidFill>
              </a:rPr>
              <a:t>Greater barriers (transportation, life skills, etc.)</a:t>
            </a:r>
          </a:p>
          <a:p>
            <a:endParaRPr lang="en-US" sz="3200" b="1" dirty="0" smtClean="0">
              <a:ln w="50800"/>
              <a:solidFill>
                <a:schemeClr val="bg1"/>
              </a:solidFill>
            </a:endParaRPr>
          </a:p>
          <a:p>
            <a:r>
              <a:rPr lang="en-US" sz="3200" b="1" dirty="0" smtClean="0">
                <a:ln w="50800"/>
                <a:solidFill>
                  <a:schemeClr val="bg1"/>
                </a:solidFill>
              </a:rPr>
              <a:t>Predatory business practices</a:t>
            </a:r>
          </a:p>
          <a:p>
            <a:endParaRPr lang="en-US" sz="3200" b="1" dirty="0" smtClean="0">
              <a:ln w="50800"/>
              <a:solidFill>
                <a:schemeClr val="bg1"/>
              </a:solidFill>
            </a:endParaRPr>
          </a:p>
          <a:p>
            <a:r>
              <a:rPr lang="en-US" sz="3200" b="1" dirty="0" smtClean="0">
                <a:ln w="50800"/>
                <a:solidFill>
                  <a:schemeClr val="bg1"/>
                </a:solidFill>
              </a:rPr>
              <a:t>Culture of poverty</a:t>
            </a:r>
            <a:endParaRPr lang="en-US" sz="3200" b="1" dirty="0">
              <a:ln w="50800"/>
              <a:solidFill>
                <a:schemeClr val="bg1"/>
              </a:solidFill>
            </a:endParaRPr>
          </a:p>
        </p:txBody>
      </p:sp>
      <p:pic>
        <p:nvPicPr>
          <p:cNvPr id="53250" name="Picture 2" descr="C:\Temporary Internet Files\Content.IE5\DI4BM4OU\MPj04276350000[1].jpg"/>
          <p:cNvPicPr>
            <a:picLocks noGrp="1" noChangeAspect="1" noChangeArrowheads="1"/>
          </p:cNvPicPr>
          <p:nvPr>
            <p:ph sz="half" idx="2"/>
          </p:nvPr>
        </p:nvPicPr>
        <p:blipFill>
          <a:blip r:embed="rId4" cstate="print"/>
          <a:srcRect/>
          <a:stretch>
            <a:fillRect/>
          </a:stretch>
        </p:blipFill>
        <p:spPr bwMode="auto">
          <a:xfrm>
            <a:off x="5486400" y="2209800"/>
            <a:ext cx="3375719" cy="3352800"/>
          </a:xfrm>
          <a:prstGeom prst="rect">
            <a:avLst/>
          </a:prstGeom>
          <a:noFill/>
        </p:spPr>
      </p:pic>
      <p:sp>
        <p:nvSpPr>
          <p:cNvPr id="5" name="Slide Number Placeholder 4"/>
          <p:cNvSpPr>
            <a:spLocks noGrp="1"/>
          </p:cNvSpPr>
          <p:nvPr>
            <p:ph type="sldNum" sz="quarter" idx="12"/>
          </p:nvPr>
        </p:nvSpPr>
        <p:spPr/>
        <p:txBody>
          <a:bodyPr/>
          <a:lstStyle/>
          <a:p>
            <a:fld id="{57F78C63-07C7-4DA2-8EEA-79521B460E31}" type="slidenum">
              <a:rPr lang="en-US" smtClean="0"/>
              <a:pPr/>
              <a:t>15</a:t>
            </a:fld>
            <a:endParaRPr lang="en-US" dirty="0"/>
          </a:p>
        </p:txBody>
      </p:sp>
    </p:spTree>
    <p:custDataLst>
      <p:tags r:id="rId1"/>
    </p:custDataLst>
    <p:extLst>
      <p:ext uri="{BB962C8B-B14F-4D97-AF65-F5344CB8AC3E}">
        <p14:creationId xmlns:p14="http://schemas.microsoft.com/office/powerpoint/2010/main" val="2593392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1371600"/>
            <a:ext cx="8153400" cy="1325563"/>
          </a:xfrm>
        </p:spPr>
        <p:txBody>
          <a:bodyPr>
            <a:normAutofit/>
            <a:scene3d>
              <a:camera prst="orthographicFront"/>
              <a:lightRig rig="balanced" dir="t">
                <a:rot lat="0" lon="0" rev="2100000"/>
              </a:lightRig>
            </a:scene3d>
            <a:sp3d prstMaterial="metal">
              <a:contourClr>
                <a:schemeClr val="bg2"/>
              </a:contourClr>
            </a:sp3d>
          </a:bodyPr>
          <a:lstStyle/>
          <a:p>
            <a:r>
              <a:rPr lang="en-US" b="1" spc="0" dirty="0">
                <a:ln w="50800"/>
                <a:solidFill>
                  <a:schemeClr val="bg1"/>
                </a:solidFill>
              </a:rPr>
              <a:t>How </a:t>
            </a:r>
            <a:r>
              <a:rPr lang="en-US" b="1" spc="0" dirty="0" smtClean="0">
                <a:ln w="50800"/>
                <a:solidFill>
                  <a:schemeClr val="bg1"/>
                </a:solidFill>
              </a:rPr>
              <a:t>Does </a:t>
            </a:r>
            <a:r>
              <a:rPr lang="en-US" b="1" spc="0" dirty="0">
                <a:ln w="50800"/>
                <a:solidFill>
                  <a:schemeClr val="bg1"/>
                </a:solidFill>
              </a:rPr>
              <a:t>the </a:t>
            </a:r>
            <a:r>
              <a:rPr lang="en-US" b="1" spc="0" dirty="0" smtClean="0">
                <a:ln w="50800"/>
                <a:solidFill>
                  <a:schemeClr val="bg1"/>
                </a:solidFill>
              </a:rPr>
              <a:t>Social Security </a:t>
            </a:r>
            <a:r>
              <a:rPr lang="en-US" b="1" spc="0" dirty="0" smtClean="0">
                <a:ln w="50800"/>
                <a:solidFill>
                  <a:schemeClr val="bg1"/>
                </a:solidFill>
              </a:rPr>
              <a:t>Program </a:t>
            </a:r>
            <a:r>
              <a:rPr lang="en-US" b="1" spc="0" dirty="0">
                <a:ln w="50800"/>
                <a:solidFill>
                  <a:schemeClr val="bg1"/>
                </a:solidFill>
              </a:rPr>
              <a:t>W</a:t>
            </a:r>
            <a:r>
              <a:rPr lang="en-US" b="1" spc="0" dirty="0" smtClean="0">
                <a:ln w="50800"/>
                <a:solidFill>
                  <a:schemeClr val="bg1"/>
                </a:solidFill>
              </a:rPr>
              <a:t>ork</a:t>
            </a:r>
            <a:r>
              <a:rPr lang="en-US" b="1" spc="0" dirty="0">
                <a:ln w="50800"/>
                <a:solidFill>
                  <a:schemeClr val="bg1"/>
                </a:solidFill>
              </a:rPr>
              <a:t>? </a:t>
            </a:r>
          </a:p>
        </p:txBody>
      </p:sp>
      <p:sp>
        <p:nvSpPr>
          <p:cNvPr id="4" name="Slide Number Placeholder 3"/>
          <p:cNvSpPr>
            <a:spLocks noGrp="1"/>
          </p:cNvSpPr>
          <p:nvPr>
            <p:ph type="sldNum" sz="quarter" idx="12"/>
          </p:nvPr>
        </p:nvSpPr>
        <p:spPr/>
        <p:txBody>
          <a:bodyPr/>
          <a:lstStyle/>
          <a:p>
            <a:fld id="{F0443E7F-1FDD-48F9-B780-7E39F0ADD28B}" type="slidenum">
              <a:rPr lang="en-US" smtClean="0"/>
              <a:pPr/>
              <a:t>16</a:t>
            </a:fld>
            <a:endParaRPr lang="en-US" dirty="0"/>
          </a:p>
        </p:txBody>
      </p:sp>
      <p:sp>
        <p:nvSpPr>
          <p:cNvPr id="6" name="Subtitle 5"/>
          <p:cNvSpPr>
            <a:spLocks noGrp="1"/>
          </p:cNvSpPr>
          <p:nvPr>
            <p:ph type="subTitle" idx="4294967295"/>
          </p:nvPr>
        </p:nvSpPr>
        <p:spPr>
          <a:xfrm>
            <a:off x="2419350" y="3352800"/>
            <a:ext cx="6724650" cy="1295400"/>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The Largest Federal Spending Program</a:t>
            </a:r>
          </a:p>
          <a:p>
            <a:r>
              <a:rPr lang="en-US" b="1" dirty="0" smtClean="0">
                <a:ln w="50800"/>
                <a:solidFill>
                  <a:schemeClr val="bg1"/>
                </a:solidFill>
              </a:rPr>
              <a:t>Social Insurance for Everyone</a:t>
            </a:r>
            <a:endParaRPr lang="en-US" b="1" dirty="0">
              <a:ln w="50800"/>
              <a:solidFill>
                <a:schemeClr val="bg1"/>
              </a:solidFill>
            </a:endParaRPr>
          </a:p>
        </p:txBody>
      </p:sp>
    </p:spTree>
    <p:custDataLst>
      <p:tags r:id="rId1"/>
    </p:custDataLst>
    <p:extLst>
      <p:ext uri="{BB962C8B-B14F-4D97-AF65-F5344CB8AC3E}">
        <p14:creationId xmlns:p14="http://schemas.microsoft.com/office/powerpoint/2010/main" val="3351094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Social Security</a:t>
            </a:r>
            <a:endParaRPr lang="en-US" b="1" dirty="0">
              <a:ln w="50800"/>
              <a:solidFill>
                <a:schemeClr val="bg1"/>
              </a:solidFill>
            </a:endParaRPr>
          </a:p>
        </p:txBody>
      </p:sp>
      <p:sp>
        <p:nvSpPr>
          <p:cNvPr id="3" name="Content Placeholder 2"/>
          <p:cNvSpPr>
            <a:spLocks noGrp="1"/>
          </p:cNvSpPr>
          <p:nvPr>
            <p:ph idx="1"/>
          </p:nvPr>
        </p:nvSpPr>
        <p:spPr>
          <a:xfrm>
            <a:off x="609600" y="1676400"/>
            <a:ext cx="7827750" cy="4495800"/>
          </a:xfrm>
        </p:spPr>
        <p:txBody>
          <a:bodyPr>
            <a:normAutofit lnSpcReduction="1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Purpose: to keep old people out of poverty</a:t>
            </a:r>
          </a:p>
          <a:p>
            <a:endParaRPr lang="en-US" sz="3200" b="1" dirty="0" smtClean="0">
              <a:ln w="50800"/>
              <a:solidFill>
                <a:schemeClr val="bg1"/>
              </a:solidFill>
            </a:endParaRPr>
          </a:p>
          <a:p>
            <a:r>
              <a:rPr lang="en-US" sz="3200" b="1" dirty="0" smtClean="0">
                <a:ln w="50800"/>
                <a:solidFill>
                  <a:schemeClr val="bg1"/>
                </a:solidFill>
              </a:rPr>
              <a:t>Social insurance: </a:t>
            </a:r>
            <a:r>
              <a:rPr lang="en-US" sz="3200" b="1" dirty="0" smtClean="0">
                <a:ln w="50800"/>
                <a:solidFill>
                  <a:schemeClr val="bg1"/>
                </a:solidFill>
              </a:rPr>
              <a:t>cash </a:t>
            </a:r>
            <a:r>
              <a:rPr lang="en-US" sz="3200" b="1" dirty="0" smtClean="0">
                <a:ln w="50800"/>
                <a:solidFill>
                  <a:schemeClr val="bg1"/>
                </a:solidFill>
              </a:rPr>
              <a:t>benefit tied to lifetime earnings</a:t>
            </a:r>
          </a:p>
          <a:p>
            <a:endParaRPr lang="en-US" sz="3200" b="1" dirty="0" smtClean="0">
              <a:ln w="50800"/>
              <a:solidFill>
                <a:schemeClr val="bg1"/>
              </a:solidFill>
            </a:endParaRPr>
          </a:p>
          <a:p>
            <a:r>
              <a:rPr lang="en-US" sz="3200" b="1" dirty="0" smtClean="0">
                <a:ln w="50800"/>
                <a:solidFill>
                  <a:schemeClr val="bg1"/>
                </a:solidFill>
              </a:rPr>
              <a:t>Began with New Deal (1935)</a:t>
            </a:r>
          </a:p>
          <a:p>
            <a:endParaRPr lang="en-US" sz="3200" b="1" dirty="0" smtClean="0">
              <a:ln w="50800"/>
              <a:solidFill>
                <a:schemeClr val="bg1"/>
              </a:solidFill>
            </a:endParaRPr>
          </a:p>
          <a:p>
            <a:r>
              <a:rPr lang="en-US" sz="3200" b="1" dirty="0" smtClean="0">
                <a:ln w="50800"/>
                <a:solidFill>
                  <a:schemeClr val="bg1"/>
                </a:solidFill>
              </a:rPr>
              <a:t>On average, provides 40% total income for beneficiaries (Figure 9-3)</a:t>
            </a:r>
          </a:p>
          <a:p>
            <a:pPr>
              <a:buNone/>
            </a:pPr>
            <a:endParaRPr lang="en-US" b="1" dirty="0" smtClean="0">
              <a:ln w="50800"/>
              <a:solidFill>
                <a:schemeClr val="bg1">
                  <a:shade val="50000"/>
                </a:schemeClr>
              </a:solidFill>
            </a:endParaRPr>
          </a:p>
        </p:txBody>
      </p:sp>
      <p:sp>
        <p:nvSpPr>
          <p:cNvPr id="4" name="Slide Number Placeholder 3"/>
          <p:cNvSpPr>
            <a:spLocks noGrp="1"/>
          </p:cNvSpPr>
          <p:nvPr>
            <p:ph type="sldNum" sz="quarter" idx="12"/>
          </p:nvPr>
        </p:nvSpPr>
        <p:spPr/>
        <p:txBody>
          <a:bodyPr/>
          <a:lstStyle/>
          <a:p>
            <a:fld id="{F0443E7F-1FDD-48F9-B780-7E39F0ADD28B}" type="slidenum">
              <a:rPr lang="en-US" smtClean="0"/>
              <a:pPr/>
              <a:t>17</a:t>
            </a:fld>
            <a:endParaRPr lang="en-US" dirty="0"/>
          </a:p>
        </p:txBody>
      </p:sp>
    </p:spTree>
    <p:custDataLst>
      <p:tags r:id="rId1"/>
    </p:custDataLst>
    <p:extLst>
      <p:ext uri="{BB962C8B-B14F-4D97-AF65-F5344CB8AC3E}">
        <p14:creationId xmlns:p14="http://schemas.microsoft.com/office/powerpoint/2010/main" val="2804492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Social Security Eligibility</a:t>
            </a:r>
            <a:endParaRPr lang="en-US" b="1" dirty="0">
              <a:ln w="50800"/>
              <a:solidFill>
                <a:schemeClr val="bg1"/>
              </a:solidFill>
            </a:endParaRPr>
          </a:p>
        </p:txBody>
      </p:sp>
      <p:sp>
        <p:nvSpPr>
          <p:cNvPr id="3" name="Content Placeholder 2"/>
          <p:cNvSpPr>
            <a:spLocks noGrp="1"/>
          </p:cNvSpPr>
          <p:nvPr>
            <p:ph idx="1"/>
          </p:nvPr>
        </p:nvSpPr>
        <p:spPr>
          <a:xfrm>
            <a:off x="762000" y="1600200"/>
            <a:ext cx="8001000" cy="4454525"/>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Who’s entitled to SS?  Major categories </a:t>
            </a:r>
          </a:p>
          <a:p>
            <a:pPr lvl="1"/>
            <a:r>
              <a:rPr lang="en-US" sz="2800" dirty="0" smtClean="0">
                <a:ln w="50800"/>
                <a:solidFill>
                  <a:schemeClr val="bg1"/>
                </a:solidFill>
              </a:rPr>
              <a:t>Full benefits at retirement, age 67</a:t>
            </a:r>
          </a:p>
          <a:p>
            <a:pPr lvl="1"/>
            <a:r>
              <a:rPr lang="en-US" sz="2800" dirty="0" smtClean="0">
                <a:ln w="50800"/>
                <a:solidFill>
                  <a:schemeClr val="bg1"/>
                </a:solidFill>
              </a:rPr>
              <a:t>Spouse or children of beneficiary</a:t>
            </a:r>
          </a:p>
          <a:p>
            <a:pPr lvl="1"/>
            <a:r>
              <a:rPr lang="en-US" sz="2800" dirty="0" smtClean="0">
                <a:ln w="50800"/>
                <a:solidFill>
                  <a:schemeClr val="bg1"/>
                </a:solidFill>
              </a:rPr>
              <a:t>People who become disabled and can’t work</a:t>
            </a:r>
          </a:p>
          <a:p>
            <a:pPr lvl="1"/>
            <a:endParaRPr lang="en-US" sz="2800" b="1" dirty="0" smtClean="0">
              <a:ln w="50800"/>
              <a:solidFill>
                <a:schemeClr val="bg1"/>
              </a:solidFill>
            </a:endParaRPr>
          </a:p>
          <a:p>
            <a:r>
              <a:rPr lang="en-US" sz="3200" b="1" dirty="0" smtClean="0">
                <a:ln w="50800"/>
                <a:solidFill>
                  <a:schemeClr val="bg1"/>
                </a:solidFill>
              </a:rPr>
              <a:t>Benefit amount based </a:t>
            </a:r>
            <a:r>
              <a:rPr lang="en-US" sz="3200" b="1" dirty="0">
                <a:ln w="50800"/>
                <a:solidFill>
                  <a:schemeClr val="bg1"/>
                </a:solidFill>
              </a:rPr>
              <a:t>on age, how long you worked, </a:t>
            </a:r>
            <a:r>
              <a:rPr lang="en-US" sz="3200" b="1" dirty="0" smtClean="0">
                <a:ln w="50800"/>
                <a:solidFill>
                  <a:schemeClr val="bg1"/>
                </a:solidFill>
              </a:rPr>
              <a:t>earnings, when you retire</a:t>
            </a:r>
            <a:endParaRPr lang="en-US" sz="3200" b="1" dirty="0">
              <a:ln w="50800"/>
              <a:solidFill>
                <a:schemeClr val="bg1"/>
              </a:solidFill>
            </a:endParaRPr>
          </a:p>
          <a:p>
            <a:pPr lvl="1"/>
            <a:r>
              <a:rPr lang="en-US" sz="2800" dirty="0">
                <a:ln w="50800"/>
                <a:solidFill>
                  <a:schemeClr val="bg1"/>
                </a:solidFill>
              </a:rPr>
              <a:t>The poor get a greater return on </a:t>
            </a:r>
            <a:r>
              <a:rPr lang="en-US" sz="2800" dirty="0" smtClean="0">
                <a:ln w="50800"/>
                <a:solidFill>
                  <a:schemeClr val="bg1"/>
                </a:solidFill>
              </a:rPr>
              <a:t>investment</a:t>
            </a:r>
          </a:p>
          <a:p>
            <a:pPr lvl="1"/>
            <a:r>
              <a:rPr lang="en-US" sz="2800" dirty="0" smtClean="0">
                <a:ln w="50800"/>
                <a:solidFill>
                  <a:schemeClr val="bg1"/>
                </a:solidFill>
              </a:rPr>
              <a:t>Pay in less due to low wages</a:t>
            </a:r>
          </a:p>
          <a:p>
            <a:pPr marL="342900" lvl="1" indent="0">
              <a:buNone/>
            </a:pPr>
            <a:endParaRPr lang="en-US" sz="2800" b="1" dirty="0">
              <a:ln w="50800"/>
              <a:solidFill>
                <a:schemeClr val="bg1">
                  <a:shade val="50000"/>
                </a:schemeClr>
              </a:solidFill>
            </a:endParaRPr>
          </a:p>
          <a:p>
            <a:endParaRPr lang="en-US" sz="3200" b="1" dirty="0" smtClean="0">
              <a:ln w="50800"/>
              <a:solidFill>
                <a:schemeClr val="bg1">
                  <a:shade val="50000"/>
                </a:schemeClr>
              </a:solidFill>
            </a:endParaRPr>
          </a:p>
          <a:p>
            <a:pPr lvl="1"/>
            <a:endParaRPr lang="en-US" b="1" dirty="0" smtClean="0">
              <a:ln w="50800"/>
              <a:solidFill>
                <a:schemeClr val="bg1">
                  <a:shade val="50000"/>
                </a:schemeClr>
              </a:solidFill>
            </a:endParaRPr>
          </a:p>
          <a:p>
            <a:endParaRPr lang="en-US" sz="3600" b="1" dirty="0">
              <a:ln w="50800"/>
              <a:solidFill>
                <a:schemeClr val="bg1">
                  <a:shade val="50000"/>
                </a:schemeClr>
              </a:solidFill>
            </a:endParaRPr>
          </a:p>
        </p:txBody>
      </p:sp>
      <p:sp>
        <p:nvSpPr>
          <p:cNvPr id="4" name="Slide Number Placeholder 3"/>
          <p:cNvSpPr>
            <a:spLocks noGrp="1"/>
          </p:cNvSpPr>
          <p:nvPr>
            <p:ph type="sldNum" sz="quarter" idx="12"/>
          </p:nvPr>
        </p:nvSpPr>
        <p:spPr/>
        <p:txBody>
          <a:bodyPr/>
          <a:lstStyle/>
          <a:p>
            <a:fld id="{F0443E7F-1FDD-48F9-B780-7E39F0ADD28B}" type="slidenum">
              <a:rPr lang="en-US" smtClean="0"/>
              <a:pPr/>
              <a:t>18</a:t>
            </a:fld>
            <a:endParaRPr lang="en-US" dirty="0"/>
          </a:p>
        </p:txBody>
      </p:sp>
    </p:spTree>
    <p:custDataLst>
      <p:tags r:id="rId1"/>
    </p:custDataLst>
    <p:extLst>
      <p:ext uri="{BB962C8B-B14F-4D97-AF65-F5344CB8AC3E}">
        <p14:creationId xmlns:p14="http://schemas.microsoft.com/office/powerpoint/2010/main" val="4291188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6858000" cy="1295400"/>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Financing Social Security</a:t>
            </a:r>
            <a:endParaRPr lang="en-US" b="1" dirty="0">
              <a:ln w="50800"/>
              <a:solidFill>
                <a:schemeClr val="bg1"/>
              </a:solidFill>
            </a:endParaRPr>
          </a:p>
        </p:txBody>
      </p:sp>
      <p:sp>
        <p:nvSpPr>
          <p:cNvPr id="3" name="Content Placeholder 2"/>
          <p:cNvSpPr>
            <a:spLocks noGrp="1"/>
          </p:cNvSpPr>
          <p:nvPr>
            <p:ph idx="1"/>
          </p:nvPr>
        </p:nvSpPr>
        <p:spPr>
          <a:xfrm>
            <a:off x="609600" y="1752600"/>
            <a:ext cx="8458200" cy="4800600"/>
          </a:xfrm>
        </p:spPr>
        <p:txBody>
          <a:bodyPr>
            <a:normAutofit lnSpcReduction="1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Redistribution of funds across </a:t>
            </a:r>
            <a:r>
              <a:rPr lang="en-US" sz="3200" b="1" dirty="0" smtClean="0">
                <a:ln w="50800"/>
                <a:solidFill>
                  <a:schemeClr val="bg1"/>
                </a:solidFill>
              </a:rPr>
              <a:t>generations (redistributive </a:t>
            </a:r>
            <a:r>
              <a:rPr lang="en-US" sz="3200" b="1" dirty="0" smtClean="0">
                <a:ln w="50800"/>
                <a:solidFill>
                  <a:schemeClr val="bg1"/>
                </a:solidFill>
              </a:rPr>
              <a:t>policy – from young to old)</a:t>
            </a:r>
          </a:p>
          <a:p>
            <a:endParaRPr lang="en-US" sz="3200" b="1" dirty="0" smtClean="0">
              <a:ln w="50800"/>
              <a:solidFill>
                <a:schemeClr val="bg1"/>
              </a:solidFill>
            </a:endParaRPr>
          </a:p>
          <a:p>
            <a:r>
              <a:rPr lang="en-US" sz="3200" b="1" dirty="0" smtClean="0">
                <a:ln w="50800"/>
                <a:solidFill>
                  <a:schemeClr val="bg1"/>
                </a:solidFill>
              </a:rPr>
              <a:t>“Pay-as-you-go” federal program (PAYGO)</a:t>
            </a:r>
          </a:p>
          <a:p>
            <a:endParaRPr lang="en-US" sz="3200" b="1" dirty="0" smtClean="0">
              <a:ln w="50800"/>
              <a:solidFill>
                <a:schemeClr val="bg1"/>
              </a:solidFill>
            </a:endParaRPr>
          </a:p>
          <a:p>
            <a:r>
              <a:rPr lang="en-US" sz="3200" b="1" dirty="0" smtClean="0">
                <a:ln w="50800"/>
                <a:solidFill>
                  <a:schemeClr val="bg1"/>
                </a:solidFill>
              </a:rPr>
              <a:t>FICA payroll tax on employer and employee</a:t>
            </a:r>
          </a:p>
          <a:p>
            <a:pPr lvl="1"/>
            <a:r>
              <a:rPr lang="en-US" sz="2800" dirty="0" smtClean="0">
                <a:ln w="50800"/>
                <a:solidFill>
                  <a:schemeClr val="bg1"/>
                </a:solidFill>
              </a:rPr>
              <a:t>Employers payroll tax 7.65%</a:t>
            </a:r>
          </a:p>
          <a:p>
            <a:pPr lvl="1"/>
            <a:r>
              <a:rPr lang="en-US" sz="2800" dirty="0" smtClean="0">
                <a:ln w="50800"/>
                <a:solidFill>
                  <a:schemeClr val="bg1"/>
                </a:solidFill>
              </a:rPr>
              <a:t>Employees </a:t>
            </a:r>
            <a:r>
              <a:rPr lang="en-US" sz="2800" dirty="0">
                <a:ln w="50800"/>
                <a:solidFill>
                  <a:schemeClr val="bg1"/>
                </a:solidFill>
              </a:rPr>
              <a:t>pay 7.65% of income </a:t>
            </a:r>
            <a:r>
              <a:rPr lang="en-US" sz="2800" dirty="0" smtClean="0">
                <a:ln w="50800"/>
                <a:solidFill>
                  <a:schemeClr val="bg1"/>
                </a:solidFill>
              </a:rPr>
              <a:t>(regressive tax) </a:t>
            </a:r>
          </a:p>
          <a:p>
            <a:pPr lvl="1"/>
            <a:r>
              <a:rPr lang="en-US" sz="2800" dirty="0" smtClean="0">
                <a:ln w="50800"/>
                <a:solidFill>
                  <a:schemeClr val="bg1"/>
                </a:solidFill>
              </a:rPr>
              <a:t>Tax contribution ceiling on income exceeding $117,000</a:t>
            </a:r>
            <a:endParaRPr lang="en-US" sz="3200" dirty="0" smtClean="0">
              <a:ln w="50800"/>
              <a:solidFill>
                <a:schemeClr val="bg1"/>
              </a:solidFill>
            </a:endParaRPr>
          </a:p>
          <a:p>
            <a:pPr>
              <a:buNone/>
            </a:pPr>
            <a:endParaRPr lang="en-US" b="1" dirty="0" smtClean="0">
              <a:ln w="50800"/>
              <a:solidFill>
                <a:schemeClr val="bg1">
                  <a:shade val="50000"/>
                </a:schemeClr>
              </a:solidFill>
            </a:endParaRPr>
          </a:p>
          <a:p>
            <a:pPr>
              <a:buNone/>
            </a:pPr>
            <a:endParaRPr lang="en-US" b="1" dirty="0" smtClean="0">
              <a:ln w="50800"/>
              <a:solidFill>
                <a:schemeClr val="bg1">
                  <a:shade val="50000"/>
                </a:schemeClr>
              </a:solidFill>
            </a:endParaRPr>
          </a:p>
          <a:p>
            <a:endParaRPr lang="en-US" b="1" dirty="0" smtClean="0">
              <a:ln w="50800"/>
              <a:solidFill>
                <a:schemeClr val="bg1">
                  <a:shade val="50000"/>
                </a:schemeClr>
              </a:solidFill>
            </a:endParaRPr>
          </a:p>
          <a:p>
            <a:endParaRPr lang="en-US" b="1" dirty="0">
              <a:ln w="50800"/>
              <a:solidFill>
                <a:schemeClr val="bg1">
                  <a:shade val="50000"/>
                </a:schemeClr>
              </a:solidFill>
            </a:endParaRPr>
          </a:p>
        </p:txBody>
      </p:sp>
      <p:sp>
        <p:nvSpPr>
          <p:cNvPr id="4" name="Slide Number Placeholder 3"/>
          <p:cNvSpPr>
            <a:spLocks noGrp="1"/>
          </p:cNvSpPr>
          <p:nvPr>
            <p:ph type="sldNum" sz="quarter" idx="12"/>
          </p:nvPr>
        </p:nvSpPr>
        <p:spPr/>
        <p:txBody>
          <a:bodyPr/>
          <a:lstStyle/>
          <a:p>
            <a:fld id="{F0443E7F-1FDD-48F9-B780-7E39F0ADD28B}" type="slidenum">
              <a:rPr lang="en-US" smtClean="0"/>
              <a:pPr/>
              <a:t>19</a:t>
            </a:fld>
            <a:endParaRPr lang="en-US" dirty="0"/>
          </a:p>
        </p:txBody>
      </p:sp>
    </p:spTree>
    <p:custDataLst>
      <p:tags r:id="rId1"/>
    </p:custDataLst>
    <p:extLst>
      <p:ext uri="{BB962C8B-B14F-4D97-AF65-F5344CB8AC3E}">
        <p14:creationId xmlns:p14="http://schemas.microsoft.com/office/powerpoint/2010/main" val="2845363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884237"/>
            <a:ext cx="7886700" cy="1325563"/>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Increasing the Minimum Wage as an Anti-Poverty Policy</a:t>
            </a:r>
            <a:endParaRPr lang="en-US" b="1" dirty="0">
              <a:ln w="50800"/>
              <a:solidFill>
                <a:schemeClr val="bg1"/>
              </a:solidFill>
            </a:endParaRPr>
          </a:p>
        </p:txBody>
      </p:sp>
      <p:sp>
        <p:nvSpPr>
          <p:cNvPr id="7" name="TextBox 6"/>
          <p:cNvSpPr txBox="1"/>
          <p:nvPr/>
        </p:nvSpPr>
        <p:spPr>
          <a:xfrm>
            <a:off x="990600" y="2286000"/>
            <a:ext cx="7772400" cy="1569660"/>
          </a:xfrm>
          <a:prstGeom prst="rect">
            <a:avLst/>
          </a:prstGeom>
          <a:noFill/>
        </p:spPr>
        <p:txBody>
          <a:bodyPr wrap="square" rtlCol="0">
            <a:spAutoFit/>
          </a:bodyPr>
          <a:lstStyle/>
          <a:p>
            <a:pPr>
              <a:buFont typeface="Arial" pitchFamily="34" charset="0"/>
              <a:buChar char="•"/>
            </a:pPr>
            <a:r>
              <a:rPr lang="en-US" sz="3200" b="1" dirty="0" smtClean="0">
                <a:solidFill>
                  <a:schemeClr val="bg1"/>
                </a:solidFill>
                <a:latin typeface="Calibri" panose="020F0502020204030204" pitchFamily="34" charset="0"/>
              </a:rPr>
              <a:t>Video</a:t>
            </a:r>
            <a:r>
              <a:rPr lang="en-US" sz="3200" b="1" dirty="0" smtClean="0">
                <a:solidFill>
                  <a:schemeClr val="bg1"/>
                </a:solidFill>
                <a:latin typeface="Calibri" panose="020F0502020204030204" pitchFamily="34" charset="0"/>
              </a:rPr>
              <a:t>: (</a:t>
            </a:r>
            <a:r>
              <a:rPr lang="en-US" sz="3200" b="1" dirty="0" smtClean="0">
                <a:solidFill>
                  <a:schemeClr val="bg1"/>
                </a:solidFill>
                <a:latin typeface="Calibri" panose="020F0502020204030204" pitchFamily="34" charset="0"/>
                <a:hlinkClick r:id="rId3"/>
              </a:rPr>
              <a:t>https://www.youtube.com/watch?v=tR4iUToldEU</a:t>
            </a:r>
            <a:r>
              <a:rPr lang="en-US" sz="3200" b="1" dirty="0" smtClean="0">
                <a:solidFill>
                  <a:schemeClr val="bg1"/>
                </a:solidFill>
                <a:latin typeface="Calibri" panose="020F0502020204030204" pitchFamily="34" charset="0"/>
              </a:rPr>
              <a:t>)</a:t>
            </a:r>
            <a:endParaRPr lang="en-US" sz="32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2501068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75ADDCEB-BA1A-4408-BA65-9BBEC264789B}" type="slidenum">
              <a:rPr lang="en-US" smtClean="0"/>
              <a:pPr/>
              <a:t>20</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52399"/>
            <a:ext cx="7391400" cy="6580023"/>
          </a:xfrm>
          <a:prstGeom prst="rect">
            <a:avLst/>
          </a:prstGeom>
        </p:spPr>
      </p:pic>
    </p:spTree>
    <p:extLst>
      <p:ext uri="{BB962C8B-B14F-4D97-AF65-F5344CB8AC3E}">
        <p14:creationId xmlns:p14="http://schemas.microsoft.com/office/powerpoint/2010/main" val="25109609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27037"/>
            <a:ext cx="7886700" cy="1325563"/>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Financing Mismatch</a:t>
            </a:r>
            <a:endParaRPr lang="en-US" b="1" dirty="0">
              <a:ln w="50800"/>
              <a:solidFill>
                <a:schemeClr val="bg1"/>
              </a:solidFill>
            </a:endParaRPr>
          </a:p>
        </p:txBody>
      </p:sp>
      <p:sp>
        <p:nvSpPr>
          <p:cNvPr id="3" name="Content Placeholder 2"/>
          <p:cNvSpPr>
            <a:spLocks noGrp="1"/>
          </p:cNvSpPr>
          <p:nvPr>
            <p:ph idx="1"/>
          </p:nvPr>
        </p:nvSpPr>
        <p:spPr>
          <a:xfrm>
            <a:off x="685800" y="1524000"/>
            <a:ext cx="7848600" cy="4953000"/>
          </a:xfrm>
        </p:spPr>
        <p:txBody>
          <a:bodyPr>
            <a:noAutofit/>
            <a:scene3d>
              <a:camera prst="orthographicFront"/>
              <a:lightRig rig="balanced" dir="t">
                <a:rot lat="0" lon="0" rev="2100000"/>
              </a:lightRig>
            </a:scene3d>
            <a:sp3d prstMaterial="metal">
              <a:contourClr>
                <a:schemeClr val="bg2"/>
              </a:contourClr>
            </a:sp3d>
          </a:bodyPr>
          <a:lstStyle/>
          <a:p>
            <a:r>
              <a:rPr lang="en-US" sz="2800" b="1" dirty="0" smtClean="0">
                <a:ln w="50800"/>
                <a:solidFill>
                  <a:schemeClr val="bg1"/>
                </a:solidFill>
              </a:rPr>
              <a:t>Impending payouts will soon exceed payroll tax revenues</a:t>
            </a:r>
          </a:p>
          <a:p>
            <a:endParaRPr lang="en-US" sz="2800" b="1" dirty="0" smtClean="0">
              <a:ln w="50800"/>
              <a:solidFill>
                <a:schemeClr val="bg1"/>
              </a:solidFill>
            </a:endParaRPr>
          </a:p>
          <a:p>
            <a:r>
              <a:rPr lang="en-US" sz="2800" b="1" dirty="0" smtClean="0">
                <a:ln w="50800"/>
                <a:solidFill>
                  <a:schemeClr val="bg1"/>
                </a:solidFill>
              </a:rPr>
              <a:t>Increasing number of older Americans</a:t>
            </a:r>
          </a:p>
          <a:p>
            <a:endParaRPr lang="en-US" sz="2800" b="1" dirty="0" smtClean="0">
              <a:ln w="50800"/>
              <a:solidFill>
                <a:schemeClr val="bg1"/>
              </a:solidFill>
            </a:endParaRPr>
          </a:p>
          <a:p>
            <a:r>
              <a:rPr lang="en-US" sz="2800" b="1" dirty="0" smtClean="0">
                <a:ln w="50800"/>
                <a:solidFill>
                  <a:schemeClr val="bg1"/>
                </a:solidFill>
              </a:rPr>
              <a:t>Lower number of working Americans</a:t>
            </a:r>
          </a:p>
          <a:p>
            <a:endParaRPr lang="en-US" sz="2800" b="1" dirty="0" smtClean="0">
              <a:ln w="50800"/>
              <a:solidFill>
                <a:schemeClr val="bg1"/>
              </a:solidFill>
            </a:endParaRPr>
          </a:p>
          <a:p>
            <a:r>
              <a:rPr lang="en-US" sz="2800" b="1" dirty="0" smtClean="0">
                <a:ln w="50800"/>
                <a:solidFill>
                  <a:schemeClr val="bg1"/>
                </a:solidFill>
              </a:rPr>
              <a:t>As a result </a:t>
            </a:r>
          </a:p>
          <a:p>
            <a:pPr lvl="1"/>
            <a:r>
              <a:rPr lang="en-US" sz="2400" dirty="0" smtClean="0">
                <a:ln w="50800"/>
                <a:solidFill>
                  <a:schemeClr val="bg1"/>
                </a:solidFill>
              </a:rPr>
              <a:t>Benefit costs are increasing</a:t>
            </a:r>
          </a:p>
          <a:p>
            <a:pPr lvl="1"/>
            <a:r>
              <a:rPr lang="en-US" sz="2400" dirty="0" smtClean="0">
                <a:ln w="50800"/>
                <a:solidFill>
                  <a:schemeClr val="bg1"/>
                </a:solidFill>
              </a:rPr>
              <a:t>Revenues are decreasing</a:t>
            </a:r>
          </a:p>
          <a:p>
            <a:pPr lvl="1"/>
            <a:r>
              <a:rPr lang="en-US" sz="2400" dirty="0" smtClean="0">
                <a:ln w="50800"/>
                <a:solidFill>
                  <a:schemeClr val="bg1"/>
                </a:solidFill>
              </a:rPr>
              <a:t>Too few workers paying in to sustain program</a:t>
            </a:r>
          </a:p>
        </p:txBody>
      </p:sp>
    </p:spTree>
    <p:custDataLst>
      <p:tags r:id="rId1"/>
    </p:custDataLst>
    <p:extLst>
      <p:ext uri="{BB962C8B-B14F-4D97-AF65-F5344CB8AC3E}">
        <p14:creationId xmlns:p14="http://schemas.microsoft.com/office/powerpoint/2010/main" val="2148093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D0200AE-F066-4424-BB16-2CE3C6E1D144}" type="slidenum">
              <a:rPr lang="en-US" smtClean="0"/>
              <a:pPr/>
              <a:t>22</a:t>
            </a:fld>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066800"/>
            <a:ext cx="8722260" cy="5029200"/>
          </a:xfrm>
          <a:prstGeom prst="rect">
            <a:avLst/>
          </a:prstGeom>
        </p:spPr>
      </p:pic>
    </p:spTree>
    <p:extLst>
      <p:ext uri="{BB962C8B-B14F-4D97-AF65-F5344CB8AC3E}">
        <p14:creationId xmlns:p14="http://schemas.microsoft.com/office/powerpoint/2010/main" val="4006942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1524000"/>
            <a:ext cx="8242300" cy="1325563"/>
          </a:xfrm>
        </p:spPr>
        <p:txBody>
          <a:bodyPr>
            <a:normAutofit/>
            <a:scene3d>
              <a:camera prst="orthographicFront"/>
              <a:lightRig rig="balanced" dir="t">
                <a:rot lat="0" lon="0" rev="2100000"/>
              </a:lightRig>
            </a:scene3d>
            <a:sp3d prstMaterial="metal">
              <a:contourClr>
                <a:schemeClr val="bg2"/>
              </a:contourClr>
            </a:sp3d>
          </a:bodyPr>
          <a:lstStyle/>
          <a:p>
            <a:r>
              <a:rPr lang="en-US" b="1" spc="0" dirty="0" smtClean="0">
                <a:ln w="50800"/>
                <a:solidFill>
                  <a:schemeClr val="bg1"/>
                </a:solidFill>
              </a:rPr>
              <a:t>Has the Social </a:t>
            </a:r>
            <a:r>
              <a:rPr lang="en-US" b="1" spc="0" dirty="0" smtClean="0">
                <a:ln w="50800"/>
                <a:solidFill>
                  <a:schemeClr val="bg1"/>
                </a:solidFill>
              </a:rPr>
              <a:t>Security Program </a:t>
            </a:r>
            <a:r>
              <a:rPr lang="en-US" b="1" spc="0" dirty="0" smtClean="0">
                <a:ln w="50800"/>
                <a:solidFill>
                  <a:schemeClr val="bg1"/>
                </a:solidFill>
              </a:rPr>
              <a:t>Worked? </a:t>
            </a:r>
            <a:endParaRPr lang="en-US" b="1" spc="0" dirty="0">
              <a:ln w="50800"/>
              <a:solidFill>
                <a:schemeClr val="bg1"/>
              </a:solidFill>
            </a:endParaRPr>
          </a:p>
        </p:txBody>
      </p:sp>
      <p:sp>
        <p:nvSpPr>
          <p:cNvPr id="6" name="Subtitle 5"/>
          <p:cNvSpPr>
            <a:spLocks noGrp="1"/>
          </p:cNvSpPr>
          <p:nvPr>
            <p:ph idx="1"/>
          </p:nvPr>
        </p:nvSpPr>
        <p:spPr>
          <a:xfrm>
            <a:off x="1676400" y="3733800"/>
            <a:ext cx="7675350" cy="765411"/>
          </a:xfrm>
        </p:spPr>
        <p:txBody>
          <a:bodyPr>
            <a:scene3d>
              <a:camera prst="orthographicFront"/>
              <a:lightRig rig="balanced" dir="t">
                <a:rot lat="0" lon="0" rev="2100000"/>
              </a:lightRig>
            </a:scene3d>
            <a:sp3d prstMaterial="metal">
              <a:contourClr>
                <a:schemeClr val="bg2"/>
              </a:contourClr>
            </a:sp3d>
          </a:bodyPr>
          <a:lstStyle/>
          <a:p>
            <a:r>
              <a:rPr lang="en-US" b="1" dirty="0">
                <a:ln w="50800"/>
                <a:solidFill>
                  <a:schemeClr val="bg1"/>
                </a:solidFill>
              </a:rPr>
              <a:t>What </a:t>
            </a:r>
            <a:r>
              <a:rPr lang="en-US" b="1" dirty="0" smtClean="0">
                <a:ln w="50800"/>
                <a:solidFill>
                  <a:schemeClr val="bg1"/>
                </a:solidFill>
              </a:rPr>
              <a:t>Policy </a:t>
            </a:r>
            <a:r>
              <a:rPr lang="en-US" b="1" dirty="0">
                <a:ln w="50800"/>
                <a:solidFill>
                  <a:schemeClr val="bg1"/>
                </a:solidFill>
              </a:rPr>
              <a:t>C</a:t>
            </a:r>
            <a:r>
              <a:rPr lang="en-US" b="1" dirty="0" smtClean="0">
                <a:ln w="50800"/>
                <a:solidFill>
                  <a:schemeClr val="bg1"/>
                </a:solidFill>
              </a:rPr>
              <a:t>hanges </a:t>
            </a:r>
            <a:r>
              <a:rPr lang="en-US" b="1" dirty="0">
                <a:ln w="50800"/>
                <a:solidFill>
                  <a:schemeClr val="bg1"/>
                </a:solidFill>
              </a:rPr>
              <a:t>H</a:t>
            </a:r>
            <a:r>
              <a:rPr lang="en-US" b="1" dirty="0" smtClean="0">
                <a:ln w="50800"/>
                <a:solidFill>
                  <a:schemeClr val="bg1"/>
                </a:solidFill>
              </a:rPr>
              <a:t>ave </a:t>
            </a:r>
            <a:r>
              <a:rPr lang="en-US" b="1" dirty="0">
                <a:ln w="50800"/>
                <a:solidFill>
                  <a:schemeClr val="bg1"/>
                </a:solidFill>
              </a:rPr>
              <a:t>B</a:t>
            </a:r>
            <a:r>
              <a:rPr lang="en-US" b="1" dirty="0" smtClean="0">
                <a:ln w="50800"/>
                <a:solidFill>
                  <a:schemeClr val="bg1"/>
                </a:solidFill>
              </a:rPr>
              <a:t>een </a:t>
            </a:r>
            <a:r>
              <a:rPr lang="en-US" b="1" dirty="0">
                <a:ln w="50800"/>
                <a:solidFill>
                  <a:schemeClr val="bg1"/>
                </a:solidFill>
              </a:rPr>
              <a:t>P</a:t>
            </a:r>
            <a:r>
              <a:rPr lang="en-US" b="1" dirty="0" smtClean="0">
                <a:ln w="50800"/>
                <a:solidFill>
                  <a:schemeClr val="bg1"/>
                </a:solidFill>
              </a:rPr>
              <a:t>roposed?</a:t>
            </a:r>
            <a:endParaRPr lang="en-US" b="1" dirty="0">
              <a:ln w="5080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23</a:t>
            </a:fld>
            <a:endParaRPr lang="en-US" dirty="0"/>
          </a:p>
        </p:txBody>
      </p:sp>
    </p:spTree>
    <p:extLst>
      <p:ext uri="{BB962C8B-B14F-4D97-AF65-F5344CB8AC3E}">
        <p14:creationId xmlns:p14="http://schemas.microsoft.com/office/powerpoint/2010/main" val="41032356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5335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Has It Worked? </a:t>
            </a:r>
            <a:endParaRPr lang="en-US" b="1" dirty="0">
              <a:ln w="50800"/>
              <a:solidFill>
                <a:schemeClr val="bg1"/>
              </a:solidFill>
            </a:endParaRPr>
          </a:p>
        </p:txBody>
      </p:sp>
      <p:sp>
        <p:nvSpPr>
          <p:cNvPr id="3" name="Content Placeholder 2"/>
          <p:cNvSpPr>
            <a:spLocks noGrp="1"/>
          </p:cNvSpPr>
          <p:nvPr>
            <p:ph idx="1"/>
          </p:nvPr>
        </p:nvSpPr>
        <p:spPr>
          <a:xfrm>
            <a:off x="4572000" y="1676400"/>
            <a:ext cx="4267200" cy="4648200"/>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Very popular, very successful program</a:t>
            </a:r>
          </a:p>
          <a:p>
            <a:endParaRPr lang="en-US" sz="3200" b="1" dirty="0" smtClean="0">
              <a:ln w="50800"/>
              <a:solidFill>
                <a:schemeClr val="bg1"/>
              </a:solidFill>
            </a:endParaRPr>
          </a:p>
          <a:p>
            <a:r>
              <a:rPr lang="en-US" sz="3200" b="1" dirty="0" smtClean="0">
                <a:ln w="50800"/>
                <a:solidFill>
                  <a:schemeClr val="bg1"/>
                </a:solidFill>
              </a:rPr>
              <a:t>Has lifted many elderly out of poverty</a:t>
            </a:r>
          </a:p>
          <a:p>
            <a:pPr lvl="1"/>
            <a:r>
              <a:rPr lang="en-US" sz="2800" dirty="0" smtClean="0">
                <a:ln w="50800"/>
                <a:solidFill>
                  <a:schemeClr val="bg1"/>
                </a:solidFill>
              </a:rPr>
              <a:t>Prevented 2 in 5 elderly from living in poverty</a:t>
            </a:r>
          </a:p>
          <a:p>
            <a:pPr lvl="1"/>
            <a:r>
              <a:rPr lang="en-US" sz="2800" dirty="0" smtClean="0">
                <a:ln w="50800"/>
                <a:solidFill>
                  <a:schemeClr val="bg1"/>
                </a:solidFill>
              </a:rPr>
              <a:t>War on poverty in 1960s  was successful at first . . . but is it still?</a:t>
            </a:r>
          </a:p>
        </p:txBody>
      </p:sp>
      <p:sp>
        <p:nvSpPr>
          <p:cNvPr id="4" name="Slide Number Placeholder 3"/>
          <p:cNvSpPr>
            <a:spLocks noGrp="1"/>
          </p:cNvSpPr>
          <p:nvPr>
            <p:ph type="sldNum" sz="quarter" idx="12"/>
          </p:nvPr>
        </p:nvSpPr>
        <p:spPr/>
        <p:txBody>
          <a:bodyPr/>
          <a:lstStyle/>
          <a:p>
            <a:fld id="{F0443E7F-1FDD-48F9-B780-7E39F0ADD28B}" type="slidenum">
              <a:rPr lang="en-US" smtClean="0"/>
              <a:pPr/>
              <a:t>24</a:t>
            </a:fld>
            <a:endParaRPr lang="en-US" dirty="0"/>
          </a:p>
        </p:txBody>
      </p:sp>
      <p:pic>
        <p:nvPicPr>
          <p:cNvPr id="8" name="Picture 2" descr="C:\Users\klowry\AppData\Local\Microsoft\Windows\Temporary Internet Files\Content.IE5\QU88XRD9\MP900422392[1].jpg"/>
          <p:cNvPicPr>
            <a:picLocks noChangeAspect="1" noChangeArrowheads="1"/>
          </p:cNvPicPr>
          <p:nvPr/>
        </p:nvPicPr>
        <p:blipFill>
          <a:blip r:embed="rId4" cstate="print"/>
          <a:srcRect/>
          <a:stretch>
            <a:fillRect/>
          </a:stretch>
        </p:blipFill>
        <p:spPr bwMode="auto">
          <a:xfrm rot="5400000">
            <a:off x="1313827" y="1732983"/>
            <a:ext cx="2515790" cy="3771844"/>
          </a:xfrm>
          <a:prstGeom prst="rect">
            <a:avLst/>
          </a:prstGeom>
          <a:noFill/>
        </p:spPr>
      </p:pic>
    </p:spTree>
    <p:custDataLst>
      <p:tags r:id="rId1"/>
    </p:custDataLst>
    <p:extLst>
      <p:ext uri="{BB962C8B-B14F-4D97-AF65-F5344CB8AC3E}">
        <p14:creationId xmlns:p14="http://schemas.microsoft.com/office/powerpoint/2010/main" val="80491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219200"/>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Reform Proposals </a:t>
            </a:r>
            <a:endParaRPr lang="en-US" b="1" dirty="0">
              <a:ln w="50800"/>
              <a:solidFill>
                <a:schemeClr val="bg1"/>
              </a:solidFill>
            </a:endParaRPr>
          </a:p>
        </p:txBody>
      </p:sp>
      <p:sp>
        <p:nvSpPr>
          <p:cNvPr id="3" name="Content Placeholder 2"/>
          <p:cNvSpPr>
            <a:spLocks noGrp="1"/>
          </p:cNvSpPr>
          <p:nvPr>
            <p:ph idx="1"/>
          </p:nvPr>
        </p:nvSpPr>
        <p:spPr>
          <a:xfrm>
            <a:off x="685800" y="1600200"/>
            <a:ext cx="7924800" cy="4876800"/>
          </a:xfrm>
        </p:spPr>
        <p:txBody>
          <a:bodyPr>
            <a:normAutofit fontScale="92500" lnSpcReduction="2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Increase retirement age </a:t>
            </a:r>
          </a:p>
          <a:p>
            <a:endParaRPr lang="en-US" sz="3200" b="1" dirty="0" smtClean="0">
              <a:ln w="50800"/>
              <a:solidFill>
                <a:schemeClr val="bg1"/>
              </a:solidFill>
            </a:endParaRPr>
          </a:p>
          <a:p>
            <a:r>
              <a:rPr lang="en-US" sz="3200" b="1" dirty="0" smtClean="0">
                <a:ln w="50800"/>
                <a:solidFill>
                  <a:schemeClr val="bg1"/>
                </a:solidFill>
              </a:rPr>
              <a:t>Raise ceiling for Social Security payroll taxes</a:t>
            </a:r>
          </a:p>
          <a:p>
            <a:endParaRPr lang="en-US" sz="3200" b="1" dirty="0" smtClean="0">
              <a:ln w="50800"/>
              <a:solidFill>
                <a:schemeClr val="bg1"/>
              </a:solidFill>
            </a:endParaRPr>
          </a:p>
          <a:p>
            <a:r>
              <a:rPr lang="en-US" sz="3200" b="1" dirty="0" smtClean="0">
                <a:ln w="50800"/>
                <a:solidFill>
                  <a:schemeClr val="bg1"/>
                </a:solidFill>
              </a:rPr>
              <a:t>Change the formula for calculating benefits</a:t>
            </a:r>
          </a:p>
          <a:p>
            <a:endParaRPr lang="en-US" sz="3200" b="1" dirty="0" smtClean="0">
              <a:ln w="50800"/>
              <a:solidFill>
                <a:schemeClr val="bg1"/>
              </a:solidFill>
            </a:endParaRPr>
          </a:p>
          <a:p>
            <a:r>
              <a:rPr lang="en-US" sz="3200" b="1" dirty="0" smtClean="0">
                <a:ln w="50800"/>
                <a:solidFill>
                  <a:schemeClr val="bg1"/>
                </a:solidFill>
              </a:rPr>
              <a:t>Reduce benefits for wealthier Americans</a:t>
            </a:r>
          </a:p>
          <a:p>
            <a:endParaRPr lang="en-US" sz="3200" b="1" dirty="0" smtClean="0">
              <a:ln w="50800"/>
              <a:solidFill>
                <a:schemeClr val="bg1"/>
              </a:solidFill>
            </a:endParaRPr>
          </a:p>
          <a:p>
            <a:r>
              <a:rPr lang="en-US" sz="3200" b="1" dirty="0" smtClean="0">
                <a:ln w="50800"/>
                <a:solidFill>
                  <a:schemeClr val="bg1"/>
                </a:solidFill>
              </a:rPr>
              <a:t>Slow cost-of-living increases</a:t>
            </a:r>
          </a:p>
          <a:p>
            <a:endParaRPr lang="en-US" sz="3200" b="1" dirty="0" smtClean="0">
              <a:ln w="50800"/>
              <a:solidFill>
                <a:schemeClr val="bg1"/>
              </a:solidFill>
            </a:endParaRPr>
          </a:p>
          <a:p>
            <a:r>
              <a:rPr lang="en-US" sz="3200" b="1" dirty="0" smtClean="0">
                <a:ln w="50800"/>
                <a:solidFill>
                  <a:schemeClr val="bg1"/>
                </a:solidFill>
              </a:rPr>
              <a:t>Slowly privatize</a:t>
            </a:r>
          </a:p>
          <a:p>
            <a:pPr>
              <a:buNone/>
            </a:pPr>
            <a:endParaRPr lang="en-US" sz="3200" b="1" dirty="0">
              <a:ln w="50800"/>
              <a:solidFill>
                <a:schemeClr val="bg1">
                  <a:shade val="50000"/>
                </a:schemeClr>
              </a:solidFill>
            </a:endParaRPr>
          </a:p>
        </p:txBody>
      </p:sp>
      <p:sp>
        <p:nvSpPr>
          <p:cNvPr id="4" name="Slide Number Placeholder 3"/>
          <p:cNvSpPr>
            <a:spLocks noGrp="1"/>
          </p:cNvSpPr>
          <p:nvPr>
            <p:ph type="sldNum" sz="quarter" idx="12"/>
          </p:nvPr>
        </p:nvSpPr>
        <p:spPr/>
        <p:txBody>
          <a:bodyPr/>
          <a:lstStyle/>
          <a:p>
            <a:fld id="{F0443E7F-1FDD-48F9-B780-7E39F0ADD28B}" type="slidenum">
              <a:rPr lang="en-US" smtClean="0"/>
              <a:pPr/>
              <a:t>25</a:t>
            </a:fld>
            <a:endParaRPr lang="en-US" dirty="0"/>
          </a:p>
        </p:txBody>
      </p:sp>
    </p:spTree>
    <p:custDataLst>
      <p:tags r:id="rId1"/>
    </p:custDataLst>
    <p:extLst>
      <p:ext uri="{BB962C8B-B14F-4D97-AF65-F5344CB8AC3E}">
        <p14:creationId xmlns:p14="http://schemas.microsoft.com/office/powerpoint/2010/main" val="3528985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914400" y="990600"/>
            <a:ext cx="4495800" cy="685800"/>
          </a:xfrm>
        </p:spPr>
        <p:txBody>
          <a:bodyPr>
            <a:no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Privatization</a:t>
            </a:r>
            <a:endParaRPr lang="en-US" b="1" dirty="0">
              <a:ln w="50800"/>
              <a:solidFill>
                <a:schemeClr val="bg1"/>
              </a:solidFill>
            </a:endParaRPr>
          </a:p>
        </p:txBody>
      </p:sp>
      <p:sp>
        <p:nvSpPr>
          <p:cNvPr id="75779" name="Rectangle 3"/>
          <p:cNvSpPr>
            <a:spLocks noGrp="1" noChangeArrowheads="1"/>
          </p:cNvSpPr>
          <p:nvPr>
            <p:ph idx="1"/>
          </p:nvPr>
        </p:nvSpPr>
        <p:spPr>
          <a:xfrm>
            <a:off x="685800" y="1828800"/>
            <a:ext cx="8348663" cy="4237037"/>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Personal accounts</a:t>
            </a:r>
          </a:p>
          <a:p>
            <a:pPr lvl="1"/>
            <a:r>
              <a:rPr lang="en-US" sz="2800" b="1" dirty="0" smtClean="0">
                <a:ln w="50800"/>
                <a:solidFill>
                  <a:schemeClr val="bg1"/>
                </a:solidFill>
              </a:rPr>
              <a:t>Let people invest some of own money like a 401K</a:t>
            </a:r>
          </a:p>
          <a:p>
            <a:pPr lvl="1"/>
            <a:r>
              <a:rPr lang="en-US" sz="2800" b="1" dirty="0" smtClean="0">
                <a:ln w="50800"/>
                <a:solidFill>
                  <a:schemeClr val="bg1"/>
                </a:solidFill>
              </a:rPr>
              <a:t>More of a retirement plan; no longer pay as you go</a:t>
            </a:r>
          </a:p>
          <a:p>
            <a:pPr lvl="1"/>
            <a:endParaRPr lang="en-US" sz="2800" b="1" dirty="0" smtClean="0">
              <a:ln w="50800"/>
              <a:solidFill>
                <a:schemeClr val="bg1"/>
              </a:solidFill>
            </a:endParaRPr>
          </a:p>
          <a:p>
            <a:r>
              <a:rPr lang="en-US" sz="3200" b="1" dirty="0" smtClean="0">
                <a:ln w="50800"/>
                <a:solidFill>
                  <a:schemeClr val="bg1"/>
                </a:solidFill>
              </a:rPr>
              <a:t>Trade-offs</a:t>
            </a:r>
            <a:endParaRPr lang="en-US" sz="3200" b="1" dirty="0">
              <a:ln w="50800"/>
              <a:solidFill>
                <a:schemeClr val="bg1"/>
              </a:solidFill>
            </a:endParaRPr>
          </a:p>
          <a:p>
            <a:pPr lvl="1"/>
            <a:r>
              <a:rPr lang="en-US" sz="2800" b="1" dirty="0" smtClean="0">
                <a:ln w="50800"/>
                <a:solidFill>
                  <a:schemeClr val="bg1"/>
                </a:solidFill>
              </a:rPr>
              <a:t>Pro: could </a:t>
            </a:r>
            <a:r>
              <a:rPr lang="en-US" sz="2800" b="1" dirty="0">
                <a:ln w="50800"/>
                <a:solidFill>
                  <a:schemeClr val="bg1"/>
                </a:solidFill>
              </a:rPr>
              <a:t>provide larger </a:t>
            </a:r>
            <a:r>
              <a:rPr lang="en-US" sz="2800" b="1" dirty="0" smtClean="0">
                <a:ln w="50800"/>
                <a:solidFill>
                  <a:schemeClr val="bg1"/>
                </a:solidFill>
              </a:rPr>
              <a:t>returns for some</a:t>
            </a:r>
            <a:endParaRPr lang="en-US" sz="2800" b="1" dirty="0">
              <a:ln w="50800"/>
              <a:solidFill>
                <a:schemeClr val="bg1"/>
              </a:solidFill>
            </a:endParaRPr>
          </a:p>
          <a:p>
            <a:pPr lvl="1"/>
            <a:r>
              <a:rPr lang="en-US" sz="2800" b="1" dirty="0" smtClean="0">
                <a:ln w="50800"/>
                <a:solidFill>
                  <a:schemeClr val="bg1"/>
                </a:solidFill>
              </a:rPr>
              <a:t>Con:  </a:t>
            </a:r>
          </a:p>
          <a:p>
            <a:pPr lvl="2"/>
            <a:r>
              <a:rPr lang="en-US" sz="2400" b="1" dirty="0" smtClean="0">
                <a:ln w="50800"/>
                <a:solidFill>
                  <a:schemeClr val="bg1"/>
                </a:solidFill>
              </a:rPr>
              <a:t>market </a:t>
            </a:r>
            <a:r>
              <a:rPr lang="en-US" sz="2400" b="1" dirty="0">
                <a:ln w="50800"/>
                <a:solidFill>
                  <a:schemeClr val="bg1"/>
                </a:solidFill>
              </a:rPr>
              <a:t>uncertainty </a:t>
            </a:r>
            <a:endParaRPr lang="en-US" sz="2400" b="1" dirty="0" smtClean="0">
              <a:ln w="50800"/>
              <a:solidFill>
                <a:schemeClr val="bg1"/>
              </a:solidFill>
            </a:endParaRPr>
          </a:p>
          <a:p>
            <a:pPr lvl="2"/>
            <a:r>
              <a:rPr lang="en-US" sz="2400" b="1" dirty="0" smtClean="0">
                <a:ln w="50800"/>
                <a:solidFill>
                  <a:schemeClr val="bg1"/>
                </a:solidFill>
              </a:rPr>
              <a:t>poor decisions</a:t>
            </a:r>
            <a:endParaRPr lang="en-US" sz="2400" b="1" dirty="0">
              <a:ln w="50800"/>
              <a:solidFill>
                <a:schemeClr val="bg1"/>
              </a:solidFill>
            </a:endParaRPr>
          </a:p>
        </p:txBody>
      </p:sp>
      <p:sp>
        <p:nvSpPr>
          <p:cNvPr id="6" name="Slide Number Placeholder 5"/>
          <p:cNvSpPr>
            <a:spLocks noGrp="1"/>
          </p:cNvSpPr>
          <p:nvPr>
            <p:ph type="sldNum" sz="quarter" idx="12"/>
          </p:nvPr>
        </p:nvSpPr>
        <p:spPr/>
        <p:txBody>
          <a:bodyPr/>
          <a:lstStyle/>
          <a:p>
            <a:fld id="{5CC84A19-9259-431C-B313-0647E3A2099B}" type="slidenum">
              <a:rPr lang="en-US"/>
              <a:pPr/>
              <a:t>26</a:t>
            </a:fld>
            <a:endParaRPr lang="en-US" dirty="0"/>
          </a:p>
        </p:txBody>
      </p:sp>
    </p:spTree>
    <p:custDataLst>
      <p:tags r:id="rId1"/>
    </p:custDataLst>
    <p:extLst>
      <p:ext uri="{BB962C8B-B14F-4D97-AF65-F5344CB8AC3E}">
        <p14:creationId xmlns:p14="http://schemas.microsoft.com/office/powerpoint/2010/main" val="136690793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1600200"/>
            <a:ext cx="8305800" cy="1325563"/>
          </a:xfrm>
        </p:spPr>
        <p:txBody>
          <a:bodyPr>
            <a:normAutofit/>
            <a:scene3d>
              <a:camera prst="orthographicFront"/>
              <a:lightRig rig="balanced" dir="t">
                <a:rot lat="0" lon="0" rev="2100000"/>
              </a:lightRig>
            </a:scene3d>
            <a:sp3d prstMaterial="metal">
              <a:contourClr>
                <a:schemeClr val="bg2"/>
              </a:contourClr>
            </a:sp3d>
          </a:bodyPr>
          <a:lstStyle/>
          <a:p>
            <a:r>
              <a:rPr lang="en-US" b="1" spc="0" dirty="0">
                <a:ln w="50800"/>
                <a:solidFill>
                  <a:schemeClr val="bg1"/>
                </a:solidFill>
              </a:rPr>
              <a:t>What </a:t>
            </a:r>
            <a:r>
              <a:rPr lang="en-US" b="1" spc="0" dirty="0" smtClean="0">
                <a:ln w="50800"/>
                <a:solidFill>
                  <a:schemeClr val="bg1"/>
                </a:solidFill>
              </a:rPr>
              <a:t>Are </a:t>
            </a:r>
            <a:r>
              <a:rPr lang="en-US" b="1" spc="0" dirty="0">
                <a:ln w="50800"/>
                <a:solidFill>
                  <a:schemeClr val="bg1"/>
                </a:solidFill>
              </a:rPr>
              <a:t>the </a:t>
            </a:r>
            <a:r>
              <a:rPr lang="en-US" b="1" spc="0" dirty="0" smtClean="0">
                <a:ln w="50800"/>
                <a:solidFill>
                  <a:schemeClr val="bg1"/>
                </a:solidFill>
              </a:rPr>
              <a:t>Major </a:t>
            </a:r>
            <a:r>
              <a:rPr lang="en-US" b="1" spc="0" dirty="0" smtClean="0">
                <a:ln w="50800"/>
                <a:solidFill>
                  <a:schemeClr val="bg1"/>
                </a:solidFill>
              </a:rPr>
              <a:t>Government </a:t>
            </a:r>
            <a:r>
              <a:rPr lang="en-US" b="1" spc="0" dirty="0">
                <a:ln w="50800"/>
                <a:solidFill>
                  <a:schemeClr val="bg1"/>
                </a:solidFill>
              </a:rPr>
              <a:t>W</a:t>
            </a:r>
            <a:r>
              <a:rPr lang="en-US" b="1" spc="0" dirty="0" smtClean="0">
                <a:ln w="50800"/>
                <a:solidFill>
                  <a:schemeClr val="bg1"/>
                </a:solidFill>
              </a:rPr>
              <a:t>elfare </a:t>
            </a:r>
            <a:r>
              <a:rPr lang="en-US" b="1" spc="0" dirty="0" smtClean="0">
                <a:ln w="50800"/>
                <a:solidFill>
                  <a:schemeClr val="bg1"/>
                </a:solidFill>
              </a:rPr>
              <a:t>Programs</a:t>
            </a:r>
            <a:r>
              <a:rPr lang="en-US" b="1" spc="0" dirty="0" smtClean="0">
                <a:ln w="50800"/>
                <a:solidFill>
                  <a:schemeClr val="bg1"/>
                </a:solidFill>
              </a:rPr>
              <a:t>?</a:t>
            </a:r>
            <a:endParaRPr lang="en-US" b="1" spc="0" dirty="0">
              <a:ln w="50800"/>
              <a:solidFill>
                <a:schemeClr val="bg1"/>
              </a:solidFill>
            </a:endParaRPr>
          </a:p>
        </p:txBody>
      </p:sp>
      <p:sp>
        <p:nvSpPr>
          <p:cNvPr id="6" name="Subtitle 5"/>
          <p:cNvSpPr>
            <a:spLocks noGrp="1"/>
          </p:cNvSpPr>
          <p:nvPr>
            <p:ph type="subTitle" idx="4294967295"/>
          </p:nvPr>
        </p:nvSpPr>
        <p:spPr>
          <a:xfrm>
            <a:off x="2298700" y="3505200"/>
            <a:ext cx="6858000" cy="619125"/>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Entitlement Based on Need</a:t>
            </a:r>
            <a:endParaRPr lang="en-US" b="1" dirty="0">
              <a:ln w="50800"/>
              <a:solidFill>
                <a:schemeClr val="bg1"/>
              </a:solidFill>
            </a:endParaRPr>
          </a:p>
        </p:txBody>
      </p:sp>
    </p:spTree>
    <p:extLst>
      <p:ext uri="{BB962C8B-B14F-4D97-AF65-F5344CB8AC3E}">
        <p14:creationId xmlns:p14="http://schemas.microsoft.com/office/powerpoint/2010/main" val="3221814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896937"/>
            <a:ext cx="7886700" cy="1325563"/>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Lyndon B. Johnson’s </a:t>
            </a:r>
            <a:r>
              <a:rPr lang="en-US" b="1" dirty="0" smtClean="0">
                <a:ln w="50800"/>
                <a:solidFill>
                  <a:schemeClr val="bg1"/>
                </a:solidFill>
              </a:rPr>
              <a:t>War on Poverty</a:t>
            </a:r>
            <a:endParaRPr lang="en-US" b="1" dirty="0">
              <a:ln w="50800"/>
              <a:solidFill>
                <a:schemeClr val="bg1"/>
              </a:solidFill>
            </a:endParaRPr>
          </a:p>
        </p:txBody>
      </p:sp>
      <p:sp>
        <p:nvSpPr>
          <p:cNvPr id="8" name="TextBox 7"/>
          <p:cNvSpPr txBox="1"/>
          <p:nvPr/>
        </p:nvSpPr>
        <p:spPr>
          <a:xfrm>
            <a:off x="1600200" y="2222500"/>
            <a:ext cx="7239000" cy="1446550"/>
          </a:xfrm>
          <a:prstGeom prst="rect">
            <a:avLst/>
          </a:prstGeom>
          <a:noFill/>
        </p:spPr>
        <p:txBody>
          <a:bodyPr wrap="square" rtlCol="0">
            <a:spAutoFit/>
          </a:bodyPr>
          <a:lstStyle/>
          <a:p>
            <a:pPr>
              <a:buFont typeface="Arial" pitchFamily="34" charset="0"/>
              <a:buChar char="•"/>
            </a:pPr>
            <a:r>
              <a:rPr lang="en-US" sz="3200" b="1" dirty="0" smtClean="0">
                <a:solidFill>
                  <a:schemeClr val="bg1"/>
                </a:solidFill>
                <a:latin typeface="Calibri" panose="020F0502020204030204" pitchFamily="34" charset="0"/>
              </a:rPr>
              <a:t>Video</a:t>
            </a:r>
            <a:r>
              <a:rPr lang="en-US" sz="3200" b="1" dirty="0" smtClean="0">
                <a:solidFill>
                  <a:schemeClr val="bg1"/>
                </a:solidFill>
                <a:latin typeface="Calibri" panose="020F0502020204030204" pitchFamily="34" charset="0"/>
              </a:rPr>
              <a:t>: </a:t>
            </a:r>
            <a:r>
              <a:rPr lang="en-US" sz="2800" b="1" dirty="0" smtClean="0">
                <a:solidFill>
                  <a:schemeClr val="bg1"/>
                </a:solidFill>
                <a:latin typeface="Calibri" panose="020F0502020204030204" pitchFamily="34" charset="0"/>
              </a:rPr>
              <a:t>(</a:t>
            </a:r>
            <a:r>
              <a:rPr lang="en-US" sz="2800" b="1" dirty="0" smtClean="0">
                <a:solidFill>
                  <a:schemeClr val="bg1"/>
                </a:solidFill>
                <a:latin typeface="Calibri" panose="020F0502020204030204" pitchFamily="34" charset="0"/>
                <a:hlinkClick r:id="rId3"/>
              </a:rPr>
              <a:t>https://www.youtube.com/watch?v=f3AuStymweQ</a:t>
            </a:r>
            <a:r>
              <a:rPr lang="en-US" sz="2800" b="1" dirty="0" smtClean="0">
                <a:solidFill>
                  <a:schemeClr val="bg1"/>
                </a:solidFill>
                <a:latin typeface="Calibri" panose="020F0502020204030204" pitchFamily="34" charset="0"/>
              </a:rPr>
              <a:t>)</a:t>
            </a:r>
            <a:endParaRPr lang="en-US" sz="28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2431140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38200" y="914400"/>
            <a:ext cx="7886700" cy="777874"/>
          </a:xfrm>
          <a:noFill/>
          <a:ln/>
        </p:spPr>
        <p:txBody>
          <a:bodyPr lIns="90488" tIns="44450" rIns="90488" bIns="44450" anchor="t">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Welfare Programs </a:t>
            </a:r>
            <a:endParaRPr lang="en-US" b="1" dirty="0">
              <a:ln w="50800"/>
              <a:solidFill>
                <a:schemeClr val="bg1"/>
              </a:solidFill>
            </a:endParaRPr>
          </a:p>
        </p:txBody>
      </p:sp>
      <p:sp>
        <p:nvSpPr>
          <p:cNvPr id="22531" name="Rectangle 3"/>
          <p:cNvSpPr>
            <a:spLocks noGrp="1" noChangeArrowheads="1"/>
          </p:cNvSpPr>
          <p:nvPr>
            <p:ph idx="1"/>
          </p:nvPr>
        </p:nvSpPr>
        <p:spPr>
          <a:xfrm>
            <a:off x="762000" y="1524000"/>
            <a:ext cx="8077200" cy="4724400"/>
          </a:xfrm>
          <a:noFill/>
          <a:ln/>
        </p:spPr>
        <p:txBody>
          <a:bodyPr lIns="90488" tIns="44450" rIns="90488" bIns="44450">
            <a:normAutofit fontScale="92500" lnSpcReduction="1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Government “charity” programs</a:t>
            </a:r>
          </a:p>
          <a:p>
            <a:pPr lvl="1"/>
            <a:r>
              <a:rPr lang="en-US" sz="2800" dirty="0" smtClean="0">
                <a:ln w="50800"/>
                <a:solidFill>
                  <a:schemeClr val="bg1"/>
                </a:solidFill>
              </a:rPr>
              <a:t>We </a:t>
            </a:r>
            <a:r>
              <a:rPr lang="en-US" sz="2800" i="1" dirty="0" smtClean="0">
                <a:ln w="50800"/>
                <a:solidFill>
                  <a:schemeClr val="bg1"/>
                </a:solidFill>
              </a:rPr>
              <a:t>don’t</a:t>
            </a:r>
            <a:r>
              <a:rPr lang="en-US" sz="2800" dirty="0" smtClean="0">
                <a:ln w="50800"/>
                <a:solidFill>
                  <a:schemeClr val="bg1"/>
                </a:solidFill>
              </a:rPr>
              <a:t> all pay into it like Social Security</a:t>
            </a:r>
          </a:p>
          <a:p>
            <a:pPr lvl="1"/>
            <a:r>
              <a:rPr lang="en-US" sz="2800" dirty="0" smtClean="0">
                <a:ln w="50800"/>
                <a:solidFill>
                  <a:schemeClr val="bg1"/>
                </a:solidFill>
              </a:rPr>
              <a:t>Based on being poor, having financial need</a:t>
            </a:r>
          </a:p>
          <a:p>
            <a:pPr lvl="1"/>
            <a:endParaRPr lang="en-US" sz="2800" b="1" dirty="0" smtClean="0">
              <a:ln w="50800"/>
              <a:solidFill>
                <a:schemeClr val="bg1"/>
              </a:solidFill>
            </a:endParaRPr>
          </a:p>
          <a:p>
            <a:r>
              <a:rPr lang="en-US" sz="3200" b="1" dirty="0" smtClean="0">
                <a:ln w="50800"/>
                <a:solidFill>
                  <a:schemeClr val="bg1"/>
                </a:solidFill>
              </a:rPr>
              <a:t>Entitlement</a:t>
            </a:r>
            <a:r>
              <a:rPr lang="en-US" sz="3200" b="1" dirty="0">
                <a:ln w="50800"/>
                <a:solidFill>
                  <a:schemeClr val="bg1"/>
                </a:solidFill>
              </a:rPr>
              <a:t>:  Eligible if you satisfy certain requirements (in this case, low income</a:t>
            </a:r>
            <a:r>
              <a:rPr lang="en-US" sz="3200" b="1" dirty="0" smtClean="0">
                <a:ln w="50800"/>
                <a:solidFill>
                  <a:schemeClr val="bg1"/>
                </a:solidFill>
              </a:rPr>
              <a:t>)</a:t>
            </a:r>
          </a:p>
          <a:p>
            <a:pPr lvl="1"/>
            <a:r>
              <a:rPr lang="en-US" sz="2800" dirty="0">
                <a:ln w="50800"/>
                <a:solidFill>
                  <a:schemeClr val="bg1"/>
                </a:solidFill>
              </a:rPr>
              <a:t>“Means-Tested” Program</a:t>
            </a:r>
            <a:endParaRPr lang="en-US" sz="2800" u="sng" dirty="0">
              <a:ln w="50800"/>
              <a:solidFill>
                <a:schemeClr val="bg1"/>
              </a:solidFill>
            </a:endParaRPr>
          </a:p>
          <a:p>
            <a:pPr lvl="1"/>
            <a:r>
              <a:rPr lang="en-US" sz="2800" dirty="0" smtClean="0">
                <a:ln w="50800"/>
                <a:solidFill>
                  <a:schemeClr val="bg1"/>
                </a:solidFill>
              </a:rPr>
              <a:t>Income “redistribution program”…all taxpayers subsidize the poor</a:t>
            </a:r>
          </a:p>
          <a:p>
            <a:pPr lvl="1"/>
            <a:endParaRPr lang="en-US" sz="2800" b="1" dirty="0" smtClean="0">
              <a:ln w="50800"/>
              <a:solidFill>
                <a:schemeClr val="bg1"/>
              </a:solidFill>
            </a:endParaRPr>
          </a:p>
          <a:p>
            <a:r>
              <a:rPr lang="en-US" sz="3200" b="1" dirty="0" smtClean="0">
                <a:ln w="50800"/>
                <a:solidFill>
                  <a:schemeClr val="bg1"/>
                </a:solidFill>
              </a:rPr>
              <a:t>Has less public support than Social Security</a:t>
            </a:r>
          </a:p>
          <a:p>
            <a:pPr lvl="1"/>
            <a:endParaRPr lang="en-US" sz="2800" b="1" dirty="0">
              <a:ln w="50800"/>
              <a:solidFill>
                <a:schemeClr val="bg1">
                  <a:shade val="50000"/>
                </a:schemeClr>
              </a:solidFill>
            </a:endParaRPr>
          </a:p>
        </p:txBody>
      </p:sp>
      <p:sp>
        <p:nvSpPr>
          <p:cNvPr id="6" name="Slide Number Placeholder 5"/>
          <p:cNvSpPr>
            <a:spLocks noGrp="1"/>
          </p:cNvSpPr>
          <p:nvPr>
            <p:ph type="sldNum" sz="quarter" idx="12"/>
          </p:nvPr>
        </p:nvSpPr>
        <p:spPr/>
        <p:txBody>
          <a:bodyPr/>
          <a:lstStyle/>
          <a:p>
            <a:fld id="{7813D1E4-1AB8-45C1-A738-0A1D842E6904}" type="slidenum">
              <a:rPr lang="en-US"/>
              <a:pPr/>
              <a:t>29</a:t>
            </a:fld>
            <a:endParaRPr lang="en-US" dirty="0"/>
          </a:p>
        </p:txBody>
      </p:sp>
    </p:spTree>
    <p:custDataLst>
      <p:tags r:id="rId1"/>
    </p:custDataLst>
    <p:extLst>
      <p:ext uri="{BB962C8B-B14F-4D97-AF65-F5344CB8AC3E}">
        <p14:creationId xmlns:p14="http://schemas.microsoft.com/office/powerpoint/2010/main" val="31098631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503237"/>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Introduction</a:t>
            </a:r>
            <a:endParaRPr lang="en-US" b="1" dirty="0">
              <a:ln w="50800"/>
              <a:solidFill>
                <a:schemeClr val="bg1"/>
              </a:solidFill>
            </a:endParaRPr>
          </a:p>
        </p:txBody>
      </p:sp>
      <p:sp>
        <p:nvSpPr>
          <p:cNvPr id="3" name="Content Placeholder 2"/>
          <p:cNvSpPr>
            <a:spLocks noGrp="1"/>
          </p:cNvSpPr>
          <p:nvPr>
            <p:ph idx="1"/>
          </p:nvPr>
        </p:nvSpPr>
        <p:spPr>
          <a:xfrm>
            <a:off x="838200" y="1981200"/>
            <a:ext cx="7924800" cy="4572000"/>
          </a:xfrm>
        </p:spPr>
        <p:txBody>
          <a:bodyPr>
            <a:normAutofit fontScale="92500" lnSpcReduction="20000"/>
            <a:scene3d>
              <a:camera prst="orthographicFront"/>
              <a:lightRig rig="balanced" dir="t">
                <a:rot lat="0" lon="0" rev="2100000"/>
              </a:lightRig>
            </a:scene3d>
            <a:sp3d prstMaterial="metal">
              <a:contourClr>
                <a:schemeClr val="bg2"/>
              </a:contourClr>
            </a:sp3d>
          </a:bodyPr>
          <a:lstStyle/>
          <a:p>
            <a:r>
              <a:rPr lang="en-US" sz="3200" b="1" dirty="0">
                <a:ln w="50800"/>
                <a:solidFill>
                  <a:schemeClr val="bg1"/>
                </a:solidFill>
              </a:rPr>
              <a:t>Why do we need </a:t>
            </a:r>
            <a:r>
              <a:rPr lang="en-US" sz="3200" b="1" dirty="0" smtClean="0">
                <a:ln w="50800"/>
                <a:solidFill>
                  <a:schemeClr val="bg1"/>
                </a:solidFill>
              </a:rPr>
              <a:t>welfare? Goals</a:t>
            </a:r>
          </a:p>
          <a:p>
            <a:endParaRPr lang="en-US" sz="3200" b="1" dirty="0" smtClean="0">
              <a:ln w="50800"/>
              <a:solidFill>
                <a:schemeClr val="bg1"/>
              </a:solidFill>
            </a:endParaRPr>
          </a:p>
          <a:p>
            <a:r>
              <a:rPr lang="en-US" sz="3200" b="1" dirty="0">
                <a:ln w="50800"/>
                <a:solidFill>
                  <a:schemeClr val="bg1"/>
                </a:solidFill>
              </a:rPr>
              <a:t>How do we </a:t>
            </a:r>
            <a:r>
              <a:rPr lang="en-US" sz="3200" b="1" dirty="0" smtClean="0">
                <a:ln w="50800"/>
                <a:solidFill>
                  <a:schemeClr val="bg1"/>
                </a:solidFill>
              </a:rPr>
              <a:t>determine who </a:t>
            </a:r>
            <a:r>
              <a:rPr lang="en-US" sz="3200" b="1" dirty="0">
                <a:ln w="50800"/>
                <a:solidFill>
                  <a:schemeClr val="bg1"/>
                </a:solidFill>
              </a:rPr>
              <a:t>needs help</a:t>
            </a:r>
            <a:r>
              <a:rPr lang="en-US" sz="3200" b="1" dirty="0" smtClean="0">
                <a:ln w="50800"/>
                <a:solidFill>
                  <a:schemeClr val="bg1"/>
                </a:solidFill>
              </a:rPr>
              <a:t>?</a:t>
            </a:r>
          </a:p>
          <a:p>
            <a:endParaRPr lang="en-US" sz="3200" b="1" dirty="0" smtClean="0">
              <a:ln w="50800"/>
              <a:solidFill>
                <a:schemeClr val="bg1"/>
              </a:solidFill>
            </a:endParaRPr>
          </a:p>
          <a:p>
            <a:r>
              <a:rPr lang="en-US" sz="3200" b="1" dirty="0" smtClean="0">
                <a:ln w="50800"/>
                <a:solidFill>
                  <a:schemeClr val="bg1"/>
                </a:solidFill>
              </a:rPr>
              <a:t>How does the Social Security program work?</a:t>
            </a:r>
          </a:p>
          <a:p>
            <a:pPr>
              <a:buNone/>
            </a:pPr>
            <a:r>
              <a:rPr lang="en-US" sz="3200" b="1" dirty="0" smtClean="0">
                <a:ln w="50800"/>
                <a:solidFill>
                  <a:schemeClr val="bg1"/>
                </a:solidFill>
              </a:rPr>
              <a:t> </a:t>
            </a:r>
            <a:endParaRPr lang="en-US" sz="3200" b="1" dirty="0">
              <a:ln w="50800"/>
              <a:solidFill>
                <a:schemeClr val="bg1"/>
              </a:solidFill>
            </a:endParaRPr>
          </a:p>
          <a:p>
            <a:r>
              <a:rPr lang="en-US" sz="3200" b="1" dirty="0" smtClean="0">
                <a:ln w="50800"/>
                <a:solidFill>
                  <a:schemeClr val="bg1"/>
                </a:solidFill>
              </a:rPr>
              <a:t>What </a:t>
            </a:r>
            <a:r>
              <a:rPr lang="en-US" sz="3200" b="1" dirty="0">
                <a:ln w="50800"/>
                <a:solidFill>
                  <a:schemeClr val="bg1"/>
                </a:solidFill>
              </a:rPr>
              <a:t>policy changes have been </a:t>
            </a:r>
            <a:r>
              <a:rPr lang="en-US" sz="3200" b="1" dirty="0" smtClean="0">
                <a:ln w="50800"/>
                <a:solidFill>
                  <a:schemeClr val="bg1"/>
                </a:solidFill>
              </a:rPr>
              <a:t>proposed, and why?</a:t>
            </a:r>
          </a:p>
          <a:p>
            <a:endParaRPr lang="en-US" sz="3200" b="1" dirty="0">
              <a:ln w="50800"/>
              <a:solidFill>
                <a:schemeClr val="bg1"/>
              </a:solidFill>
            </a:endParaRPr>
          </a:p>
          <a:p>
            <a:r>
              <a:rPr lang="en-US" sz="3200" b="1" dirty="0" smtClean="0">
                <a:ln w="50800"/>
                <a:solidFill>
                  <a:schemeClr val="bg1"/>
                </a:solidFill>
              </a:rPr>
              <a:t>What </a:t>
            </a:r>
            <a:r>
              <a:rPr lang="en-US" sz="3200" b="1" dirty="0">
                <a:ln w="50800"/>
                <a:solidFill>
                  <a:schemeClr val="bg1"/>
                </a:solidFill>
              </a:rPr>
              <a:t>are the major </a:t>
            </a:r>
            <a:r>
              <a:rPr lang="en-US" sz="3200" b="1" dirty="0" smtClean="0">
                <a:ln w="50800"/>
                <a:solidFill>
                  <a:schemeClr val="bg1"/>
                </a:solidFill>
              </a:rPr>
              <a:t>government welfare programs </a:t>
            </a:r>
            <a:r>
              <a:rPr lang="en-US" sz="3200" b="1" dirty="0">
                <a:ln w="50800"/>
                <a:solidFill>
                  <a:schemeClr val="bg1"/>
                </a:solidFill>
              </a:rPr>
              <a:t>that help the poor</a:t>
            </a:r>
            <a:r>
              <a:rPr lang="en-US" sz="3200" b="1" dirty="0" smtClean="0">
                <a:ln w="50800"/>
                <a:solidFill>
                  <a:schemeClr val="bg1"/>
                </a:solidFill>
              </a:rPr>
              <a:t>?</a:t>
            </a:r>
            <a:endParaRPr lang="en-US" sz="3200" b="1" dirty="0">
              <a:ln w="50800"/>
              <a:solidFill>
                <a:schemeClr val="bg1"/>
              </a:solidFill>
            </a:endParaRPr>
          </a:p>
          <a:p>
            <a:pPr marL="0" indent="0">
              <a:buNone/>
            </a:pPr>
            <a:endParaRPr lang="en-US" b="1" dirty="0">
              <a:ln w="50800"/>
              <a:solidFill>
                <a:schemeClr val="bg1"/>
              </a:solidFill>
            </a:endParaRPr>
          </a:p>
        </p:txBody>
      </p:sp>
      <p:sp>
        <p:nvSpPr>
          <p:cNvPr id="4" name="Slide Number Placeholder 3"/>
          <p:cNvSpPr>
            <a:spLocks noGrp="1"/>
          </p:cNvSpPr>
          <p:nvPr>
            <p:ph type="sldNum" sz="quarter" idx="12"/>
          </p:nvPr>
        </p:nvSpPr>
        <p:spPr/>
        <p:txBody>
          <a:bodyPr/>
          <a:lstStyle/>
          <a:p>
            <a:fld id="{3D0200AE-F066-4424-BB16-2CE3C6E1D144}" type="slidenum">
              <a:rPr lang="en-US" smtClean="0"/>
              <a:pPr/>
              <a:t>3</a:t>
            </a:fld>
            <a:endParaRPr lang="en-US" dirty="0"/>
          </a:p>
        </p:txBody>
      </p:sp>
    </p:spTree>
    <p:extLst>
      <p:ext uri="{BB962C8B-B14F-4D97-AF65-F5344CB8AC3E}">
        <p14:creationId xmlns:p14="http://schemas.microsoft.com/office/powerpoint/2010/main" val="544932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8077200" cy="1219200"/>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Major Federal Welfare Programs</a:t>
            </a:r>
            <a:endParaRPr lang="en-US" b="1" dirty="0">
              <a:ln w="50800"/>
              <a:solidFill>
                <a:schemeClr val="bg1"/>
              </a:solidFill>
            </a:endParaRPr>
          </a:p>
        </p:txBody>
      </p:sp>
      <p:sp>
        <p:nvSpPr>
          <p:cNvPr id="3" name="Content Placeholder 2"/>
          <p:cNvSpPr>
            <a:spLocks noGrp="1"/>
          </p:cNvSpPr>
          <p:nvPr>
            <p:ph idx="1"/>
          </p:nvPr>
        </p:nvSpPr>
        <p:spPr>
          <a:xfrm>
            <a:off x="609600" y="1752600"/>
            <a:ext cx="7675350" cy="4351338"/>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Food programs</a:t>
            </a:r>
          </a:p>
          <a:p>
            <a:pPr lvl="1"/>
            <a:r>
              <a:rPr lang="en-US" sz="2800" dirty="0" smtClean="0">
                <a:ln w="50800"/>
                <a:solidFill>
                  <a:schemeClr val="bg1"/>
                </a:solidFill>
              </a:rPr>
              <a:t>Supplemental Nutrition Assistance Program (SNAP) (food stamp program)</a:t>
            </a:r>
          </a:p>
          <a:p>
            <a:pPr lvl="1"/>
            <a:r>
              <a:rPr lang="en-US" sz="2800" dirty="0" smtClean="0">
                <a:ln w="50800"/>
                <a:solidFill>
                  <a:schemeClr val="bg1"/>
                </a:solidFill>
              </a:rPr>
              <a:t>Free and Reduced School lunch</a:t>
            </a:r>
          </a:p>
          <a:p>
            <a:pPr lvl="1"/>
            <a:r>
              <a:rPr lang="en-US" sz="2800" dirty="0" smtClean="0">
                <a:ln w="50800"/>
                <a:solidFill>
                  <a:schemeClr val="bg1"/>
                </a:solidFill>
              </a:rPr>
              <a:t>Women, Infants, and Children program (WIC)</a:t>
            </a:r>
          </a:p>
          <a:p>
            <a:pPr lvl="1"/>
            <a:endParaRPr lang="en-US" sz="2800" b="1" dirty="0" smtClean="0">
              <a:ln w="50800"/>
              <a:solidFill>
                <a:schemeClr val="bg1"/>
              </a:solidFill>
            </a:endParaRPr>
          </a:p>
          <a:p>
            <a:r>
              <a:rPr lang="en-US" sz="3200" b="1" dirty="0" smtClean="0">
                <a:ln w="50800"/>
                <a:solidFill>
                  <a:schemeClr val="bg1"/>
                </a:solidFill>
              </a:rPr>
              <a:t>Cash benefit programs</a:t>
            </a:r>
          </a:p>
          <a:p>
            <a:pPr lvl="1"/>
            <a:r>
              <a:rPr lang="en-US" sz="2800" dirty="0" smtClean="0">
                <a:ln w="50800"/>
                <a:solidFill>
                  <a:schemeClr val="bg1"/>
                </a:solidFill>
              </a:rPr>
              <a:t>Temporary Aid to Needy Families (TANF) </a:t>
            </a:r>
          </a:p>
        </p:txBody>
      </p:sp>
      <p:sp>
        <p:nvSpPr>
          <p:cNvPr id="5" name="Slide Number Placeholder 4"/>
          <p:cNvSpPr>
            <a:spLocks noGrp="1"/>
          </p:cNvSpPr>
          <p:nvPr>
            <p:ph type="sldNum" sz="quarter" idx="12"/>
          </p:nvPr>
        </p:nvSpPr>
        <p:spPr/>
        <p:txBody>
          <a:bodyPr/>
          <a:lstStyle/>
          <a:p>
            <a:fld id="{57F78C63-07C7-4DA2-8EEA-79521B460E31}" type="slidenum">
              <a:rPr lang="en-US" smtClean="0"/>
              <a:pPr/>
              <a:t>30</a:t>
            </a:fld>
            <a:endParaRPr lang="en-US" dirty="0"/>
          </a:p>
        </p:txBody>
      </p:sp>
    </p:spTree>
    <p:custDataLst>
      <p:tags r:id="rId1"/>
    </p:custDataLst>
    <p:extLst>
      <p:ext uri="{BB962C8B-B14F-4D97-AF65-F5344CB8AC3E}">
        <p14:creationId xmlns:p14="http://schemas.microsoft.com/office/powerpoint/2010/main" val="3074250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a:xfrm>
            <a:off x="838200" y="938212"/>
            <a:ext cx="7696200" cy="966788"/>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l"/>
            <a:r>
              <a:rPr lang="en-US" b="1" dirty="0" smtClean="0">
                <a:ln w="50800"/>
                <a:solidFill>
                  <a:schemeClr val="bg1"/>
                </a:solidFill>
              </a:rPr>
              <a:t>Supplemental Nutrition </a:t>
            </a:r>
            <a:br>
              <a:rPr lang="en-US" b="1" dirty="0" smtClean="0">
                <a:ln w="50800"/>
                <a:solidFill>
                  <a:schemeClr val="bg1"/>
                </a:solidFill>
              </a:rPr>
            </a:br>
            <a:r>
              <a:rPr lang="en-US" b="1" dirty="0" smtClean="0">
                <a:ln w="50800"/>
                <a:solidFill>
                  <a:schemeClr val="bg1"/>
                </a:solidFill>
              </a:rPr>
              <a:t>Assistance Program</a:t>
            </a:r>
            <a:endParaRPr lang="en-US" b="1" dirty="0">
              <a:ln w="50800"/>
              <a:solidFill>
                <a:schemeClr val="bg1"/>
              </a:solidFill>
            </a:endParaRPr>
          </a:p>
        </p:txBody>
      </p:sp>
      <p:sp>
        <p:nvSpPr>
          <p:cNvPr id="72707" name="Rectangle 1027"/>
          <p:cNvSpPr>
            <a:spLocks noGrp="1" noChangeArrowheads="1"/>
          </p:cNvSpPr>
          <p:nvPr>
            <p:ph idx="1"/>
          </p:nvPr>
        </p:nvSpPr>
        <p:spPr>
          <a:xfrm>
            <a:off x="685800" y="2057400"/>
            <a:ext cx="8153400" cy="4343400"/>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nSpc>
                <a:spcPct val="90000"/>
              </a:lnSpc>
            </a:pPr>
            <a:r>
              <a:rPr lang="en-US" sz="2800" b="1" dirty="0">
                <a:ln w="50800"/>
                <a:solidFill>
                  <a:schemeClr val="bg1"/>
                </a:solidFill>
              </a:rPr>
              <a:t>Administered by states</a:t>
            </a:r>
          </a:p>
          <a:p>
            <a:pPr>
              <a:lnSpc>
                <a:spcPct val="90000"/>
              </a:lnSpc>
            </a:pPr>
            <a:r>
              <a:rPr lang="en-US" sz="2800" b="1" dirty="0" smtClean="0">
                <a:ln w="50800"/>
                <a:solidFill>
                  <a:schemeClr val="bg1"/>
                </a:solidFill>
              </a:rPr>
              <a:t>Electronic coupons based on size of family </a:t>
            </a:r>
          </a:p>
          <a:p>
            <a:pPr>
              <a:lnSpc>
                <a:spcPct val="90000"/>
              </a:lnSpc>
            </a:pPr>
            <a:r>
              <a:rPr lang="en-US" sz="2800" b="1" dirty="0" smtClean="0">
                <a:ln w="50800"/>
                <a:solidFill>
                  <a:schemeClr val="bg1"/>
                </a:solidFill>
              </a:rPr>
              <a:t>Must be seeking employment</a:t>
            </a:r>
          </a:p>
          <a:p>
            <a:pPr>
              <a:lnSpc>
                <a:spcPct val="90000"/>
              </a:lnSpc>
            </a:pPr>
            <a:r>
              <a:rPr lang="en-US" sz="2800" b="1" dirty="0" smtClean="0">
                <a:ln w="50800"/>
                <a:solidFill>
                  <a:schemeClr val="bg1"/>
                </a:solidFill>
              </a:rPr>
              <a:t>Eligibility: income m</a:t>
            </a:r>
            <a:r>
              <a:rPr lang="en-US" b="1" dirty="0" smtClean="0">
                <a:ln w="50800"/>
                <a:solidFill>
                  <a:schemeClr val="bg1"/>
                </a:solidFill>
              </a:rPr>
              <a:t>eans test</a:t>
            </a:r>
          </a:p>
          <a:p>
            <a:pPr lvl="1"/>
            <a:r>
              <a:rPr lang="en-US" sz="2400" dirty="0" smtClean="0">
                <a:ln w="50800"/>
                <a:solidFill>
                  <a:schemeClr val="bg1"/>
                </a:solidFill>
              </a:rPr>
              <a:t>Complicated application</a:t>
            </a:r>
          </a:p>
          <a:p>
            <a:r>
              <a:rPr lang="en-US" sz="2800" b="1" dirty="0" smtClean="0">
                <a:ln w="50800"/>
                <a:solidFill>
                  <a:schemeClr val="bg1"/>
                </a:solidFill>
              </a:rPr>
              <a:t>Need is up</a:t>
            </a:r>
          </a:p>
          <a:p>
            <a:pPr lvl="1"/>
            <a:r>
              <a:rPr lang="en-US" sz="2400" dirty="0" smtClean="0">
                <a:ln w="50800"/>
                <a:solidFill>
                  <a:schemeClr val="bg1"/>
                </a:solidFill>
              </a:rPr>
              <a:t>75% of recipient households include child, elderly</a:t>
            </a:r>
          </a:p>
          <a:p>
            <a:r>
              <a:rPr lang="en-US" sz="2800" b="1" dirty="0" smtClean="0">
                <a:ln w="50800"/>
                <a:solidFill>
                  <a:schemeClr val="bg1"/>
                </a:solidFill>
              </a:rPr>
              <a:t>2014 Farm Bill:  </a:t>
            </a:r>
          </a:p>
          <a:p>
            <a:pPr lvl="1"/>
            <a:r>
              <a:rPr lang="en-US" sz="2400" dirty="0" smtClean="0">
                <a:ln w="50800"/>
                <a:solidFill>
                  <a:schemeClr val="bg1"/>
                </a:solidFill>
              </a:rPr>
              <a:t>1% annual cuts to SNAP program</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4912" y="609600"/>
            <a:ext cx="2105025" cy="1512407"/>
          </a:xfrm>
          <a:prstGeom prst="rect">
            <a:avLst/>
          </a:prstGeom>
        </p:spPr>
      </p:pic>
    </p:spTree>
    <p:custDataLst>
      <p:tags r:id="rId1"/>
    </p:custDataLst>
    <p:extLst>
      <p:ext uri="{BB962C8B-B14F-4D97-AF65-F5344CB8AC3E}">
        <p14:creationId xmlns:p14="http://schemas.microsoft.com/office/powerpoint/2010/main" val="345775594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886700" cy="1325563"/>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en-US" b="1" dirty="0" smtClean="0">
                <a:ln w="50800"/>
                <a:solidFill>
                  <a:schemeClr val="bg1"/>
                </a:solidFill>
              </a:rPr>
              <a:t>SNAP Program </a:t>
            </a:r>
            <a:endParaRPr lang="en-US" b="1" dirty="0">
              <a:ln w="50800"/>
              <a:solidFill>
                <a:schemeClr val="bg1"/>
              </a:solidFill>
            </a:endParaRPr>
          </a:p>
        </p:txBody>
      </p:sp>
      <p:sp>
        <p:nvSpPr>
          <p:cNvPr id="6" name="TextBox 5"/>
          <p:cNvSpPr txBox="1"/>
          <p:nvPr/>
        </p:nvSpPr>
        <p:spPr>
          <a:xfrm>
            <a:off x="1143000" y="2362200"/>
            <a:ext cx="6629400" cy="1815882"/>
          </a:xfrm>
          <a:prstGeom prst="rect">
            <a:avLst/>
          </a:prstGeom>
          <a:noFill/>
        </p:spPr>
        <p:txBody>
          <a:bodyPr wrap="square" rtlCol="0">
            <a:spAutoFit/>
          </a:bodyPr>
          <a:lstStyle/>
          <a:p>
            <a:pPr>
              <a:buFont typeface="Arial" pitchFamily="34" charset="0"/>
              <a:buChar char="•"/>
            </a:pPr>
            <a:r>
              <a:rPr lang="en-US" sz="3200" b="1" dirty="0" smtClean="0">
                <a:solidFill>
                  <a:schemeClr val="bg1"/>
                </a:solidFill>
                <a:latin typeface="Calibri" panose="020F0502020204030204" pitchFamily="34" charset="0"/>
              </a:rPr>
              <a:t>Video</a:t>
            </a:r>
            <a:r>
              <a:rPr lang="en-US" sz="3200" b="1" dirty="0" smtClean="0">
                <a:solidFill>
                  <a:schemeClr val="bg1"/>
                </a:solidFill>
                <a:latin typeface="Calibri" panose="020F0502020204030204" pitchFamily="34" charset="0"/>
              </a:rPr>
              <a:t>: </a:t>
            </a:r>
            <a:r>
              <a:rPr lang="en-US" sz="2800" b="1" dirty="0" smtClean="0">
                <a:solidFill>
                  <a:schemeClr val="bg1"/>
                </a:solidFill>
                <a:latin typeface="Calibri" panose="020F0502020204030204" pitchFamily="34" charset="0"/>
              </a:rPr>
              <a:t>(</a:t>
            </a:r>
            <a:r>
              <a:rPr lang="en-US" sz="2800" b="1" dirty="0" smtClean="0">
                <a:solidFill>
                  <a:schemeClr val="bg1"/>
                </a:solidFill>
                <a:latin typeface="Calibri" panose="020F0502020204030204" pitchFamily="34" charset="0"/>
                <a:hlinkClick r:id="rId3"/>
              </a:rPr>
              <a:t>https://www.youtube.com/watch?v=Jw7uT1jOt0o</a:t>
            </a:r>
            <a:r>
              <a:rPr lang="en-US" sz="2800" b="1" dirty="0" smtClean="0">
                <a:solidFill>
                  <a:schemeClr val="bg1"/>
                </a:solidFill>
                <a:latin typeface="Calibri" panose="020F0502020204030204" pitchFamily="34" charset="0"/>
              </a:rPr>
              <a:t>)</a:t>
            </a:r>
          </a:p>
          <a:p>
            <a:endParaRPr lang="en-US" dirty="0">
              <a:latin typeface="Calibri" panose="020F0502020204030204" pitchFamily="34" charset="0"/>
            </a:endParaRPr>
          </a:p>
        </p:txBody>
      </p:sp>
    </p:spTree>
    <p:extLst>
      <p:ext uri="{BB962C8B-B14F-4D97-AF65-F5344CB8AC3E}">
        <p14:creationId xmlns:p14="http://schemas.microsoft.com/office/powerpoint/2010/main" val="12296342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886700" cy="930274"/>
          </a:xfrm>
        </p:spPr>
        <p:txBody>
          <a:bodyPr>
            <a:scene3d>
              <a:camera prst="orthographicFront"/>
              <a:lightRig rig="balanced" dir="t">
                <a:rot lat="0" lon="0" rev="2100000"/>
              </a:lightRig>
            </a:scene3d>
            <a:sp3d prstMaterial="metal">
              <a:contourClr>
                <a:schemeClr val="bg2"/>
              </a:contourClr>
            </a:sp3d>
          </a:bodyPr>
          <a:lstStyle/>
          <a:p>
            <a:r>
              <a:rPr lang="en-US" b="1" dirty="0" smtClean="0">
                <a:ln w="50800"/>
                <a:solidFill>
                  <a:schemeClr val="bg1"/>
                </a:solidFill>
              </a:rPr>
              <a:t>Farm Bill 2014</a:t>
            </a:r>
            <a:endParaRPr lang="en-US" b="1" dirty="0">
              <a:ln w="50800"/>
              <a:solidFill>
                <a:schemeClr val="bg1"/>
              </a:solidFill>
            </a:endParaRPr>
          </a:p>
        </p:txBody>
      </p:sp>
      <p:sp>
        <p:nvSpPr>
          <p:cNvPr id="7" name="Content Placeholder 6"/>
          <p:cNvSpPr>
            <a:spLocks noGrp="1"/>
          </p:cNvSpPr>
          <p:nvPr>
            <p:ph idx="1"/>
          </p:nvPr>
        </p:nvSpPr>
        <p:spPr>
          <a:xfrm>
            <a:off x="1219200" y="2133600"/>
            <a:ext cx="7772400" cy="2819400"/>
          </a:xfrm>
        </p:spPr>
        <p:txBody>
          <a:bodyPr/>
          <a:lstStyle/>
          <a:p>
            <a:r>
              <a:rPr lang="en-US" sz="3200" b="1" dirty="0" smtClean="0">
                <a:solidFill>
                  <a:schemeClr val="bg1"/>
                </a:solidFill>
              </a:rPr>
              <a:t>Video</a:t>
            </a:r>
            <a:r>
              <a:rPr lang="en-US" sz="3200" b="1" dirty="0" smtClean="0">
                <a:solidFill>
                  <a:schemeClr val="bg1"/>
                </a:solidFill>
              </a:rPr>
              <a:t>: </a:t>
            </a:r>
            <a:r>
              <a:rPr lang="en-US" sz="2800" b="1" dirty="0" smtClean="0">
                <a:solidFill>
                  <a:schemeClr val="bg1"/>
                </a:solidFill>
              </a:rPr>
              <a:t>(</a:t>
            </a:r>
            <a:r>
              <a:rPr lang="en-US" sz="2800" b="1" u="sng" dirty="0" smtClean="0">
                <a:solidFill>
                  <a:schemeClr val="bg1"/>
                </a:solidFill>
                <a:hlinkClick r:id="rId3"/>
              </a:rPr>
              <a:t>https://www.youtube.com/watch?v=sn8rkxBSKts</a:t>
            </a:r>
            <a:r>
              <a:rPr lang="en-US" sz="2800" b="1" dirty="0" smtClean="0">
                <a:solidFill>
                  <a:schemeClr val="bg1"/>
                </a:solidFill>
              </a:rPr>
              <a:t>)</a:t>
            </a:r>
          </a:p>
          <a:p>
            <a:pPr lvl="1"/>
            <a:endParaRPr lang="en-US" dirty="0"/>
          </a:p>
        </p:txBody>
      </p:sp>
    </p:spTree>
    <p:extLst>
      <p:ext uri="{BB962C8B-B14F-4D97-AF65-F5344CB8AC3E}">
        <p14:creationId xmlns:p14="http://schemas.microsoft.com/office/powerpoint/2010/main" val="164871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Free and Reduced Lunch</a:t>
            </a:r>
            <a:endParaRPr lang="en-US" b="1" dirty="0">
              <a:ln w="50800"/>
              <a:solidFill>
                <a:schemeClr val="bg1"/>
              </a:solidFill>
            </a:endParaRPr>
          </a:p>
        </p:txBody>
      </p:sp>
      <p:sp>
        <p:nvSpPr>
          <p:cNvPr id="3" name="Content Placeholder 2"/>
          <p:cNvSpPr>
            <a:spLocks noGrp="1"/>
          </p:cNvSpPr>
          <p:nvPr>
            <p:ph idx="1"/>
          </p:nvPr>
        </p:nvSpPr>
        <p:spPr>
          <a:xfrm>
            <a:off x="838200" y="1752600"/>
            <a:ext cx="7924800" cy="4038600"/>
          </a:xfrm>
        </p:spPr>
        <p:txBody>
          <a:bodyPr>
            <a:normAutofit/>
            <a:scene3d>
              <a:camera prst="orthographicFront"/>
              <a:lightRig rig="balanced" dir="t">
                <a:rot lat="0" lon="0" rev="2100000"/>
              </a:lightRig>
            </a:scene3d>
            <a:sp3d prstMaterial="metal">
              <a:contourClr>
                <a:schemeClr val="bg2"/>
              </a:contourClr>
            </a:sp3d>
          </a:bodyPr>
          <a:lstStyle/>
          <a:p>
            <a:pPr>
              <a:lnSpc>
                <a:spcPct val="90000"/>
              </a:lnSpc>
            </a:pPr>
            <a:r>
              <a:rPr lang="en-US" sz="3200" b="1" dirty="0" smtClean="0">
                <a:ln w="50800"/>
                <a:solidFill>
                  <a:schemeClr val="bg1"/>
                </a:solidFill>
              </a:rPr>
              <a:t>Federal School Lunch and breakfast programs</a:t>
            </a:r>
          </a:p>
          <a:p>
            <a:pPr lvl="1">
              <a:lnSpc>
                <a:spcPct val="90000"/>
              </a:lnSpc>
            </a:pPr>
            <a:r>
              <a:rPr lang="en-US" sz="2800" dirty="0" smtClean="0">
                <a:ln w="50800"/>
                <a:solidFill>
                  <a:schemeClr val="bg1"/>
                </a:solidFill>
              </a:rPr>
              <a:t>For free lunch, family can earn up to 130% of federal poverty line</a:t>
            </a:r>
          </a:p>
          <a:p>
            <a:pPr lvl="1">
              <a:lnSpc>
                <a:spcPct val="90000"/>
              </a:lnSpc>
            </a:pPr>
            <a:r>
              <a:rPr lang="en-US" sz="2800" dirty="0" smtClean="0">
                <a:ln w="50800"/>
                <a:solidFill>
                  <a:schemeClr val="bg1"/>
                </a:solidFill>
              </a:rPr>
              <a:t>Family of four:  $29,000</a:t>
            </a:r>
          </a:p>
          <a:p>
            <a:pPr lvl="1">
              <a:lnSpc>
                <a:spcPct val="90000"/>
              </a:lnSpc>
            </a:pPr>
            <a:endParaRPr lang="en-US" sz="2800" b="1" dirty="0" smtClean="0">
              <a:ln w="50800"/>
              <a:solidFill>
                <a:schemeClr val="bg1"/>
              </a:solidFill>
            </a:endParaRPr>
          </a:p>
          <a:p>
            <a:pPr>
              <a:lnSpc>
                <a:spcPct val="90000"/>
              </a:lnSpc>
            </a:pPr>
            <a:r>
              <a:rPr lang="en-US" sz="3200" b="1" dirty="0" smtClean="0">
                <a:ln w="50800"/>
                <a:solidFill>
                  <a:schemeClr val="bg1"/>
                </a:solidFill>
              </a:rPr>
              <a:t>Viewed as positive externality</a:t>
            </a:r>
          </a:p>
        </p:txBody>
      </p:sp>
      <p:sp>
        <p:nvSpPr>
          <p:cNvPr id="4" name="Slide Number Placeholder 3"/>
          <p:cNvSpPr>
            <a:spLocks noGrp="1"/>
          </p:cNvSpPr>
          <p:nvPr>
            <p:ph type="sldNum" sz="quarter" idx="12"/>
          </p:nvPr>
        </p:nvSpPr>
        <p:spPr/>
        <p:txBody>
          <a:bodyPr/>
          <a:lstStyle/>
          <a:p>
            <a:fld id="{3D0200AE-F066-4424-BB16-2CE3C6E1D144}" type="slidenum">
              <a:rPr lang="en-US" smtClean="0"/>
              <a:pPr/>
              <a:t>34</a:t>
            </a:fld>
            <a:endParaRPr lang="en-US" dirty="0"/>
          </a:p>
        </p:txBody>
      </p:sp>
    </p:spTree>
    <p:custDataLst>
      <p:tags r:id="rId1"/>
    </p:custDataLst>
    <p:extLst>
      <p:ext uri="{BB962C8B-B14F-4D97-AF65-F5344CB8AC3E}">
        <p14:creationId xmlns:p14="http://schemas.microsoft.com/office/powerpoint/2010/main" val="274873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a:xfrm>
            <a:off x="685800" y="990600"/>
            <a:ext cx="8153400" cy="762000"/>
          </a:xfrm>
        </p:spPr>
        <p:txBody>
          <a:bodyPr>
            <a:normAutofit/>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Cash Benefit Welfare Programs</a:t>
            </a:r>
            <a:endParaRPr lang="en-US" b="1" dirty="0">
              <a:ln w="50800"/>
              <a:solidFill>
                <a:schemeClr val="bg1"/>
              </a:solidFill>
            </a:endParaRPr>
          </a:p>
        </p:txBody>
      </p:sp>
      <p:sp>
        <p:nvSpPr>
          <p:cNvPr id="72707" name="Rectangle 1027"/>
          <p:cNvSpPr>
            <a:spLocks noGrp="1" noChangeArrowheads="1"/>
          </p:cNvSpPr>
          <p:nvPr>
            <p:ph idx="1"/>
          </p:nvPr>
        </p:nvSpPr>
        <p:spPr>
          <a:xfrm>
            <a:off x="762000" y="1905000"/>
            <a:ext cx="7848600" cy="4648200"/>
          </a:xfrm>
        </p:spPr>
        <p:txBody>
          <a:bodyPr>
            <a:normAutofit/>
            <a:scene3d>
              <a:camera prst="orthographicFront"/>
              <a:lightRig rig="balanced" dir="t">
                <a:rot lat="0" lon="0" rev="2100000"/>
              </a:lightRig>
            </a:scene3d>
            <a:sp3d prstMaterial="metal">
              <a:contourClr>
                <a:schemeClr val="bg2"/>
              </a:contourClr>
            </a:sp3d>
          </a:bodyPr>
          <a:lstStyle/>
          <a:p>
            <a:pPr>
              <a:lnSpc>
                <a:spcPct val="90000"/>
              </a:lnSpc>
            </a:pPr>
            <a:r>
              <a:rPr lang="en-US" sz="3200" b="1" dirty="0" smtClean="0">
                <a:ln w="50800"/>
                <a:solidFill>
                  <a:schemeClr val="bg1"/>
                </a:solidFill>
              </a:rPr>
              <a:t>Former name:  </a:t>
            </a:r>
          </a:p>
          <a:p>
            <a:pPr lvl="1"/>
            <a:r>
              <a:rPr lang="en-US" sz="2800" dirty="0" smtClean="0">
                <a:ln w="50800"/>
                <a:solidFill>
                  <a:schemeClr val="bg1"/>
                </a:solidFill>
              </a:rPr>
              <a:t>Aid </a:t>
            </a:r>
            <a:r>
              <a:rPr lang="en-US" sz="2800" dirty="0">
                <a:ln w="50800"/>
                <a:solidFill>
                  <a:schemeClr val="bg1"/>
                </a:solidFill>
              </a:rPr>
              <a:t>to </a:t>
            </a:r>
            <a:r>
              <a:rPr lang="en-US" sz="2800" dirty="0" smtClean="0">
                <a:ln w="50800"/>
                <a:solidFill>
                  <a:schemeClr val="bg1"/>
                </a:solidFill>
              </a:rPr>
              <a:t>Families with Dependent </a:t>
            </a:r>
            <a:r>
              <a:rPr lang="en-US" sz="2800" dirty="0">
                <a:ln w="50800"/>
                <a:solidFill>
                  <a:schemeClr val="bg1"/>
                </a:solidFill>
              </a:rPr>
              <a:t>Children (AFDC)</a:t>
            </a:r>
          </a:p>
          <a:p>
            <a:pPr lvl="1"/>
            <a:r>
              <a:rPr lang="en-US" sz="2800" dirty="0" smtClean="0">
                <a:ln w="50800"/>
                <a:solidFill>
                  <a:schemeClr val="bg1"/>
                </a:solidFill>
              </a:rPr>
              <a:t>Originated during Depression</a:t>
            </a:r>
          </a:p>
          <a:p>
            <a:pPr lvl="1"/>
            <a:r>
              <a:rPr lang="en-US" sz="2800" dirty="0" smtClean="0">
                <a:ln w="50800"/>
                <a:solidFill>
                  <a:schemeClr val="bg1"/>
                </a:solidFill>
              </a:rPr>
              <a:t>Replaced in 1996 with TANF</a:t>
            </a:r>
          </a:p>
          <a:p>
            <a:pPr lvl="1"/>
            <a:endParaRPr lang="en-US" sz="2800" b="1" dirty="0" smtClean="0">
              <a:ln w="50800"/>
              <a:solidFill>
                <a:schemeClr val="bg1"/>
              </a:solidFill>
            </a:endParaRPr>
          </a:p>
          <a:p>
            <a:r>
              <a:rPr lang="en-US" sz="3200" b="1" dirty="0" smtClean="0">
                <a:ln w="50800"/>
                <a:solidFill>
                  <a:schemeClr val="bg1"/>
                </a:solidFill>
              </a:rPr>
              <a:t>Concerns about AFDC</a:t>
            </a:r>
            <a:endParaRPr lang="en-US" sz="3200" b="1" dirty="0">
              <a:ln w="50800"/>
              <a:solidFill>
                <a:schemeClr val="bg1"/>
              </a:solidFill>
            </a:endParaRPr>
          </a:p>
          <a:p>
            <a:pPr lvl="1"/>
            <a:r>
              <a:rPr lang="en-US" sz="2800" dirty="0" smtClean="0">
                <a:ln w="50800"/>
                <a:solidFill>
                  <a:schemeClr val="bg1"/>
                </a:solidFill>
              </a:rPr>
              <a:t>No </a:t>
            </a:r>
            <a:r>
              <a:rPr lang="en-US" sz="2800" dirty="0">
                <a:ln w="50800"/>
                <a:solidFill>
                  <a:schemeClr val="bg1"/>
                </a:solidFill>
              </a:rPr>
              <a:t>expectations for recipients</a:t>
            </a:r>
          </a:p>
          <a:p>
            <a:pPr lvl="1"/>
            <a:r>
              <a:rPr lang="en-US" sz="2800" dirty="0">
                <a:ln w="50800"/>
                <a:solidFill>
                  <a:schemeClr val="bg1"/>
                </a:solidFill>
              </a:rPr>
              <a:t>P</a:t>
            </a:r>
            <a:r>
              <a:rPr lang="en-US" sz="2800" dirty="0" smtClean="0">
                <a:ln w="50800"/>
                <a:solidFill>
                  <a:schemeClr val="bg1"/>
                </a:solidFill>
              </a:rPr>
              <a:t>rogram </a:t>
            </a:r>
            <a:r>
              <a:rPr lang="en-US" sz="2800" dirty="0">
                <a:ln w="50800"/>
                <a:solidFill>
                  <a:schemeClr val="bg1"/>
                </a:solidFill>
              </a:rPr>
              <a:t>stigma</a:t>
            </a:r>
          </a:p>
          <a:p>
            <a:pPr lvl="1"/>
            <a:r>
              <a:rPr lang="en-US" sz="2800" dirty="0">
                <a:ln w="50800"/>
                <a:solidFill>
                  <a:schemeClr val="bg1"/>
                </a:solidFill>
              </a:rPr>
              <a:t>D</a:t>
            </a:r>
            <a:r>
              <a:rPr lang="en-US" sz="2800" dirty="0" smtClean="0">
                <a:ln w="50800"/>
                <a:solidFill>
                  <a:schemeClr val="bg1"/>
                </a:solidFill>
              </a:rPr>
              <a:t>isincentive </a:t>
            </a:r>
            <a:r>
              <a:rPr lang="en-US" sz="2800" dirty="0">
                <a:ln w="50800"/>
                <a:solidFill>
                  <a:schemeClr val="bg1"/>
                </a:solidFill>
              </a:rPr>
              <a:t>to </a:t>
            </a:r>
            <a:r>
              <a:rPr lang="en-US" sz="2800" dirty="0" smtClean="0">
                <a:ln w="50800"/>
                <a:solidFill>
                  <a:schemeClr val="bg1"/>
                </a:solidFill>
              </a:rPr>
              <a:t>work – dependency</a:t>
            </a:r>
            <a:endParaRPr lang="en-US" sz="2800" dirty="0">
              <a:ln w="50800"/>
              <a:solidFill>
                <a:schemeClr val="bg1"/>
              </a:solidFill>
            </a:endParaRPr>
          </a:p>
        </p:txBody>
      </p:sp>
    </p:spTree>
    <p:custDataLst>
      <p:tags r:id="rId1"/>
    </p:custDataLst>
    <p:extLst>
      <p:ext uri="{BB962C8B-B14F-4D97-AF65-F5344CB8AC3E}">
        <p14:creationId xmlns:p14="http://schemas.microsoft.com/office/powerpoint/2010/main" val="321093069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838200"/>
            <a:ext cx="8229600" cy="1600200"/>
          </a:xfrm>
          <a:noFill/>
          <a:ln/>
        </p:spPr>
        <p:txBody>
          <a:bodyPr lIns="90488" tIns="44450" rIns="90488" bIns="44450" anchor="t">
            <a:noAutofit/>
            <a:scene3d>
              <a:camera prst="orthographicFront"/>
              <a:lightRig rig="balanced" dir="t">
                <a:rot lat="0" lon="0" rev="2100000"/>
              </a:lightRig>
            </a:scene3d>
            <a:sp3d prstMaterial="metal">
              <a:contourClr>
                <a:schemeClr val="bg2"/>
              </a:contourClr>
            </a:sp3d>
          </a:bodyPr>
          <a:lstStyle/>
          <a:p>
            <a:pPr algn="l"/>
            <a:r>
              <a:rPr lang="en-US" sz="3600" b="1" dirty="0" smtClean="0">
                <a:ln w="50800"/>
                <a:solidFill>
                  <a:schemeClr val="bg1"/>
                </a:solidFill>
              </a:rPr>
              <a:t>1996 Personal </a:t>
            </a:r>
            <a:r>
              <a:rPr lang="en-US" sz="3600" b="1" dirty="0">
                <a:ln w="50800"/>
                <a:solidFill>
                  <a:schemeClr val="bg1"/>
                </a:solidFill>
              </a:rPr>
              <a:t>Responsibility and Work Opportunity Reconciliation </a:t>
            </a:r>
            <a:r>
              <a:rPr lang="en-US" sz="3600" b="1" dirty="0" smtClean="0">
                <a:ln w="50800"/>
                <a:solidFill>
                  <a:schemeClr val="bg1"/>
                </a:solidFill>
              </a:rPr>
              <a:t>Act (PRWORA</a:t>
            </a:r>
            <a:r>
              <a:rPr lang="en-US" sz="3600" b="1" dirty="0" smtClean="0">
                <a:ln w="50800"/>
                <a:solidFill>
                  <a:schemeClr val="bg1"/>
                </a:solidFill>
              </a:rPr>
              <a:t>)…Also Called TANF</a:t>
            </a:r>
            <a:endParaRPr lang="en-US" sz="3600" b="1" dirty="0">
              <a:ln w="50800"/>
              <a:solidFill>
                <a:schemeClr val="bg1"/>
              </a:solidFill>
            </a:endParaRPr>
          </a:p>
        </p:txBody>
      </p:sp>
      <p:sp>
        <p:nvSpPr>
          <p:cNvPr id="32771" name="Rectangle 3"/>
          <p:cNvSpPr>
            <a:spLocks noGrp="1" noChangeArrowheads="1"/>
          </p:cNvSpPr>
          <p:nvPr>
            <p:ph idx="1"/>
          </p:nvPr>
        </p:nvSpPr>
        <p:spPr>
          <a:xfrm>
            <a:off x="685800" y="2590800"/>
            <a:ext cx="7924800" cy="3429000"/>
          </a:xfrm>
          <a:noFill/>
          <a:ln/>
        </p:spPr>
        <p:txBody>
          <a:bodyPr lIns="90488" tIns="44450" rIns="90488" bIns="44450">
            <a:normAutofit/>
            <a:scene3d>
              <a:camera prst="orthographicFront"/>
              <a:lightRig rig="balanced" dir="t">
                <a:rot lat="0" lon="0" rev="2100000"/>
              </a:lightRig>
            </a:scene3d>
            <a:sp3d prstMaterial="metal">
              <a:contourClr>
                <a:schemeClr val="bg2"/>
              </a:contourClr>
            </a:sp3d>
          </a:bodyPr>
          <a:lstStyle/>
          <a:p>
            <a:r>
              <a:rPr lang="en-US" sz="3200" dirty="0" smtClean="0">
                <a:ln w="50800"/>
                <a:solidFill>
                  <a:schemeClr val="bg1"/>
                </a:solidFill>
              </a:rPr>
              <a:t>First major welfare reform: </a:t>
            </a:r>
            <a:r>
              <a:rPr lang="en-US" sz="3200" b="1" i="1" u="sng" dirty="0" smtClean="0">
                <a:ln w="50800"/>
                <a:solidFill>
                  <a:schemeClr val="bg1"/>
                </a:solidFill>
              </a:rPr>
              <a:t>TANF</a:t>
            </a:r>
          </a:p>
          <a:p>
            <a:pPr marL="0" indent="0">
              <a:buNone/>
            </a:pPr>
            <a:r>
              <a:rPr lang="en-US" sz="3200" b="1" i="1" u="sng" dirty="0" smtClean="0">
                <a:ln w="50800"/>
                <a:solidFill>
                  <a:schemeClr val="bg1"/>
                </a:solidFill>
              </a:rPr>
              <a:t>T</a:t>
            </a:r>
            <a:r>
              <a:rPr lang="en-US" sz="3200" b="1" i="1" dirty="0" smtClean="0">
                <a:ln w="50800"/>
                <a:solidFill>
                  <a:schemeClr val="bg1"/>
                </a:solidFill>
              </a:rPr>
              <a:t>emporary </a:t>
            </a:r>
            <a:r>
              <a:rPr lang="en-US" sz="3200" b="1" i="1" u="sng" dirty="0" smtClean="0">
                <a:ln w="50800"/>
                <a:solidFill>
                  <a:schemeClr val="bg1"/>
                </a:solidFill>
              </a:rPr>
              <a:t>A</a:t>
            </a:r>
            <a:r>
              <a:rPr lang="en-US" sz="3200" b="1" i="1" dirty="0" smtClean="0">
                <a:ln w="50800"/>
                <a:solidFill>
                  <a:schemeClr val="bg1"/>
                </a:solidFill>
              </a:rPr>
              <a:t>ssistance for </a:t>
            </a:r>
            <a:r>
              <a:rPr lang="en-US" sz="3200" b="1" i="1" u="sng" dirty="0" smtClean="0">
                <a:ln w="50800"/>
                <a:solidFill>
                  <a:schemeClr val="bg1"/>
                </a:solidFill>
              </a:rPr>
              <a:t>N</a:t>
            </a:r>
            <a:r>
              <a:rPr lang="en-US" sz="3200" b="1" i="1" dirty="0" smtClean="0">
                <a:ln w="50800"/>
                <a:solidFill>
                  <a:schemeClr val="bg1"/>
                </a:solidFill>
              </a:rPr>
              <a:t>eedy </a:t>
            </a:r>
            <a:r>
              <a:rPr lang="en-US" sz="3200" b="1" i="1" u="sng" dirty="0" smtClean="0">
                <a:ln w="50800"/>
                <a:solidFill>
                  <a:schemeClr val="bg1"/>
                </a:solidFill>
              </a:rPr>
              <a:t>F</a:t>
            </a:r>
            <a:r>
              <a:rPr lang="en-US" sz="3200" b="1" i="1" dirty="0" smtClean="0">
                <a:ln w="50800"/>
                <a:solidFill>
                  <a:schemeClr val="bg1"/>
                </a:solidFill>
              </a:rPr>
              <a:t>amilies</a:t>
            </a:r>
            <a:r>
              <a:rPr lang="en-US" sz="3200" b="1" i="1" u="sng" dirty="0" smtClean="0">
                <a:ln w="50800"/>
                <a:solidFill>
                  <a:schemeClr val="bg1"/>
                </a:solidFill>
              </a:rPr>
              <a:t> </a:t>
            </a:r>
          </a:p>
          <a:p>
            <a:r>
              <a:rPr lang="en-US" sz="3200" dirty="0" smtClean="0">
                <a:ln w="50800"/>
                <a:solidFill>
                  <a:schemeClr val="bg1"/>
                </a:solidFill>
              </a:rPr>
              <a:t>Goal</a:t>
            </a:r>
            <a:r>
              <a:rPr lang="en-US" sz="3200" dirty="0">
                <a:ln w="50800"/>
                <a:solidFill>
                  <a:schemeClr val="bg1"/>
                </a:solidFill>
              </a:rPr>
              <a:t>:  reduce </a:t>
            </a:r>
            <a:r>
              <a:rPr lang="en-US" sz="3200" dirty="0" smtClean="0">
                <a:ln w="50800"/>
                <a:solidFill>
                  <a:schemeClr val="bg1"/>
                </a:solidFill>
              </a:rPr>
              <a:t>caseloads</a:t>
            </a:r>
          </a:p>
          <a:p>
            <a:r>
              <a:rPr lang="en-US" sz="3200" dirty="0" smtClean="0">
                <a:ln w="50800"/>
                <a:solidFill>
                  <a:schemeClr val="bg1"/>
                </a:solidFill>
              </a:rPr>
              <a:t>Emphasized </a:t>
            </a:r>
            <a:r>
              <a:rPr lang="en-US" sz="3200" dirty="0" smtClean="0">
                <a:ln w="50800"/>
                <a:solidFill>
                  <a:schemeClr val="bg1"/>
                </a:solidFill>
              </a:rPr>
              <a:t>work and responsibility</a:t>
            </a:r>
          </a:p>
          <a:p>
            <a:r>
              <a:rPr lang="en-US" sz="3200" dirty="0" smtClean="0">
                <a:ln w="50800"/>
                <a:solidFill>
                  <a:schemeClr val="bg1"/>
                </a:solidFill>
              </a:rPr>
              <a:t>Time </a:t>
            </a:r>
            <a:r>
              <a:rPr lang="en-US" sz="3200" dirty="0">
                <a:ln w="50800"/>
                <a:solidFill>
                  <a:schemeClr val="bg1"/>
                </a:solidFill>
              </a:rPr>
              <a:t>limits on </a:t>
            </a:r>
            <a:r>
              <a:rPr lang="en-US" sz="3200" dirty="0" smtClean="0">
                <a:ln w="50800"/>
                <a:solidFill>
                  <a:schemeClr val="bg1"/>
                </a:solidFill>
              </a:rPr>
              <a:t>benefits (5 year federal)</a:t>
            </a:r>
          </a:p>
          <a:p>
            <a:r>
              <a:rPr lang="en-US" sz="3200" dirty="0" smtClean="0">
                <a:ln w="50800"/>
                <a:solidFill>
                  <a:schemeClr val="bg1"/>
                </a:solidFill>
              </a:rPr>
              <a:t>States </a:t>
            </a:r>
            <a:r>
              <a:rPr lang="en-US" sz="3200" dirty="0">
                <a:ln w="50800"/>
                <a:solidFill>
                  <a:schemeClr val="bg1"/>
                </a:solidFill>
              </a:rPr>
              <a:t>run their own </a:t>
            </a:r>
            <a:r>
              <a:rPr lang="en-US" sz="3200" dirty="0" smtClean="0">
                <a:ln w="50800"/>
                <a:solidFill>
                  <a:schemeClr val="bg1"/>
                </a:solidFill>
              </a:rPr>
              <a:t>programs (block grants)</a:t>
            </a:r>
            <a:endParaRPr lang="en-US" sz="3200" dirty="0">
              <a:ln w="50800"/>
              <a:solidFill>
                <a:schemeClr val="bg1"/>
              </a:solidFill>
            </a:endParaRPr>
          </a:p>
        </p:txBody>
      </p:sp>
      <p:sp>
        <p:nvSpPr>
          <p:cNvPr id="6" name="Slide Number Placeholder 5"/>
          <p:cNvSpPr>
            <a:spLocks noGrp="1"/>
          </p:cNvSpPr>
          <p:nvPr>
            <p:ph type="sldNum" sz="quarter" idx="12"/>
          </p:nvPr>
        </p:nvSpPr>
        <p:spPr/>
        <p:txBody>
          <a:bodyPr/>
          <a:lstStyle/>
          <a:p>
            <a:fld id="{FD10950A-1187-4DCF-802B-A92B32EE698C}" type="slidenum">
              <a:rPr lang="en-US"/>
              <a:pPr/>
              <a:t>36</a:t>
            </a:fld>
            <a:endParaRPr lang="en-US" dirty="0"/>
          </a:p>
        </p:txBody>
      </p:sp>
    </p:spTree>
    <p:custDataLst>
      <p:tags r:id="rId1"/>
    </p:custDataLst>
    <p:extLst>
      <p:ext uri="{BB962C8B-B14F-4D97-AF65-F5344CB8AC3E}">
        <p14:creationId xmlns:p14="http://schemas.microsoft.com/office/powerpoint/2010/main" val="109683839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838200" y="914400"/>
            <a:ext cx="7772400" cy="838200"/>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Has TANF Worked?</a:t>
            </a:r>
            <a:endParaRPr lang="en-US" b="1" dirty="0">
              <a:ln w="50800"/>
              <a:solidFill>
                <a:schemeClr val="bg1"/>
              </a:solidFill>
            </a:endParaRPr>
          </a:p>
        </p:txBody>
      </p:sp>
      <p:sp>
        <p:nvSpPr>
          <p:cNvPr id="73731" name="Rectangle 3"/>
          <p:cNvSpPr>
            <a:spLocks noGrp="1" noChangeArrowheads="1"/>
          </p:cNvSpPr>
          <p:nvPr>
            <p:ph idx="1"/>
          </p:nvPr>
        </p:nvSpPr>
        <p:spPr>
          <a:xfrm>
            <a:off x="609600" y="1752600"/>
            <a:ext cx="8229600" cy="4495800"/>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Social acceptability:  Supported by public – right direction</a:t>
            </a:r>
          </a:p>
          <a:p>
            <a:endParaRPr lang="en-US" sz="3200" b="1" dirty="0" smtClean="0">
              <a:ln w="50800"/>
              <a:solidFill>
                <a:schemeClr val="bg1"/>
              </a:solidFill>
            </a:endParaRPr>
          </a:p>
          <a:p>
            <a:r>
              <a:rPr lang="en-US" sz="3200" b="1" dirty="0" smtClean="0">
                <a:ln w="50800"/>
                <a:solidFill>
                  <a:schemeClr val="bg1"/>
                </a:solidFill>
              </a:rPr>
              <a:t>Efficiency:  initially, cost savings occurred</a:t>
            </a:r>
            <a:endParaRPr lang="en-US" sz="3200" b="1" dirty="0">
              <a:ln w="50800"/>
              <a:solidFill>
                <a:schemeClr val="bg1"/>
              </a:solidFill>
            </a:endParaRPr>
          </a:p>
          <a:p>
            <a:pPr lvl="1"/>
            <a:r>
              <a:rPr lang="en-US" sz="2800" dirty="0" smtClean="0">
                <a:ln w="50800"/>
                <a:solidFill>
                  <a:schemeClr val="bg1"/>
                </a:solidFill>
              </a:rPr>
              <a:t>38</a:t>
            </a:r>
            <a:r>
              <a:rPr lang="en-US" sz="2800" dirty="0">
                <a:ln w="50800"/>
                <a:solidFill>
                  <a:schemeClr val="bg1"/>
                </a:solidFill>
              </a:rPr>
              <a:t>% drop in </a:t>
            </a:r>
            <a:r>
              <a:rPr lang="en-US" sz="2800" dirty="0" smtClean="0">
                <a:ln w="50800"/>
                <a:solidFill>
                  <a:schemeClr val="bg1"/>
                </a:solidFill>
              </a:rPr>
              <a:t>caseloads </a:t>
            </a:r>
            <a:r>
              <a:rPr lang="en-US" sz="2800" dirty="0">
                <a:ln w="50800"/>
                <a:solidFill>
                  <a:schemeClr val="bg1"/>
                </a:solidFill>
              </a:rPr>
              <a:t>in first two </a:t>
            </a:r>
            <a:r>
              <a:rPr lang="en-US" sz="2800" dirty="0" smtClean="0">
                <a:ln w="50800"/>
                <a:solidFill>
                  <a:schemeClr val="bg1"/>
                </a:solidFill>
              </a:rPr>
              <a:t>years</a:t>
            </a:r>
          </a:p>
          <a:p>
            <a:pPr lvl="1"/>
            <a:endParaRPr lang="en-US" sz="2800" b="1" dirty="0">
              <a:ln w="50800"/>
              <a:solidFill>
                <a:schemeClr val="bg1"/>
              </a:solidFill>
            </a:endParaRPr>
          </a:p>
          <a:p>
            <a:r>
              <a:rPr lang="en-US" sz="3200" b="1" dirty="0" smtClean="0">
                <a:ln w="50800"/>
                <a:solidFill>
                  <a:schemeClr val="bg1"/>
                </a:solidFill>
              </a:rPr>
              <a:t>Poverty is rising again . . . not working?</a:t>
            </a:r>
          </a:p>
          <a:p>
            <a:pPr lvl="1"/>
            <a:r>
              <a:rPr lang="en-US" sz="2800" dirty="0" smtClean="0">
                <a:ln w="50800"/>
                <a:solidFill>
                  <a:schemeClr val="bg1"/>
                </a:solidFill>
              </a:rPr>
              <a:t>Concerns about child poverty</a:t>
            </a:r>
          </a:p>
          <a:p>
            <a:pPr lvl="1"/>
            <a:r>
              <a:rPr lang="en-US" sz="2800" dirty="0" smtClean="0">
                <a:ln w="50800"/>
                <a:solidFill>
                  <a:schemeClr val="bg1"/>
                </a:solidFill>
              </a:rPr>
              <a:t>Concerns about the quality and pay of jobs </a:t>
            </a:r>
          </a:p>
        </p:txBody>
      </p:sp>
      <p:sp>
        <p:nvSpPr>
          <p:cNvPr id="6" name="Slide Number Placeholder 5"/>
          <p:cNvSpPr>
            <a:spLocks noGrp="1"/>
          </p:cNvSpPr>
          <p:nvPr>
            <p:ph type="sldNum" sz="quarter" idx="12"/>
          </p:nvPr>
        </p:nvSpPr>
        <p:spPr/>
        <p:txBody>
          <a:bodyPr/>
          <a:lstStyle/>
          <a:p>
            <a:fld id="{BA2629CF-F46F-41BD-88E3-13F058CAAB1B}" type="slidenum">
              <a:rPr lang="en-US"/>
              <a:pPr/>
              <a:t>37</a:t>
            </a:fld>
            <a:endParaRPr lang="en-US" dirty="0"/>
          </a:p>
        </p:txBody>
      </p:sp>
    </p:spTree>
    <p:custDataLst>
      <p:tags r:id="rId1"/>
    </p:custDataLst>
    <p:extLst>
      <p:ext uri="{BB962C8B-B14F-4D97-AF65-F5344CB8AC3E}">
        <p14:creationId xmlns:p14="http://schemas.microsoft.com/office/powerpoint/2010/main" val="823122494"/>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What Now?</a:t>
            </a:r>
            <a:endParaRPr lang="en-US" b="1" dirty="0">
              <a:ln w="50800"/>
              <a:solidFill>
                <a:schemeClr val="bg1"/>
              </a:solidFill>
            </a:endParaRPr>
          </a:p>
        </p:txBody>
      </p:sp>
      <p:sp>
        <p:nvSpPr>
          <p:cNvPr id="3" name="Content Placeholder 2"/>
          <p:cNvSpPr>
            <a:spLocks noGrp="1"/>
          </p:cNvSpPr>
          <p:nvPr>
            <p:ph idx="1"/>
          </p:nvPr>
        </p:nvSpPr>
        <p:spPr>
          <a:xfrm>
            <a:off x="838200" y="1524000"/>
            <a:ext cx="7924800" cy="4800600"/>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How to address the growing need</a:t>
            </a:r>
          </a:p>
          <a:p>
            <a:pPr lvl="1"/>
            <a:r>
              <a:rPr lang="en-US" sz="2800" dirty="0" smtClean="0">
                <a:ln w="50800"/>
                <a:solidFill>
                  <a:schemeClr val="bg1"/>
                </a:solidFill>
              </a:rPr>
              <a:t>Raise minimum wage?</a:t>
            </a:r>
          </a:p>
          <a:p>
            <a:pPr lvl="1"/>
            <a:r>
              <a:rPr lang="en-US" sz="2800" dirty="0" smtClean="0">
                <a:ln w="50800"/>
                <a:solidFill>
                  <a:schemeClr val="bg1"/>
                </a:solidFill>
              </a:rPr>
              <a:t>Invest in education? </a:t>
            </a:r>
          </a:p>
          <a:p>
            <a:pPr lvl="1"/>
            <a:r>
              <a:rPr lang="en-US" sz="2800" dirty="0" smtClean="0">
                <a:ln w="50800"/>
                <a:solidFill>
                  <a:schemeClr val="bg1"/>
                </a:solidFill>
              </a:rPr>
              <a:t>Reform tax law (Earned Income Tax Credit)</a:t>
            </a:r>
          </a:p>
          <a:p>
            <a:pPr lvl="1"/>
            <a:endParaRPr lang="en-US" sz="2800" b="1" dirty="0" smtClean="0">
              <a:ln w="50800"/>
              <a:solidFill>
                <a:schemeClr val="bg1"/>
              </a:solidFill>
            </a:endParaRPr>
          </a:p>
          <a:p>
            <a:r>
              <a:rPr lang="en-US" sz="3200" b="1" dirty="0" smtClean="0">
                <a:ln w="50800"/>
                <a:solidFill>
                  <a:schemeClr val="bg1"/>
                </a:solidFill>
              </a:rPr>
              <a:t>Issues of effectiveness and equity</a:t>
            </a:r>
          </a:p>
          <a:p>
            <a:pPr lvl="1"/>
            <a:r>
              <a:rPr lang="en-US" sz="2800" dirty="0" smtClean="0">
                <a:ln w="50800"/>
                <a:solidFill>
                  <a:schemeClr val="bg1"/>
                </a:solidFill>
              </a:rPr>
              <a:t>Poverty has grown and stayed high</a:t>
            </a:r>
          </a:p>
          <a:p>
            <a:pPr lvl="1"/>
            <a:r>
              <a:rPr lang="en-US" sz="2800" dirty="0">
                <a:ln w="50800"/>
                <a:solidFill>
                  <a:schemeClr val="bg1"/>
                </a:solidFill>
              </a:rPr>
              <a:t>Is what we’re investing working? </a:t>
            </a:r>
          </a:p>
          <a:p>
            <a:pPr lvl="1"/>
            <a:r>
              <a:rPr lang="en-US" sz="2800" dirty="0" smtClean="0">
                <a:ln w="50800"/>
                <a:solidFill>
                  <a:schemeClr val="bg1"/>
                </a:solidFill>
              </a:rPr>
              <a:t>Are opportunities to succeed equal?</a:t>
            </a:r>
          </a:p>
          <a:p>
            <a:pPr lvl="1"/>
            <a:r>
              <a:rPr lang="en-US" sz="2800" dirty="0" smtClean="0">
                <a:ln w="50800"/>
                <a:solidFill>
                  <a:schemeClr val="bg1"/>
                </a:solidFill>
              </a:rPr>
              <a:t>Is it fair to keep supporting people in poverty? </a:t>
            </a:r>
          </a:p>
        </p:txBody>
      </p:sp>
    </p:spTree>
    <p:extLst>
      <p:ext uri="{BB962C8B-B14F-4D97-AF65-F5344CB8AC3E}">
        <p14:creationId xmlns:p14="http://schemas.microsoft.com/office/powerpoint/2010/main" val="16062424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Wrap-Up</a:t>
            </a:r>
            <a:endParaRPr lang="en-US" b="1" dirty="0">
              <a:ln w="50800"/>
              <a:solidFill>
                <a:schemeClr val="bg1"/>
              </a:solidFill>
            </a:endParaRPr>
          </a:p>
        </p:txBody>
      </p:sp>
      <p:sp>
        <p:nvSpPr>
          <p:cNvPr id="3" name="Content Placeholder 2"/>
          <p:cNvSpPr>
            <a:spLocks noGrp="1"/>
          </p:cNvSpPr>
          <p:nvPr>
            <p:ph idx="1"/>
          </p:nvPr>
        </p:nvSpPr>
        <p:spPr>
          <a:xfrm>
            <a:off x="838200" y="1524000"/>
            <a:ext cx="7924800" cy="4648200"/>
          </a:xfrm>
        </p:spPr>
        <p:txBody>
          <a:bodyPr>
            <a:normAutofit fontScale="92500" lnSpcReduction="2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The goals of welfare programs are to lift people out of poverty</a:t>
            </a:r>
          </a:p>
          <a:p>
            <a:endParaRPr lang="en-US" sz="3200" b="1" dirty="0">
              <a:ln w="50800"/>
              <a:solidFill>
                <a:schemeClr val="bg1"/>
              </a:solidFill>
            </a:endParaRPr>
          </a:p>
          <a:p>
            <a:r>
              <a:rPr lang="en-US" sz="3200" b="1" dirty="0" smtClean="0">
                <a:ln w="50800"/>
                <a:solidFill>
                  <a:schemeClr val="bg1"/>
                </a:solidFill>
              </a:rPr>
              <a:t>Social security, for the elderly, is popular yet faces significant funding challenge</a:t>
            </a:r>
          </a:p>
          <a:p>
            <a:endParaRPr lang="en-US" b="1" dirty="0">
              <a:ln w="50800"/>
              <a:solidFill>
                <a:schemeClr val="bg1"/>
              </a:solidFill>
            </a:endParaRPr>
          </a:p>
          <a:p>
            <a:r>
              <a:rPr lang="en-US" sz="3200" b="1" dirty="0" smtClean="0">
                <a:ln w="50800"/>
                <a:solidFill>
                  <a:schemeClr val="bg1"/>
                </a:solidFill>
              </a:rPr>
              <a:t>Other welfare programs that provide cash benefits, like SNAP and TANF are less successful at reducing poverty</a:t>
            </a:r>
          </a:p>
          <a:p>
            <a:endParaRPr lang="en-US" sz="3200" b="1" dirty="0" smtClean="0">
              <a:ln w="50800"/>
              <a:solidFill>
                <a:schemeClr val="bg1"/>
              </a:solidFill>
            </a:endParaRPr>
          </a:p>
          <a:p>
            <a:r>
              <a:rPr lang="en-US" sz="3200" b="1" dirty="0" smtClean="0">
                <a:ln w="50800"/>
                <a:solidFill>
                  <a:schemeClr val="bg1"/>
                </a:solidFill>
              </a:rPr>
              <a:t>These entitlement programs are large and costs are growing – reforms are needed</a:t>
            </a:r>
          </a:p>
          <a:p>
            <a:endParaRPr lang="en-US" b="1" dirty="0">
              <a:ln w="50800"/>
              <a:solidFill>
                <a:schemeClr val="bg1">
                  <a:shade val="50000"/>
                </a:schemeClr>
              </a:solidFill>
            </a:endParaRPr>
          </a:p>
          <a:p>
            <a:pPr marL="0" indent="0">
              <a:buNone/>
            </a:pPr>
            <a:endParaRPr lang="en-US" b="1" dirty="0">
              <a:ln w="50800"/>
              <a:solidFill>
                <a:schemeClr val="bg1">
                  <a:shade val="50000"/>
                </a:schemeClr>
              </a:solidFill>
            </a:endParaRPr>
          </a:p>
        </p:txBody>
      </p:sp>
    </p:spTree>
    <p:extLst>
      <p:ext uri="{BB962C8B-B14F-4D97-AF65-F5344CB8AC3E}">
        <p14:creationId xmlns:p14="http://schemas.microsoft.com/office/powerpoint/2010/main" val="2924146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579437"/>
            <a:ext cx="78867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“Social Welfare” Programs</a:t>
            </a:r>
            <a:endParaRPr lang="en-US" b="1" dirty="0">
              <a:ln w="50800"/>
              <a:solidFill>
                <a:schemeClr val="bg1"/>
              </a:solidFill>
            </a:endParaRPr>
          </a:p>
        </p:txBody>
      </p:sp>
      <p:sp>
        <p:nvSpPr>
          <p:cNvPr id="3" name="Content Placeholder 2"/>
          <p:cNvSpPr>
            <a:spLocks noGrp="1"/>
          </p:cNvSpPr>
          <p:nvPr>
            <p:ph idx="1"/>
          </p:nvPr>
        </p:nvSpPr>
        <p:spPr>
          <a:xfrm>
            <a:off x="762000" y="1676400"/>
            <a:ext cx="8153400" cy="4648200"/>
          </a:xfrm>
        </p:spPr>
        <p:txBody>
          <a:bodyPr>
            <a:normAutofit fontScale="92500" lnSpcReduction="20000"/>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Definition: Federal and state programs to reduce poverty</a:t>
            </a:r>
          </a:p>
          <a:p>
            <a:endParaRPr lang="en-US" sz="3200" b="1" dirty="0" smtClean="0">
              <a:ln w="50800"/>
              <a:solidFill>
                <a:schemeClr val="bg1"/>
              </a:solidFill>
            </a:endParaRPr>
          </a:p>
          <a:p>
            <a:r>
              <a:rPr lang="en-US" sz="3200" b="1" dirty="0" smtClean="0">
                <a:ln w="50800"/>
                <a:solidFill>
                  <a:schemeClr val="bg1"/>
                </a:solidFill>
              </a:rPr>
              <a:t>Policy tools: </a:t>
            </a:r>
          </a:p>
          <a:p>
            <a:pPr lvl="1"/>
            <a:r>
              <a:rPr lang="en-US" sz="2800" b="1" dirty="0" smtClean="0">
                <a:ln w="50800"/>
                <a:solidFill>
                  <a:schemeClr val="bg1"/>
                </a:solidFill>
              </a:rPr>
              <a:t>Subsidies, government management</a:t>
            </a:r>
          </a:p>
          <a:p>
            <a:pPr lvl="1"/>
            <a:endParaRPr lang="en-US" sz="2800" b="1" dirty="0" smtClean="0">
              <a:ln w="50800"/>
              <a:solidFill>
                <a:schemeClr val="bg1"/>
              </a:solidFill>
            </a:endParaRPr>
          </a:p>
          <a:p>
            <a:r>
              <a:rPr lang="en-US" sz="3200" b="1" dirty="0" smtClean="0">
                <a:ln w="50800"/>
                <a:solidFill>
                  <a:schemeClr val="bg1"/>
                </a:solidFill>
              </a:rPr>
              <a:t>Two main areas of focus:</a:t>
            </a:r>
          </a:p>
          <a:p>
            <a:pPr lvl="1"/>
            <a:r>
              <a:rPr lang="en-US" sz="2800" b="1" dirty="0">
                <a:ln w="50800"/>
                <a:solidFill>
                  <a:schemeClr val="bg1"/>
                </a:solidFill>
              </a:rPr>
              <a:t>Social Security</a:t>
            </a:r>
          </a:p>
          <a:p>
            <a:pPr lvl="2"/>
            <a:r>
              <a:rPr lang="en-US" sz="2400" b="1" dirty="0">
                <a:ln w="50800"/>
                <a:solidFill>
                  <a:schemeClr val="bg1"/>
                </a:solidFill>
              </a:rPr>
              <a:t>For the elderly/retired</a:t>
            </a:r>
          </a:p>
          <a:p>
            <a:pPr lvl="2"/>
            <a:r>
              <a:rPr lang="en-US" sz="2400" b="1" dirty="0">
                <a:ln w="50800"/>
                <a:solidFill>
                  <a:schemeClr val="bg1"/>
                </a:solidFill>
              </a:rPr>
              <a:t>For people with long-term </a:t>
            </a:r>
            <a:r>
              <a:rPr lang="en-US" sz="2400" b="1" dirty="0" smtClean="0">
                <a:ln w="50800"/>
                <a:solidFill>
                  <a:schemeClr val="bg1"/>
                </a:solidFill>
              </a:rPr>
              <a:t>disabilities</a:t>
            </a:r>
          </a:p>
          <a:p>
            <a:pPr lvl="2"/>
            <a:endParaRPr lang="en-US" sz="2400" b="1" dirty="0">
              <a:ln w="50800"/>
              <a:solidFill>
                <a:schemeClr val="bg1"/>
              </a:solidFill>
            </a:endParaRPr>
          </a:p>
          <a:p>
            <a:pPr lvl="1"/>
            <a:r>
              <a:rPr lang="en-US" sz="2800" b="1" dirty="0" smtClean="0">
                <a:ln w="50800"/>
                <a:solidFill>
                  <a:schemeClr val="bg1"/>
                </a:solidFill>
              </a:rPr>
              <a:t>Welfare </a:t>
            </a:r>
          </a:p>
          <a:p>
            <a:pPr lvl="2"/>
            <a:r>
              <a:rPr lang="en-US" sz="2400" b="1" dirty="0" smtClean="0">
                <a:ln w="50800"/>
                <a:solidFill>
                  <a:schemeClr val="bg1"/>
                </a:solidFill>
              </a:rPr>
              <a:t>For the poor (not disabled or elderly)</a:t>
            </a:r>
          </a:p>
          <a:p>
            <a:pPr lvl="1"/>
            <a:endParaRPr lang="en-US" b="1" dirty="0">
              <a:ln w="50800"/>
              <a:solidFill>
                <a:schemeClr val="bg1"/>
              </a:solidFill>
            </a:endParaRPr>
          </a:p>
        </p:txBody>
      </p:sp>
      <p:sp>
        <p:nvSpPr>
          <p:cNvPr id="4" name="Slide Number Placeholder 3"/>
          <p:cNvSpPr>
            <a:spLocks noGrp="1"/>
          </p:cNvSpPr>
          <p:nvPr>
            <p:ph type="sldNum" sz="quarter" idx="12"/>
          </p:nvPr>
        </p:nvSpPr>
        <p:spPr/>
        <p:txBody>
          <a:bodyPr/>
          <a:lstStyle/>
          <a:p>
            <a:fld id="{F0443E7F-1FDD-48F9-B780-7E39F0ADD28B}" type="slidenum">
              <a:rPr lang="en-US" smtClean="0"/>
              <a:pPr/>
              <a:t>4</a:t>
            </a:fld>
            <a:endParaRPr lang="en-US" dirty="0"/>
          </a:p>
        </p:txBody>
      </p:sp>
    </p:spTree>
    <p:custDataLst>
      <p:tags r:id="rId1"/>
    </p:custDataLst>
    <p:extLst>
      <p:ext uri="{BB962C8B-B14F-4D97-AF65-F5344CB8AC3E}">
        <p14:creationId xmlns:p14="http://schemas.microsoft.com/office/powerpoint/2010/main" val="2979581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00100" y="685800"/>
            <a:ext cx="819150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Why Do We Need Welfare? </a:t>
            </a:r>
            <a:br>
              <a:rPr lang="en-US" b="1" dirty="0" smtClean="0">
                <a:ln w="50800"/>
                <a:solidFill>
                  <a:schemeClr val="bg1"/>
                </a:solidFill>
              </a:rPr>
            </a:br>
            <a:r>
              <a:rPr lang="en-US" b="1" dirty="0" smtClean="0">
                <a:ln w="50800"/>
                <a:solidFill>
                  <a:schemeClr val="bg1"/>
                </a:solidFill>
              </a:rPr>
              <a:t>Social Welfare Policy Goals</a:t>
            </a:r>
            <a:endParaRPr lang="en-US" b="1" dirty="0">
              <a:ln w="50800"/>
              <a:solidFill>
                <a:schemeClr val="bg1"/>
              </a:solidFill>
            </a:endParaRPr>
          </a:p>
        </p:txBody>
      </p:sp>
      <p:sp>
        <p:nvSpPr>
          <p:cNvPr id="9" name="Subtitle 8"/>
          <p:cNvSpPr>
            <a:spLocks noGrp="1"/>
          </p:cNvSpPr>
          <p:nvPr>
            <p:ph sz="half" idx="1"/>
          </p:nvPr>
        </p:nvSpPr>
        <p:spPr>
          <a:xfrm>
            <a:off x="838200" y="1981200"/>
            <a:ext cx="7086600" cy="4648200"/>
          </a:xfrm>
        </p:spPr>
        <p:txBody>
          <a:bodyPr>
            <a:normAutofit/>
            <a:scene3d>
              <a:camera prst="orthographicFront"/>
              <a:lightRig rig="balanced" dir="t">
                <a:rot lat="0" lon="0" rev="2100000"/>
              </a:lightRig>
            </a:scene3d>
            <a:sp3d prstMaterial="metal">
              <a:contourClr>
                <a:schemeClr val="bg2"/>
              </a:contourClr>
            </a:sp3d>
          </a:bodyPr>
          <a:lstStyle/>
          <a:p>
            <a:r>
              <a:rPr lang="en-US" sz="3200" b="1" dirty="0" smtClean="0">
                <a:ln w="50800"/>
                <a:solidFill>
                  <a:schemeClr val="bg1"/>
                </a:solidFill>
              </a:rPr>
              <a:t>Provide minimum standard of living</a:t>
            </a:r>
          </a:p>
          <a:p>
            <a:endParaRPr lang="en-US" sz="3200" b="1" dirty="0" smtClean="0">
              <a:ln w="50800"/>
              <a:solidFill>
                <a:schemeClr val="bg1"/>
              </a:solidFill>
            </a:endParaRPr>
          </a:p>
          <a:p>
            <a:r>
              <a:rPr lang="en-US" sz="3200" b="1" dirty="0" smtClean="0">
                <a:ln w="50800"/>
                <a:solidFill>
                  <a:schemeClr val="bg1"/>
                </a:solidFill>
              </a:rPr>
              <a:t>Meet basic needs</a:t>
            </a:r>
          </a:p>
          <a:p>
            <a:endParaRPr lang="en-US" sz="3200" b="1" dirty="0" smtClean="0">
              <a:ln w="50800"/>
              <a:solidFill>
                <a:schemeClr val="bg1"/>
              </a:solidFill>
            </a:endParaRPr>
          </a:p>
          <a:p>
            <a:r>
              <a:rPr lang="en-US" sz="3200" b="1" dirty="0" smtClean="0">
                <a:ln w="50800"/>
                <a:solidFill>
                  <a:schemeClr val="bg1"/>
                </a:solidFill>
              </a:rPr>
              <a:t>Create opportunities for viable employment</a:t>
            </a:r>
          </a:p>
          <a:p>
            <a:endParaRPr lang="en-US" sz="3200" b="1" dirty="0" smtClean="0">
              <a:ln w="50800"/>
              <a:solidFill>
                <a:schemeClr val="bg1"/>
              </a:solidFill>
            </a:endParaRPr>
          </a:p>
          <a:p>
            <a:r>
              <a:rPr lang="en-US" sz="3200" b="1" dirty="0" smtClean="0">
                <a:ln w="50800"/>
                <a:solidFill>
                  <a:schemeClr val="bg1"/>
                </a:solidFill>
              </a:rPr>
              <a:t>Protect vulnerable from exploitation</a:t>
            </a:r>
          </a:p>
          <a:p>
            <a:endParaRPr lang="en-US" b="1" dirty="0">
              <a:ln w="50800"/>
              <a:solidFill>
                <a:srgbClr val="002060"/>
              </a:solidFill>
            </a:endParaRPr>
          </a:p>
        </p:txBody>
      </p:sp>
      <p:sp>
        <p:nvSpPr>
          <p:cNvPr id="5" name="Slide Number Placeholder 4"/>
          <p:cNvSpPr>
            <a:spLocks noGrp="1"/>
          </p:cNvSpPr>
          <p:nvPr>
            <p:ph type="sldNum" sz="quarter" idx="12"/>
          </p:nvPr>
        </p:nvSpPr>
        <p:spPr/>
        <p:txBody>
          <a:bodyPr/>
          <a:lstStyle/>
          <a:p>
            <a:fld id="{57F78C63-07C7-4DA2-8EEA-79521B460E31}" type="slidenum">
              <a:rPr lang="en-US" smtClean="0"/>
              <a:pPr/>
              <a:t>5</a:t>
            </a:fld>
            <a:endParaRPr lang="en-US" dirty="0"/>
          </a:p>
        </p:txBody>
      </p:sp>
    </p:spTree>
    <p:custDataLst>
      <p:tags r:id="rId1"/>
    </p:custDataLst>
    <p:extLst>
      <p:ext uri="{BB962C8B-B14F-4D97-AF65-F5344CB8AC3E}">
        <p14:creationId xmlns:p14="http://schemas.microsoft.com/office/powerpoint/2010/main" val="2431335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1371600"/>
            <a:ext cx="8229600" cy="1325563"/>
          </a:xfrm>
        </p:spPr>
        <p:txBody>
          <a:bodyPr>
            <a:normAutofit/>
            <a:scene3d>
              <a:camera prst="orthographicFront"/>
              <a:lightRig rig="balanced" dir="t">
                <a:rot lat="0" lon="0" rev="2100000"/>
              </a:lightRig>
            </a:scene3d>
            <a:sp3d prstMaterial="metal">
              <a:contourClr>
                <a:schemeClr val="bg2"/>
              </a:contourClr>
            </a:sp3d>
          </a:bodyPr>
          <a:lstStyle/>
          <a:p>
            <a:r>
              <a:rPr lang="en-US" b="1" spc="0" dirty="0" smtClean="0">
                <a:ln w="50800"/>
                <a:solidFill>
                  <a:schemeClr val="bg1"/>
                </a:solidFill>
              </a:rPr>
              <a:t>How Do We Determine </a:t>
            </a:r>
            <a:r>
              <a:rPr lang="en-US" b="1" spc="0" dirty="0" smtClean="0">
                <a:ln w="50800"/>
                <a:solidFill>
                  <a:schemeClr val="bg1"/>
                </a:solidFill>
              </a:rPr>
              <a:t>Who </a:t>
            </a:r>
            <a:r>
              <a:rPr lang="en-US" b="1" spc="0" dirty="0" smtClean="0">
                <a:ln w="50800"/>
                <a:solidFill>
                  <a:schemeClr val="bg1"/>
                </a:solidFill>
              </a:rPr>
              <a:t>Needs Help?</a:t>
            </a:r>
            <a:endParaRPr lang="en-US" b="1" spc="0" dirty="0">
              <a:ln w="50800"/>
              <a:solidFill>
                <a:schemeClr val="bg1"/>
              </a:solidFill>
            </a:endParaRPr>
          </a:p>
        </p:txBody>
      </p:sp>
      <p:sp>
        <p:nvSpPr>
          <p:cNvPr id="7" name="Subtitle 6"/>
          <p:cNvSpPr>
            <a:spLocks noGrp="1"/>
          </p:cNvSpPr>
          <p:nvPr>
            <p:ph idx="1"/>
          </p:nvPr>
        </p:nvSpPr>
        <p:spPr>
          <a:xfrm>
            <a:off x="1371600" y="3352800"/>
            <a:ext cx="7675350" cy="688975"/>
          </a:xfrm>
        </p:spPr>
        <p:txBody>
          <a:bodyPr>
            <a:normAutofit/>
            <a:scene3d>
              <a:camera prst="orthographicFront"/>
              <a:lightRig rig="balanced" dir="t">
                <a:rot lat="0" lon="0" rev="2100000"/>
              </a:lightRig>
            </a:scene3d>
            <a:sp3d prstMaterial="metal">
              <a:contourClr>
                <a:schemeClr val="bg2"/>
              </a:contourClr>
            </a:sp3d>
          </a:bodyPr>
          <a:lstStyle/>
          <a:p>
            <a:r>
              <a:rPr lang="en-US" sz="2600" b="1" dirty="0" smtClean="0">
                <a:ln w="50800"/>
                <a:solidFill>
                  <a:schemeClr val="bg1"/>
                </a:solidFill>
              </a:rPr>
              <a:t>Measuring Poverty </a:t>
            </a:r>
            <a:endParaRPr lang="en-US" sz="2600" b="1" dirty="0">
              <a:ln w="50800"/>
              <a:solidFill>
                <a:schemeClr val="bg1"/>
              </a:solidFill>
            </a:endParaRPr>
          </a:p>
        </p:txBody>
      </p:sp>
      <p:sp>
        <p:nvSpPr>
          <p:cNvPr id="5" name="Slide Number Placeholder 4"/>
          <p:cNvSpPr>
            <a:spLocks noGrp="1"/>
          </p:cNvSpPr>
          <p:nvPr>
            <p:ph type="sldNum" sz="quarter" idx="12"/>
          </p:nvPr>
        </p:nvSpPr>
        <p:spPr/>
        <p:txBody>
          <a:bodyPr/>
          <a:lstStyle/>
          <a:p>
            <a:fld id="{57F78C63-07C7-4DA2-8EEA-79521B460E31}" type="slidenum">
              <a:rPr lang="en-US" smtClean="0"/>
              <a:pPr/>
              <a:t>6</a:t>
            </a:fld>
            <a:endParaRPr lang="en-US" dirty="0"/>
          </a:p>
        </p:txBody>
      </p:sp>
    </p:spTree>
    <p:extLst>
      <p:ext uri="{BB962C8B-B14F-4D97-AF65-F5344CB8AC3E}">
        <p14:creationId xmlns:p14="http://schemas.microsoft.com/office/powerpoint/2010/main" val="3901912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6915150" cy="1325563"/>
          </a:xfrm>
        </p:spPr>
        <p:txBody>
          <a:bodyPr>
            <a:scene3d>
              <a:camera prst="orthographicFront"/>
              <a:lightRig rig="balanced" dir="t">
                <a:rot lat="0" lon="0" rev="2100000"/>
              </a:lightRig>
            </a:scene3d>
            <a:sp3d prstMaterial="metal">
              <a:contourClr>
                <a:schemeClr val="bg2"/>
              </a:contourClr>
            </a:sp3d>
          </a:bodyPr>
          <a:lstStyle/>
          <a:p>
            <a:pPr algn="l"/>
            <a:r>
              <a:rPr lang="en-US" b="1" dirty="0" smtClean="0">
                <a:ln w="50800"/>
                <a:solidFill>
                  <a:schemeClr val="bg1"/>
                </a:solidFill>
              </a:rPr>
              <a:t>Definition of “Poverty”</a:t>
            </a:r>
            <a:endParaRPr lang="en-US" b="1" dirty="0">
              <a:ln w="50800"/>
              <a:solidFill>
                <a:schemeClr val="bg1"/>
              </a:solidFill>
            </a:endParaRPr>
          </a:p>
        </p:txBody>
      </p:sp>
      <p:sp>
        <p:nvSpPr>
          <p:cNvPr id="3" name="Content Placeholder 2"/>
          <p:cNvSpPr>
            <a:spLocks noGrp="1"/>
          </p:cNvSpPr>
          <p:nvPr>
            <p:ph idx="1"/>
          </p:nvPr>
        </p:nvSpPr>
        <p:spPr>
          <a:xfrm>
            <a:off x="457200" y="1219200"/>
            <a:ext cx="7696200" cy="2971800"/>
          </a:xfrm>
        </p:spPr>
        <p:txBody>
          <a:bodyPr>
            <a:normAutofit/>
            <a:scene3d>
              <a:camera prst="orthographicFront"/>
              <a:lightRig rig="balanced" dir="t">
                <a:rot lat="0" lon="0" rev="2100000"/>
              </a:lightRig>
            </a:scene3d>
            <a:sp3d prstMaterial="metal">
              <a:contourClr>
                <a:schemeClr val="bg2"/>
              </a:contourClr>
            </a:sp3d>
          </a:bodyPr>
          <a:lstStyle/>
          <a:p>
            <a:r>
              <a:rPr lang="en-US" sz="3000" b="1" dirty="0" smtClean="0">
                <a:ln w="50800"/>
                <a:solidFill>
                  <a:schemeClr val="bg1"/>
                </a:solidFill>
              </a:rPr>
              <a:t>Based on income and family size</a:t>
            </a:r>
          </a:p>
          <a:p>
            <a:r>
              <a:rPr lang="en-US" sz="3000" b="1" dirty="0" smtClean="0">
                <a:ln w="50800"/>
                <a:solidFill>
                  <a:schemeClr val="bg1"/>
                </a:solidFill>
              </a:rPr>
              <a:t>Federal </a:t>
            </a:r>
            <a:r>
              <a:rPr lang="en-US" sz="3000" b="1" dirty="0" smtClean="0">
                <a:ln w="50800"/>
                <a:solidFill>
                  <a:schemeClr val="bg1"/>
                </a:solidFill>
              </a:rPr>
              <a:t>Poverty Level (FPL)</a:t>
            </a:r>
          </a:p>
          <a:p>
            <a:pPr lvl="1"/>
            <a:r>
              <a:rPr lang="en-US" sz="2600" dirty="0" smtClean="0">
                <a:ln w="50800"/>
                <a:solidFill>
                  <a:schemeClr val="bg1"/>
                </a:solidFill>
              </a:rPr>
              <a:t>Set by DHHS each year</a:t>
            </a:r>
          </a:p>
          <a:p>
            <a:pPr lvl="1"/>
            <a:r>
              <a:rPr lang="en-US" sz="2600" dirty="0" smtClean="0">
                <a:ln w="50800"/>
                <a:solidFill>
                  <a:schemeClr val="bg1"/>
                </a:solidFill>
              </a:rPr>
              <a:t>Based on 1955 formula:  three times the cost of groceries</a:t>
            </a:r>
          </a:p>
          <a:p>
            <a:pPr lvl="1"/>
            <a:r>
              <a:rPr lang="en-US" sz="2600" dirty="0" smtClean="0">
                <a:ln w="50800"/>
                <a:solidFill>
                  <a:schemeClr val="bg1"/>
                </a:solidFill>
              </a:rPr>
              <a:t>All states use same rate, regardless of COL</a:t>
            </a:r>
          </a:p>
        </p:txBody>
      </p:sp>
      <p:sp>
        <p:nvSpPr>
          <p:cNvPr id="4" name="Slide Number Placeholder 3"/>
          <p:cNvSpPr>
            <a:spLocks noGrp="1"/>
          </p:cNvSpPr>
          <p:nvPr>
            <p:ph type="sldNum" sz="quarter" idx="12"/>
          </p:nvPr>
        </p:nvSpPr>
        <p:spPr/>
        <p:txBody>
          <a:bodyPr/>
          <a:lstStyle/>
          <a:p>
            <a:fld id="{F0443E7F-1FDD-48F9-B780-7E39F0ADD28B}" type="slidenum">
              <a:rPr lang="en-US" smtClean="0"/>
              <a:pPr/>
              <a:t>7</a:t>
            </a:fld>
            <a:endParaRPr lang="en-US" dirty="0"/>
          </a:p>
        </p:txBody>
      </p:sp>
      <p:pic>
        <p:nvPicPr>
          <p:cNvPr id="5" name="Picture 4">
            <a:hlinkClick r:id="rId4"/>
          </p:cNvPr>
          <p:cNvPicPr>
            <a:picLocks noChangeAspect="1"/>
          </p:cNvPicPr>
          <p:nvPr/>
        </p:nvPicPr>
        <p:blipFill>
          <a:blip r:embed="rId5" cstate="print"/>
          <a:stretch>
            <a:fillRect/>
          </a:stretch>
        </p:blipFill>
        <p:spPr>
          <a:xfrm>
            <a:off x="2362200" y="3810000"/>
            <a:ext cx="4267200" cy="2905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3464313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scene3d>
              <a:camera prst="orthographicFront"/>
              <a:lightRig rig="balanced" dir="t">
                <a:rot lat="0" lon="0" rev="2100000"/>
              </a:lightRig>
            </a:scene3d>
            <a:sp3d prstMaterial="metal">
              <a:contourClr>
                <a:schemeClr val="bg2"/>
              </a:contourClr>
            </a:sp3d>
          </a:bodyPr>
          <a:lstStyle/>
          <a:p>
            <a:endParaRPr lang="en-US" b="1" dirty="0">
              <a:ln w="50800"/>
              <a:solidFill>
                <a:schemeClr val="bg1"/>
              </a:solidFill>
            </a:endParaRPr>
          </a:p>
        </p:txBody>
      </p:sp>
      <p:sp>
        <p:nvSpPr>
          <p:cNvPr id="2" name="Slide Number Placeholder 1"/>
          <p:cNvSpPr>
            <a:spLocks noGrp="1"/>
          </p:cNvSpPr>
          <p:nvPr>
            <p:ph type="sldNum" sz="quarter" idx="12"/>
          </p:nvPr>
        </p:nvSpPr>
        <p:spPr/>
        <p:txBody>
          <a:bodyPr/>
          <a:lstStyle/>
          <a:p>
            <a:fld id="{75ADDCEB-BA1A-4408-BA65-9BBEC264789B}" type="slidenum">
              <a:rPr lang="en-US" smtClean="0"/>
              <a:pPr/>
              <a:t>8</a:t>
            </a:fld>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228600"/>
            <a:ext cx="8802624" cy="6610621"/>
          </a:xfrm>
          <a:prstGeom prst="rect">
            <a:avLst/>
          </a:prstGeom>
        </p:spPr>
      </p:pic>
    </p:spTree>
    <p:extLst>
      <p:ext uri="{BB962C8B-B14F-4D97-AF65-F5344CB8AC3E}">
        <p14:creationId xmlns:p14="http://schemas.microsoft.com/office/powerpoint/2010/main" val="2782076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a:hlinkClick r:id="rId3"/>
          </p:cNvPr>
          <p:cNvPicPr>
            <a:picLocks noChangeAspect="1"/>
          </p:cNvPicPr>
          <p:nvPr/>
        </p:nvPicPr>
        <p:blipFill>
          <a:blip r:embed="rId4" cstate="print"/>
          <a:stretch>
            <a:fillRect/>
          </a:stretch>
        </p:blipFill>
        <p:spPr>
          <a:xfrm>
            <a:off x="-193284" y="0"/>
            <a:ext cx="9419747" cy="6858000"/>
          </a:xfrm>
          <a:prstGeom prst="rect">
            <a:avLst/>
          </a:prstGeom>
        </p:spPr>
      </p:pic>
    </p:spTree>
    <p:extLst>
      <p:ext uri="{BB962C8B-B14F-4D97-AF65-F5344CB8AC3E}">
        <p14:creationId xmlns:p14="http://schemas.microsoft.com/office/powerpoint/2010/main" val="11694972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84fab9be36c453149fb6f9645a86657f355c9d54"/>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10518293</TotalTime>
  <Pages>10</Pages>
  <Words>1845</Words>
  <Application>Microsoft Office PowerPoint</Application>
  <PresentationFormat>On-screen Show (4:3)</PresentationFormat>
  <Paragraphs>324</Paragraphs>
  <Slides>39</Slides>
  <Notes>27</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Depth</vt:lpstr>
      <vt:lpstr>Chapter Nine: Welfare and  Social Security Policy </vt:lpstr>
      <vt:lpstr>Increasing the Minimum Wage as an Anti-Poverty Policy</vt:lpstr>
      <vt:lpstr>Introduction</vt:lpstr>
      <vt:lpstr>“Social Welfare” Programs</vt:lpstr>
      <vt:lpstr>Why Do We Need Welfare?  Social Welfare Policy Goals</vt:lpstr>
      <vt:lpstr>How Do We Determine Who Needs Help?</vt:lpstr>
      <vt:lpstr>Definition of “Poverty”</vt:lpstr>
      <vt:lpstr>PowerPoint Presentation</vt:lpstr>
      <vt:lpstr>PowerPoint Presentation</vt:lpstr>
      <vt:lpstr>Other Ways to Estimate Poverty:  Supplemental Poverty Measure</vt:lpstr>
      <vt:lpstr>Other Ways to Estimate Poverty:  Income Quintiles</vt:lpstr>
      <vt:lpstr>Other Ways to Estimate Poverty: Distribution of Wealth</vt:lpstr>
      <vt:lpstr>Global Wealth Inequality</vt:lpstr>
      <vt:lpstr>Implications of Income Inequality</vt:lpstr>
      <vt:lpstr>How Does Being in Poverty Impact Someone’s Life?  </vt:lpstr>
      <vt:lpstr>How Does the Social Security Program Work? </vt:lpstr>
      <vt:lpstr>Social Security</vt:lpstr>
      <vt:lpstr>Social Security Eligibility</vt:lpstr>
      <vt:lpstr>Financing Social Security</vt:lpstr>
      <vt:lpstr>PowerPoint Presentation</vt:lpstr>
      <vt:lpstr>Financing Mismatch</vt:lpstr>
      <vt:lpstr>PowerPoint Presentation</vt:lpstr>
      <vt:lpstr>Has the Social Security Program Worked? </vt:lpstr>
      <vt:lpstr>Has It Worked? </vt:lpstr>
      <vt:lpstr>Reform Proposals </vt:lpstr>
      <vt:lpstr>Privatization</vt:lpstr>
      <vt:lpstr>What Are the Major Government Welfare Programs?</vt:lpstr>
      <vt:lpstr>Lyndon B. Johnson’s War on Poverty</vt:lpstr>
      <vt:lpstr>Welfare Programs </vt:lpstr>
      <vt:lpstr>Major Federal Welfare Programs</vt:lpstr>
      <vt:lpstr>Supplemental Nutrition  Assistance Program</vt:lpstr>
      <vt:lpstr>SNAP Program </vt:lpstr>
      <vt:lpstr>Farm Bill 2014</vt:lpstr>
      <vt:lpstr>Free and Reduced Lunch</vt:lpstr>
      <vt:lpstr>Cash Benefit Welfare Programs</vt:lpstr>
      <vt:lpstr>1996 Personal Responsibility and Work Opportunity Reconciliation Act (PRWORA)…Also Called TANF</vt:lpstr>
      <vt:lpstr>Has TANF Worked?</vt:lpstr>
      <vt:lpstr>What Now?</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544</cp:revision>
  <cp:lastPrinted>1601-01-01T00:00:00Z</cp:lastPrinted>
  <dcterms:created xsi:type="dcterms:W3CDTF">1996-06-04T09:17:48Z</dcterms:created>
  <dcterms:modified xsi:type="dcterms:W3CDTF">2014-11-05T16:15:50Z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