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20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3" r:id="rId1"/>
  </p:sldMasterIdLst>
  <p:notesMasterIdLst>
    <p:notesMasterId r:id="rId38"/>
  </p:notesMasterIdLst>
  <p:handoutMasterIdLst>
    <p:handoutMasterId r:id="rId39"/>
  </p:handoutMasterIdLst>
  <p:sldIdLst>
    <p:sldId id="528" r:id="rId2"/>
    <p:sldId id="529" r:id="rId3"/>
    <p:sldId id="530" r:id="rId4"/>
    <p:sldId id="531" r:id="rId5"/>
    <p:sldId id="532" r:id="rId6"/>
    <p:sldId id="533" r:id="rId7"/>
    <p:sldId id="534" r:id="rId8"/>
    <p:sldId id="535" r:id="rId9"/>
    <p:sldId id="536" r:id="rId10"/>
    <p:sldId id="537" r:id="rId11"/>
    <p:sldId id="538" r:id="rId12"/>
    <p:sldId id="560" r:id="rId13"/>
    <p:sldId id="539" r:id="rId14"/>
    <p:sldId id="540" r:id="rId15"/>
    <p:sldId id="541" r:id="rId16"/>
    <p:sldId id="542" r:id="rId17"/>
    <p:sldId id="543" r:id="rId18"/>
    <p:sldId id="566" r:id="rId19"/>
    <p:sldId id="545" r:id="rId20"/>
    <p:sldId id="546" r:id="rId21"/>
    <p:sldId id="547" r:id="rId22"/>
    <p:sldId id="548" r:id="rId23"/>
    <p:sldId id="562" r:id="rId24"/>
    <p:sldId id="549" r:id="rId25"/>
    <p:sldId id="550" r:id="rId26"/>
    <p:sldId id="563" r:id="rId27"/>
    <p:sldId id="551" r:id="rId28"/>
    <p:sldId id="552" r:id="rId29"/>
    <p:sldId id="553" r:id="rId30"/>
    <p:sldId id="554" r:id="rId31"/>
    <p:sldId id="565" r:id="rId32"/>
    <p:sldId id="555" r:id="rId33"/>
    <p:sldId id="559" r:id="rId34"/>
    <p:sldId id="564" r:id="rId35"/>
    <p:sldId id="556" r:id="rId36"/>
    <p:sldId id="557" r:id="rId37"/>
  </p:sldIdLst>
  <p:sldSz cx="9144000" cy="6858000" type="screen4x3"/>
  <p:notesSz cx="7010400" cy="9296400"/>
  <p:custDataLst>
    <p:tags r:id="rId40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 autoAdjust="0"/>
    <p:restoredTop sz="72798" autoAdjust="0"/>
  </p:normalViewPr>
  <p:slideViewPr>
    <p:cSldViewPr>
      <p:cViewPr varScale="1">
        <p:scale>
          <a:sx n="60" d="100"/>
          <a:sy n="60" d="100"/>
        </p:scale>
        <p:origin x="-8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6010"/>
    </p:cViewPr>
  </p:sorterViewPr>
  <p:notesViewPr>
    <p:cSldViewPr>
      <p:cViewPr>
        <p:scale>
          <a:sx n="75" d="100"/>
          <a:sy n="75" d="100"/>
        </p:scale>
        <p:origin x="-732" y="18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086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6426"/>
            <a:ext cx="5140960" cy="4183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notes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06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43040" y="8896350"/>
            <a:ext cx="395958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>
            <a:spAutoFit/>
          </a:bodyPr>
          <a:lstStyle/>
          <a:p>
            <a:pPr algn="r"/>
            <a:fld id="{A6387FC2-3D27-4F52-9D76-628B6E360B66}" type="slidenum">
              <a:rPr lang="en-US" sz="1400">
                <a:latin typeface="Calibri" panose="020F0502020204030204" pitchFamily="34" charset="0"/>
              </a:rPr>
              <a:pPr algn="r"/>
              <a:t>‹#›</a:t>
            </a:fld>
            <a:endParaRPr lang="en-US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6491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qp0wI-9_oko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SjGouBmo0M" TargetMode="External"/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3-Ilc5xK2_E" TargetMode="External"/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commons.wikimedia.org/wiki/Category:CC-BY-2.0" TargetMode="External"/><Relationship Id="rId4" Type="http://schemas.openxmlformats.org/officeDocument/2006/relationships/hyperlink" Target="http://en.wikipedia.org/wiki/Keith_Ellison_(politician)" TargetMode="Externa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5JXTz3brfQ" TargetMode="External"/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r6UoY-H41o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XOkPAANg3R8?list=PLUslxKz-YuCg5Yx0Ic6GPfezCwu1U23DG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173"/>
            <a:ext cx="3169920" cy="480388"/>
          </a:xfrm>
          <a:prstGeom prst="rect">
            <a:avLst/>
          </a:prstGeom>
        </p:spPr>
        <p:txBody>
          <a:bodyPr lIns="94851" tIns="47425" rIns="94851" bIns="47425"/>
          <a:lstStyle/>
          <a:p>
            <a:fld id="{3795C09E-89EC-472A-AE66-F0B7C1C553D3}" type="slidenum">
              <a:rPr lang="en-US" smtClean="0">
                <a:latin typeface="Calibri" panose="020F0502020204030204" pitchFamily="34" charset="0"/>
              </a:rPr>
              <a:pPr/>
              <a:t>1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07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Challenges: elderly use the most care and baby boomers are retiring – ask students to consider what this might mean</a:t>
            </a:r>
            <a:r>
              <a:rPr lang="en-US" baseline="0" dirty="0" smtClean="0"/>
              <a:t> for the program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361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Kaiser Family Foundation </a:t>
            </a:r>
          </a:p>
          <a:p>
            <a:r>
              <a:rPr lang="en-US" dirty="0" smtClean="0"/>
              <a:t>http://kff.org/medicare/fact-sheet/medicare-spending-and-financing-fact-sheet/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378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Clip Art photo.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7328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Challenges include a growing number of veterans and more needs, the quality of care, and access to care</a:t>
            </a:r>
          </a:p>
          <a:p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VA Seal: Public Domain (Source: http://www.va.gov/)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1582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Video </a:t>
            </a:r>
            <a:r>
              <a:rPr lang="en-US" sz="1200" kern="1200" dirty="0" smtClean="0">
                <a:solidFill>
                  <a:srgbClr val="002060"/>
                </a:solidFill>
                <a:effectLst/>
                <a:ea typeface="+mn-ea"/>
                <a:cs typeface="+mn-cs"/>
              </a:rPr>
              <a:t>(</a:t>
            </a:r>
            <a:r>
              <a:rPr lang="en-US" sz="1200" u="sng" kern="1200" dirty="0" smtClean="0">
                <a:solidFill>
                  <a:srgbClr val="002060"/>
                </a:solidFill>
                <a:effectLst/>
                <a:ea typeface="+mn-ea"/>
                <a:cs typeface="+mn-cs"/>
                <a:hlinkClick r:id="rId3"/>
              </a:rPr>
              <a:t>http://youtu.be/qp0wI-9_oko</a:t>
            </a:r>
            <a:r>
              <a:rPr lang="en-US" sz="1200" kern="1200" dirty="0" smtClean="0">
                <a:solidFill>
                  <a:srgbClr val="002060"/>
                </a:solidFill>
                <a:effectLst/>
                <a:ea typeface="+mn-ea"/>
                <a:cs typeface="+mn-cs"/>
              </a:rPr>
              <a:t>):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“VA Reform Deal Struck Just Before Congress' Summer Recess.” Newsy Politics. July 28, 2014. Overview of problems  in the VA Healthcare system and what the bill will address (Time 2:00)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4497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U.S. Bureau </a:t>
            </a:r>
            <a:r>
              <a:rPr lang="en-US" dirty="0" smtClean="0"/>
              <a:t>of Labor Statistics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425273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Table 8-2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5540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725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r>
              <a:rPr lang="en-US" baseline="0" dirty="0" smtClean="0"/>
              <a:t> of agencies include the FDA (Food and Drug Administration), CDC (Centers for Disease Control), and NIH (government funded medical research)</a:t>
            </a:r>
          </a:p>
          <a:p>
            <a:endParaRPr lang="en-US" baseline="0" dirty="0" smtClean="0"/>
          </a:p>
          <a:p>
            <a:r>
              <a:rPr lang="en-US" baseline="0" dirty="0" smtClean="0"/>
              <a:t>Photo Public Domain: Courtesy of </a:t>
            </a:r>
            <a:r>
              <a:rPr lang="en-US" sz="1200" b="0" i="0" kern="1200" dirty="0" smtClean="0">
                <a:solidFill>
                  <a:schemeClr val="tx1"/>
                </a:solidFill>
                <a:ea typeface="+mn-ea"/>
                <a:cs typeface="+mn-cs"/>
              </a:rPr>
              <a:t>Photo courtesy of Lyndon B. Johnson Presidential Library, U.S. National Archives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a typeface="+mn-ea"/>
                <a:cs typeface="+mn-cs"/>
              </a:rPr>
              <a:t>Link</a:t>
            </a:r>
            <a:r>
              <a:rPr lang="en-US" sz="1200" b="0" i="0" kern="1200" dirty="0" smtClean="0">
                <a:solidFill>
                  <a:schemeClr val="tx1"/>
                </a:solidFill>
                <a:ea typeface="+mn-ea"/>
                <a:cs typeface="+mn-cs"/>
              </a:rPr>
              <a:t>: http://www.lbjlibrary.net/collections/photo-archive.html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7881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http://www.youtube.com/watch?v=qSjGouBmo0M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:</a:t>
            </a:r>
            <a:r>
              <a:rPr lang="en-US" sz="1200" u="none" kern="120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 Video discussing the various causes of high health</a:t>
            </a:r>
            <a:r>
              <a:rPr lang="en-US" sz="1200" u="none" kern="1200" baseline="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 care costs and how they could be addressed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3976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http://www.healthcare.gov/index.html</a:t>
            </a:r>
          </a:p>
          <a:p>
            <a:endParaRPr lang="en-US" dirty="0" smtClean="0"/>
          </a:p>
          <a:p>
            <a:r>
              <a:rPr lang="en-US" dirty="0" smtClean="0"/>
              <a:t>http://www.hhs.gov/  wealth</a:t>
            </a:r>
            <a:r>
              <a:rPr lang="en-US" baseline="0" dirty="0" smtClean="0"/>
              <a:t> of information attractively presented about Dep’t of HHS initiatives</a:t>
            </a:r>
          </a:p>
          <a:p>
            <a:endParaRPr lang="en-US" baseline="0" dirty="0" smtClean="0"/>
          </a:p>
          <a:p>
            <a:r>
              <a:rPr lang="en-US" sz="1200" u="sng" kern="1200" dirty="0" smtClean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http://www.youtube.com/watch?v=3-Ilc5xK2_E</a:t>
            </a:r>
            <a:r>
              <a:rPr lang="en-US" sz="1200" u="none" kern="120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:</a:t>
            </a:r>
            <a:r>
              <a:rPr lang="en-US" sz="1200" u="none" kern="1200" baseline="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 Short description of the ACA as it stood in 2010 – discussion afterwards about what has changed since then and how successfully it has achieved its goals</a:t>
            </a:r>
          </a:p>
          <a:p>
            <a:endParaRPr lang="en-US" sz="1200" u="none" kern="1200" baseline="0" dirty="0" smtClean="0">
              <a:solidFill>
                <a:schemeClr val="tx1"/>
              </a:solidFill>
              <a:effectLst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none" kern="1200" baseline="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Photo Credit: </a:t>
            </a:r>
            <a:r>
              <a:rPr lang="en-US" sz="1200" b="0" i="0" kern="1200" dirty="0" smtClean="0">
                <a:solidFill>
                  <a:schemeClr val="tx1"/>
                </a:solidFill>
                <a:ea typeface="+mn-ea"/>
                <a:cs typeface="+mn-cs"/>
              </a:rPr>
              <a:t>Obama signing health care-20100323.jpg</a:t>
            </a:r>
            <a:r>
              <a:rPr lang="en-US" sz="1200" b="0" i="0" kern="1200" baseline="0" dirty="0" smtClean="0">
                <a:solidFill>
                  <a:schemeClr val="tx1"/>
                </a:solidFill>
                <a:ea typeface="+mn-ea"/>
                <a:cs typeface="+mn-cs"/>
              </a:rPr>
              <a:t> by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a typeface="+mn-ea"/>
                <a:cs typeface="+mn-cs"/>
                <a:hlinkClick r:id="rId4" tooltip="en:Keith Ellison (politician)"/>
              </a:rPr>
              <a:t>Keith Ellison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a typeface="+mn-ea"/>
                <a:cs typeface="+mn-cs"/>
              </a:rPr>
              <a:t>/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a typeface="+mn-ea"/>
                <a:cs typeface="+mn-cs"/>
                <a:hlinkClick r:id="rId5" tooltip="Category:CC-BY-2.0"/>
              </a:rPr>
              <a:t>CC-BY-2.0</a:t>
            </a:r>
            <a:endParaRPr lang="en-US" sz="1200" b="0" i="0" u="none" strike="noStrike" kern="1200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effectLst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Link: http://commons.wikimedia.org/wiki/File:Obama_signing_health_care-20100323.jpg</a:t>
            </a:r>
            <a:endParaRPr lang="en-US" sz="1200" u="none" kern="1200" baseline="0" dirty="0" smtClean="0">
              <a:solidFill>
                <a:schemeClr val="tx1"/>
              </a:solidFill>
              <a:effectLst/>
              <a:ea typeface="+mn-ea"/>
              <a:cs typeface="+mn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3952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/>
          </a:p>
        </p:txBody>
      </p:sp>
    </p:spTree>
    <p:extLst>
      <p:ext uri="{BB962C8B-B14F-4D97-AF65-F5344CB8AC3E}">
        <p14:creationId xmlns:p14="http://schemas.microsoft.com/office/powerpoint/2010/main" val="40210651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none" kern="1200" baseline="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Video (</a:t>
            </a:r>
            <a:r>
              <a:rPr lang="en-US" sz="1200" u="none" kern="1200" dirty="0" smtClean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http://www.youtube.com/watch?v=j5JXTz3brfQ</a:t>
            </a:r>
            <a:r>
              <a:rPr lang="en-US" sz="1200" u="none" kern="1200" baseline="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)</a:t>
            </a:r>
            <a:r>
              <a:rPr lang="en-US" sz="1200" u="none" kern="120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: Jon Stewart describes a recent court ruling that could</a:t>
            </a:r>
            <a:r>
              <a:rPr lang="en-US" sz="1200" u="none" kern="1200" baseline="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 drastically affect the ACA</a:t>
            </a:r>
            <a:endParaRPr lang="en-US" u="none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2760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Photo</a:t>
            </a:r>
            <a:r>
              <a:rPr lang="en-US" baseline="0" dirty="0" smtClean="0"/>
              <a:t> Credit: </a:t>
            </a:r>
            <a:r>
              <a:rPr lang="en-US" sz="1200" b="0" i="0" kern="1200" dirty="0" smtClean="0">
                <a:solidFill>
                  <a:schemeClr val="tx1"/>
                </a:solidFill>
                <a:ea typeface="+mn-ea"/>
                <a:cs typeface="+mn-cs"/>
              </a:rPr>
              <a:t>Official White House Photo by Chuck Kennedy</a:t>
            </a:r>
          </a:p>
          <a:p>
            <a:endParaRPr lang="en-US" sz="1200" b="0" i="0" kern="1200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a typeface="+mn-ea"/>
                <a:cs typeface="+mn-cs"/>
              </a:rPr>
              <a:t>Link:</a:t>
            </a:r>
            <a:r>
              <a:rPr lang="en-US" sz="1200" b="0" i="0" kern="1200" baseline="0" dirty="0" smtClean="0">
                <a:solidFill>
                  <a:schemeClr val="tx1"/>
                </a:solidFill>
                <a:ea typeface="+mn-ea"/>
                <a:cs typeface="+mn-cs"/>
              </a:rPr>
              <a:t> </a:t>
            </a:r>
            <a:r>
              <a:rPr lang="en-US" sz="1200" b="0" i="0" kern="1200" baseline="0" dirty="0" smtClean="0">
                <a:solidFill>
                  <a:schemeClr val="tx1"/>
                </a:solidFill>
                <a:ea typeface="+mn-ea"/>
                <a:cs typeface="+mn-cs"/>
              </a:rPr>
              <a:t>http://www.letsmove.gov/blog/2012/07/18/today-first-lady-michelle-obama-makes-let%E2%80%99s-move-cities-towns-and-counties-announcem </a:t>
            </a:r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u="sng" kern="1200" dirty="0" smtClean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http://www.youtube.com/watch?v=ur6UoY-H41o</a:t>
            </a:r>
            <a:r>
              <a:rPr lang="en-US" sz="1200" u="none" kern="120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: Longer video</a:t>
            </a:r>
            <a:r>
              <a:rPr lang="en-US" sz="1200" u="none" kern="1200" baseline="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 comparing the US health care system to various systems around the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950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Video: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http://youtu.be/XOkPAANg3R8?list=PLUslxKz-YuCg5Yx0Ic6GPfezCwu1U23DG</a:t>
            </a:r>
            <a:r>
              <a:rPr lang="en-US" sz="1200" kern="1200" dirty="0" smtClean="0">
                <a:solidFill>
                  <a:schemeClr val="tx1"/>
                </a:solidFill>
                <a:effectLst/>
                <a:ea typeface="+mn-ea"/>
                <a:cs typeface="+mn-cs"/>
              </a:rPr>
              <a:t>  “How to choose a plan in the health care marketplace.” Healthcare.gov October 22, 2013.  Explains to Americans about the new health care marketplaces. (Time: 1:49)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354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 of departments are Department of Health and Human Services, Department of Agriculture, Department of Veterans Affairs.</a:t>
            </a:r>
          </a:p>
          <a:p>
            <a:endParaRPr lang="en-US" dirty="0" smtClean="0"/>
          </a:p>
          <a:p>
            <a:r>
              <a:rPr lang="en-US" dirty="0" smtClean="0"/>
              <a:t>http://www.hhs.gov</a:t>
            </a:r>
            <a:r>
              <a:rPr lang="en-US" dirty="0" smtClean="0"/>
              <a:t>/</a:t>
            </a:r>
          </a:p>
          <a:p>
            <a:endParaRPr lang="en-US" dirty="0" smtClean="0"/>
          </a:p>
          <a:p>
            <a:r>
              <a:rPr lang="en-US" dirty="0" smtClean="0"/>
              <a:t>Table 8-1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3314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Group</a:t>
            </a:r>
            <a:r>
              <a:rPr lang="en-US" baseline="0" dirty="0" smtClean="0"/>
              <a:t> work:</a:t>
            </a:r>
          </a:p>
          <a:p>
            <a:r>
              <a:rPr lang="en-US" baseline="0" dirty="0" smtClean="0"/>
              <a:t>Summarize the program </a:t>
            </a:r>
          </a:p>
          <a:p>
            <a:endParaRPr lang="en-US" baseline="0" dirty="0" smtClean="0"/>
          </a:p>
          <a:p>
            <a:r>
              <a:rPr lang="en-US" dirty="0" smtClean="0"/>
              <a:t>Who’s entitled?  </a:t>
            </a:r>
            <a:endParaRPr lang="en-US" baseline="0" dirty="0" smtClean="0"/>
          </a:p>
          <a:p>
            <a:r>
              <a:rPr lang="en-US" baseline="0" dirty="0" smtClean="0"/>
              <a:t>What does it take care of?</a:t>
            </a:r>
          </a:p>
          <a:p>
            <a:r>
              <a:rPr lang="en-US" baseline="0" dirty="0" smtClean="0"/>
              <a:t>Strengths</a:t>
            </a:r>
          </a:p>
          <a:p>
            <a:r>
              <a:rPr lang="en-US" baseline="0" dirty="0" smtClean="0"/>
              <a:t>Challenges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VA Logo: Public Domain (Source: http://www.va.gov/)</a:t>
            </a:r>
          </a:p>
          <a:p>
            <a:endParaRPr lang="en-US" baseline="0" dirty="0" smtClean="0"/>
          </a:p>
          <a:p>
            <a:r>
              <a:rPr lang="en-US" baseline="0" dirty="0" smtClean="0"/>
              <a:t>HSS Logo: Public Domain (Source: http://www.hhs.gov/web/policies/webpolicies/logo-policies.html#color)</a:t>
            </a:r>
          </a:p>
          <a:p>
            <a:endParaRPr lang="en-US" baseline="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459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Group breakout:  assign each of the following to a small group, and they answer the question</a:t>
            </a:r>
            <a:r>
              <a:rPr lang="en-US" baseline="0" dirty="0" smtClean="0"/>
              <a:t>s on the slide about their entitlement program </a:t>
            </a:r>
          </a:p>
          <a:p>
            <a:endParaRPr lang="en-US" baseline="0" dirty="0" smtClean="0"/>
          </a:p>
          <a:p>
            <a:r>
              <a:rPr lang="en-US" baseline="0" dirty="0" smtClean="0"/>
              <a:t>Medicare</a:t>
            </a:r>
          </a:p>
          <a:p>
            <a:r>
              <a:rPr lang="en-US" baseline="0" dirty="0" smtClean="0"/>
              <a:t>Medicaid</a:t>
            </a:r>
          </a:p>
          <a:p>
            <a:r>
              <a:rPr lang="en-US" baseline="0" dirty="0" smtClean="0"/>
              <a:t>Veterans programs</a:t>
            </a:r>
          </a:p>
          <a:p>
            <a:r>
              <a:rPr lang="en-US" baseline="0" dirty="0" smtClean="0"/>
              <a:t>SCHIP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006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Calibri" panose="020F0502020204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09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98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301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642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36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15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298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2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02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99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Calibri" panose="020F0502020204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34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90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965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49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10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01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Calibri" panose="020F0502020204030204" pitchFamily="34" charset="0"/>
              </a:defRPr>
            </a:lvl1pPr>
          </a:lstStyle>
          <a:p>
            <a:fld id="{A009892A-0574-4753-B3B5-882803074C2D}" type="datetimeFigureOut">
              <a:rPr lang="en-US" smtClean="0"/>
              <a:pPr/>
              <a:t>11/5/2014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Calibri" panose="020F0502020204030204" pitchFamily="34" charset="0"/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371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Calibri" panose="020F050202020403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Calibri" panose="020F050202020403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hyperlink" Target="http://www.youtube.com/watch?v=ur6UoY-H41o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XOkPAANg3R8?list=PLUslxKz-YuCg5Yx0Ic6GPfezCwu1U23D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a.gov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hyperlink" Target="http://kff.org/medicare/fact-sheet/medicare-spending-and-financing-fact-sheet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kff.org/medicare/fact-sheet/medicare-spending-and-financing-fact-sheet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qp0wI-9_oko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SjGouBmo0M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Obama_signing_health_care-20100323.jpg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5JXTz3brfQ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tsmove.gov/blog/2012/07/18/today-first-lady-michelle-obama-makes-let%E2%80%99s-move-cities-towns-and-counties-announcem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3.jpeg"/><Relationship Id="rId4" Type="http://schemas.openxmlformats.org/officeDocument/2006/relationships/hyperlink" Target="http://www.lbjlibrary.net/collections/photo-archive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5410200"/>
            <a:ext cx="7543800" cy="12954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en-US" b="1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Chapter 8: Health </a:t>
            </a:r>
            <a:r>
              <a:rPr lang="en-US" b="1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Care</a:t>
            </a:r>
            <a:endParaRPr lang="en-US" b="1" spc="0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59078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524000"/>
            <a:ext cx="8458200" cy="4729163"/>
          </a:xfrm>
        </p:spPr>
        <p:txBody>
          <a:bodyPr>
            <a:normAutofit fontScale="85000" lnSpcReduction="10000"/>
          </a:bodyPr>
          <a:lstStyle/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Health care systems in other countries</a:t>
            </a:r>
          </a:p>
          <a:p>
            <a:pPr lvl="1"/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Health care is a “right”</a:t>
            </a:r>
          </a:p>
          <a:p>
            <a:pPr lvl="1"/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In the US, health care is a “</a:t>
            </a:r>
            <a:r>
              <a:rPr lang="en-US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merit good</a:t>
            </a: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” </a:t>
            </a:r>
          </a:p>
          <a:p>
            <a:pPr lvl="1"/>
            <a:endParaRPr lang="en-US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Other developed countries have</a:t>
            </a:r>
          </a:p>
          <a:p>
            <a:pPr lvl="1"/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Universal coverage</a:t>
            </a:r>
          </a:p>
          <a:p>
            <a:pPr lvl="1"/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National health </a:t>
            </a:r>
            <a:r>
              <a:rPr lang="en-US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/>
            </a:r>
            <a:br>
              <a:rPr lang="en-US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</a:b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insurance or </a:t>
            </a:r>
            <a:b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</a:b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single payer</a:t>
            </a:r>
          </a:p>
          <a:p>
            <a:pPr lvl="1"/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More price controls </a:t>
            </a:r>
            <a:b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</a:b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(regulation)</a:t>
            </a:r>
          </a:p>
          <a:p>
            <a:pPr lvl="1"/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Fewer for-profit </a:t>
            </a:r>
            <a:b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</a:b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stakeholders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Video: (</a:t>
            </a:r>
            <a:r>
              <a:rPr lang="en-US" b="1" u="sng" dirty="0" smtClean="0">
                <a:solidFill>
                  <a:schemeClr val="bg1"/>
                </a:solidFill>
                <a:hlinkClick r:id="rId4"/>
              </a:rPr>
              <a:t>http</a:t>
            </a:r>
            <a:r>
              <a:rPr lang="en-US" b="1" u="sng" dirty="0" smtClean="0">
                <a:solidFill>
                  <a:schemeClr val="bg1"/>
                </a:solidFill>
                <a:hlinkClick r:id="rId4"/>
              </a:rPr>
              <a:t>://www.youtube.com/watch?v=ur6UoY-H41o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)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Health Care Around the World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3776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447800"/>
            <a:ext cx="7886700" cy="1325563"/>
          </a:xfrm>
        </p:spPr>
        <p:txBody>
          <a:bodyPr>
            <a:normAutofit/>
          </a:bodyPr>
          <a:lstStyle/>
          <a:p>
            <a:r>
              <a:rPr lang="en-US" b="1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How is the Government</a:t>
            </a:r>
            <a:br>
              <a:rPr lang="en-US" b="1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</a:br>
            <a:r>
              <a:rPr lang="en-US" b="1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 Involved in Health Care? </a:t>
            </a:r>
            <a:endParaRPr lang="en-US" b="1" spc="0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1905000" y="3657600"/>
            <a:ext cx="7143750" cy="61912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Complex system of care, growing even more</a:t>
            </a:r>
            <a:endParaRPr lang="en-US" sz="2800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941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050" y="381000"/>
            <a:ext cx="821055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Affordable Care Act: Big Changes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825625"/>
            <a:ext cx="8610600" cy="4351338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Video: 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(</a:t>
            </a:r>
            <a:r>
              <a:rPr lang="en-US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hlinkClick r:id="rId3"/>
              </a:rPr>
              <a:t>http://youtu.be/XOkPAANg3R8?list=PLUslxKz-YuCg5Yx0Ic6GPfezCwu1U23DG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)</a:t>
            </a: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“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How to choose a plan in the health care marketplace.” Healthcare.gov October 22, 2013.  Explains to Americans about the new health care marketplaces. (Time: 1:49)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00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1055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Policy Tools Used for Health Care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05635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Really, all the tools are now in use!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Government management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Regulation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Education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Taxing and spending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48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77800"/>
            <a:ext cx="7162800" cy="652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65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427037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Major Government Programs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1749425"/>
            <a:ext cx="7542000" cy="3584575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Medicare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Medicaid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SCHIP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Veterans Healthcare System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35842" name="Picture 2" descr="Official seal of the United States Department of Veterans Affair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1641915"/>
            <a:ext cx="3810000" cy="1311089"/>
          </a:xfrm>
          <a:prstGeom prst="rect">
            <a:avLst/>
          </a:prstGeom>
          <a:noFill/>
        </p:spPr>
      </p:pic>
      <p:pic>
        <p:nvPicPr>
          <p:cNvPr id="35843" name="Picture 3" descr="C:\Users\klowry\Downloads\hhs-logo.tif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2978404"/>
            <a:ext cx="2496312" cy="2569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6037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81534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Learn About the Entitlement Programs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97062"/>
            <a:ext cx="767535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Who’s entitled?  </a:t>
            </a:r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How is it funded?</a:t>
            </a:r>
          </a:p>
          <a:p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What does it 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cover (in general)?</a:t>
            </a:r>
          </a:p>
          <a:p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Benefits</a:t>
            </a:r>
          </a:p>
          <a:p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Challenges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67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7886700" cy="1325563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Medicare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458200" cy="5105400"/>
          </a:xfrm>
        </p:spPr>
        <p:txBody>
          <a:bodyPr>
            <a:noAutofit/>
          </a:bodyPr>
          <a:lstStyle/>
          <a:p>
            <a:r>
              <a:rPr lang="en-US" sz="26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Entitlement program for 65+</a:t>
            </a:r>
          </a:p>
          <a:p>
            <a:pPr lvl="1"/>
            <a:r>
              <a:rPr lang="en-US" sz="26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Part A:  Hospital care </a:t>
            </a:r>
          </a:p>
          <a:p>
            <a:pPr lvl="1"/>
            <a:r>
              <a:rPr lang="en-US" sz="26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Part B:  Physician care (premiums about $100/</a:t>
            </a:r>
            <a:r>
              <a:rPr lang="en-US" sz="2600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mo</a:t>
            </a:r>
            <a:r>
              <a:rPr lang="en-US" sz="26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US" sz="26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Part C:  Managed care portion (added late 1990s)</a:t>
            </a:r>
          </a:p>
          <a:p>
            <a:pPr lvl="1"/>
            <a:r>
              <a:rPr lang="en-US" sz="26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Part D:  Prescription drugs (added in 2003)</a:t>
            </a:r>
          </a:p>
          <a:p>
            <a:pPr lvl="1"/>
            <a:endParaRPr lang="en-US" sz="2600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sz="26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Fact Sheet – 2014: Link (</a:t>
            </a:r>
            <a:r>
              <a:rPr lang="en-US" sz="26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hlinkClick r:id="rId4"/>
              </a:rPr>
              <a:t>http://kff.org/medicare/fact-sheet/medicare-spending-and-financing-fact-sheet/)</a:t>
            </a:r>
            <a:endParaRPr lang="en-US" sz="2600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endParaRPr lang="en-US" sz="2600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sz="26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Challenges:</a:t>
            </a:r>
          </a:p>
          <a:p>
            <a:pPr lvl="1"/>
            <a:r>
              <a:rPr lang="en-US" sz="26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Complex</a:t>
            </a:r>
          </a:p>
          <a:p>
            <a:pPr lvl="1"/>
            <a:r>
              <a:rPr lang="en-US" sz="26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On an unsustainable path – costs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4491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808037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Medicare as a share of the federal budget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2201862"/>
            <a:ext cx="7675350" cy="4351338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Link: </a:t>
            </a:r>
            <a:r>
              <a:rPr lang="en-US" b="1" dirty="0">
                <a:solidFill>
                  <a:schemeClr val="bg1"/>
                </a:solidFill>
              </a:rPr>
              <a:t>Kaiser Family </a:t>
            </a:r>
            <a:r>
              <a:rPr lang="en-US" b="1" dirty="0" smtClean="0">
                <a:solidFill>
                  <a:schemeClr val="bg1"/>
                </a:solidFill>
              </a:rPr>
              <a:t>Foundation (</a:t>
            </a:r>
            <a:r>
              <a:rPr lang="en-US" b="1" dirty="0" smtClean="0">
                <a:solidFill>
                  <a:schemeClr val="bg1"/>
                </a:solidFill>
                <a:hlinkClick r:id="rId3"/>
              </a:rPr>
              <a:t>http</a:t>
            </a:r>
            <a:r>
              <a:rPr lang="en-US" b="1" dirty="0">
                <a:solidFill>
                  <a:schemeClr val="bg1"/>
                </a:solidFill>
                <a:hlinkClick r:id="rId3"/>
              </a:rPr>
              <a:t>://kff.org/medicare/fact-sheet/medicare-spending-and-financing-fact-sheet</a:t>
            </a:r>
            <a:r>
              <a:rPr lang="en-US" b="1" dirty="0" smtClean="0">
                <a:solidFill>
                  <a:schemeClr val="bg1"/>
                </a:solidFill>
                <a:hlinkClick r:id="rId3"/>
              </a:rPr>
              <a:t>/</a:t>
            </a:r>
            <a:r>
              <a:rPr lang="en-US" b="1" dirty="0" smtClean="0">
                <a:solidFill>
                  <a:schemeClr val="bg1"/>
                </a:solidFill>
              </a:rPr>
              <a:t>)   </a:t>
            </a:r>
            <a:endParaRPr lang="en-US" b="1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56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03237"/>
            <a:ext cx="83058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We MUST Fix Medicare…But How?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8001000" cy="4495800"/>
          </a:xfrm>
        </p:spPr>
        <p:txBody>
          <a:bodyPr>
            <a:noAutofit/>
          </a:bodyPr>
          <a:lstStyle/>
          <a:p>
            <a:r>
              <a:rPr lang="en-US" sz="28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Reduce eligibility for wealthier Americans</a:t>
            </a:r>
          </a:p>
          <a:p>
            <a:r>
              <a:rPr lang="en-US" sz="28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Reduce </a:t>
            </a:r>
            <a:r>
              <a:rPr lang="en-US" sz="28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benefits to a basic plan, not full plan</a:t>
            </a:r>
          </a:p>
          <a:p>
            <a:r>
              <a:rPr lang="en-US" sz="28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Raise </a:t>
            </a:r>
            <a:r>
              <a:rPr lang="en-US" sz="28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the eligibility age</a:t>
            </a:r>
          </a:p>
          <a:p>
            <a:r>
              <a:rPr lang="en-US" sz="28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Increase </a:t>
            </a:r>
            <a:r>
              <a:rPr lang="en-US" sz="28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fees and deductibles</a:t>
            </a:r>
          </a:p>
          <a:p>
            <a:r>
              <a:rPr lang="en-US" sz="28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Pay </a:t>
            </a:r>
            <a:r>
              <a:rPr lang="en-US" sz="28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providers differently (</a:t>
            </a:r>
            <a:r>
              <a:rPr lang="en-US" sz="2800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fee for service)</a:t>
            </a:r>
          </a:p>
          <a:p>
            <a:r>
              <a:rPr lang="en-US" sz="28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Spend </a:t>
            </a:r>
            <a:r>
              <a:rPr lang="en-US" sz="28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less on terminal illnesses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7802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Introduction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840000" y="1600200"/>
            <a:ext cx="7923000" cy="5029199"/>
          </a:xfrm>
        </p:spPr>
        <p:txBody>
          <a:bodyPr>
            <a:normAutofit fontScale="92500"/>
          </a:bodyPr>
          <a:lstStyle/>
          <a:p>
            <a:pPr>
              <a:buSzPct val="100000"/>
            </a:pP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What is the U.S. healthcare system?</a:t>
            </a:r>
          </a:p>
          <a:p>
            <a:pPr>
              <a:buSzPct val="100000"/>
            </a:pPr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pPr>
              <a:buSzPct val="100000"/>
            </a:pP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How effective, efficient, and equitable is it?</a:t>
            </a:r>
          </a:p>
          <a:p>
            <a:pPr>
              <a:buSzPct val="100000"/>
            </a:pPr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pPr>
              <a:buSzPct val="100000"/>
            </a:pP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How is the government involved in healthcare?</a:t>
            </a:r>
          </a:p>
          <a:p>
            <a:pPr>
              <a:buSzPct val="100000"/>
            </a:pPr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pPr>
              <a:buSzPct val="100000"/>
            </a:pP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What major problems do we face?</a:t>
            </a:r>
          </a:p>
          <a:p>
            <a:pPr>
              <a:buSzPct val="100000"/>
            </a:pPr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pPr>
              <a:buSzPct val="100000"/>
            </a:pP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What healthcare reforms have been attempted by states and the US?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733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876300" y="503237"/>
            <a:ext cx="7886700" cy="1325563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Medicaid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534400" cy="5181600"/>
          </a:xfrm>
        </p:spPr>
        <p:txBody>
          <a:bodyPr>
            <a:noAutofit/>
          </a:bodyPr>
          <a:lstStyle/>
          <a:p>
            <a:r>
              <a:rPr lang="en-US" sz="2600" b="1" u="sng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Funded</a:t>
            </a:r>
            <a:r>
              <a:rPr lang="en-US" sz="2600" b="1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 half by states and half </a:t>
            </a:r>
            <a:r>
              <a:rPr lang="en-US" sz="26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federal</a:t>
            </a:r>
          </a:p>
          <a:p>
            <a:r>
              <a:rPr lang="en-US" sz="26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Entitlement </a:t>
            </a:r>
            <a:r>
              <a:rPr lang="en-US" sz="26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program for VERY poor</a:t>
            </a:r>
          </a:p>
          <a:p>
            <a:pPr lvl="1"/>
            <a:r>
              <a:rPr lang="en-US" sz="26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Basic health care services</a:t>
            </a:r>
          </a:p>
          <a:p>
            <a:pPr lvl="1"/>
            <a:r>
              <a:rPr lang="en-US" sz="26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Nursing home care</a:t>
            </a:r>
          </a:p>
          <a:p>
            <a:r>
              <a:rPr lang="en-US" sz="26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Challenges</a:t>
            </a:r>
            <a:r>
              <a:rPr lang="en-US" sz="26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: </a:t>
            </a:r>
          </a:p>
          <a:p>
            <a:pPr lvl="1"/>
            <a:r>
              <a:rPr lang="en-US" sz="26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Rising costs due to recession</a:t>
            </a:r>
          </a:p>
          <a:p>
            <a:pPr lvl="1"/>
            <a:r>
              <a:rPr lang="en-US" sz="26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Crushing state budgets</a:t>
            </a:r>
          </a:p>
          <a:p>
            <a:pPr lvl="2"/>
            <a:r>
              <a:rPr lang="en-US" sz="26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Reduced access for MA patients</a:t>
            </a:r>
          </a:p>
          <a:p>
            <a:pPr lvl="2"/>
            <a:r>
              <a:rPr lang="en-US" sz="26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MD/hospital reimbursement too low</a:t>
            </a:r>
          </a:p>
          <a:p>
            <a:r>
              <a:rPr lang="en-US" sz="2600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State </a:t>
            </a:r>
            <a:r>
              <a:rPr lang="en-US" sz="2600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Responses</a:t>
            </a:r>
            <a:r>
              <a:rPr lang="en-US" sz="26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: cut eligibility and reimbursement</a:t>
            </a:r>
          </a:p>
        </p:txBody>
      </p:sp>
      <p:pic>
        <p:nvPicPr>
          <p:cNvPr id="26637" name="Picture 13" descr="C:\Users\klowry\AppData\Local\Microsoft\Windows\Temporary Internet Files\Content.IE5\2UZ8XGJF\MP900382633[2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5500" y="2209799"/>
            <a:ext cx="2697480" cy="1926771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570888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229600" cy="4419600"/>
          </a:xfrm>
        </p:spPr>
        <p:txBody>
          <a:bodyPr>
            <a:normAutofit/>
          </a:bodyPr>
          <a:lstStyle/>
          <a:p>
            <a:r>
              <a:rPr lang="en-US" b="1" u="sng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Funded</a:t>
            </a:r>
            <a:r>
              <a:rPr lang="en-US" b="1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 half by states and half 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federal</a:t>
            </a:r>
          </a:p>
          <a:p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Children in families earning up to 3 times poverty level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Obama recently expanded federal funding for SCHIP</a:t>
            </a:r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781050" y="685800"/>
            <a:ext cx="8286750" cy="1235074"/>
          </a:xfrm>
        </p:spPr>
        <p:txBody>
          <a:bodyPr>
            <a:noAutofit/>
          </a:bodyPr>
          <a:lstStyle/>
          <a:p>
            <a:r>
              <a:rPr lang="en-US" b="1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State Children’s Health Insurance Program (SCHIP) 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1997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8649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03237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Veterans Healthcare System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1752600"/>
            <a:ext cx="7675350" cy="4424363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For individuals who served in the armed forces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Government management of hospitals and clinics 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Insurance program for service-related injuries (reformed in 1996)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Challenges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: Growing number of veterans and more needs, the quality of care, and access to care.</a:t>
            </a:r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228600"/>
            <a:ext cx="16002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13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55637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Changes to the VA Healthcare System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2057400"/>
            <a:ext cx="7675350" cy="4351338"/>
          </a:xfrm>
        </p:spPr>
        <p:txBody>
          <a:bodyPr/>
          <a:lstStyle/>
          <a:p>
            <a:pPr lvl="0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Video: (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hlinkClick r:id="rId3"/>
              </a:rPr>
              <a:t>http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hlinkClick r:id="rId3"/>
              </a:rPr>
              <a:t>://youtu.be/qp0wI-9_oko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)</a:t>
            </a:r>
          </a:p>
          <a:p>
            <a:pPr lvl="0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“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VA Reform Deal Struck Just Before Congress' Summer Recess.” Newsy Politics. July 28, 2014. Overview of problems  in the VA Healthcare system and what the bill will address (Time 2:00)</a:t>
            </a:r>
          </a:p>
        </p:txBody>
      </p:sp>
    </p:spTree>
    <p:extLst>
      <p:ext uri="{BB962C8B-B14F-4D97-AF65-F5344CB8AC3E}">
        <p14:creationId xmlns:p14="http://schemas.microsoft.com/office/powerpoint/2010/main" val="118014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981200"/>
            <a:ext cx="8267700" cy="1325563"/>
          </a:xfrm>
        </p:spPr>
        <p:txBody>
          <a:bodyPr>
            <a:normAutofit fontScale="90000"/>
          </a:bodyPr>
          <a:lstStyle/>
          <a:p>
            <a:r>
              <a:rPr lang="en-US" b="1" spc="0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What </a:t>
            </a:r>
            <a:r>
              <a:rPr lang="en-US" b="1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Are </a:t>
            </a:r>
            <a:r>
              <a:rPr lang="en-US" b="1" spc="0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the </a:t>
            </a:r>
            <a:r>
              <a:rPr lang="en-US" b="1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Major </a:t>
            </a:r>
            <a:r>
              <a:rPr lang="en-US" b="1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Problems </a:t>
            </a:r>
            <a:r>
              <a:rPr lang="en-US" b="1" spc="0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in the </a:t>
            </a:r>
            <a:br>
              <a:rPr lang="en-US" b="1" spc="0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</a:br>
            <a:r>
              <a:rPr lang="en-US" b="1" spc="0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US </a:t>
            </a:r>
            <a:r>
              <a:rPr lang="en-US" b="1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Health Care System</a:t>
            </a:r>
            <a:r>
              <a:rPr lang="en-US" b="1" spc="0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2547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001000" cy="4572000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Uninsured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Underinsured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Pre-existing conditions exclusions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Guaranteed issue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Portability concerns</a:t>
            </a:r>
          </a:p>
          <a:p>
            <a:pPr lvl="1"/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Publicly insured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Low reimbursement leads to poor access</a:t>
            </a:r>
          </a:p>
          <a:p>
            <a:pPr marL="342900" lvl="1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1. Poor Access to Care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46010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09561"/>
            <a:ext cx="9144000" cy="716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98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2. Growing 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Costs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848600" cy="4800600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Growing burden on government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Growing burden on employers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Large businesses offer health insurance, but do not have to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Small businesses increasingly cannot provide</a:t>
            </a:r>
          </a:p>
          <a:p>
            <a:pPr lvl="1"/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Growing burden on individuals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Bankruptcies due to health costs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Deductibles and cost-sharing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9835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105399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Total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 spending on health care 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1970:  </a:t>
            </a: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7 percent of Gross Domestic Product (GDP)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2008:  </a:t>
            </a: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16 percent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2025:  </a:t>
            </a: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25 percent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2050:  </a:t>
            </a: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37 percent</a:t>
            </a:r>
          </a:p>
          <a:p>
            <a:pPr lvl="1"/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Federal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 spending on Medicare and Medicaid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2007:  </a:t>
            </a: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4 percent of spending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2025:  </a:t>
            </a: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7 percent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2050:  </a:t>
            </a: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12 percent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0100" y="427037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Health Care Will Break the Bank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8071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371600"/>
            <a:ext cx="9031922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19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229600" cy="48006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“Pluralistic” or “hybrid” system: 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Blended public and private funding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Government programs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Employers:  offer private insurance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Consumers: premiums, out-of-pocket</a:t>
            </a: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Contrast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: 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Single payer 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system or </a:t>
            </a:r>
            <a:r>
              <a:rPr lang="en-US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National system</a:t>
            </a:r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8305800" cy="1325563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What “System” Does 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U.S. 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Have for Health Care?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03494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5108575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Fraud and abuse</a:t>
            </a:r>
          </a:p>
          <a:p>
            <a:endParaRPr lang="en-US" b="1" u="sng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Administrative costs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 - malpractice costs, pluralistic insurance, defensive medicine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Duplication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 and competition by providers</a:t>
            </a: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Growing </a:t>
            </a:r>
            <a:r>
              <a:rPr lang="en-US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demand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 for services- medical advances, technologies, and prescriptions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Unhealthy lifestyles of US citizens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Aging population</a:t>
            </a:r>
            <a:endParaRPr lang="en-US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3900" y="427037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Why are Costs Growing?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21884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731837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Why Are American 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Health Care </a:t>
            </a:r>
            <a:r>
              <a:rPr lang="en-US" b="1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osts So High? 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981200"/>
            <a:ext cx="8534400" cy="323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</a:rPr>
              <a:t>Video: 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</a:rPr>
              <a:t>(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  <a:hlinkClick r:id="rId3"/>
              </a:rPr>
              <a:t>http://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  <a:hlinkClick r:id="rId3"/>
              </a:rPr>
              <a:t>www.youtube.com/watch?v=qSjGouBmo0M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</a:rPr>
              <a:t>)</a:t>
            </a:r>
          </a:p>
          <a:p>
            <a:pPr marL="457200" lvl="0" indent="-457200"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</a:rPr>
              <a:t>“Why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</a:rPr>
              <a:t>are American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</a:rPr>
              <a:t>health care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</a:rPr>
              <a:t>costs so high?” Vlogbrothers.com  August 20, 2013. Short explanation of why the US pays so much for health care, given its private system as compared to the single-payer systems in other countries.  (Time: 7:52) </a:t>
            </a:r>
          </a:p>
        </p:txBody>
      </p:sp>
    </p:spTree>
    <p:extLst>
      <p:ext uri="{BB962C8B-B14F-4D97-AF65-F5344CB8AC3E}">
        <p14:creationId xmlns:p14="http://schemas.microsoft.com/office/powerpoint/2010/main" val="194098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762000"/>
            <a:ext cx="8305800" cy="1325563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Patient Protection &amp; Affordable Care Act 2010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81200"/>
            <a:ext cx="5029200" cy="4419600"/>
          </a:xfrm>
        </p:spPr>
        <p:txBody>
          <a:bodyPr>
            <a:normAutofit fontScale="92500"/>
          </a:bodyPr>
          <a:lstStyle/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Individual mandate</a:t>
            </a:r>
          </a:p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State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Consumer Assistance Programs</a:t>
            </a:r>
          </a:p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Insurance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reforms and regulations</a:t>
            </a:r>
          </a:p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Subsidies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and tax credits</a:t>
            </a:r>
          </a:p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Strengthen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Medicare</a:t>
            </a:r>
          </a:p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Expand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Medicaid</a:t>
            </a:r>
          </a:p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Expand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prevention</a:t>
            </a:r>
          </a:p>
          <a:p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Increased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focus on quality of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care</a:t>
            </a:r>
            <a:endParaRPr lang="en-US" sz="2800" dirty="0"/>
          </a:p>
        </p:txBody>
      </p:sp>
      <p:pic>
        <p:nvPicPr>
          <p:cNvPr id="3074" name="Picture 2" descr="http://upload.wikimedia.org/wikipedia/commons/2/2e/Obama_signing_health_care-20100323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362200"/>
            <a:ext cx="4241800" cy="3181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601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8526"/>
            <a:ext cx="9144000" cy="777874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Problems With ACA Implementation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7675350" cy="3810000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Enrollment issues on the exchanges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States opting out of creating state exchanges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Recent court decisions threatening subsidies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5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503237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Supreme Court Decision on ACA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Video: 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(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hlinkClick r:id="rId3"/>
              </a:rPr>
              <a:t>http://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hlinkClick r:id="rId3"/>
              </a:rPr>
              <a:t>www.youtube.com/watch?v=j5JXTz3brfQ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)</a:t>
            </a: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Jon 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Stewart describes a recent court ruling that could drastically affect the ACA</a:t>
            </a:r>
          </a:p>
        </p:txBody>
      </p:sp>
    </p:spTree>
    <p:extLst>
      <p:ext uri="{BB962C8B-B14F-4D97-AF65-F5344CB8AC3E}">
        <p14:creationId xmlns:p14="http://schemas.microsoft.com/office/powerpoint/2010/main" val="137771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57200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Prevention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How could prevention address these challenges? 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Effectiveness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Efficiency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Equity and ethics</a:t>
            </a:r>
          </a:p>
          <a:p>
            <a:endParaRPr lang="en-US" dirty="0"/>
          </a:p>
        </p:txBody>
      </p:sp>
      <p:pic>
        <p:nvPicPr>
          <p:cNvPr id="5122" name="Picture 2" descr="FLOTUS Commitments Announcement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2514600"/>
            <a:ext cx="4737100" cy="31580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540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427037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Wrap-Up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828800"/>
            <a:ext cx="83058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What is the U.S. healthcare system? 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How effective, efficient, and equitable is it?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How is the government involved in healthcare?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What major problems do we face?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What healthcare reforms have been attempted by states and the US?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3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23900" y="1524000"/>
            <a:ext cx="8001000" cy="4579938"/>
          </a:xfrm>
        </p:spPr>
        <p:txBody>
          <a:bodyPr>
            <a:normAutofit/>
          </a:bodyPr>
          <a:lstStyle/>
          <a:p>
            <a:pPr>
              <a:buSzPct val="100000"/>
            </a:pP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Limited government role 1930s-1960s</a:t>
            </a:r>
          </a:p>
          <a:p>
            <a:pPr lvl="1">
              <a:buSzPct val="100000"/>
            </a:pPr>
            <a:r>
              <a:rPr lang="en-US" sz="2400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Public health</a:t>
            </a:r>
            <a:r>
              <a:rPr lang="en-US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 and protection</a:t>
            </a:r>
          </a:p>
          <a:p>
            <a:pPr lvl="1">
              <a:buSzPct val="100000"/>
            </a:pPr>
            <a:endParaRPr lang="en-US" sz="2400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pPr>
              <a:buSzPct val="100000"/>
            </a:pP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1950s – Employers deduct health benefit costs</a:t>
            </a:r>
          </a:p>
          <a:p>
            <a:pPr>
              <a:buSzPct val="100000"/>
            </a:pPr>
            <a:endParaRPr lang="en-US" sz="2800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pPr>
              <a:buSzPct val="100000"/>
            </a:pP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1960s – Government steps up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3900" y="427037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History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52226" name="Picture 2" descr="http://www.lbjlibrary.net/assets/lbj_tools/photolab/photos/3/small/34897-22_smal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305300"/>
            <a:ext cx="4038600" cy="2243666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677394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27037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Present System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5181599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Employer-based </a:t>
            </a:r>
            <a:r>
              <a:rPr lang="en-US" b="1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insurance; insurance tied to 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work</a:t>
            </a:r>
          </a:p>
          <a:p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Government fills in some 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gaps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Many profit-seeking companies involved</a:t>
            </a:r>
          </a:p>
          <a:p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Concerns about uninsured and growing cost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Affordable Care Act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46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066800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n-US" sz="6000" b="1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Evaluation of the </a:t>
            </a:r>
            <a:br>
              <a:rPr lang="en-US" sz="6000" b="1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</a:br>
            <a:r>
              <a:rPr lang="en-US" sz="6000" b="1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U.S. Health Care System</a:t>
            </a:r>
            <a:endParaRPr lang="en-US" sz="6000" b="1" spc="0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2286000" y="3048000"/>
            <a:ext cx="6858000" cy="1838325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Effectiveness</a:t>
            </a:r>
          </a:p>
          <a:p>
            <a:r>
              <a:rPr lang="en-US" sz="36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Efficiency</a:t>
            </a:r>
          </a:p>
          <a:p>
            <a:r>
              <a:rPr lang="en-US" sz="36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Equity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72048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83873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We have some of the best health care treatments in the world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We lead the world in medical innovation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For certain diseases, US has better results</a:t>
            </a:r>
          </a:p>
          <a:p>
            <a:pPr lvl="1"/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In some </a:t>
            </a:r>
            <a:r>
              <a:rPr lang="en-US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public health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 measures, we lag other countries 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Infant mortality rate 6.7 per 1000 live births (29</a:t>
            </a:r>
            <a:r>
              <a:rPr lang="en-US" b="1" baseline="300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th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Life expectancy 78.1 years (49</a:t>
            </a:r>
            <a:r>
              <a:rPr lang="en-US" b="1" baseline="30000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th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533400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Effectiveness Criteria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0878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524000"/>
            <a:ext cx="7905750" cy="480377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17% of U.S. GDP spent on health care (highest rate in the world)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Despite much spending, outcomes are mediocre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75% spent on preventable diseases (cancer, diabetes)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Excessive amount spent on administrative costs not care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1700" y="457200"/>
            <a:ext cx="8229600" cy="1143000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Efficiency Criteria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07403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905000"/>
            <a:ext cx="7924800" cy="47244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Uninsured – 50 million (16% of US pop) (U.S. Census)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Only industrialized country without </a:t>
            </a:r>
            <a:r>
              <a:rPr lang="en-US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universal coverage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Two-tiered care (income discrepancies)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Bankruptcies when illness strikes</a:t>
            </a:r>
          </a:p>
          <a:p>
            <a:endParaRPr lang="en-US" b="1" dirty="0" smtClean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ACA focuses heavily on resolving these equity issues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3900" y="427037"/>
            <a:ext cx="7886700" cy="1325563"/>
          </a:xfrm>
        </p:spPr>
        <p:txBody>
          <a:bodyPr/>
          <a:lstStyle/>
          <a:p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Equity Criteria</a:t>
            </a:r>
            <a:endParaRPr lang="en-US" b="1" dirty="0">
              <a:ln w="12700">
                <a:noFill/>
                <a:prstDash val="solid"/>
              </a:ln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069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FIBDISPLAYKEYWORDS" val="True"/>
  <p:tag name="USESECONDARYMONITOR" val="True"/>
  <p:tag name="RESPCOUNTERSTYLE" val="-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TPVERSION" val="2008"/>
  <p:tag name="ANSWERNOWSTYLE" val="-1"/>
  <p:tag name="INPUTSOURCE" val="1"/>
  <p:tag name="ROTATIONINTERVAL" val="2"/>
  <p:tag name="BUBBLESIZEVISIBLE" val="True"/>
  <p:tag name="CUSTOMCELLBACKCOLOR1" val="-657956"/>
  <p:tag name="GRIDOPACITY" val="90"/>
  <p:tag name="CHARTLABELS" val="0"/>
  <p:tag name="CORRECTPOINTVALUE" val="100"/>
  <p:tag name="FIBDISPLAYRESULTS" val="True"/>
  <p:tag name="SHOWBARVISIBLE" val="True"/>
  <p:tag name="COUNTDOWNSECONDS" val="10"/>
  <p:tag name="AUTOUPDATEALIASES" val="True"/>
  <p:tag name="CUSTOMGRIDBACKCOLOR" val="-2830136"/>
  <p:tag name="DISPLAYDEVICENUMBER" val="True"/>
  <p:tag name="RESETCHARTS" val="True"/>
  <p:tag name="ZEROBASED" val="False"/>
  <p:tag name="BACKUPSESSIONS" val="True"/>
  <p:tag name="MAXRESPONDERS" val="5"/>
  <p:tag name="USESCHEMECOLORS" val="True"/>
  <p:tag name="PARTLISTDEFAULT" val="0"/>
  <p:tag name="FIBNUMRESULTS" val="5"/>
  <p:tag name="RESPCOUNTERFORMAT" val="0"/>
  <p:tag name="BUBBLEVALUEFORMAT" val="0.0"/>
  <p:tag name="GRIDSIZE" val="{Width=800, Height=600}"/>
  <p:tag name="AUTOADJUSTPARTRANGE" val="True"/>
  <p:tag name="BACKUPMAINTENANCE" val="7"/>
  <p:tag name="CUSTOMCELLBACKCOLOR4" val="-8355712"/>
  <p:tag name="REALTIMEBACKUP" val="False"/>
  <p:tag name="CHARTVALUEFORMAT" val="0%"/>
  <p:tag name="CHARTCOLORS" val="0"/>
  <p:tag name="COUNTDOWNSTYLE" val="-1"/>
  <p:tag name="INCLUDEPPT" val="True"/>
  <p:tag name="CUSTOMCELLFORECOLOR" val="-16777216"/>
  <p:tag name="PARTICIPANTSINLEADERBOARD" val="5"/>
  <p:tag name="AUTOSIZEGRID" val="True"/>
  <p:tag name="BULLETTYPE" val="3"/>
  <p:tag name="FIBINCLUDEOTHER" val="True"/>
  <p:tag name="DELIMITERS" val="3.1"/>
  <p:tag name="TASKPANEKEY" val="74072442-7b1f-4ef4-b42c-91337cb3e4f8"/>
  <p:tag name="POWERPOINTVERSION" val="14.0"/>
  <p:tag name="TPFULLVERSION" val="4.3.2.1178"/>
  <p:tag name="ISPRING_RESOURCE_PATHS_HASH_PRESENTER" val="d69ef67a4aaacf1f63a96f177f7fb397fd6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  <p:tag name="COUNTDOWNSOUND" val="(None)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heme/theme1.xml><?xml version="1.0" encoding="utf-8"?>
<a:theme xmlns:a="http://schemas.openxmlformats.org/drawingml/2006/main" name="Dept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10518573</TotalTime>
  <Pages>10</Pages>
  <Words>1536</Words>
  <Application>Microsoft Office PowerPoint</Application>
  <PresentationFormat>On-screen Show (4:3)</PresentationFormat>
  <Paragraphs>297</Paragraphs>
  <Slides>36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Depth</vt:lpstr>
      <vt:lpstr>Chapter 8: Health Care</vt:lpstr>
      <vt:lpstr>Introduction</vt:lpstr>
      <vt:lpstr>What “System” Does U.S. Have for Health Care?</vt:lpstr>
      <vt:lpstr>History</vt:lpstr>
      <vt:lpstr>Present System</vt:lpstr>
      <vt:lpstr>Evaluation of the  U.S. Health Care System</vt:lpstr>
      <vt:lpstr>Effectiveness Criteria</vt:lpstr>
      <vt:lpstr>Efficiency Criteria</vt:lpstr>
      <vt:lpstr>Equity Criteria</vt:lpstr>
      <vt:lpstr>Health Care Around the World</vt:lpstr>
      <vt:lpstr>How is the Government  Involved in Health Care? </vt:lpstr>
      <vt:lpstr>Affordable Care Act: Big Changes</vt:lpstr>
      <vt:lpstr>Policy Tools Used for Health Care</vt:lpstr>
      <vt:lpstr>PowerPoint Presentation</vt:lpstr>
      <vt:lpstr>Major Government Programs</vt:lpstr>
      <vt:lpstr>Learn About the Entitlement Programs</vt:lpstr>
      <vt:lpstr>Medicare</vt:lpstr>
      <vt:lpstr>Medicare as a share of the federal budget</vt:lpstr>
      <vt:lpstr>We MUST Fix Medicare…But How?</vt:lpstr>
      <vt:lpstr>Medicaid</vt:lpstr>
      <vt:lpstr>State Children’s Health Insurance Program (SCHIP) 1997</vt:lpstr>
      <vt:lpstr>Veterans Healthcare System</vt:lpstr>
      <vt:lpstr>Changes to the VA Healthcare System</vt:lpstr>
      <vt:lpstr>What Are the Major Problems in the  US Health Care System?</vt:lpstr>
      <vt:lpstr>1. Poor Access to Care</vt:lpstr>
      <vt:lpstr>PowerPoint Presentation</vt:lpstr>
      <vt:lpstr>2. Growing Costs</vt:lpstr>
      <vt:lpstr>Health Care Will Break the Bank</vt:lpstr>
      <vt:lpstr>PowerPoint Presentation</vt:lpstr>
      <vt:lpstr>Why are Costs Growing?</vt:lpstr>
      <vt:lpstr>Why Are American Health Care Costs So High? </vt:lpstr>
      <vt:lpstr>Patient Protection &amp; Affordable Care Act 2010</vt:lpstr>
      <vt:lpstr>Problems With ACA Implementation</vt:lpstr>
      <vt:lpstr>Supreme Court Decision on ACA</vt:lpstr>
      <vt:lpstr>Prevention</vt:lpstr>
      <vt:lpstr>Wrap-Up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Public Policy</dc:title>
  <dc:subject>Introduction</dc:subject>
  <dc:creator>CIT</dc:creator>
  <cp:lastModifiedBy>ahughes</cp:lastModifiedBy>
  <cp:revision>587</cp:revision>
  <cp:lastPrinted>1601-01-01T00:00:00Z</cp:lastPrinted>
  <dcterms:created xsi:type="dcterms:W3CDTF">1996-06-04T09:17:48Z</dcterms:created>
  <dcterms:modified xsi:type="dcterms:W3CDTF">2014-11-05T15:34:08Z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furlongs@uwgb.edu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W:\POLICY\OUTLINES</vt:lpwstr>
  </property>
</Properties>
</file>